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obo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bold.fntdata"/><Relationship Id="rId16" Type="http://schemas.openxmlformats.org/officeDocument/2006/relationships/font" Target="fonts/Roboto-regular.fntdata"/><Relationship Id="rId5" Type="http://schemas.openxmlformats.org/officeDocument/2006/relationships/notesMaster" Target="notesMasters/notesMaster1.xml"/><Relationship Id="rId19" Type="http://schemas.openxmlformats.org/officeDocument/2006/relationships/font" Target="fonts/Roboto-boldItalic.fntdata"/><Relationship Id="rId6" Type="http://schemas.openxmlformats.org/officeDocument/2006/relationships/slide" Target="slides/slide1.xml"/><Relationship Id="rId18"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Good afternoon everyone this is the first time I’ve attended BSIDES NYC and I am grateful to the organizers and volunteers for helping to make this conference happen. </a:t>
            </a:r>
            <a:r>
              <a:rPr lang="en">
                <a:solidFill>
                  <a:schemeClr val="dk1"/>
                </a:solidFill>
              </a:rPr>
              <a:t> My presentation is on building DF/IR expertise through open source contributions.</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383a6072d3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383a6072d3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37285e4476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7285e4476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solidFill>
                  <a:srgbClr val="595959"/>
                </a:solidFill>
              </a:rPr>
              <a:t>My name is Christopher Eng. I also go by OGMINI online. I have over 15 years of IT experience ranging from Help Desk to System Administration to Software Development and I am now the CIO over at Guttman Community College. I recently graduated from Champlain College with a Masters in Digital Forensic Science in 2023 because I wanted a new challenge that would combine my years of varied experience and knowledge. I now find myself doing independent digital forensic research as I continue to explore my interests and figure out where I might pivot. This journey has led me to this presentation and I hope to provide some insights and guidance on how a simple pull request can lead to levelling up your skills and growing your network.</a:t>
            </a:r>
            <a:endParaRPr sz="1800">
              <a:solidFill>
                <a:srgbClr val="595959"/>
              </a:solidFill>
            </a:endParaRPr>
          </a:p>
          <a:p>
            <a:pPr indent="0" lvl="0" marL="0" rtl="0" algn="l">
              <a:lnSpc>
                <a:spcPct val="115000"/>
              </a:lnSpc>
              <a:spcBef>
                <a:spcPts val="1200"/>
              </a:spcBef>
              <a:spcAft>
                <a:spcPts val="0"/>
              </a:spcAft>
              <a:buClr>
                <a:schemeClr val="dk1"/>
              </a:buClr>
              <a:buSzPts val="1100"/>
              <a:buFont typeface="Arial"/>
              <a:buNone/>
            </a:pPr>
            <a:r>
              <a:rPr lang="en" sz="1800">
                <a:solidFill>
                  <a:srgbClr val="595959"/>
                </a:solidFill>
              </a:rPr>
              <a:t>I want to quickly thank my family for giving me the time to do all of this. I’m currently missing a Trunk-Or-Treat event with them. </a:t>
            </a:r>
            <a:endParaRPr sz="1800">
              <a:solidFill>
                <a:srgbClr val="595959"/>
              </a:solidFill>
            </a:endParaRPr>
          </a:p>
          <a:p>
            <a:pPr indent="0" lvl="0" marL="0" rtl="0" algn="l">
              <a:lnSpc>
                <a:spcPct val="115000"/>
              </a:lnSpc>
              <a:spcBef>
                <a:spcPts val="1200"/>
              </a:spcBef>
              <a:spcAft>
                <a:spcPts val="1200"/>
              </a:spcAft>
              <a:buClr>
                <a:schemeClr val="dk1"/>
              </a:buClr>
              <a:buSzPts val="1100"/>
              <a:buFont typeface="Arial"/>
              <a:buNone/>
            </a:pPr>
            <a:r>
              <a:rPr lang="en" sz="1800">
                <a:solidFill>
                  <a:srgbClr val="595959"/>
                </a:solidFill>
              </a:rPr>
              <a:t>One other quick note is that this presentation, work, and thoughts are solely my own and not that of my employer.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37285e4476b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37285e4476b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solidFill>
                  <a:srgbClr val="595959"/>
                </a:solidFill>
              </a:rPr>
              <a:t>So, why this talk? After graduating I had a few questions arise:</a:t>
            </a:r>
            <a:endParaRPr sz="1800">
              <a:solidFill>
                <a:srgbClr val="595959"/>
              </a:solidFill>
            </a:endParaRPr>
          </a:p>
          <a:p>
            <a:pPr indent="0" lvl="0" marL="0" rtl="0" algn="l">
              <a:lnSpc>
                <a:spcPct val="115000"/>
              </a:lnSpc>
              <a:spcBef>
                <a:spcPts val="1200"/>
              </a:spcBef>
              <a:spcAft>
                <a:spcPts val="0"/>
              </a:spcAft>
              <a:buClr>
                <a:schemeClr val="dk1"/>
              </a:buClr>
              <a:buSzPts val="1100"/>
              <a:buFont typeface="Arial"/>
              <a:buNone/>
            </a:pPr>
            <a:r>
              <a:rPr lang="en" sz="1800">
                <a:solidFill>
                  <a:srgbClr val="595959"/>
                </a:solidFill>
              </a:rPr>
              <a:t>Where do I go from here?</a:t>
            </a:r>
            <a:endParaRPr sz="1800">
              <a:solidFill>
                <a:srgbClr val="595959"/>
              </a:solidFill>
            </a:endParaRPr>
          </a:p>
          <a:p>
            <a:pPr indent="0" lvl="0" marL="0" rtl="0" algn="l">
              <a:lnSpc>
                <a:spcPct val="115000"/>
              </a:lnSpc>
              <a:spcBef>
                <a:spcPts val="1200"/>
              </a:spcBef>
              <a:spcAft>
                <a:spcPts val="0"/>
              </a:spcAft>
              <a:buClr>
                <a:schemeClr val="dk1"/>
              </a:buClr>
              <a:buSzPts val="1100"/>
              <a:buFont typeface="Arial"/>
              <a:buNone/>
            </a:pPr>
            <a:r>
              <a:rPr lang="en" sz="1800">
                <a:solidFill>
                  <a:srgbClr val="595959"/>
                </a:solidFill>
              </a:rPr>
              <a:t>I wanted more. I was greedy for knowledge. I wanted something that could combine my background in software development to more directly contribute to the DF/IR field. </a:t>
            </a:r>
            <a:endParaRPr sz="1800">
              <a:solidFill>
                <a:srgbClr val="595959"/>
              </a:solidFill>
            </a:endParaRPr>
          </a:p>
          <a:p>
            <a:pPr indent="0" lvl="0" marL="0" rtl="0" algn="l">
              <a:lnSpc>
                <a:spcPct val="115000"/>
              </a:lnSpc>
              <a:spcBef>
                <a:spcPts val="1200"/>
              </a:spcBef>
              <a:spcAft>
                <a:spcPts val="0"/>
              </a:spcAft>
              <a:buClr>
                <a:schemeClr val="dk1"/>
              </a:buClr>
              <a:buSzPts val="1100"/>
              <a:buFont typeface="Arial"/>
              <a:buNone/>
            </a:pPr>
            <a:r>
              <a:rPr lang="en" sz="1800">
                <a:solidFill>
                  <a:srgbClr val="595959"/>
                </a:solidFill>
              </a:rPr>
              <a:t>How can I really learn DF/IR?</a:t>
            </a:r>
            <a:endParaRPr sz="1800">
              <a:solidFill>
                <a:srgbClr val="595959"/>
              </a:solidFill>
            </a:endParaRPr>
          </a:p>
          <a:p>
            <a:pPr indent="0" lvl="0" marL="0" rtl="0" algn="l">
              <a:lnSpc>
                <a:spcPct val="115000"/>
              </a:lnSpc>
              <a:spcBef>
                <a:spcPts val="1200"/>
              </a:spcBef>
              <a:spcAft>
                <a:spcPts val="0"/>
              </a:spcAft>
              <a:buClr>
                <a:schemeClr val="dk1"/>
              </a:buClr>
              <a:buSzPts val="1100"/>
              <a:buFont typeface="Arial"/>
              <a:buNone/>
            </a:pPr>
            <a:r>
              <a:rPr lang="en" sz="1800">
                <a:solidFill>
                  <a:srgbClr val="595959"/>
                </a:solidFill>
              </a:rPr>
              <a:t>There are many great ways to learn DF/IR such as books, courses, certifications, and CTFs. My coursework at Champlain College spanned many topics from legal considerations and principles, mobile device analysis, malware, etc. It served to bust the doors open of what is out there and I was like a kid in a candy shop. I want this, this, and this. I’ve started to participate in some of the more Digital Forensic centered CTFs such as the BelkaCTF and MagnetCTF. These are great in providing pretty realistic scenarios with new evidence sets. Problem, CTFs don’t always line up with my schedule and happen yearly at best.  </a:t>
            </a:r>
            <a:endParaRPr sz="1800">
              <a:solidFill>
                <a:srgbClr val="595959"/>
              </a:solidFill>
            </a:endParaRPr>
          </a:p>
          <a:p>
            <a:pPr indent="0" lvl="0" marL="0" rtl="0" algn="l">
              <a:lnSpc>
                <a:spcPct val="115000"/>
              </a:lnSpc>
              <a:spcBef>
                <a:spcPts val="1200"/>
              </a:spcBef>
              <a:spcAft>
                <a:spcPts val="0"/>
              </a:spcAft>
              <a:buClr>
                <a:schemeClr val="dk1"/>
              </a:buClr>
              <a:buSzPts val="1100"/>
              <a:buFont typeface="Arial"/>
              <a:buNone/>
            </a:pPr>
            <a:r>
              <a:rPr lang="en" sz="1800">
                <a:solidFill>
                  <a:srgbClr val="595959"/>
                </a:solidFill>
              </a:rPr>
              <a:t>How can I network?</a:t>
            </a:r>
            <a:endParaRPr sz="1800">
              <a:solidFill>
                <a:srgbClr val="595959"/>
              </a:solidFill>
            </a:endParaRPr>
          </a:p>
          <a:p>
            <a:pPr indent="0" lvl="0" marL="0" rtl="0" algn="l">
              <a:lnSpc>
                <a:spcPct val="115000"/>
              </a:lnSpc>
              <a:spcBef>
                <a:spcPts val="1200"/>
              </a:spcBef>
              <a:spcAft>
                <a:spcPts val="0"/>
              </a:spcAft>
              <a:buClr>
                <a:schemeClr val="dk1"/>
              </a:buClr>
              <a:buSzPts val="1100"/>
              <a:buFont typeface="Arial"/>
              <a:buNone/>
            </a:pPr>
            <a:r>
              <a:rPr lang="en" sz="1800">
                <a:solidFill>
                  <a:srgbClr val="595959"/>
                </a:solidFill>
              </a:rPr>
              <a:t>Networking is so important in any job. A popular option to get started is blogging or making regular posts about DF/IR topics. I’m currently in the midst of the Zeltser Challenge issued by a friend David Cowen. The challenge is to post daily for at least a year. There are no hard and fast rules on what you can post about. I’ve done pretty good so far minus vacations and sicknesses.   </a:t>
            </a:r>
            <a:endParaRPr sz="1800">
              <a:solidFill>
                <a:srgbClr val="595959"/>
              </a:solidFill>
            </a:endParaRPr>
          </a:p>
          <a:p>
            <a:pPr indent="0" lvl="0" marL="0" rtl="0" algn="l">
              <a:lnSpc>
                <a:spcPct val="115000"/>
              </a:lnSpc>
              <a:spcBef>
                <a:spcPts val="1200"/>
              </a:spcBef>
              <a:spcAft>
                <a:spcPts val="0"/>
              </a:spcAft>
              <a:buClr>
                <a:schemeClr val="dk1"/>
              </a:buClr>
              <a:buSzPts val="1100"/>
              <a:buFont typeface="Arial"/>
              <a:buNone/>
            </a:pPr>
            <a:r>
              <a:rPr lang="en" sz="1800">
                <a:solidFill>
                  <a:srgbClr val="595959"/>
                </a:solidFill>
              </a:rPr>
              <a:t>How can I contribute to the DF/IR field?</a:t>
            </a:r>
            <a:endParaRPr sz="1800">
              <a:solidFill>
                <a:srgbClr val="595959"/>
              </a:solidFill>
            </a:endParaRPr>
          </a:p>
          <a:p>
            <a:pPr indent="0" lvl="0" marL="0" rtl="0" algn="l">
              <a:lnSpc>
                <a:spcPct val="115000"/>
              </a:lnSpc>
              <a:spcBef>
                <a:spcPts val="1200"/>
              </a:spcBef>
              <a:spcAft>
                <a:spcPts val="0"/>
              </a:spcAft>
              <a:buClr>
                <a:schemeClr val="dk1"/>
              </a:buClr>
              <a:buSzPts val="1100"/>
              <a:buFont typeface="Arial"/>
              <a:buNone/>
            </a:pPr>
            <a:r>
              <a:rPr lang="en" sz="1800">
                <a:solidFill>
                  <a:srgbClr val="595959"/>
                </a:solidFill>
              </a:rPr>
              <a:t>Open Source!</a:t>
            </a:r>
            <a:endParaRPr sz="1800">
              <a:solidFill>
                <a:srgbClr val="595959"/>
              </a:solidFill>
            </a:endParaRPr>
          </a:p>
          <a:p>
            <a:pPr indent="0" lvl="0" marL="0" rtl="0" algn="l">
              <a:lnSpc>
                <a:spcPct val="115000"/>
              </a:lnSpc>
              <a:spcBef>
                <a:spcPts val="1200"/>
              </a:spcBef>
              <a:spcAft>
                <a:spcPts val="0"/>
              </a:spcAft>
              <a:buClr>
                <a:schemeClr val="dk1"/>
              </a:buClr>
              <a:buSzPts val="1100"/>
              <a:buFont typeface="Arial"/>
              <a:buNone/>
            </a:pPr>
            <a:r>
              <a:t/>
            </a:r>
            <a:endParaRPr sz="1800">
              <a:solidFill>
                <a:srgbClr val="595959"/>
              </a:solidFill>
            </a:endParaRPr>
          </a:p>
          <a:p>
            <a:pPr indent="0" lvl="0" marL="0" rtl="0" algn="l">
              <a:lnSpc>
                <a:spcPct val="115000"/>
              </a:lnSpc>
              <a:spcBef>
                <a:spcPts val="1200"/>
              </a:spcBef>
              <a:spcAft>
                <a:spcPts val="0"/>
              </a:spcAft>
              <a:buClr>
                <a:schemeClr val="dk1"/>
              </a:buClr>
              <a:buSzPts val="1100"/>
              <a:buFont typeface="Arial"/>
              <a:buNone/>
            </a:pPr>
            <a:r>
              <a:t/>
            </a:r>
            <a:endParaRPr sz="1800">
              <a:solidFill>
                <a:srgbClr val="595959"/>
              </a:solidFill>
            </a:endParaRPr>
          </a:p>
          <a:p>
            <a:pPr indent="0" lvl="0" marL="0" rtl="0" algn="l">
              <a:lnSpc>
                <a:spcPct val="115000"/>
              </a:lnSpc>
              <a:spcBef>
                <a:spcPts val="1200"/>
              </a:spcBef>
              <a:spcAft>
                <a:spcPts val="0"/>
              </a:spcAft>
              <a:buClr>
                <a:schemeClr val="dk1"/>
              </a:buClr>
              <a:buSzPts val="1100"/>
              <a:buFont typeface="Arial"/>
              <a:buNone/>
            </a:pPr>
            <a:r>
              <a:t/>
            </a:r>
            <a:endParaRPr sz="1800">
              <a:solidFill>
                <a:srgbClr val="595959"/>
              </a:solidFill>
            </a:endParaRPr>
          </a:p>
          <a:p>
            <a:pPr indent="0" lvl="0" marL="0" rtl="0" algn="l">
              <a:lnSpc>
                <a:spcPct val="115000"/>
              </a:lnSpc>
              <a:spcBef>
                <a:spcPts val="1200"/>
              </a:spcBef>
              <a:spcAft>
                <a:spcPts val="1200"/>
              </a:spcAft>
              <a:buClr>
                <a:schemeClr val="dk1"/>
              </a:buClr>
              <a:buSzPts val="1100"/>
              <a:buFont typeface="Arial"/>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37285e4476b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37285e4476b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400">
                <a:solidFill>
                  <a:srgbClr val="595959"/>
                </a:solidFill>
              </a:rPr>
              <a:t>Many popular forensic tools are open source. These include examples such as </a:t>
            </a:r>
            <a:endParaRPr sz="1400">
              <a:solidFill>
                <a:srgbClr val="595959"/>
              </a:solidFill>
            </a:endParaRPr>
          </a:p>
          <a:p>
            <a:pPr indent="0" lvl="0" marL="0" rtl="0" algn="l">
              <a:lnSpc>
                <a:spcPct val="115000"/>
              </a:lnSpc>
              <a:spcBef>
                <a:spcPts val="1200"/>
              </a:spcBef>
              <a:spcAft>
                <a:spcPts val="0"/>
              </a:spcAft>
              <a:buClr>
                <a:schemeClr val="dk1"/>
              </a:buClr>
              <a:buSzPts val="1100"/>
              <a:buFont typeface="Arial"/>
              <a:buNone/>
            </a:pPr>
            <a:r>
              <a:rPr lang="en" sz="1400">
                <a:solidFill>
                  <a:srgbClr val="595959"/>
                </a:solidFill>
              </a:rPr>
              <a:t>KAPE and the various Zimmerman Tools from Eric Zimmerman (Not all of these are Open Source but they are setup in a way to be able to make contributions)</a:t>
            </a:r>
            <a:endParaRPr sz="1400">
              <a:solidFill>
                <a:srgbClr val="595959"/>
              </a:solidFill>
            </a:endParaRPr>
          </a:p>
          <a:p>
            <a:pPr indent="0" lvl="0" marL="0" rtl="0" algn="l">
              <a:lnSpc>
                <a:spcPct val="115000"/>
              </a:lnSpc>
              <a:spcBef>
                <a:spcPts val="1200"/>
              </a:spcBef>
              <a:spcAft>
                <a:spcPts val="0"/>
              </a:spcAft>
              <a:buClr>
                <a:schemeClr val="dk1"/>
              </a:buClr>
              <a:buSzPts val="1100"/>
              <a:buFont typeface="Arial"/>
              <a:buNone/>
            </a:pPr>
            <a:r>
              <a:rPr lang="en" sz="1400">
                <a:solidFill>
                  <a:srgbClr val="595959"/>
                </a:solidFill>
              </a:rPr>
              <a:t>The various LEAPPS from Alexis Brignoni (ALEAPP, iLEAPP)</a:t>
            </a:r>
            <a:endParaRPr sz="1400">
              <a:solidFill>
                <a:srgbClr val="595959"/>
              </a:solidFill>
            </a:endParaRPr>
          </a:p>
          <a:p>
            <a:pPr indent="0" lvl="0" marL="0" rtl="0" algn="l">
              <a:lnSpc>
                <a:spcPct val="115000"/>
              </a:lnSpc>
              <a:spcBef>
                <a:spcPts val="1200"/>
              </a:spcBef>
              <a:spcAft>
                <a:spcPts val="0"/>
              </a:spcAft>
              <a:buClr>
                <a:schemeClr val="dk1"/>
              </a:buClr>
              <a:buSzPts val="1100"/>
              <a:buFont typeface="Arial"/>
              <a:buNone/>
            </a:pPr>
            <a:r>
              <a:rPr lang="en" sz="1400">
                <a:solidFill>
                  <a:srgbClr val="595959"/>
                </a:solidFill>
              </a:rPr>
              <a:t>Velociraptor from Michael Cohen / Rapid7</a:t>
            </a:r>
            <a:endParaRPr sz="1400">
              <a:solidFill>
                <a:srgbClr val="595959"/>
              </a:solidFill>
            </a:endParaRPr>
          </a:p>
          <a:p>
            <a:pPr indent="0" lvl="0" marL="0" rtl="0" algn="l">
              <a:lnSpc>
                <a:spcPct val="115000"/>
              </a:lnSpc>
              <a:spcBef>
                <a:spcPts val="1200"/>
              </a:spcBef>
              <a:spcAft>
                <a:spcPts val="0"/>
              </a:spcAft>
              <a:buClr>
                <a:schemeClr val="dk1"/>
              </a:buClr>
              <a:buSzPts val="1100"/>
              <a:buFont typeface="Arial"/>
              <a:buNone/>
            </a:pPr>
            <a:r>
              <a:rPr lang="en" sz="1400">
                <a:solidFill>
                  <a:srgbClr val="595959"/>
                </a:solidFill>
              </a:rPr>
              <a:t>Wireshark for </a:t>
            </a:r>
            <a:r>
              <a:rPr lang="en" sz="1400">
                <a:solidFill>
                  <a:srgbClr val="595959"/>
                </a:solidFill>
              </a:rPr>
              <a:t>network traffic analysis</a:t>
            </a:r>
            <a:r>
              <a:rPr lang="en" sz="1400">
                <a:solidFill>
                  <a:srgbClr val="595959"/>
                </a:solidFill>
              </a:rPr>
              <a:t>, Ghidra for reverse engineering, imHex Hex Editor and the list goes on and on. </a:t>
            </a:r>
            <a:r>
              <a:rPr lang="en" sz="1400">
                <a:solidFill>
                  <a:srgbClr val="595959"/>
                </a:solidFill>
              </a:rPr>
              <a:t>These are all real world tools being used to solve real world problems. </a:t>
            </a:r>
            <a:endParaRPr sz="1400">
              <a:solidFill>
                <a:srgbClr val="595959"/>
              </a:solidFill>
            </a:endParaRPr>
          </a:p>
          <a:p>
            <a:pPr indent="0" lvl="0" marL="0" rtl="0" algn="l">
              <a:lnSpc>
                <a:spcPct val="115000"/>
              </a:lnSpc>
              <a:spcBef>
                <a:spcPts val="1200"/>
              </a:spcBef>
              <a:spcAft>
                <a:spcPts val="0"/>
              </a:spcAft>
              <a:buClr>
                <a:schemeClr val="dk1"/>
              </a:buClr>
              <a:buSzPts val="1100"/>
              <a:buFont typeface="Arial"/>
              <a:buNone/>
            </a:pPr>
            <a:r>
              <a:rPr lang="en" sz="1400">
                <a:solidFill>
                  <a:srgbClr val="595959"/>
                </a:solidFill>
              </a:rPr>
              <a:t>How many of you have used or heard of these tools?</a:t>
            </a:r>
            <a:r>
              <a:rPr lang="en" sz="1400">
                <a:solidFill>
                  <a:srgbClr val="595959"/>
                </a:solidFill>
              </a:rPr>
              <a:t> How many of you have contributed to them?</a:t>
            </a:r>
            <a:endParaRPr sz="1400">
              <a:solidFill>
                <a:srgbClr val="595959"/>
              </a:solidFill>
            </a:endParaRPr>
          </a:p>
          <a:p>
            <a:pPr indent="0" lvl="0" marL="0" rtl="0" algn="l">
              <a:lnSpc>
                <a:spcPct val="115000"/>
              </a:lnSpc>
              <a:spcBef>
                <a:spcPts val="1200"/>
              </a:spcBef>
              <a:spcAft>
                <a:spcPts val="0"/>
              </a:spcAft>
              <a:buClr>
                <a:schemeClr val="dk1"/>
              </a:buClr>
              <a:buSzPts val="1100"/>
              <a:buFont typeface="Arial"/>
              <a:buNone/>
            </a:pPr>
            <a:r>
              <a:rPr lang="en" sz="1400">
                <a:solidFill>
                  <a:srgbClr val="595959"/>
                </a:solidFill>
              </a:rPr>
              <a:t>Under 60 contributes to ALEAPP</a:t>
            </a:r>
            <a:endParaRPr sz="1400">
              <a:solidFill>
                <a:srgbClr val="595959"/>
              </a:solidFill>
            </a:endParaRPr>
          </a:p>
          <a:p>
            <a:pPr indent="0" lvl="0" marL="0" rtl="0" algn="l">
              <a:lnSpc>
                <a:spcPct val="115000"/>
              </a:lnSpc>
              <a:spcBef>
                <a:spcPts val="1200"/>
              </a:spcBef>
              <a:spcAft>
                <a:spcPts val="0"/>
              </a:spcAft>
              <a:buClr>
                <a:schemeClr val="dk1"/>
              </a:buClr>
              <a:buSzPts val="1100"/>
              <a:buFont typeface="Arial"/>
              <a:buNone/>
            </a:pPr>
            <a:r>
              <a:rPr lang="en" sz="1400">
                <a:solidFill>
                  <a:srgbClr val="595959"/>
                </a:solidFill>
              </a:rPr>
              <a:t>Transparent - you can see how and why things work. This is great for learning and validation via peer review. Why did the tool say the file was created on January 1, 1601? Where did the tool find this digital artifact that says the user opened up Remote Desktop. You could dive into the code and find out. </a:t>
            </a:r>
            <a:endParaRPr sz="1400">
              <a:solidFill>
                <a:srgbClr val="595959"/>
              </a:solidFill>
            </a:endParaRPr>
          </a:p>
          <a:p>
            <a:pPr indent="0" lvl="0" marL="0" rtl="0" algn="l">
              <a:lnSpc>
                <a:spcPct val="115000"/>
              </a:lnSpc>
              <a:spcBef>
                <a:spcPts val="1200"/>
              </a:spcBef>
              <a:spcAft>
                <a:spcPts val="0"/>
              </a:spcAft>
              <a:buClr>
                <a:schemeClr val="dk1"/>
              </a:buClr>
              <a:buSzPts val="1100"/>
              <a:buFont typeface="Arial"/>
              <a:buNone/>
            </a:pPr>
            <a:r>
              <a:rPr lang="en" sz="1400">
                <a:solidFill>
                  <a:srgbClr val="595959"/>
                </a:solidFill>
              </a:rPr>
              <a:t>Customizable and Agile - they can be updated or modified to handle one off or quickly evolving situations. You don’t have to wait for the vendor to find the development time. You with enough knowledge could make the code change to add that support or feature.</a:t>
            </a:r>
            <a:endParaRPr sz="1400">
              <a:solidFill>
                <a:srgbClr val="595959"/>
              </a:solidFill>
            </a:endParaRPr>
          </a:p>
          <a:p>
            <a:pPr indent="0" lvl="0" marL="0" rtl="0" algn="l">
              <a:lnSpc>
                <a:spcPct val="115000"/>
              </a:lnSpc>
              <a:spcBef>
                <a:spcPts val="1200"/>
              </a:spcBef>
              <a:spcAft>
                <a:spcPts val="0"/>
              </a:spcAft>
              <a:buClr>
                <a:schemeClr val="dk1"/>
              </a:buClr>
              <a:buSzPts val="1100"/>
              <a:buFont typeface="Arial"/>
              <a:buNone/>
            </a:pPr>
            <a:r>
              <a:rPr lang="en" sz="1400">
                <a:solidFill>
                  <a:srgbClr val="595959"/>
                </a:solidFill>
              </a:rPr>
              <a:t>They offer a great platform to collaborate with others around the world. Not just in your company, your country, your social circle. </a:t>
            </a:r>
            <a:endParaRPr sz="1400">
              <a:solidFill>
                <a:srgbClr val="595959"/>
              </a:solidFill>
            </a:endParaRPr>
          </a:p>
          <a:p>
            <a:pPr indent="0" lvl="0" marL="0" rtl="0" algn="l">
              <a:lnSpc>
                <a:spcPct val="115000"/>
              </a:lnSpc>
              <a:spcBef>
                <a:spcPts val="1200"/>
              </a:spcBef>
              <a:spcAft>
                <a:spcPts val="1200"/>
              </a:spcAft>
              <a:buClr>
                <a:schemeClr val="dk1"/>
              </a:buClr>
              <a:buSzPts val="1100"/>
              <a:buFont typeface="Arial"/>
              <a:buNone/>
            </a:pPr>
            <a:r>
              <a:rPr lang="en" sz="1400">
                <a:solidFill>
                  <a:srgbClr val="595959"/>
                </a:solidFill>
              </a:rPr>
              <a:t>In my opinion, the greatest thing is that you can learn about DF/IR artifacts just by understanding how these tools work. Nothing is hidden and you can see where artifacts exist.</a:t>
            </a:r>
            <a:endParaRPr sz="1400">
              <a:solidFill>
                <a:srgbClr val="595959"/>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364da474253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364da474253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400">
                <a:solidFill>
                  <a:srgbClr val="595959"/>
                </a:solidFill>
              </a:rPr>
              <a:t>So how do I get involved?! You can contribute to projects in three main ways</a:t>
            </a:r>
            <a:endParaRPr sz="1400">
              <a:solidFill>
                <a:srgbClr val="595959"/>
              </a:solidFill>
            </a:endParaRPr>
          </a:p>
          <a:p>
            <a:pPr indent="0" lvl="0" marL="0" rtl="0" algn="l">
              <a:lnSpc>
                <a:spcPct val="115000"/>
              </a:lnSpc>
              <a:spcBef>
                <a:spcPts val="1200"/>
              </a:spcBef>
              <a:spcAft>
                <a:spcPts val="0"/>
              </a:spcAft>
              <a:buClr>
                <a:schemeClr val="dk1"/>
              </a:buClr>
              <a:buSzPts val="1100"/>
              <a:buFont typeface="Arial"/>
              <a:buNone/>
            </a:pPr>
            <a:r>
              <a:rPr lang="en" sz="1400">
                <a:solidFill>
                  <a:srgbClr val="595959"/>
                </a:solidFill>
              </a:rPr>
              <a:t>Documentation/Discussion - Documenting how to use the tool. The options and features that it has. Example use cases. Discussing with other contributors about future features.</a:t>
            </a:r>
            <a:endParaRPr sz="1400">
              <a:solidFill>
                <a:srgbClr val="595959"/>
              </a:solidFill>
            </a:endParaRPr>
          </a:p>
          <a:p>
            <a:pPr indent="0" lvl="0" marL="0" rtl="0" algn="l">
              <a:lnSpc>
                <a:spcPct val="115000"/>
              </a:lnSpc>
              <a:spcBef>
                <a:spcPts val="1200"/>
              </a:spcBef>
              <a:spcAft>
                <a:spcPts val="0"/>
              </a:spcAft>
              <a:buClr>
                <a:schemeClr val="dk1"/>
              </a:buClr>
              <a:buSzPts val="1100"/>
              <a:buFont typeface="Arial"/>
              <a:buNone/>
            </a:pPr>
            <a:r>
              <a:rPr lang="en" sz="1400">
                <a:solidFill>
                  <a:srgbClr val="595959"/>
                </a:solidFill>
              </a:rPr>
              <a:t>Testing/Validation - Document results from running tools on known or new datasets. Make sure that it works how you expect it to work. Collaborating with other contributors to test and validate.</a:t>
            </a:r>
            <a:endParaRPr sz="1400">
              <a:solidFill>
                <a:srgbClr val="595959"/>
              </a:solidFill>
            </a:endParaRPr>
          </a:p>
          <a:p>
            <a:pPr indent="0" lvl="0" marL="0" rtl="0" algn="l">
              <a:lnSpc>
                <a:spcPct val="115000"/>
              </a:lnSpc>
              <a:spcBef>
                <a:spcPts val="1200"/>
              </a:spcBef>
              <a:spcAft>
                <a:spcPts val="0"/>
              </a:spcAft>
              <a:buClr>
                <a:schemeClr val="dk1"/>
              </a:buClr>
              <a:buSzPts val="1100"/>
              <a:buFont typeface="Arial"/>
              <a:buNone/>
            </a:pPr>
            <a:r>
              <a:rPr lang="en" sz="1400">
                <a:solidFill>
                  <a:srgbClr val="595959"/>
                </a:solidFill>
              </a:rPr>
              <a:t>Pull Requests Coding/Issues - Making direct contributions to the codebase. Fixing open issues/requests, adding new functionality. This requires testing and researching that needs to be done and documented. </a:t>
            </a:r>
            <a:endParaRPr sz="1400">
              <a:solidFill>
                <a:srgbClr val="595959"/>
              </a:solidFill>
            </a:endParaRPr>
          </a:p>
          <a:p>
            <a:pPr indent="0" lvl="0" marL="0" rtl="0" algn="l">
              <a:lnSpc>
                <a:spcPct val="115000"/>
              </a:lnSpc>
              <a:spcBef>
                <a:spcPts val="1200"/>
              </a:spcBef>
              <a:spcAft>
                <a:spcPts val="0"/>
              </a:spcAft>
              <a:buClr>
                <a:schemeClr val="dk1"/>
              </a:buClr>
              <a:buSzPts val="1100"/>
              <a:buFont typeface="Arial"/>
              <a:buNone/>
            </a:pPr>
            <a:r>
              <a:rPr lang="en" sz="1400">
                <a:solidFill>
                  <a:srgbClr val="595959"/>
                </a:solidFill>
              </a:rPr>
              <a:t>All three of these are related to each other.</a:t>
            </a:r>
            <a:endParaRPr sz="1400">
              <a:solidFill>
                <a:srgbClr val="595959"/>
              </a:solidFill>
            </a:endParaRPr>
          </a:p>
          <a:p>
            <a:pPr indent="0" lvl="0" marL="0" rtl="0" algn="l">
              <a:lnSpc>
                <a:spcPct val="115000"/>
              </a:lnSpc>
              <a:spcBef>
                <a:spcPts val="1200"/>
              </a:spcBef>
              <a:spcAft>
                <a:spcPts val="1200"/>
              </a:spcAft>
              <a:buClr>
                <a:schemeClr val="dk1"/>
              </a:buClr>
              <a:buSzPts val="1100"/>
              <a:buFont typeface="Arial"/>
              <a:buNone/>
            </a:pPr>
            <a:r>
              <a:rPr lang="en" sz="1400">
                <a:solidFill>
                  <a:srgbClr val="595959"/>
                </a:solidFill>
              </a:rPr>
              <a:t>As Geordi is pointing out. Anyone can use a forensic tool. Few actually contribute to a forensic tool and give back to the DF/IR community.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37285e4476b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37285e4476b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solidFill>
                  <a:srgbClr val="595959"/>
                </a:solidFill>
              </a:rPr>
              <a:t>Going back to my current journey. I started with my own project on Windows Notepad and published the tool and research on GitHub. This led to some collaboration with a few others across the world who were also doing similar research. It was at this point I realized that contributing to other projects would be a great way to answer those earlier questions I had after graduating. Since that time, I’ve contributed to a few projects that I had used or wanted to learn how to use such as:</a:t>
            </a:r>
            <a:endParaRPr sz="1800">
              <a:solidFill>
                <a:srgbClr val="595959"/>
              </a:solidFill>
            </a:endParaRPr>
          </a:p>
          <a:p>
            <a:pPr indent="0" lvl="0" marL="0" rtl="0" algn="l">
              <a:lnSpc>
                <a:spcPct val="115000"/>
              </a:lnSpc>
              <a:spcBef>
                <a:spcPts val="1200"/>
              </a:spcBef>
              <a:spcAft>
                <a:spcPts val="0"/>
              </a:spcAft>
              <a:buClr>
                <a:schemeClr val="dk1"/>
              </a:buClr>
              <a:buSzPts val="1100"/>
              <a:buFont typeface="Arial"/>
              <a:buNone/>
            </a:pPr>
            <a:r>
              <a:rPr lang="en" sz="1800">
                <a:solidFill>
                  <a:srgbClr val="595959"/>
                </a:solidFill>
              </a:rPr>
              <a:t>KAPEFiles which are the targets and modules that are used by KAPE</a:t>
            </a:r>
            <a:endParaRPr sz="1800">
              <a:solidFill>
                <a:srgbClr val="595959"/>
              </a:solidFill>
            </a:endParaRPr>
          </a:p>
          <a:p>
            <a:pPr indent="0" lvl="0" marL="0" rtl="0" algn="l">
              <a:lnSpc>
                <a:spcPct val="115000"/>
              </a:lnSpc>
              <a:spcBef>
                <a:spcPts val="1200"/>
              </a:spcBef>
              <a:spcAft>
                <a:spcPts val="0"/>
              </a:spcAft>
              <a:buClr>
                <a:schemeClr val="dk1"/>
              </a:buClr>
              <a:buSzPts val="1100"/>
              <a:buFont typeface="Arial"/>
              <a:buNone/>
            </a:pPr>
            <a:r>
              <a:rPr lang="en" sz="1800">
                <a:solidFill>
                  <a:srgbClr val="595959"/>
                </a:solidFill>
              </a:rPr>
              <a:t>Velociraptor via the Artifact Exchange and Issues to make a feature suggestion</a:t>
            </a:r>
            <a:endParaRPr sz="1800">
              <a:solidFill>
                <a:srgbClr val="595959"/>
              </a:solidFill>
            </a:endParaRPr>
          </a:p>
          <a:p>
            <a:pPr indent="0" lvl="0" marL="0" rtl="0" algn="l">
              <a:lnSpc>
                <a:spcPct val="115000"/>
              </a:lnSpc>
              <a:spcBef>
                <a:spcPts val="1200"/>
              </a:spcBef>
              <a:spcAft>
                <a:spcPts val="0"/>
              </a:spcAft>
              <a:buClr>
                <a:schemeClr val="dk1"/>
              </a:buClr>
              <a:buSzPts val="1100"/>
              <a:buFont typeface="Arial"/>
              <a:buNone/>
            </a:pPr>
            <a:r>
              <a:rPr lang="en" sz="1800">
                <a:solidFill>
                  <a:srgbClr val="595959"/>
                </a:solidFill>
              </a:rPr>
              <a:t>ALEAPP artifact plugin based off of digital artifacts for IMAP emails from a recent CTF</a:t>
            </a:r>
            <a:endParaRPr sz="1800">
              <a:solidFill>
                <a:srgbClr val="595959"/>
              </a:solidFill>
            </a:endParaRPr>
          </a:p>
          <a:p>
            <a:pPr indent="0" lvl="0" marL="0" rtl="0" algn="l">
              <a:lnSpc>
                <a:spcPct val="115000"/>
              </a:lnSpc>
              <a:spcBef>
                <a:spcPts val="1200"/>
              </a:spcBef>
              <a:spcAft>
                <a:spcPts val="0"/>
              </a:spcAft>
              <a:buClr>
                <a:schemeClr val="dk1"/>
              </a:buClr>
              <a:buSzPts val="1100"/>
              <a:buFont typeface="Arial"/>
              <a:buNone/>
            </a:pPr>
            <a:r>
              <a:rPr lang="en" sz="1800">
                <a:solidFill>
                  <a:srgbClr val="595959"/>
                </a:solidFill>
              </a:rPr>
              <a:t>I’ve also had the pleasure of collaborating with DF/IR professionals around the world and engaging in discussions with them. I wouldn’t have been able to make those connections otherwise. </a:t>
            </a:r>
            <a:endParaRPr sz="1800">
              <a:solidFill>
                <a:srgbClr val="595959"/>
              </a:solidFill>
            </a:endParaRPr>
          </a:p>
          <a:p>
            <a:pPr indent="0" lvl="0" marL="0" rtl="0" algn="l">
              <a:lnSpc>
                <a:spcPct val="115000"/>
              </a:lnSpc>
              <a:spcBef>
                <a:spcPts val="1200"/>
              </a:spcBef>
              <a:spcAft>
                <a:spcPts val="0"/>
              </a:spcAft>
              <a:buClr>
                <a:schemeClr val="dk1"/>
              </a:buClr>
              <a:buSzPts val="1100"/>
              <a:buFont typeface="Arial"/>
              <a:buNone/>
            </a:pPr>
            <a:r>
              <a:rPr lang="en" sz="1800">
                <a:solidFill>
                  <a:srgbClr val="595959"/>
                </a:solidFill>
              </a:rPr>
              <a:t>Contributing to projects require you to engage with the tools at a much deeper level than just using the tool. You have to understand the digital artifacts and the nuances of how the tool operates in order to make those contributions.  </a:t>
            </a:r>
            <a:endParaRPr sz="1800">
              <a:solidFill>
                <a:srgbClr val="595959"/>
              </a:solidFill>
            </a:endParaRPr>
          </a:p>
          <a:p>
            <a:pPr indent="0" lvl="0" marL="0" rtl="0" algn="l">
              <a:lnSpc>
                <a:spcPct val="115000"/>
              </a:lnSpc>
              <a:spcBef>
                <a:spcPts val="1200"/>
              </a:spcBef>
              <a:spcAft>
                <a:spcPts val="1200"/>
              </a:spcAft>
              <a:buClr>
                <a:schemeClr val="dk1"/>
              </a:buClr>
              <a:buSzPts val="1100"/>
              <a:buFont typeface="Arial"/>
              <a:buNone/>
            </a:pPr>
            <a:r>
              <a:t/>
            </a:r>
            <a:endParaRPr sz="1800">
              <a:solidFill>
                <a:srgbClr val="595959"/>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37285e4476b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37285e4476b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400">
                <a:solidFill>
                  <a:srgbClr val="595959"/>
                </a:solidFill>
              </a:rPr>
              <a:t>Some quick tips for getting started. You don’t need to be a developer or really have any coding experience to get started. I do believe that it will be a useful skill in any DF/IR career and this is one way to get coding experience. Learning Python is a good language to start with that will prove very useful.</a:t>
            </a:r>
            <a:endParaRPr sz="1400">
              <a:solidFill>
                <a:srgbClr val="595959"/>
              </a:solidFill>
            </a:endParaRPr>
          </a:p>
          <a:p>
            <a:pPr indent="0" lvl="0" marL="0" rtl="0" algn="l">
              <a:lnSpc>
                <a:spcPct val="115000"/>
              </a:lnSpc>
              <a:spcBef>
                <a:spcPts val="1200"/>
              </a:spcBef>
              <a:spcAft>
                <a:spcPts val="0"/>
              </a:spcAft>
              <a:buClr>
                <a:schemeClr val="dk1"/>
              </a:buClr>
              <a:buSzPts val="1100"/>
              <a:buFont typeface="Arial"/>
              <a:buNone/>
            </a:pPr>
            <a:r>
              <a:rPr lang="en" sz="1400">
                <a:solidFill>
                  <a:srgbClr val="595959"/>
                </a:solidFill>
              </a:rPr>
              <a:t>Often the documentation can be out of date or weak for projects and have room for improvement. This is a crucial part of any forensic tool and a great place to start for anyone. In order to write good documentation, you need to know how to use the tool! I would heavily encourage the submission of documentation to the project itself and not just writing it on your blog. Documentation can also go beyond just using the tool. You can document existing plugins by linking to existing writeups or research on the artifacts. If they don’t exist, maybe you could do the research and do the writeup. Do that validation.    </a:t>
            </a:r>
            <a:endParaRPr sz="1400">
              <a:solidFill>
                <a:srgbClr val="595959"/>
              </a:solidFill>
            </a:endParaRPr>
          </a:p>
          <a:p>
            <a:pPr indent="0" lvl="0" marL="0" rtl="0" algn="l">
              <a:lnSpc>
                <a:spcPct val="115000"/>
              </a:lnSpc>
              <a:spcBef>
                <a:spcPts val="1200"/>
              </a:spcBef>
              <a:spcAft>
                <a:spcPts val="0"/>
              </a:spcAft>
              <a:buClr>
                <a:schemeClr val="dk1"/>
              </a:buClr>
              <a:buSzPts val="1100"/>
              <a:buFont typeface="Arial"/>
              <a:buNone/>
            </a:pPr>
            <a:r>
              <a:rPr lang="en" sz="1400">
                <a:solidFill>
                  <a:srgbClr val="595959"/>
                </a:solidFill>
              </a:rPr>
              <a:t>Participate in discussions, read issues and pull requests. You might know something that someone else does not. Conversely, you might learn something new. Also, if you see a lot of common or re-occuring questions you could write an FAQ. </a:t>
            </a:r>
            <a:endParaRPr sz="1400">
              <a:solidFill>
                <a:srgbClr val="595959"/>
              </a:solidFill>
            </a:endParaRPr>
          </a:p>
          <a:p>
            <a:pPr indent="0" lvl="0" marL="0" rtl="0" algn="l">
              <a:lnSpc>
                <a:spcPct val="115000"/>
              </a:lnSpc>
              <a:spcBef>
                <a:spcPts val="1200"/>
              </a:spcBef>
              <a:spcAft>
                <a:spcPts val="0"/>
              </a:spcAft>
              <a:buClr>
                <a:schemeClr val="dk1"/>
              </a:buClr>
              <a:buSzPts val="1100"/>
              <a:buFont typeface="Arial"/>
              <a:buNone/>
            </a:pPr>
            <a:r>
              <a:rPr lang="en" sz="1400">
                <a:solidFill>
                  <a:srgbClr val="595959"/>
                </a:solidFill>
              </a:rPr>
              <a:t>One last thing you could do is help validate and test tools on various datasets. See if you can replicate someone’s results using a tool. Let us say someone else wrote a plugin, you could help them test with your own generated dataset.   </a:t>
            </a:r>
            <a:endParaRPr sz="1400">
              <a:solidFill>
                <a:srgbClr val="595959"/>
              </a:solidFill>
            </a:endParaRPr>
          </a:p>
          <a:p>
            <a:pPr indent="0" lvl="0" marL="0" rtl="0" algn="l">
              <a:lnSpc>
                <a:spcPct val="115000"/>
              </a:lnSpc>
              <a:spcBef>
                <a:spcPts val="1200"/>
              </a:spcBef>
              <a:spcAft>
                <a:spcPts val="0"/>
              </a:spcAft>
              <a:buClr>
                <a:schemeClr val="dk1"/>
              </a:buClr>
              <a:buSzPts val="1100"/>
              <a:buFont typeface="Arial"/>
              <a:buNone/>
            </a:pPr>
            <a:r>
              <a:rPr lang="en" sz="1400">
                <a:solidFill>
                  <a:srgbClr val="595959"/>
                </a:solidFill>
              </a:rPr>
              <a:t>As you can see there are options other than coding that allow you to contribute.</a:t>
            </a:r>
            <a:endParaRPr sz="1400">
              <a:solidFill>
                <a:srgbClr val="595959"/>
              </a:solidFill>
            </a:endParaRPr>
          </a:p>
          <a:p>
            <a:pPr indent="0" lvl="0" marL="0" rtl="0" algn="l">
              <a:spcBef>
                <a:spcPts val="120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364da47425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364da47425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 leave you with a call to action. Get in there, pick an open source project that you use a lot, want to learn, or find interesting. Do the work and hit that “New Pull Request” </a:t>
            </a:r>
            <a:r>
              <a:rPr lang="en"/>
              <a:t>button</a:t>
            </a:r>
            <a:r>
              <a:rPr lang="en"/>
              <a:t>. That is all it takes to start contributing and learning.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 good one to start with is Andrew Rathbun has asked for help adding documentation to various Kape Targets and Files. You can also contribute to the Artifact Exchange for Velociraptor.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37285e4476b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37285e4476b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Thank you listening to my presentation. I hope it was informative and you can find a copy of the slide deck at my website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Thanks!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4F4F9"/>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1.png"/><Relationship Id="rId4" Type="http://schemas.openxmlformats.org/officeDocument/2006/relationships/image" Target="../media/image2.png"/><Relationship Id="rId5" Type="http://schemas.openxmlformats.org/officeDocument/2006/relationships/image" Target="../media/image13.png"/><Relationship Id="rId6"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9.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8.png"/><Relationship Id="rId5" Type="http://schemas.openxmlformats.org/officeDocument/2006/relationships/image" Target="../media/image10.png"/><Relationship Id="rId6" Type="http://schemas.openxmlformats.org/officeDocument/2006/relationships/hyperlink" Target="https://github.com/EricZimmerman/KapeFiles" TargetMode="External"/><Relationship Id="rId7" Type="http://schemas.openxmlformats.org/officeDocument/2006/relationships/hyperlink" Target="https://docs.velociraptor.app/exchange/"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744575"/>
            <a:ext cx="8520600" cy="2146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2950">
                <a:solidFill>
                  <a:srgbClr val="1C1C1C"/>
                </a:solidFill>
                <a:latin typeface="Roboto"/>
                <a:ea typeface="Roboto"/>
                <a:cs typeface="Roboto"/>
                <a:sym typeface="Roboto"/>
              </a:rPr>
              <a:t>Contribute to Learn: </a:t>
            </a:r>
            <a:endParaRPr sz="2950">
              <a:solidFill>
                <a:srgbClr val="1C1C1C"/>
              </a:solidFill>
              <a:latin typeface="Roboto"/>
              <a:ea typeface="Roboto"/>
              <a:cs typeface="Roboto"/>
              <a:sym typeface="Roboto"/>
            </a:endParaRPr>
          </a:p>
          <a:p>
            <a:pPr indent="0" lvl="0" marL="0" rtl="0" algn="l">
              <a:spcBef>
                <a:spcPts val="0"/>
              </a:spcBef>
              <a:spcAft>
                <a:spcPts val="0"/>
              </a:spcAft>
              <a:buNone/>
            </a:pPr>
            <a:r>
              <a:rPr b="1" lang="en" sz="1950">
                <a:solidFill>
                  <a:srgbClr val="3D5A80"/>
                </a:solidFill>
                <a:latin typeface="Roboto"/>
                <a:ea typeface="Roboto"/>
                <a:cs typeface="Roboto"/>
                <a:sym typeface="Roboto"/>
              </a:rPr>
              <a:t>Building DF/IR Expertise Through Open Source</a:t>
            </a:r>
            <a:endParaRPr b="1" sz="1950">
              <a:solidFill>
                <a:srgbClr val="3D5A80"/>
              </a:solidFill>
              <a:latin typeface="Roboto"/>
              <a:ea typeface="Roboto"/>
              <a:cs typeface="Roboto"/>
              <a:sym typeface="Roboto"/>
            </a:endParaRPr>
          </a:p>
          <a:p>
            <a:pPr indent="0" lvl="0" marL="0" rtl="0" algn="ctr">
              <a:spcBef>
                <a:spcPts val="0"/>
              </a:spcBef>
              <a:spcAft>
                <a:spcPts val="0"/>
              </a:spcAft>
              <a:buNone/>
            </a:pPr>
            <a:r>
              <a:t/>
            </a:r>
            <a:endParaRPr b="1" sz="1950">
              <a:solidFill>
                <a:srgbClr val="222222"/>
              </a:solidFill>
            </a:endParaRPr>
          </a:p>
          <a:p>
            <a:pPr indent="0" lvl="0" marL="0" rtl="0" algn="ctr">
              <a:spcBef>
                <a:spcPts val="0"/>
              </a:spcBef>
              <a:spcAft>
                <a:spcPts val="0"/>
              </a:spcAft>
              <a:buNone/>
            </a:pPr>
            <a:r>
              <a:t/>
            </a:r>
            <a:endParaRPr b="1" sz="1950">
              <a:solidFill>
                <a:srgbClr val="222222"/>
              </a:solidFill>
            </a:endParaRPr>
          </a:p>
        </p:txBody>
      </p:sp>
      <p:sp>
        <p:nvSpPr>
          <p:cNvPr id="55" name="Google Shape;55;p13"/>
          <p:cNvSpPr txBox="1"/>
          <p:nvPr/>
        </p:nvSpPr>
        <p:spPr>
          <a:xfrm>
            <a:off x="1056575" y="3552850"/>
            <a:ext cx="2983800" cy="78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98C1D9"/>
                </a:solidFill>
              </a:rPr>
              <a:t>Christopher Eng / ogmini</a:t>
            </a:r>
            <a:endParaRPr sz="2000">
              <a:solidFill>
                <a:srgbClr val="98C1D9"/>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44" name="Google Shape;144;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3D5A80"/>
                </a:solidFill>
                <a:latin typeface="Roboto"/>
                <a:ea typeface="Roboto"/>
                <a:cs typeface="Roboto"/>
                <a:sym typeface="Roboto"/>
              </a:rPr>
              <a:t>$me = Get-Item .\christopher.eng</a:t>
            </a:r>
            <a:endParaRPr>
              <a:solidFill>
                <a:srgbClr val="3D5A80"/>
              </a:solidFill>
              <a:latin typeface="Roboto"/>
              <a:ea typeface="Roboto"/>
              <a:cs typeface="Roboto"/>
              <a:sym typeface="Roboto"/>
            </a:endParaRPr>
          </a:p>
        </p:txBody>
      </p:sp>
      <p:sp>
        <p:nvSpPr>
          <p:cNvPr id="61" name="Google Shape;61;p14"/>
          <p:cNvSpPr txBox="1"/>
          <p:nvPr>
            <p:ph idx="1" type="body"/>
          </p:nvPr>
        </p:nvSpPr>
        <p:spPr>
          <a:xfrm>
            <a:off x="2622000" y="1152475"/>
            <a:ext cx="6210300" cy="25746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935"/>
              <a:buNone/>
            </a:pPr>
            <a:r>
              <a:rPr lang="en" sz="2029"/>
              <a:t>$me.Name - Christopher Eng</a:t>
            </a:r>
            <a:endParaRPr sz="2029"/>
          </a:p>
          <a:p>
            <a:pPr indent="0" lvl="0" marL="0" rtl="0" algn="l">
              <a:lnSpc>
                <a:spcPct val="95000"/>
              </a:lnSpc>
              <a:spcBef>
                <a:spcPts val="1200"/>
              </a:spcBef>
              <a:spcAft>
                <a:spcPts val="0"/>
              </a:spcAft>
              <a:buSzPts val="935"/>
              <a:buNone/>
            </a:pPr>
            <a:r>
              <a:rPr lang="en" sz="2029"/>
              <a:t>$me.CreationTime - redacted</a:t>
            </a:r>
            <a:endParaRPr sz="2029"/>
          </a:p>
          <a:p>
            <a:pPr indent="0" lvl="0" marL="0" rtl="0" algn="l">
              <a:lnSpc>
                <a:spcPct val="95000"/>
              </a:lnSpc>
              <a:spcBef>
                <a:spcPts val="1200"/>
              </a:spcBef>
              <a:spcAft>
                <a:spcPts val="0"/>
              </a:spcAft>
              <a:buSzPts val="935"/>
              <a:buNone/>
            </a:pPr>
            <a:r>
              <a:t/>
            </a:r>
            <a:endParaRPr sz="2029"/>
          </a:p>
          <a:p>
            <a:pPr indent="0" lvl="0" marL="0" rtl="0" algn="l">
              <a:lnSpc>
                <a:spcPct val="95000"/>
              </a:lnSpc>
              <a:spcBef>
                <a:spcPts val="1200"/>
              </a:spcBef>
              <a:spcAft>
                <a:spcPts val="0"/>
              </a:spcAft>
              <a:buSzPts val="935"/>
              <a:buNone/>
            </a:pPr>
            <a:r>
              <a:rPr lang="en" sz="2029"/>
              <a:t>15+ years of IT experience  </a:t>
            </a:r>
            <a:endParaRPr sz="2029"/>
          </a:p>
          <a:p>
            <a:pPr indent="0" lvl="0" marL="0" rtl="0" algn="l">
              <a:lnSpc>
                <a:spcPct val="95000"/>
              </a:lnSpc>
              <a:spcBef>
                <a:spcPts val="1200"/>
              </a:spcBef>
              <a:spcAft>
                <a:spcPts val="1200"/>
              </a:spcAft>
              <a:buSzPts val="935"/>
              <a:buNone/>
            </a:pPr>
            <a:r>
              <a:rPr lang="en" sz="2029"/>
              <a:t>I</a:t>
            </a:r>
            <a:r>
              <a:rPr lang="en" sz="2029"/>
              <a:t>ndependent Digital Forensic Researcher</a:t>
            </a:r>
            <a:endParaRPr sz="2029"/>
          </a:p>
        </p:txBody>
      </p:sp>
      <p:sp>
        <p:nvSpPr>
          <p:cNvPr id="62" name="Google Shape;62;p14"/>
          <p:cNvSpPr txBox="1"/>
          <p:nvPr/>
        </p:nvSpPr>
        <p:spPr>
          <a:xfrm>
            <a:off x="151900" y="4535925"/>
            <a:ext cx="75633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98C1D9"/>
                </a:solidFill>
              </a:rPr>
              <a:t>Work and thoughts are solely my own and not that of my employer</a:t>
            </a:r>
            <a:endParaRPr sz="1800">
              <a:solidFill>
                <a:srgbClr val="98C1D9"/>
              </a:solidFill>
            </a:endParaRPr>
          </a:p>
        </p:txBody>
      </p:sp>
      <p:pic>
        <p:nvPicPr>
          <p:cNvPr id="63" name="Google Shape;63;p14"/>
          <p:cNvPicPr preferRelativeResize="0"/>
          <p:nvPr/>
        </p:nvPicPr>
        <p:blipFill>
          <a:blip r:embed="rId3">
            <a:alphaModFix/>
          </a:blip>
          <a:stretch>
            <a:fillRect/>
          </a:stretch>
        </p:blipFill>
        <p:spPr>
          <a:xfrm>
            <a:off x="311700" y="1152475"/>
            <a:ext cx="1967875" cy="19678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3D5A80"/>
                </a:solidFill>
                <a:latin typeface="Roboto"/>
                <a:ea typeface="Roboto"/>
                <a:cs typeface="Roboto"/>
                <a:sym typeface="Roboto"/>
              </a:rPr>
              <a:t>Why this talk?</a:t>
            </a:r>
            <a:endParaRPr>
              <a:solidFill>
                <a:srgbClr val="3D5A80"/>
              </a:solidFill>
              <a:latin typeface="Roboto"/>
              <a:ea typeface="Roboto"/>
              <a:cs typeface="Roboto"/>
              <a:sym typeface="Roboto"/>
            </a:endParaRPr>
          </a:p>
        </p:txBody>
      </p:sp>
      <p:pic>
        <p:nvPicPr>
          <p:cNvPr id="69" name="Google Shape;69;p15"/>
          <p:cNvPicPr preferRelativeResize="0"/>
          <p:nvPr/>
        </p:nvPicPr>
        <p:blipFill>
          <a:blip r:embed="rId3">
            <a:alphaModFix/>
          </a:blip>
          <a:stretch>
            <a:fillRect/>
          </a:stretch>
        </p:blipFill>
        <p:spPr>
          <a:xfrm>
            <a:off x="2991878" y="1482600"/>
            <a:ext cx="3160225" cy="3341375"/>
          </a:xfrm>
          <a:prstGeom prst="rect">
            <a:avLst/>
          </a:prstGeom>
          <a:noFill/>
          <a:ln>
            <a:noFill/>
          </a:ln>
        </p:spPr>
      </p:pic>
      <p:sp>
        <p:nvSpPr>
          <p:cNvPr id="70" name="Google Shape;70;p15"/>
          <p:cNvSpPr/>
          <p:nvPr/>
        </p:nvSpPr>
        <p:spPr>
          <a:xfrm>
            <a:off x="1298350" y="1103875"/>
            <a:ext cx="2435700" cy="738600"/>
          </a:xfrm>
          <a:prstGeom prst="wedgeRoundRectCallout">
            <a:avLst>
              <a:gd fmla="val 49204" name="adj1"/>
              <a:gd fmla="val 89934" name="adj2"/>
              <a:gd fmla="val 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How can I really learn DF/IR?</a:t>
            </a:r>
            <a:endParaRPr/>
          </a:p>
        </p:txBody>
      </p:sp>
      <p:sp>
        <p:nvSpPr>
          <p:cNvPr id="71" name="Google Shape;71;p15"/>
          <p:cNvSpPr/>
          <p:nvPr/>
        </p:nvSpPr>
        <p:spPr>
          <a:xfrm>
            <a:off x="4487450" y="744000"/>
            <a:ext cx="2435700" cy="738600"/>
          </a:xfrm>
          <a:prstGeom prst="wedgeRoundRectCallout">
            <a:avLst>
              <a:gd fmla="val -40399" name="adj1"/>
              <a:gd fmla="val 125210" name="adj2"/>
              <a:gd fmla="val 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Where do I go from here?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3D5A80"/>
                </a:solidFill>
                <a:latin typeface="Roboto"/>
                <a:ea typeface="Roboto"/>
                <a:cs typeface="Roboto"/>
                <a:sym typeface="Roboto"/>
              </a:rPr>
              <a:t>Why Open Source Matters</a:t>
            </a:r>
            <a:endParaRPr>
              <a:solidFill>
                <a:srgbClr val="3D5A80"/>
              </a:solidFill>
              <a:latin typeface="Roboto"/>
              <a:ea typeface="Roboto"/>
              <a:cs typeface="Roboto"/>
              <a:sym typeface="Roboto"/>
            </a:endParaRPr>
          </a:p>
        </p:txBody>
      </p:sp>
      <p:sp>
        <p:nvSpPr>
          <p:cNvPr id="77" name="Google Shape;77;p16"/>
          <p:cNvSpPr txBox="1"/>
          <p:nvPr>
            <p:ph idx="1" type="body"/>
          </p:nvPr>
        </p:nvSpPr>
        <p:spPr>
          <a:xfrm>
            <a:off x="2139600" y="2990125"/>
            <a:ext cx="4864800" cy="434100"/>
          </a:xfrm>
          <a:prstGeom prst="rect">
            <a:avLst/>
          </a:prstGeom>
        </p:spPr>
        <p:txBody>
          <a:bodyPr anchorCtr="0" anchor="t" bIns="91425" lIns="91425" spcFirstLastPara="1" rIns="91425" wrap="square" tIns="91425">
            <a:noAutofit/>
          </a:bodyPr>
          <a:lstStyle/>
          <a:p>
            <a:pPr indent="0" lvl="0" marL="0" rtl="0" algn="ctr">
              <a:spcBef>
                <a:spcPts val="0"/>
              </a:spcBef>
              <a:spcAft>
                <a:spcPts val="1200"/>
              </a:spcAft>
              <a:buNone/>
            </a:pPr>
            <a:r>
              <a:rPr lang="en" sz="2000"/>
              <a:t>Real world tools, real world problems</a:t>
            </a:r>
            <a:endParaRPr sz="2000"/>
          </a:p>
        </p:txBody>
      </p:sp>
      <p:pic>
        <p:nvPicPr>
          <p:cNvPr id="78" name="Google Shape;78;p16"/>
          <p:cNvPicPr preferRelativeResize="0"/>
          <p:nvPr/>
        </p:nvPicPr>
        <p:blipFill>
          <a:blip r:embed="rId3">
            <a:alphaModFix/>
          </a:blip>
          <a:stretch>
            <a:fillRect/>
          </a:stretch>
        </p:blipFill>
        <p:spPr>
          <a:xfrm>
            <a:off x="3969575" y="1213825"/>
            <a:ext cx="1204851" cy="1580201"/>
          </a:xfrm>
          <a:prstGeom prst="rect">
            <a:avLst/>
          </a:prstGeom>
          <a:noFill/>
          <a:ln>
            <a:noFill/>
          </a:ln>
        </p:spPr>
      </p:pic>
      <p:sp>
        <p:nvSpPr>
          <p:cNvPr id="79" name="Google Shape;79;p16"/>
          <p:cNvSpPr txBox="1"/>
          <p:nvPr/>
        </p:nvSpPr>
        <p:spPr>
          <a:xfrm>
            <a:off x="512125" y="3878600"/>
            <a:ext cx="14520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dk2"/>
                </a:solidFill>
              </a:rPr>
              <a:t>Transparent</a:t>
            </a:r>
            <a:endParaRPr sz="1600">
              <a:solidFill>
                <a:schemeClr val="dk2"/>
              </a:solidFill>
            </a:endParaRPr>
          </a:p>
        </p:txBody>
      </p:sp>
      <p:sp>
        <p:nvSpPr>
          <p:cNvPr id="80" name="Google Shape;80;p16"/>
          <p:cNvSpPr txBox="1"/>
          <p:nvPr/>
        </p:nvSpPr>
        <p:spPr>
          <a:xfrm>
            <a:off x="4721975" y="3878600"/>
            <a:ext cx="15996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dk2"/>
                </a:solidFill>
              </a:rPr>
              <a:t>Customizable</a:t>
            </a:r>
            <a:endParaRPr sz="1600">
              <a:solidFill>
                <a:schemeClr val="dk2"/>
              </a:solidFill>
            </a:endParaRPr>
          </a:p>
        </p:txBody>
      </p:sp>
      <p:sp>
        <p:nvSpPr>
          <p:cNvPr id="81" name="Google Shape;81;p16"/>
          <p:cNvSpPr txBox="1"/>
          <p:nvPr/>
        </p:nvSpPr>
        <p:spPr>
          <a:xfrm>
            <a:off x="2834750" y="3878600"/>
            <a:ext cx="7506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dk2"/>
                </a:solidFill>
              </a:rPr>
              <a:t>Agile</a:t>
            </a:r>
            <a:endParaRPr sz="1600">
              <a:solidFill>
                <a:schemeClr val="dk2"/>
              </a:solidFill>
            </a:endParaRPr>
          </a:p>
        </p:txBody>
      </p:sp>
      <p:sp>
        <p:nvSpPr>
          <p:cNvPr id="82" name="Google Shape;82;p16"/>
          <p:cNvSpPr txBox="1"/>
          <p:nvPr/>
        </p:nvSpPr>
        <p:spPr>
          <a:xfrm>
            <a:off x="7004400" y="3878600"/>
            <a:ext cx="15681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dk2"/>
                </a:solidFill>
              </a:rPr>
              <a:t>Collaboration</a:t>
            </a:r>
            <a:endParaRPr sz="1600">
              <a:solidFill>
                <a:schemeClr val="dk2"/>
              </a:solidFill>
            </a:endParaRPr>
          </a:p>
        </p:txBody>
      </p:sp>
      <p:sp>
        <p:nvSpPr>
          <p:cNvPr id="83" name="Google Shape;83;p16"/>
          <p:cNvSpPr txBox="1"/>
          <p:nvPr/>
        </p:nvSpPr>
        <p:spPr>
          <a:xfrm>
            <a:off x="2668050" y="4505800"/>
            <a:ext cx="17907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dk2"/>
                </a:solidFill>
              </a:rPr>
              <a:t>Peer Review</a:t>
            </a:r>
            <a:endParaRPr sz="1600">
              <a:solidFill>
                <a:schemeClr val="dk2"/>
              </a:solidFill>
            </a:endParaRPr>
          </a:p>
        </p:txBody>
      </p:sp>
      <p:sp>
        <p:nvSpPr>
          <p:cNvPr id="84" name="Google Shape;84;p16"/>
          <p:cNvSpPr txBox="1"/>
          <p:nvPr/>
        </p:nvSpPr>
        <p:spPr>
          <a:xfrm>
            <a:off x="5510075" y="4505800"/>
            <a:ext cx="12687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dk2"/>
                </a:solidFill>
              </a:rPr>
              <a:t>Modifiable</a:t>
            </a:r>
            <a:endParaRPr sz="1600">
              <a:solidFill>
                <a:schemeClr val="dk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7"/>
          <p:cNvSpPr txBox="1"/>
          <p:nvPr>
            <p:ph type="title"/>
          </p:nvPr>
        </p:nvSpPr>
        <p:spPr>
          <a:xfrm>
            <a:off x="311700" y="4557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3D5A80"/>
                </a:solidFill>
                <a:latin typeface="Roboto"/>
                <a:ea typeface="Roboto"/>
                <a:cs typeface="Roboto"/>
                <a:sym typeface="Roboto"/>
              </a:rPr>
              <a:t>Ways to Contribute</a:t>
            </a:r>
            <a:endParaRPr>
              <a:solidFill>
                <a:srgbClr val="3D5A80"/>
              </a:solidFill>
              <a:latin typeface="Roboto"/>
              <a:ea typeface="Roboto"/>
              <a:cs typeface="Roboto"/>
              <a:sym typeface="Roboto"/>
            </a:endParaRPr>
          </a:p>
        </p:txBody>
      </p:sp>
      <p:sp>
        <p:nvSpPr>
          <p:cNvPr id="90" name="Google Shape;90;p17"/>
          <p:cNvSpPr/>
          <p:nvPr/>
        </p:nvSpPr>
        <p:spPr>
          <a:xfrm>
            <a:off x="575934" y="1426178"/>
            <a:ext cx="3501300" cy="3501300"/>
          </a:xfrm>
          <a:prstGeom prst="ellipse">
            <a:avLst/>
          </a:prstGeom>
          <a:solidFill>
            <a:srgbClr val="A1C2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1" name="Google Shape;91;p17"/>
          <p:cNvGrpSpPr/>
          <p:nvPr/>
        </p:nvGrpSpPr>
        <p:grpSpPr>
          <a:xfrm>
            <a:off x="1243626" y="1028452"/>
            <a:ext cx="2166000" cy="2166000"/>
            <a:chOff x="3611776" y="414352"/>
            <a:chExt cx="2166000" cy="2166000"/>
          </a:xfrm>
        </p:grpSpPr>
        <p:sp>
          <p:nvSpPr>
            <p:cNvPr id="92" name="Google Shape;92;p17"/>
            <p:cNvSpPr/>
            <p:nvPr/>
          </p:nvSpPr>
          <p:spPr>
            <a:xfrm>
              <a:off x="3611776" y="414352"/>
              <a:ext cx="2166000" cy="2166000"/>
            </a:xfrm>
            <a:prstGeom prst="ellipse">
              <a:avLst/>
            </a:prstGeom>
            <a:solidFill>
              <a:srgbClr val="307A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7"/>
            <p:cNvSpPr txBox="1"/>
            <p:nvPr/>
          </p:nvSpPr>
          <p:spPr>
            <a:xfrm>
              <a:off x="3772975" y="1027500"/>
              <a:ext cx="1779000" cy="702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rgbClr val="FFFFFF"/>
                  </a:solidFill>
                  <a:latin typeface="Roboto"/>
                  <a:ea typeface="Roboto"/>
                  <a:cs typeface="Roboto"/>
                  <a:sym typeface="Roboto"/>
                </a:rPr>
                <a:t>D</a:t>
              </a:r>
              <a:r>
                <a:rPr lang="en" sz="1600">
                  <a:solidFill>
                    <a:srgbClr val="FFFFFF"/>
                  </a:solidFill>
                  <a:latin typeface="Roboto"/>
                  <a:ea typeface="Roboto"/>
                  <a:cs typeface="Roboto"/>
                  <a:sym typeface="Roboto"/>
                </a:rPr>
                <a:t>ocumentation / Discussion</a:t>
              </a:r>
              <a:endParaRPr sz="1600">
                <a:solidFill>
                  <a:srgbClr val="FFFFFF"/>
                </a:solidFill>
                <a:latin typeface="Roboto"/>
                <a:ea typeface="Roboto"/>
                <a:cs typeface="Roboto"/>
                <a:sym typeface="Roboto"/>
              </a:endParaRPr>
            </a:p>
          </p:txBody>
        </p:sp>
      </p:grpSp>
      <p:grpSp>
        <p:nvGrpSpPr>
          <p:cNvPr id="94" name="Google Shape;94;p17"/>
          <p:cNvGrpSpPr/>
          <p:nvPr/>
        </p:nvGrpSpPr>
        <p:grpSpPr>
          <a:xfrm>
            <a:off x="2203858" y="2646964"/>
            <a:ext cx="2166000" cy="2166000"/>
            <a:chOff x="4562258" y="2032864"/>
            <a:chExt cx="2166000" cy="2166000"/>
          </a:xfrm>
        </p:grpSpPr>
        <p:sp>
          <p:nvSpPr>
            <p:cNvPr id="95" name="Google Shape;95;p17"/>
            <p:cNvSpPr/>
            <p:nvPr/>
          </p:nvSpPr>
          <p:spPr>
            <a:xfrm>
              <a:off x="4562258" y="2032864"/>
              <a:ext cx="2166000" cy="2166000"/>
            </a:xfrm>
            <a:prstGeom prst="ellipse">
              <a:avLst/>
            </a:prstGeom>
            <a:solidFill>
              <a:srgbClr val="0D5C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7"/>
            <p:cNvSpPr txBox="1"/>
            <p:nvPr/>
          </p:nvSpPr>
          <p:spPr>
            <a:xfrm>
              <a:off x="5079846" y="2834728"/>
              <a:ext cx="1496100" cy="702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rgbClr val="FFFFFF"/>
                  </a:solidFill>
                  <a:latin typeface="Roboto"/>
                  <a:ea typeface="Roboto"/>
                  <a:cs typeface="Roboto"/>
                  <a:sym typeface="Roboto"/>
                </a:rPr>
                <a:t>Pull Requests</a:t>
              </a:r>
              <a:r>
                <a:rPr lang="en" sz="1600">
                  <a:solidFill>
                    <a:srgbClr val="FFFFFF"/>
                  </a:solidFill>
                  <a:latin typeface="Roboto"/>
                  <a:ea typeface="Roboto"/>
                  <a:cs typeface="Roboto"/>
                  <a:sym typeface="Roboto"/>
                </a:rPr>
                <a:t> </a:t>
              </a:r>
              <a:endParaRPr sz="1600">
                <a:solidFill>
                  <a:srgbClr val="FFFFFF"/>
                </a:solidFill>
                <a:latin typeface="Roboto"/>
                <a:ea typeface="Roboto"/>
                <a:cs typeface="Roboto"/>
                <a:sym typeface="Roboto"/>
              </a:endParaRPr>
            </a:p>
          </p:txBody>
        </p:sp>
      </p:grpSp>
      <p:grpSp>
        <p:nvGrpSpPr>
          <p:cNvPr id="97" name="Google Shape;97;p17"/>
          <p:cNvGrpSpPr/>
          <p:nvPr/>
        </p:nvGrpSpPr>
        <p:grpSpPr>
          <a:xfrm>
            <a:off x="334726" y="2646964"/>
            <a:ext cx="2166000" cy="2166000"/>
            <a:chOff x="2702876" y="2032864"/>
            <a:chExt cx="2166000" cy="2166000"/>
          </a:xfrm>
        </p:grpSpPr>
        <p:sp>
          <p:nvSpPr>
            <p:cNvPr id="98" name="Google Shape;98;p17"/>
            <p:cNvSpPr/>
            <p:nvPr/>
          </p:nvSpPr>
          <p:spPr>
            <a:xfrm>
              <a:off x="2702876" y="2032864"/>
              <a:ext cx="2166000" cy="2166000"/>
            </a:xfrm>
            <a:prstGeom prst="ellipse">
              <a:avLst/>
            </a:prstGeom>
            <a:solidFill>
              <a:srgbClr val="0942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7"/>
            <p:cNvSpPr txBox="1"/>
            <p:nvPr/>
          </p:nvSpPr>
          <p:spPr>
            <a:xfrm>
              <a:off x="2855281" y="2834728"/>
              <a:ext cx="1496100" cy="702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rgbClr val="FFFFFF"/>
                  </a:solidFill>
                  <a:latin typeface="Roboto"/>
                  <a:ea typeface="Roboto"/>
                  <a:cs typeface="Roboto"/>
                  <a:sym typeface="Roboto"/>
                </a:rPr>
                <a:t>Testing / Validation</a:t>
              </a:r>
              <a:r>
                <a:rPr lang="en" sz="1600">
                  <a:solidFill>
                    <a:srgbClr val="FFFFFF"/>
                  </a:solidFill>
                  <a:latin typeface="Roboto"/>
                  <a:ea typeface="Roboto"/>
                  <a:cs typeface="Roboto"/>
                  <a:sym typeface="Roboto"/>
                </a:rPr>
                <a:t> </a:t>
              </a:r>
              <a:endParaRPr sz="1600">
                <a:solidFill>
                  <a:srgbClr val="FFFFFF"/>
                </a:solidFill>
                <a:latin typeface="Roboto"/>
                <a:ea typeface="Roboto"/>
                <a:cs typeface="Roboto"/>
                <a:sym typeface="Roboto"/>
              </a:endParaRPr>
            </a:p>
          </p:txBody>
        </p:sp>
      </p:grpSp>
      <p:sp>
        <p:nvSpPr>
          <p:cNvPr id="100" name="Google Shape;100;p17"/>
          <p:cNvSpPr/>
          <p:nvPr/>
        </p:nvSpPr>
        <p:spPr>
          <a:xfrm>
            <a:off x="1716530" y="2560341"/>
            <a:ext cx="1225800" cy="1225800"/>
          </a:xfrm>
          <a:prstGeom prst="ellipse">
            <a:avLst/>
          </a:prstGeom>
          <a:solidFill>
            <a:srgbClr val="A1C2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01" name="Google Shape;101;p17"/>
          <p:cNvPicPr preferRelativeResize="0"/>
          <p:nvPr/>
        </p:nvPicPr>
        <p:blipFill>
          <a:blip r:embed="rId3">
            <a:alphaModFix/>
          </a:blip>
          <a:stretch>
            <a:fillRect/>
          </a:stretch>
        </p:blipFill>
        <p:spPr>
          <a:xfrm>
            <a:off x="4719450" y="945100"/>
            <a:ext cx="3820974" cy="3820974"/>
          </a:xfrm>
          <a:prstGeom prst="rect">
            <a:avLst/>
          </a:prstGeom>
          <a:noFill/>
          <a:ln>
            <a:noFill/>
          </a:ln>
        </p:spPr>
      </p:pic>
      <p:sp>
        <p:nvSpPr>
          <p:cNvPr id="102" name="Google Shape;102;p17"/>
          <p:cNvSpPr txBox="1"/>
          <p:nvPr/>
        </p:nvSpPr>
        <p:spPr>
          <a:xfrm>
            <a:off x="6655475" y="1416600"/>
            <a:ext cx="1843200" cy="831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100">
                <a:solidFill>
                  <a:schemeClr val="dk2"/>
                </a:solidFill>
              </a:rPr>
              <a:t>Just using a Forensic Tool</a:t>
            </a:r>
            <a:endParaRPr sz="2100">
              <a:solidFill>
                <a:schemeClr val="dk2"/>
              </a:solidFill>
            </a:endParaRPr>
          </a:p>
        </p:txBody>
      </p:sp>
      <p:sp>
        <p:nvSpPr>
          <p:cNvPr id="103" name="Google Shape;103;p17"/>
          <p:cNvSpPr txBox="1"/>
          <p:nvPr/>
        </p:nvSpPr>
        <p:spPr>
          <a:xfrm>
            <a:off x="6655475" y="3422800"/>
            <a:ext cx="1843200" cy="1154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100">
                <a:solidFill>
                  <a:schemeClr val="dk2"/>
                </a:solidFill>
              </a:rPr>
              <a:t>Contributing to a Forensic Tool</a:t>
            </a:r>
            <a:endParaRPr sz="2100">
              <a:solidFill>
                <a:schemeClr val="dk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3D5A80"/>
                </a:solidFill>
                <a:latin typeface="Roboto"/>
                <a:ea typeface="Roboto"/>
                <a:cs typeface="Roboto"/>
                <a:sym typeface="Roboto"/>
              </a:rPr>
              <a:t>My </a:t>
            </a:r>
            <a:r>
              <a:rPr lang="en">
                <a:solidFill>
                  <a:srgbClr val="3D5A80"/>
                </a:solidFill>
                <a:latin typeface="Roboto"/>
                <a:ea typeface="Roboto"/>
                <a:cs typeface="Roboto"/>
                <a:sym typeface="Roboto"/>
              </a:rPr>
              <a:t>A-Ha! Moments</a:t>
            </a:r>
            <a:endParaRPr>
              <a:solidFill>
                <a:srgbClr val="3D5A80"/>
              </a:solidFill>
              <a:latin typeface="Roboto"/>
              <a:ea typeface="Roboto"/>
              <a:cs typeface="Roboto"/>
              <a:sym typeface="Roboto"/>
            </a:endParaRPr>
          </a:p>
        </p:txBody>
      </p:sp>
      <p:sp>
        <p:nvSpPr>
          <p:cNvPr id="109" name="Google Shape;109;p18"/>
          <p:cNvSpPr txBox="1"/>
          <p:nvPr>
            <p:ph idx="1" type="body"/>
          </p:nvPr>
        </p:nvSpPr>
        <p:spPr>
          <a:xfrm>
            <a:off x="311700" y="1152475"/>
            <a:ext cx="5769300" cy="3416400"/>
          </a:xfrm>
          <a:prstGeom prst="rect">
            <a:avLst/>
          </a:prstGeom>
        </p:spPr>
        <p:txBody>
          <a:bodyPr anchorCtr="0" anchor="t" bIns="91425" lIns="91425" spcFirstLastPara="1" rIns="91425" wrap="square" tIns="91425">
            <a:normAutofit/>
          </a:bodyPr>
          <a:lstStyle/>
          <a:p>
            <a:pPr indent="-368300" lvl="0" marL="457200" rtl="0" algn="l">
              <a:lnSpc>
                <a:spcPct val="150000"/>
              </a:lnSpc>
              <a:spcBef>
                <a:spcPts val="0"/>
              </a:spcBef>
              <a:spcAft>
                <a:spcPts val="0"/>
              </a:spcAft>
              <a:buSzPts val="2200"/>
              <a:buChar char="●"/>
            </a:pPr>
            <a:r>
              <a:rPr lang="en" sz="2200"/>
              <a:t>Collaboration</a:t>
            </a:r>
            <a:endParaRPr sz="2200"/>
          </a:p>
          <a:p>
            <a:pPr indent="-368300" lvl="0" marL="457200" rtl="0" algn="l">
              <a:lnSpc>
                <a:spcPct val="150000"/>
              </a:lnSpc>
              <a:spcBef>
                <a:spcPts val="0"/>
              </a:spcBef>
              <a:spcAft>
                <a:spcPts val="0"/>
              </a:spcAft>
              <a:buSzPts val="2200"/>
              <a:buChar char="●"/>
            </a:pPr>
            <a:r>
              <a:rPr lang="en" sz="2200"/>
              <a:t>KAPE Targets/Modules</a:t>
            </a:r>
            <a:endParaRPr sz="2200"/>
          </a:p>
          <a:p>
            <a:pPr indent="-368300" lvl="0" marL="457200" rtl="0" algn="l">
              <a:lnSpc>
                <a:spcPct val="150000"/>
              </a:lnSpc>
              <a:spcBef>
                <a:spcPts val="0"/>
              </a:spcBef>
              <a:spcAft>
                <a:spcPts val="0"/>
              </a:spcAft>
              <a:buSzPts val="2200"/>
              <a:buChar char="●"/>
            </a:pPr>
            <a:r>
              <a:rPr lang="en" sz="2200"/>
              <a:t>Velociraptor</a:t>
            </a:r>
            <a:endParaRPr sz="2200"/>
          </a:p>
          <a:p>
            <a:pPr indent="-368300" lvl="0" marL="457200" rtl="0" algn="l">
              <a:lnSpc>
                <a:spcPct val="150000"/>
              </a:lnSpc>
              <a:spcBef>
                <a:spcPts val="0"/>
              </a:spcBef>
              <a:spcAft>
                <a:spcPts val="0"/>
              </a:spcAft>
              <a:buSzPts val="2200"/>
              <a:buChar char="●"/>
            </a:pPr>
            <a:r>
              <a:rPr lang="en" sz="2200"/>
              <a:t>ALEAPP</a:t>
            </a:r>
            <a:endParaRPr sz="2200"/>
          </a:p>
          <a:p>
            <a:pPr indent="-368300" lvl="0" marL="457200" rtl="0" algn="l">
              <a:lnSpc>
                <a:spcPct val="150000"/>
              </a:lnSpc>
              <a:spcBef>
                <a:spcPts val="0"/>
              </a:spcBef>
              <a:spcAft>
                <a:spcPts val="0"/>
              </a:spcAft>
              <a:buSzPts val="2200"/>
              <a:buChar char="●"/>
            </a:pPr>
            <a:r>
              <a:rPr lang="en" sz="2200"/>
              <a:t>CTF Artifacts</a:t>
            </a:r>
            <a:endParaRPr sz="2200"/>
          </a:p>
          <a:p>
            <a:pPr indent="-368300" lvl="0" marL="457200" rtl="0" algn="l">
              <a:lnSpc>
                <a:spcPct val="150000"/>
              </a:lnSpc>
              <a:spcBef>
                <a:spcPts val="0"/>
              </a:spcBef>
              <a:spcAft>
                <a:spcPts val="0"/>
              </a:spcAft>
              <a:buSzPts val="2200"/>
              <a:buChar char="●"/>
            </a:pPr>
            <a:r>
              <a:rPr lang="en" sz="2200"/>
              <a:t>Notepad State Library</a:t>
            </a:r>
            <a:endParaRPr sz="2200"/>
          </a:p>
        </p:txBody>
      </p:sp>
      <p:pic>
        <p:nvPicPr>
          <p:cNvPr id="110" name="Google Shape;110;p18"/>
          <p:cNvPicPr preferRelativeResize="0"/>
          <p:nvPr/>
        </p:nvPicPr>
        <p:blipFill>
          <a:blip r:embed="rId3">
            <a:alphaModFix/>
          </a:blip>
          <a:stretch>
            <a:fillRect/>
          </a:stretch>
        </p:blipFill>
        <p:spPr>
          <a:xfrm>
            <a:off x="7585125" y="1948163"/>
            <a:ext cx="1247175" cy="1247175"/>
          </a:xfrm>
          <a:prstGeom prst="rect">
            <a:avLst/>
          </a:prstGeom>
          <a:noFill/>
          <a:ln>
            <a:noFill/>
          </a:ln>
        </p:spPr>
      </p:pic>
      <p:pic>
        <p:nvPicPr>
          <p:cNvPr id="111" name="Google Shape;111;p18"/>
          <p:cNvPicPr preferRelativeResize="0"/>
          <p:nvPr/>
        </p:nvPicPr>
        <p:blipFill>
          <a:blip r:embed="rId4">
            <a:alphaModFix/>
          </a:blip>
          <a:stretch>
            <a:fillRect/>
          </a:stretch>
        </p:blipFill>
        <p:spPr>
          <a:xfrm>
            <a:off x="7585129" y="3533804"/>
            <a:ext cx="1247175" cy="1247175"/>
          </a:xfrm>
          <a:prstGeom prst="rect">
            <a:avLst/>
          </a:prstGeom>
          <a:noFill/>
          <a:ln>
            <a:noFill/>
          </a:ln>
        </p:spPr>
      </p:pic>
      <p:pic>
        <p:nvPicPr>
          <p:cNvPr id="112" name="Google Shape;112;p18"/>
          <p:cNvPicPr preferRelativeResize="0"/>
          <p:nvPr/>
        </p:nvPicPr>
        <p:blipFill>
          <a:blip r:embed="rId5">
            <a:alphaModFix/>
          </a:blip>
          <a:stretch>
            <a:fillRect/>
          </a:stretch>
        </p:blipFill>
        <p:spPr>
          <a:xfrm>
            <a:off x="7585125" y="445025"/>
            <a:ext cx="1247175" cy="1247175"/>
          </a:xfrm>
          <a:prstGeom prst="rect">
            <a:avLst/>
          </a:prstGeom>
          <a:noFill/>
          <a:ln>
            <a:noFill/>
          </a:ln>
        </p:spPr>
      </p:pic>
      <p:pic>
        <p:nvPicPr>
          <p:cNvPr id="113" name="Google Shape;113;p18"/>
          <p:cNvPicPr preferRelativeResize="0"/>
          <p:nvPr/>
        </p:nvPicPr>
        <p:blipFill>
          <a:blip r:embed="rId6">
            <a:alphaModFix/>
          </a:blip>
          <a:stretch>
            <a:fillRect/>
          </a:stretch>
        </p:blipFill>
        <p:spPr>
          <a:xfrm flipH="1">
            <a:off x="3024175" y="1685338"/>
            <a:ext cx="3095625" cy="30956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3D5A80"/>
                </a:solidFill>
                <a:latin typeface="Roboto"/>
                <a:ea typeface="Roboto"/>
                <a:cs typeface="Roboto"/>
                <a:sym typeface="Roboto"/>
              </a:rPr>
              <a:t>Getting Started/Tips</a:t>
            </a:r>
            <a:endParaRPr>
              <a:solidFill>
                <a:srgbClr val="3D5A80"/>
              </a:solidFill>
              <a:latin typeface="Roboto"/>
              <a:ea typeface="Roboto"/>
              <a:cs typeface="Roboto"/>
              <a:sym typeface="Roboto"/>
            </a:endParaRPr>
          </a:p>
        </p:txBody>
      </p:sp>
      <p:sp>
        <p:nvSpPr>
          <p:cNvPr id="119" name="Google Shape;119;p19"/>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355600" lvl="0" marL="457200" rtl="0" algn="l">
              <a:lnSpc>
                <a:spcPct val="200000"/>
              </a:lnSpc>
              <a:spcBef>
                <a:spcPts val="0"/>
              </a:spcBef>
              <a:spcAft>
                <a:spcPts val="0"/>
              </a:spcAft>
              <a:buSzPts val="2000"/>
              <a:buChar char="●"/>
            </a:pPr>
            <a:r>
              <a:rPr lang="en" sz="2000"/>
              <a:t>Don’t need to be a developer </a:t>
            </a:r>
            <a:endParaRPr sz="2000"/>
          </a:p>
          <a:p>
            <a:pPr indent="-355600" lvl="0" marL="457200" rtl="0" algn="l">
              <a:lnSpc>
                <a:spcPct val="200000"/>
              </a:lnSpc>
              <a:spcBef>
                <a:spcPts val="0"/>
              </a:spcBef>
              <a:spcAft>
                <a:spcPts val="0"/>
              </a:spcAft>
              <a:buSzPts val="2000"/>
              <a:buChar char="●"/>
            </a:pPr>
            <a:r>
              <a:rPr lang="en" sz="2000"/>
              <a:t>Update/write documentation</a:t>
            </a:r>
            <a:endParaRPr sz="2000"/>
          </a:p>
          <a:p>
            <a:pPr indent="-355600" lvl="0" marL="457200" rtl="0" algn="l">
              <a:lnSpc>
                <a:spcPct val="200000"/>
              </a:lnSpc>
              <a:spcBef>
                <a:spcPts val="0"/>
              </a:spcBef>
              <a:spcAft>
                <a:spcPts val="0"/>
              </a:spcAft>
              <a:buSzPts val="2000"/>
              <a:buChar char="●"/>
            </a:pPr>
            <a:r>
              <a:rPr lang="en" sz="2000"/>
              <a:t>Participate in discussions</a:t>
            </a:r>
            <a:endParaRPr sz="2000"/>
          </a:p>
          <a:p>
            <a:pPr indent="-355600" lvl="0" marL="457200" rtl="0" algn="l">
              <a:lnSpc>
                <a:spcPct val="200000"/>
              </a:lnSpc>
              <a:spcBef>
                <a:spcPts val="0"/>
              </a:spcBef>
              <a:spcAft>
                <a:spcPts val="0"/>
              </a:spcAft>
              <a:buSzPts val="2000"/>
              <a:buChar char="●"/>
            </a:pPr>
            <a:r>
              <a:rPr lang="en" sz="2000"/>
              <a:t>Help test/validate changes</a:t>
            </a:r>
            <a:endParaRPr sz="2000"/>
          </a:p>
        </p:txBody>
      </p:sp>
      <p:pic>
        <p:nvPicPr>
          <p:cNvPr id="120" name="Google Shape;120;p19" title="meme-contribution.jpeg"/>
          <p:cNvPicPr preferRelativeResize="0"/>
          <p:nvPr/>
        </p:nvPicPr>
        <p:blipFill>
          <a:blip r:embed="rId3">
            <a:alphaModFix/>
          </a:blip>
          <a:stretch>
            <a:fillRect/>
          </a:stretch>
        </p:blipFill>
        <p:spPr>
          <a:xfrm>
            <a:off x="4464000" y="1170125"/>
            <a:ext cx="4527600" cy="312248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pic>
        <p:nvPicPr>
          <p:cNvPr id="125" name="Google Shape;125;p20"/>
          <p:cNvPicPr preferRelativeResize="0"/>
          <p:nvPr/>
        </p:nvPicPr>
        <p:blipFill>
          <a:blip r:embed="rId3">
            <a:alphaModFix/>
          </a:blip>
          <a:stretch>
            <a:fillRect/>
          </a:stretch>
        </p:blipFill>
        <p:spPr>
          <a:xfrm>
            <a:off x="4271803" y="1754175"/>
            <a:ext cx="4263350" cy="2950000"/>
          </a:xfrm>
          <a:prstGeom prst="rect">
            <a:avLst/>
          </a:prstGeom>
          <a:noFill/>
          <a:ln>
            <a:noFill/>
          </a:ln>
        </p:spPr>
      </p:pic>
      <p:sp>
        <p:nvSpPr>
          <p:cNvPr id="126" name="Google Shape;126;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3D5A80"/>
                </a:solidFill>
                <a:latin typeface="Roboto"/>
                <a:ea typeface="Roboto"/>
                <a:cs typeface="Roboto"/>
                <a:sym typeface="Roboto"/>
              </a:rPr>
              <a:t>Call to Action</a:t>
            </a:r>
            <a:endParaRPr>
              <a:solidFill>
                <a:srgbClr val="3D5A80"/>
              </a:solidFill>
              <a:latin typeface="Roboto"/>
              <a:ea typeface="Roboto"/>
              <a:cs typeface="Roboto"/>
              <a:sym typeface="Roboto"/>
            </a:endParaRPr>
          </a:p>
        </p:txBody>
      </p:sp>
      <p:pic>
        <p:nvPicPr>
          <p:cNvPr id="127" name="Google Shape;127;p20"/>
          <p:cNvPicPr preferRelativeResize="0"/>
          <p:nvPr/>
        </p:nvPicPr>
        <p:blipFill>
          <a:blip r:embed="rId4">
            <a:alphaModFix/>
          </a:blip>
          <a:stretch>
            <a:fillRect/>
          </a:stretch>
        </p:blipFill>
        <p:spPr>
          <a:xfrm>
            <a:off x="224425" y="2162825"/>
            <a:ext cx="3902150" cy="1226475"/>
          </a:xfrm>
          <a:prstGeom prst="rect">
            <a:avLst/>
          </a:prstGeom>
          <a:noFill/>
          <a:ln>
            <a:noFill/>
          </a:ln>
        </p:spPr>
      </p:pic>
      <p:pic>
        <p:nvPicPr>
          <p:cNvPr id="128" name="Google Shape;128;p20"/>
          <p:cNvPicPr preferRelativeResize="0"/>
          <p:nvPr/>
        </p:nvPicPr>
        <p:blipFill>
          <a:blip r:embed="rId5">
            <a:alphaModFix/>
          </a:blip>
          <a:stretch>
            <a:fillRect/>
          </a:stretch>
        </p:blipFill>
        <p:spPr>
          <a:xfrm>
            <a:off x="1381100" y="3909437"/>
            <a:ext cx="1371600" cy="447675"/>
          </a:xfrm>
          <a:prstGeom prst="rect">
            <a:avLst/>
          </a:prstGeom>
          <a:noFill/>
          <a:ln>
            <a:noFill/>
          </a:ln>
        </p:spPr>
      </p:pic>
      <p:sp>
        <p:nvSpPr>
          <p:cNvPr id="129" name="Google Shape;129;p20"/>
          <p:cNvSpPr txBox="1"/>
          <p:nvPr/>
        </p:nvSpPr>
        <p:spPr>
          <a:xfrm>
            <a:off x="4271800" y="1335200"/>
            <a:ext cx="4263300" cy="27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u="sng">
                <a:solidFill>
                  <a:schemeClr val="hlink"/>
                </a:solidFill>
                <a:hlinkClick r:id="rId6"/>
              </a:rPr>
              <a:t>https://github.com/EricZimmerman/KapeFiles</a:t>
            </a:r>
            <a:endParaRPr sz="2300">
              <a:solidFill>
                <a:schemeClr val="dk2"/>
              </a:solidFill>
            </a:endParaRPr>
          </a:p>
        </p:txBody>
      </p:sp>
      <p:sp>
        <p:nvSpPr>
          <p:cNvPr id="130" name="Google Shape;130;p20"/>
          <p:cNvSpPr txBox="1"/>
          <p:nvPr/>
        </p:nvSpPr>
        <p:spPr>
          <a:xfrm>
            <a:off x="224600" y="1683525"/>
            <a:ext cx="3902100" cy="27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u="sng">
                <a:solidFill>
                  <a:schemeClr val="hlink"/>
                </a:solidFill>
                <a:hlinkClick r:id="rId7"/>
              </a:rPr>
              <a:t>https://docs.velociraptor.app/exchange/</a:t>
            </a:r>
            <a:endParaRPr sz="2300">
              <a:solidFill>
                <a:schemeClr val="dk2"/>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3D5A80"/>
                </a:solidFill>
                <a:latin typeface="Roboto"/>
                <a:ea typeface="Roboto"/>
                <a:cs typeface="Roboto"/>
                <a:sym typeface="Roboto"/>
              </a:rPr>
              <a:t>Conclusion</a:t>
            </a:r>
            <a:endParaRPr>
              <a:solidFill>
                <a:srgbClr val="3D5A80"/>
              </a:solidFill>
              <a:latin typeface="Roboto"/>
              <a:ea typeface="Roboto"/>
              <a:cs typeface="Roboto"/>
              <a:sym typeface="Roboto"/>
            </a:endParaRPr>
          </a:p>
        </p:txBody>
      </p:sp>
      <p:sp>
        <p:nvSpPr>
          <p:cNvPr id="136" name="Google Shape;136;p21"/>
          <p:cNvSpPr txBox="1"/>
          <p:nvPr/>
        </p:nvSpPr>
        <p:spPr>
          <a:xfrm>
            <a:off x="151900" y="4535925"/>
            <a:ext cx="75633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98C1D9"/>
                </a:solidFill>
              </a:rPr>
              <a:t>Work and thoughts are solely my own and not that of my employer</a:t>
            </a:r>
            <a:endParaRPr sz="1800">
              <a:solidFill>
                <a:srgbClr val="98C1D9"/>
              </a:solidFill>
            </a:endParaRPr>
          </a:p>
        </p:txBody>
      </p:sp>
      <p:sp>
        <p:nvSpPr>
          <p:cNvPr id="137" name="Google Shape;137;p21"/>
          <p:cNvSpPr txBox="1"/>
          <p:nvPr/>
        </p:nvSpPr>
        <p:spPr>
          <a:xfrm>
            <a:off x="0" y="1001925"/>
            <a:ext cx="9144000" cy="10668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2200">
                <a:solidFill>
                  <a:schemeClr val="dk2"/>
                </a:solidFill>
              </a:rPr>
              <a:t>Slidedeck and information available at:</a:t>
            </a:r>
            <a:endParaRPr sz="2200">
              <a:solidFill>
                <a:schemeClr val="dk2"/>
              </a:solidFill>
            </a:endParaRPr>
          </a:p>
          <a:p>
            <a:pPr indent="0" lvl="0" marL="0" rtl="0" algn="ctr">
              <a:lnSpc>
                <a:spcPct val="115000"/>
              </a:lnSpc>
              <a:spcBef>
                <a:spcPts val="1200"/>
              </a:spcBef>
              <a:spcAft>
                <a:spcPts val="1200"/>
              </a:spcAft>
              <a:buNone/>
            </a:pPr>
            <a:r>
              <a:rPr lang="en" sz="2200">
                <a:solidFill>
                  <a:schemeClr val="dk2"/>
                </a:solidFill>
              </a:rPr>
              <a:t>https://ogmini.github.io/talks </a:t>
            </a:r>
            <a:endParaRPr sz="2200">
              <a:solidFill>
                <a:schemeClr val="dk2"/>
              </a:solidFill>
            </a:endParaRPr>
          </a:p>
        </p:txBody>
      </p:sp>
      <p:pic>
        <p:nvPicPr>
          <p:cNvPr id="138" name="Google Shape;138;p21" title="qrcode.png"/>
          <p:cNvPicPr preferRelativeResize="0"/>
          <p:nvPr/>
        </p:nvPicPr>
        <p:blipFill>
          <a:blip r:embed="rId3">
            <a:alphaModFix/>
          </a:blip>
          <a:stretch>
            <a:fillRect/>
          </a:stretch>
        </p:blipFill>
        <p:spPr>
          <a:xfrm>
            <a:off x="3489300" y="2111975"/>
            <a:ext cx="2165400" cy="21654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