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5" r:id="rId2"/>
    <p:sldId id="258" r:id="rId3"/>
    <p:sldId id="262" r:id="rId4"/>
    <p:sldId id="259" r:id="rId5"/>
    <p:sldId id="261" r:id="rId6"/>
    <p:sldId id="264"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763"/>
    <a:srgbClr val="A5A5A5"/>
    <a:srgbClr val="F9A395"/>
    <a:srgbClr val="F45C43"/>
    <a:srgbClr val="FFFDFD"/>
    <a:srgbClr val="FDA65D"/>
    <a:srgbClr val="FFC898"/>
    <a:srgbClr val="FFC286"/>
    <a:srgbClr val="FF9B6A"/>
    <a:srgbClr val="FFC1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7"/>
    <p:restoredTop sz="94704"/>
  </p:normalViewPr>
  <p:slideViewPr>
    <p:cSldViewPr snapToGrid="0" snapToObjects="1" showGuides="1">
      <p:cViewPr>
        <p:scale>
          <a:sx n="150" d="100"/>
          <a:sy n="150" d="100"/>
        </p:scale>
        <p:origin x="636" y="20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ABC63-9C15-3946-A847-085C39562BAF}" type="datetimeFigureOut">
              <a:rPr lang="es-MX" smtClean="0"/>
              <a:t>16/11/2021</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0E96B-041E-6E4E-A1BA-292BFBF32452}" type="slidenum">
              <a:rPr lang="es-MX" smtClean="0"/>
              <a:t>‹Nº›</a:t>
            </a:fld>
            <a:endParaRPr lang="es-MX" dirty="0"/>
          </a:p>
        </p:txBody>
      </p:sp>
    </p:spTree>
    <p:extLst>
      <p:ext uri="{BB962C8B-B14F-4D97-AF65-F5344CB8AC3E}">
        <p14:creationId xmlns:p14="http://schemas.microsoft.com/office/powerpoint/2010/main" val="6968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09428-0963-A947-BAA5-B8550212265F}"/>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4798FBA3-58DC-A849-B410-02BAEB118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167E3AC9-9033-5B49-ACFC-4C6FBCCFF0C3}"/>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BBBB0866-6137-824F-8D05-AA328BE84EA0}"/>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1FC45286-871C-3A4E-945E-F0740082AFF1}"/>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64732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7D5F4-B41E-E848-9C18-617B9E45D20F}"/>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7F94F42C-061E-D541-AE2A-1D403CE2DB57}"/>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145730C3-7FB6-C444-BD6C-1CA35DF55612}"/>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DA85E2DB-4CAC-2448-AB82-AD4905989D9E}"/>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DAAF214-0DF6-6048-8278-D49A5026899E}"/>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91235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169789-2363-2149-AEB7-4B8EF83D419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5769F7B-D940-1D44-994A-E861133080F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0675F1EB-A81C-E145-91BC-D6F44ADA389F}"/>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0596B8D2-0EC4-9642-A402-B7486B2A2880}"/>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DADC4383-B6E1-5943-A2F7-018FCB4986B5}"/>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85034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FE59E-B2F5-8145-B5E4-E7EFB0318E53}"/>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9CC461AC-0530-834C-A6DF-88BF393A5832}"/>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81E2B99-CD24-3B45-9562-72686B02DD7B}"/>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C3446DFB-1EDA-DB48-8B15-14492F040B8A}"/>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268786D-BA84-9F4C-94DF-B2487ADEADDD}"/>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2579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0F858-26F4-EB4B-B5DC-F40527C8C6F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1E97E3D2-BE3A-5844-9F34-A56293927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B419C4A-CE20-6741-81B5-BA963FFDD7BE}"/>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B22DF927-FDBD-604C-9B5A-C07C1D6D380F}"/>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56336725-6D08-7B41-B967-87D43E4BBE38}"/>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116001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34DB0-2A7A-A747-8057-368223E6FDDE}"/>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E8DE0B5C-6F42-A44A-B435-AE6F8673EDB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A8E0CE05-5ED5-944D-BF96-DE5ACE54CECA}"/>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7BCA0296-19D2-B24F-B455-C2D85762A715}"/>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6" name="Marcador de pie de página 5">
            <a:extLst>
              <a:ext uri="{FF2B5EF4-FFF2-40B4-BE49-F238E27FC236}">
                <a16:creationId xmlns:a16="http://schemas.microsoft.com/office/drawing/2014/main" id="{0F6AA91F-C7B5-CC4F-99F7-65AEC53B507A}"/>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6BE4990E-79CF-F341-8A64-9E85DA443C40}"/>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7775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7ACFF-6311-A64D-B83B-D78B3FA15A9C}"/>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0B44C7F7-7F7F-FB40-A2ED-7783881D4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B6370D2-9518-FD48-AC02-79F3AA44FB9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9202F739-58C9-CE4A-806C-B7ACB10F4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93E2E1B5-ADE4-4D48-9599-7AFDA423059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AF329A91-1A52-304F-85F3-B5863FAE0177}"/>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8" name="Marcador de pie de página 7">
            <a:extLst>
              <a:ext uri="{FF2B5EF4-FFF2-40B4-BE49-F238E27FC236}">
                <a16:creationId xmlns:a16="http://schemas.microsoft.com/office/drawing/2014/main" id="{4E3A41A1-B4C7-B246-9818-1536C40D8879}"/>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BA64360D-78AB-1A42-833A-34CF19737B81}"/>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350068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61B24-A75D-0044-B5FB-414E817F1AB9}"/>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FEECD7EB-F65D-8842-8FB9-9EED8A94EF62}"/>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4" name="Marcador de pie de página 3">
            <a:extLst>
              <a:ext uri="{FF2B5EF4-FFF2-40B4-BE49-F238E27FC236}">
                <a16:creationId xmlns:a16="http://schemas.microsoft.com/office/drawing/2014/main" id="{579AE8DA-1150-F844-A028-8CB642B7CFFD}"/>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290F52D2-111C-324B-8B2A-38C5C3BFB207}"/>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38553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E8EBB3-B304-4B4D-8241-3EF19090AE6F}"/>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3" name="Marcador de pie de página 2">
            <a:extLst>
              <a:ext uri="{FF2B5EF4-FFF2-40B4-BE49-F238E27FC236}">
                <a16:creationId xmlns:a16="http://schemas.microsoft.com/office/drawing/2014/main" id="{768318CB-6306-5F40-BF5C-08FA9AB55AED}"/>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7E178E00-5441-BC45-8B8E-CB01386BA781}"/>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399003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19AF8-0D9B-AB48-9B36-30F39793C74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5EEBD818-747A-F94C-BDE0-79338DF29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649CC12E-9266-6343-8088-13DC96EE2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50C776A-103A-C34C-ABF6-8309F03ED645}"/>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6" name="Marcador de pie de página 5">
            <a:extLst>
              <a:ext uri="{FF2B5EF4-FFF2-40B4-BE49-F238E27FC236}">
                <a16:creationId xmlns:a16="http://schemas.microsoft.com/office/drawing/2014/main" id="{F5832C5C-A3F3-4843-84F8-4E507742E848}"/>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3C4E4B2A-D0E5-794D-9D61-7FAF53590278}"/>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289479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055C-42EA-CC46-ADCC-B9BB7BBB7E8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8DBBA1C8-DDF1-724E-97F6-25F32BBC1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80F5AA8C-8408-0946-8DE3-FE36D4777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E5D8E2E-0578-204F-966A-927A56B88F67}"/>
              </a:ext>
            </a:extLst>
          </p:cNvPr>
          <p:cNvSpPr>
            <a:spLocks noGrp="1"/>
          </p:cNvSpPr>
          <p:nvPr>
            <p:ph type="dt" sz="half" idx="10"/>
          </p:nvPr>
        </p:nvSpPr>
        <p:spPr/>
        <p:txBody>
          <a:bodyPr/>
          <a:lstStyle/>
          <a:p>
            <a:fld id="{40681768-BD98-1547-A4F0-2EAF40AB5D91}" type="datetimeFigureOut">
              <a:rPr lang="es-MX" smtClean="0"/>
              <a:t>16/11/2021</a:t>
            </a:fld>
            <a:endParaRPr lang="es-MX" dirty="0"/>
          </a:p>
        </p:txBody>
      </p:sp>
      <p:sp>
        <p:nvSpPr>
          <p:cNvPr id="6" name="Marcador de pie de página 5">
            <a:extLst>
              <a:ext uri="{FF2B5EF4-FFF2-40B4-BE49-F238E27FC236}">
                <a16:creationId xmlns:a16="http://schemas.microsoft.com/office/drawing/2014/main" id="{A37B1653-A252-8743-9676-066EF19B1023}"/>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BD00F14D-AB5C-5046-8167-C6E588DCDE45}"/>
              </a:ext>
            </a:extLst>
          </p:cNvPr>
          <p:cNvSpPr>
            <a:spLocks noGrp="1"/>
          </p:cNvSpPr>
          <p:nvPr>
            <p:ph type="sldNum" sz="quarter" idx="12"/>
          </p:nvPr>
        </p:nvSpPr>
        <p:spPr/>
        <p:txBody>
          <a:bodyPr/>
          <a:lstStyle/>
          <a:p>
            <a:fld id="{7CAD3CC3-61B1-7541-A9F8-FA315C81B316}" type="slidenum">
              <a:rPr lang="es-MX" smtClean="0"/>
              <a:t>‹Nº›</a:t>
            </a:fld>
            <a:endParaRPr lang="es-MX" dirty="0"/>
          </a:p>
        </p:txBody>
      </p:sp>
    </p:spTree>
    <p:extLst>
      <p:ext uri="{BB962C8B-B14F-4D97-AF65-F5344CB8AC3E}">
        <p14:creationId xmlns:p14="http://schemas.microsoft.com/office/powerpoint/2010/main" val="83637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2395DC-B3FF-DB44-92CF-F0601AD6C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76FEA4AA-6C66-A14F-BBE1-998D646A3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1D381F8D-F4A5-6942-835C-30B63F63B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1768-BD98-1547-A4F0-2EAF40AB5D91}" type="datetimeFigureOut">
              <a:rPr lang="es-MX" smtClean="0"/>
              <a:t>16/11/2021</a:t>
            </a:fld>
            <a:endParaRPr lang="es-MX" dirty="0"/>
          </a:p>
        </p:txBody>
      </p:sp>
      <p:sp>
        <p:nvSpPr>
          <p:cNvPr id="5" name="Marcador de pie de página 4">
            <a:extLst>
              <a:ext uri="{FF2B5EF4-FFF2-40B4-BE49-F238E27FC236}">
                <a16:creationId xmlns:a16="http://schemas.microsoft.com/office/drawing/2014/main" id="{42FEBBDF-DEA2-9845-9E2C-907A7BE245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F4FAAAD0-9AE1-4642-8D17-C65E22FC8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3CC3-61B1-7541-A9F8-FA315C81B316}" type="slidenum">
              <a:rPr lang="es-MX" smtClean="0"/>
              <a:t>‹Nº›</a:t>
            </a:fld>
            <a:endParaRPr lang="es-MX" dirty="0"/>
          </a:p>
        </p:txBody>
      </p:sp>
    </p:spTree>
    <p:extLst>
      <p:ext uri="{BB962C8B-B14F-4D97-AF65-F5344CB8AC3E}">
        <p14:creationId xmlns:p14="http://schemas.microsoft.com/office/powerpoint/2010/main" val="1730558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gmoran13/RappiBC_Octavio" TargetMode="Externa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5283A-F383-2945-B22F-08B591BE0773}"/>
              </a:ext>
            </a:extLst>
          </p:cNvPr>
          <p:cNvSpPr>
            <a:spLocks noGrp="1"/>
          </p:cNvSpPr>
          <p:nvPr>
            <p:ph type="ctrTitle"/>
          </p:nvPr>
        </p:nvSpPr>
        <p:spPr>
          <a:xfrm>
            <a:off x="2212437" y="2622162"/>
            <a:ext cx="7958020" cy="782807"/>
          </a:xfrm>
        </p:spPr>
        <p:txBody>
          <a:bodyPr>
            <a:normAutofit fontScale="90000"/>
          </a:bodyPr>
          <a:lstStyle/>
          <a:p>
            <a:r>
              <a:rPr lang="en-US" b="1" dirty="0">
                <a:latin typeface="Arial" panose="020B0604020202020204" pitchFamily="34" charset="0"/>
                <a:cs typeface="Arial" panose="020B0604020202020204" pitchFamily="34" charset="0"/>
              </a:rPr>
              <a:t>Rappi Business Case: </a:t>
            </a:r>
            <a:endParaRPr lang="es-MX" dirty="0">
              <a:latin typeface="Arial" panose="020B0604020202020204" pitchFamily="34" charset="0"/>
              <a:cs typeface="Arial" panose="020B0604020202020204" pitchFamily="34" charset="0"/>
            </a:endParaRPr>
          </a:p>
        </p:txBody>
      </p:sp>
      <p:sp>
        <p:nvSpPr>
          <p:cNvPr id="8" name="Título 1">
            <a:extLst>
              <a:ext uri="{FF2B5EF4-FFF2-40B4-BE49-F238E27FC236}">
                <a16:creationId xmlns:a16="http://schemas.microsoft.com/office/drawing/2014/main" id="{7E8F3D39-F545-D747-B131-7F9B9078C880}"/>
              </a:ext>
            </a:extLst>
          </p:cNvPr>
          <p:cNvSpPr txBox="1">
            <a:spLocks/>
          </p:cNvSpPr>
          <p:nvPr/>
        </p:nvSpPr>
        <p:spPr>
          <a:xfrm>
            <a:off x="1942178" y="3222157"/>
            <a:ext cx="8498541" cy="782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Business Intelligence / Business Analyst, Lead </a:t>
            </a:r>
            <a:endParaRPr lang="es-MX" sz="2800" dirty="0">
              <a:latin typeface="Arial" panose="020B0604020202020204" pitchFamily="34" charset="0"/>
              <a:cs typeface="Arial" panose="020B0604020202020204" pitchFamily="34" charset="0"/>
            </a:endParaRPr>
          </a:p>
        </p:txBody>
      </p:sp>
      <p:sp>
        <p:nvSpPr>
          <p:cNvPr id="9" name="Título 1">
            <a:extLst>
              <a:ext uri="{FF2B5EF4-FFF2-40B4-BE49-F238E27FC236}">
                <a16:creationId xmlns:a16="http://schemas.microsoft.com/office/drawing/2014/main" id="{DE12A78D-E3A8-E94D-B054-2C131CF83F03}"/>
              </a:ext>
            </a:extLst>
          </p:cNvPr>
          <p:cNvSpPr txBox="1">
            <a:spLocks/>
          </p:cNvSpPr>
          <p:nvPr/>
        </p:nvSpPr>
        <p:spPr>
          <a:xfrm>
            <a:off x="1942177" y="3822152"/>
            <a:ext cx="8498541" cy="782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Octavio Alberto García Morán</a:t>
            </a:r>
            <a:endParaRPr lang="es-MX" sz="2400" dirty="0">
              <a:latin typeface="Arial" panose="020B0604020202020204" pitchFamily="34" charset="0"/>
              <a:cs typeface="Arial" panose="020B0604020202020204" pitchFamily="34" charset="0"/>
            </a:endParaRPr>
          </a:p>
        </p:txBody>
      </p:sp>
      <p:pic>
        <p:nvPicPr>
          <p:cNvPr id="11" name="Imagen 10">
            <a:extLst>
              <a:ext uri="{FF2B5EF4-FFF2-40B4-BE49-F238E27FC236}">
                <a16:creationId xmlns:a16="http://schemas.microsoft.com/office/drawing/2014/main" id="{2BB6145C-ADE8-EB40-A90D-2064B47B18B5}"/>
              </a:ext>
            </a:extLst>
          </p:cNvPr>
          <p:cNvPicPr>
            <a:picLocks noChangeAspect="1"/>
          </p:cNvPicPr>
          <p:nvPr/>
        </p:nvPicPr>
        <p:blipFill>
          <a:blip r:embed="rId2"/>
          <a:stretch>
            <a:fillRect/>
          </a:stretch>
        </p:blipFill>
        <p:spPr>
          <a:xfrm>
            <a:off x="4863177" y="1636662"/>
            <a:ext cx="2656541" cy="1132048"/>
          </a:xfrm>
          <a:prstGeom prst="rect">
            <a:avLst/>
          </a:prstGeom>
        </p:spPr>
      </p:pic>
      <p:sp>
        <p:nvSpPr>
          <p:cNvPr id="12" name="Off-page Connector 26">
            <a:extLst>
              <a:ext uri="{FF2B5EF4-FFF2-40B4-BE49-F238E27FC236}">
                <a16:creationId xmlns:a16="http://schemas.microsoft.com/office/drawing/2014/main" id="{CF6F1764-3623-1846-8556-C63D8E86DFD6}"/>
              </a:ext>
            </a:extLst>
          </p:cNvPr>
          <p:cNvSpPr/>
          <p:nvPr/>
        </p:nvSpPr>
        <p:spPr>
          <a:xfrm rot="10800000">
            <a:off x="2037625" y="3392488"/>
            <a:ext cx="8307644" cy="759022"/>
          </a:xfrm>
          <a:prstGeom prst="round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8" name="Rectangle 4">
            <a:extLst>
              <a:ext uri="{FF2B5EF4-FFF2-40B4-BE49-F238E27FC236}">
                <a16:creationId xmlns:a16="http://schemas.microsoft.com/office/drawing/2014/main" id="{CDC23751-D018-C340-B063-E930990A3016}"/>
              </a:ext>
            </a:extLst>
          </p:cNvPr>
          <p:cNvSpPr/>
          <p:nvPr/>
        </p:nvSpPr>
        <p:spPr>
          <a:xfrm>
            <a:off x="2478739" y="2682240"/>
            <a:ext cx="103352" cy="539917"/>
          </a:xfrm>
          <a:prstGeom prst="rect">
            <a:avLst/>
          </a:prstGeom>
          <a:solidFill>
            <a:srgbClr val="F45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Tree>
    <p:extLst>
      <p:ext uri="{BB962C8B-B14F-4D97-AF65-F5344CB8AC3E}">
        <p14:creationId xmlns:p14="http://schemas.microsoft.com/office/powerpoint/2010/main" val="92556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9D3C308-AA51-B742-A171-6265B91E9B8E}"/>
              </a:ext>
            </a:extLst>
          </p:cNvPr>
          <p:cNvSpPr/>
          <p:nvPr/>
        </p:nvSpPr>
        <p:spPr>
          <a:xfrm>
            <a:off x="582660" y="709353"/>
            <a:ext cx="10955405" cy="537556"/>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FC168">
              <a:alpha val="69804"/>
            </a:srgbClr>
          </a:solidFill>
        </p:spPr>
        <p:txBody>
          <a:bodyPr wrap="square" lIns="0" tIns="0" rIns="0" bIns="0" rtlCol="0"/>
          <a:lstStyle/>
          <a:p>
            <a:endParaRPr dirty="0"/>
          </a:p>
        </p:txBody>
      </p:sp>
      <p:sp>
        <p:nvSpPr>
          <p:cNvPr id="5" name="Título 1">
            <a:extLst>
              <a:ext uri="{FF2B5EF4-FFF2-40B4-BE49-F238E27FC236}">
                <a16:creationId xmlns:a16="http://schemas.microsoft.com/office/drawing/2014/main" id="{CE7FA6F7-1AD9-FC4D-BB93-1831B1859A0A}"/>
              </a:ext>
            </a:extLst>
          </p:cNvPr>
          <p:cNvSpPr>
            <a:spLocks noGrp="1"/>
          </p:cNvSpPr>
          <p:nvPr>
            <p:ph type="title"/>
          </p:nvPr>
        </p:nvSpPr>
        <p:spPr>
          <a:xfrm>
            <a:off x="645569" y="694050"/>
            <a:ext cx="10961076" cy="598251"/>
          </a:xfrm>
        </p:spPr>
        <p:txBody>
          <a:bodyPr>
            <a:normAutofit/>
          </a:bodyPr>
          <a:lstStyle/>
          <a:p>
            <a:pPr algn="just"/>
            <a:r>
              <a:rPr lang="en-US" sz="1200" dirty="0">
                <a:latin typeface="Arial" panose="020B0604020202020204" pitchFamily="34" charset="0"/>
                <a:cs typeface="Arial" panose="020B0604020202020204" pitchFamily="34" charset="0"/>
              </a:rPr>
              <a:t>We just launched the credit card to market. As you might be aware, everyone was extremely busy planning and developing the product, but no one thought of coming up nor monitoring the key performance indicators of the business</a:t>
            </a:r>
            <a:r>
              <a:rPr lang="es-MX" sz="1200" dirty="0">
                <a:latin typeface="Arial" panose="020B0604020202020204" pitchFamily="34" charset="0"/>
                <a:cs typeface="Arial" panose="020B0604020202020204" pitchFamily="34" charset="0"/>
              </a:rPr>
              <a:t>.</a:t>
            </a:r>
          </a:p>
        </p:txBody>
      </p:sp>
      <p:sp>
        <p:nvSpPr>
          <p:cNvPr id="7" name="Rectángulo 6">
            <a:extLst>
              <a:ext uri="{FF2B5EF4-FFF2-40B4-BE49-F238E27FC236}">
                <a16:creationId xmlns:a16="http://schemas.microsoft.com/office/drawing/2014/main" id="{91D75104-CF2F-0540-B1AF-49CAEFBDD228}"/>
              </a:ext>
            </a:extLst>
          </p:cNvPr>
          <p:cNvSpPr/>
          <p:nvPr/>
        </p:nvSpPr>
        <p:spPr>
          <a:xfrm>
            <a:off x="576989" y="1299353"/>
            <a:ext cx="10961076" cy="276999"/>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Times New Roman" panose="02020603050405020304" pitchFamily="18" charset="0"/>
              </a:rPr>
              <a:t>1.1</a:t>
            </a:r>
            <a:r>
              <a:rPr lang="en-US" sz="1200" dirty="0">
                <a:solidFill>
                  <a:srgbClr val="3C3C3B"/>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F45C43"/>
                </a:solidFill>
                <a:latin typeface="Arial" panose="020B0604020202020204" pitchFamily="34" charset="0"/>
                <a:ea typeface="Calibri" panose="020F0502020204030204" pitchFamily="34" charset="0"/>
                <a:cs typeface="Times New Roman" panose="02020603050405020304" pitchFamily="18" charset="0"/>
              </a:rPr>
              <a:t>What would be the key performance indicators you would come up as the most important to monitor a credit card business? </a:t>
            </a:r>
            <a:endParaRPr lang="es-MX" sz="1200" i="1" dirty="0">
              <a:solidFill>
                <a:srgbClr val="F45C4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AB864624-B4CD-444A-9487-25CE45CC8B56}"/>
              </a:ext>
            </a:extLst>
          </p:cNvPr>
          <p:cNvSpPr/>
          <p:nvPr/>
        </p:nvSpPr>
        <p:spPr>
          <a:xfrm>
            <a:off x="576989" y="1927688"/>
            <a:ext cx="10961078" cy="984885"/>
          </a:xfrm>
          <a:prstGeom prst="rect">
            <a:avLst/>
          </a:prstGeom>
        </p:spPr>
        <p:txBody>
          <a:bodyPr wrap="square">
            <a:spAutoFit/>
          </a:bodyPr>
          <a:lstStyle/>
          <a:p>
            <a:pPr algn="just">
              <a:spcBef>
                <a:spcPts val="600"/>
              </a:spcBef>
              <a:spcAft>
                <a:spcPts val="600"/>
              </a:spcAft>
            </a:pPr>
            <a:r>
              <a:rPr lang="en-US" sz="1200" dirty="0">
                <a:latin typeface="Arial" panose="020B0604020202020204" pitchFamily="34" charset="0"/>
                <a:ea typeface="Calibri" panose="020F0502020204030204" pitchFamily="34" charset="0"/>
                <a:cs typeface="Times New Roman" panose="02020603050405020304" pitchFamily="18" charset="0"/>
              </a:rPr>
              <a:t>The first thing that must be clear before designing the KPIs is the objective of the company, the needs it has and the stage</a:t>
            </a:r>
            <a:r>
              <a:rPr lang="en-US" sz="1200" baseline="30000" dirty="0">
                <a:latin typeface="Arial" panose="020B0604020202020204" pitchFamily="34" charset="0"/>
                <a:ea typeface="Calibri" panose="020F0502020204030204" pitchFamily="34" charset="0"/>
                <a:cs typeface="Times New Roman" panose="02020603050405020304" pitchFamily="18" charset="0"/>
              </a:rPr>
              <a:t>1</a:t>
            </a:r>
            <a:r>
              <a:rPr lang="en-US" sz="1200" dirty="0">
                <a:latin typeface="Arial" panose="020B0604020202020204" pitchFamily="34" charset="0"/>
                <a:ea typeface="Calibri" panose="020F0502020204030204" pitchFamily="34" charset="0"/>
                <a:cs typeface="Times New Roman" panose="02020603050405020304" pitchFamily="18" charset="0"/>
              </a:rPr>
              <a:t> in which the business is. Also, it is important to remember that this is an iterative process that involves feedback from different areas, so the KPI must be clear enough so that the other stakeholders can help improve it.</a:t>
            </a:r>
            <a:endParaRPr lang="es-MX" sz="1200" i="1"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200" b="1" dirty="0">
                <a:latin typeface="Arial" panose="020B0604020202020204" pitchFamily="34" charset="0"/>
                <a:ea typeface="Calibri" panose="020F0502020204030204" pitchFamily="34" charset="0"/>
                <a:cs typeface="Times New Roman" panose="02020603050405020304" pitchFamily="18" charset="0"/>
              </a:rPr>
              <a:t>KPIs proposed:</a:t>
            </a:r>
            <a:endParaRPr lang="es-MX" sz="1200" b="1" i="1"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0" name="Grupo 49">
            <a:extLst>
              <a:ext uri="{FF2B5EF4-FFF2-40B4-BE49-F238E27FC236}">
                <a16:creationId xmlns:a16="http://schemas.microsoft.com/office/drawing/2014/main" id="{AD683343-8F87-4948-84FC-09779F1D22AF}"/>
              </a:ext>
            </a:extLst>
          </p:cNvPr>
          <p:cNvGrpSpPr/>
          <p:nvPr/>
        </p:nvGrpSpPr>
        <p:grpSpPr>
          <a:xfrm>
            <a:off x="611279" y="1601140"/>
            <a:ext cx="906864" cy="306025"/>
            <a:chOff x="615461" y="1738491"/>
            <a:chExt cx="906864" cy="306025"/>
          </a:xfrm>
        </p:grpSpPr>
        <p:sp>
          <p:nvSpPr>
            <p:cNvPr id="10" name="object 7">
              <a:extLst>
                <a:ext uri="{FF2B5EF4-FFF2-40B4-BE49-F238E27FC236}">
                  <a16:creationId xmlns:a16="http://schemas.microsoft.com/office/drawing/2014/main" id="{8A7AEF61-2021-C244-A4F0-45756983572C}"/>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9" name="Rectángulo 8">
              <a:extLst>
                <a:ext uri="{FF2B5EF4-FFF2-40B4-BE49-F238E27FC236}">
                  <a16:creationId xmlns:a16="http://schemas.microsoft.com/office/drawing/2014/main" id="{A4B9D6E8-C5E7-FD49-A4FF-877F71DA78E2}"/>
                </a:ext>
              </a:extLst>
            </p:cNvPr>
            <p:cNvSpPr/>
            <p:nvPr/>
          </p:nvSpPr>
          <p:spPr>
            <a:xfrm>
              <a:off x="671774" y="1767517"/>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sp>
        <p:nvSpPr>
          <p:cNvPr id="19" name="Off-page Connector 9">
            <a:extLst>
              <a:ext uri="{FF2B5EF4-FFF2-40B4-BE49-F238E27FC236}">
                <a16:creationId xmlns:a16="http://schemas.microsoft.com/office/drawing/2014/main" id="{062A915F-9A12-D24F-A511-E62AB87FC59A}"/>
              </a:ext>
            </a:extLst>
          </p:cNvPr>
          <p:cNvSpPr/>
          <p:nvPr/>
        </p:nvSpPr>
        <p:spPr>
          <a:xfrm rot="10800000">
            <a:off x="775705" y="4574190"/>
            <a:ext cx="3732665" cy="946414"/>
          </a:xfrm>
          <a:prstGeom prst="roundRect">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3" name="Off-page Connector 26">
            <a:extLst>
              <a:ext uri="{FF2B5EF4-FFF2-40B4-BE49-F238E27FC236}">
                <a16:creationId xmlns:a16="http://schemas.microsoft.com/office/drawing/2014/main" id="{A839D132-B731-3644-8F8A-42681257F45B}"/>
              </a:ext>
            </a:extLst>
          </p:cNvPr>
          <p:cNvSpPr/>
          <p:nvPr/>
        </p:nvSpPr>
        <p:spPr>
          <a:xfrm rot="10800000">
            <a:off x="8360430" y="4574187"/>
            <a:ext cx="3719268" cy="946419"/>
          </a:xfrm>
          <a:prstGeom prst="roundRect">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1" name="Off-page Connector 18">
            <a:extLst>
              <a:ext uri="{FF2B5EF4-FFF2-40B4-BE49-F238E27FC236}">
                <a16:creationId xmlns:a16="http://schemas.microsoft.com/office/drawing/2014/main" id="{FB1C860A-196A-5149-9061-6377F31683EC}"/>
              </a:ext>
            </a:extLst>
          </p:cNvPr>
          <p:cNvSpPr/>
          <p:nvPr/>
        </p:nvSpPr>
        <p:spPr>
          <a:xfrm rot="10800000">
            <a:off x="4559342" y="4574188"/>
            <a:ext cx="3732665" cy="946417"/>
          </a:xfrm>
          <a:prstGeom prst="roundRect">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24" name="Grupo 23">
            <a:extLst>
              <a:ext uri="{FF2B5EF4-FFF2-40B4-BE49-F238E27FC236}">
                <a16:creationId xmlns:a16="http://schemas.microsoft.com/office/drawing/2014/main" id="{0CB4C479-549B-D34A-B6D9-538F74D4AC5A}"/>
              </a:ext>
            </a:extLst>
          </p:cNvPr>
          <p:cNvGrpSpPr/>
          <p:nvPr/>
        </p:nvGrpSpPr>
        <p:grpSpPr>
          <a:xfrm>
            <a:off x="775705" y="3724299"/>
            <a:ext cx="11266391" cy="311175"/>
            <a:chOff x="684310" y="3804204"/>
            <a:chExt cx="11266391" cy="311175"/>
          </a:xfrm>
        </p:grpSpPr>
        <p:sp>
          <p:nvSpPr>
            <p:cNvPr id="11" name="Rectángulo 10">
              <a:extLst>
                <a:ext uri="{FF2B5EF4-FFF2-40B4-BE49-F238E27FC236}">
                  <a16:creationId xmlns:a16="http://schemas.microsoft.com/office/drawing/2014/main" id="{CA5373DE-0D64-464B-8AC1-6CC646DB0E50}"/>
                </a:ext>
              </a:extLst>
            </p:cNvPr>
            <p:cNvSpPr/>
            <p:nvPr/>
          </p:nvSpPr>
          <p:spPr>
            <a:xfrm>
              <a:off x="684310" y="3804204"/>
              <a:ext cx="3868340" cy="311175"/>
            </a:xfrm>
            <a:prstGeom prst="rect">
              <a:avLst/>
            </a:prstGeom>
          </p:spPr>
          <p:txBody>
            <a:bodyPr wrap="square">
              <a:spAutoFit/>
            </a:bodyPr>
            <a:lstStyle/>
            <a:p>
              <a:pPr lvl="0" algn="ctr">
                <a:lnSpc>
                  <a:spcPct val="107000"/>
                </a:lnSpc>
                <a:spcAft>
                  <a:spcPts val="800"/>
                </a:spcAft>
              </a:pPr>
              <a:r>
                <a:rPr lang="en-US" sz="1400" b="1" dirty="0">
                  <a:latin typeface="Arial" panose="020B0604020202020204" pitchFamily="34" charset="0"/>
                  <a:ea typeface="Calibri" panose="020F0502020204030204" pitchFamily="34" charset="0"/>
                  <a:cs typeface="Times New Roman" panose="02020603050405020304" pitchFamily="18" charset="0"/>
                </a:rPr>
                <a:t>Response rate</a:t>
              </a:r>
              <a:endParaRPr lang="es-MX"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a:extLst>
                <a:ext uri="{FF2B5EF4-FFF2-40B4-BE49-F238E27FC236}">
                  <a16:creationId xmlns:a16="http://schemas.microsoft.com/office/drawing/2014/main" id="{42101BD0-4C48-B74E-9FA8-C3440935D20D}"/>
                </a:ext>
              </a:extLst>
            </p:cNvPr>
            <p:cNvSpPr/>
            <p:nvPr/>
          </p:nvSpPr>
          <p:spPr>
            <a:xfrm>
              <a:off x="4552650" y="3804204"/>
              <a:ext cx="3732666" cy="311175"/>
            </a:xfrm>
            <a:prstGeom prst="rect">
              <a:avLst/>
            </a:prstGeom>
          </p:spPr>
          <p:txBody>
            <a:bodyPr wrap="square">
              <a:spAutoFit/>
            </a:bodyPr>
            <a:lstStyle/>
            <a:p>
              <a:pPr lvl="0" algn="ctr">
                <a:lnSpc>
                  <a:spcPct val="107000"/>
                </a:lnSpc>
                <a:spcAft>
                  <a:spcPts val="800"/>
                </a:spcAft>
              </a:pPr>
              <a:r>
                <a:rPr lang="en-US" sz="1400" b="1" dirty="0">
                  <a:latin typeface="Arial" panose="020B0604020202020204" pitchFamily="34" charset="0"/>
                  <a:ea typeface="Calibri" panose="020F0502020204030204" pitchFamily="34" charset="0"/>
                  <a:cs typeface="Times New Roman" panose="02020603050405020304" pitchFamily="18" charset="0"/>
                </a:rPr>
                <a:t>New cardholders rate</a:t>
              </a:r>
              <a:endParaRPr lang="es-MX"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12">
              <a:extLst>
                <a:ext uri="{FF2B5EF4-FFF2-40B4-BE49-F238E27FC236}">
                  <a16:creationId xmlns:a16="http://schemas.microsoft.com/office/drawing/2014/main" id="{2FC13BD8-668B-AE47-A8CE-4D5AECDB10AE}"/>
                </a:ext>
              </a:extLst>
            </p:cNvPr>
            <p:cNvSpPr/>
            <p:nvPr/>
          </p:nvSpPr>
          <p:spPr>
            <a:xfrm>
              <a:off x="8334023" y="3804204"/>
              <a:ext cx="3616678" cy="311175"/>
            </a:xfrm>
            <a:prstGeom prst="rect">
              <a:avLst/>
            </a:prstGeom>
          </p:spPr>
          <p:txBody>
            <a:bodyPr wrap="square">
              <a:spAutoFit/>
            </a:bodyPr>
            <a:lstStyle/>
            <a:p>
              <a:pPr lvl="0" algn="ctr">
                <a:lnSpc>
                  <a:spcPct val="107000"/>
                </a:lnSpc>
                <a:spcAft>
                  <a:spcPts val="800"/>
                </a:spcAft>
              </a:pPr>
              <a:r>
                <a:rPr lang="en-US" sz="1400" b="1" dirty="0">
                  <a:latin typeface="Arial" panose="020B0604020202020204" pitchFamily="34" charset="0"/>
                  <a:ea typeface="Calibri" panose="020F0502020204030204" pitchFamily="34" charset="0"/>
                  <a:cs typeface="Times New Roman" panose="02020603050405020304" pitchFamily="18" charset="0"/>
                </a:rPr>
                <a:t>Rejection rate</a:t>
              </a:r>
              <a:endParaRPr lang="es-MX" sz="1400" dirty="0">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5" name="Rectángulo 14">
                <a:extLst>
                  <a:ext uri="{FF2B5EF4-FFF2-40B4-BE49-F238E27FC236}">
                    <a16:creationId xmlns:a16="http://schemas.microsoft.com/office/drawing/2014/main" id="{DED36C9B-0434-1A4C-89D4-38711D8CEFBC}"/>
                  </a:ext>
                </a:extLst>
              </p:cNvPr>
              <p:cNvSpPr/>
              <p:nvPr/>
            </p:nvSpPr>
            <p:spPr>
              <a:xfrm>
                <a:off x="4360323" y="4854169"/>
                <a:ext cx="4134757" cy="4119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sz="1000" i="0">
                          <a:latin typeface="Cambria Math" panose="02040503050406030204" pitchFamily="18" charset="0"/>
                        </a:rPr>
                        <m:t>= </m:t>
                      </m:r>
                      <m:f>
                        <m:fPr>
                          <m:ctrlPr>
                            <a:rPr lang="es-MX" sz="1000" i="1">
                              <a:solidFill>
                                <a:srgbClr val="836967"/>
                              </a:solidFill>
                              <a:latin typeface="Cambria Math" panose="02040503050406030204" pitchFamily="18" charset="0"/>
                            </a:rPr>
                          </m:ctrlPr>
                        </m:fPr>
                        <m:num>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𝑡h𝑎𝑡</m:t>
                          </m:r>
                          <m:r>
                            <a:rPr lang="es-MX" sz="1000" i="0">
                              <a:latin typeface="Cambria Math" panose="02040503050406030204" pitchFamily="18" charset="0"/>
                            </a:rPr>
                            <m:t> </m:t>
                          </m:r>
                          <m:r>
                            <a:rPr lang="es-MX" sz="1000" i="1">
                              <a:latin typeface="Cambria Math" panose="02040503050406030204" pitchFamily="18" charset="0"/>
                            </a:rPr>
                            <m:t>𝑎𝑝𝑝𝑟𝑜𝑣𝑒𝑑</m:t>
                          </m:r>
                          <m:r>
                            <a:rPr lang="es-MX" sz="1000" i="0">
                              <a:latin typeface="Cambria Math" panose="02040503050406030204" pitchFamily="18" charset="0"/>
                            </a:rPr>
                            <m:t> </m:t>
                          </m:r>
                          <m:r>
                            <a:rPr lang="es-MX" sz="1000" i="1">
                              <a:latin typeface="Cambria Math" panose="02040503050406030204" pitchFamily="18" charset="0"/>
                            </a:rPr>
                            <m:t>𝑣𝑎𝑙𝑖𝑑𝑎𝑡𝑖𝑜𝑛</m:t>
                          </m:r>
                          <m:r>
                            <a:rPr lang="es-MX" sz="1000" i="0">
                              <a:latin typeface="Cambria Math" panose="02040503050406030204" pitchFamily="18" charset="0"/>
                            </a:rPr>
                            <m:t> </m:t>
                          </m:r>
                          <m:r>
                            <a:rPr lang="es-MX" sz="1000" i="1">
                              <a:latin typeface="Cambria Math" panose="02040503050406030204" pitchFamily="18" charset="0"/>
                            </a:rPr>
                            <m:t>𝑝𝑟𝑜𝑐𝑒𝑠𝑠</m:t>
                          </m:r>
                        </m:num>
                        <m:den>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𝑡h𝑎𝑡</m:t>
                          </m:r>
                          <m:r>
                            <a:rPr lang="es-MX" sz="1000" i="0">
                              <a:latin typeface="Cambria Math" panose="02040503050406030204" pitchFamily="18" charset="0"/>
                            </a:rPr>
                            <m:t> </m:t>
                          </m:r>
                          <m:r>
                            <a:rPr lang="es-MX" sz="1000" i="1">
                              <a:latin typeface="Cambria Math" panose="02040503050406030204" pitchFamily="18" charset="0"/>
                            </a:rPr>
                            <m:t>𝑠𝑡𝑎𝑟𝑡𝑒𝑑</m:t>
                          </m:r>
                          <m:r>
                            <a:rPr lang="es-MX" sz="1000" i="0">
                              <a:latin typeface="Cambria Math" panose="02040503050406030204" pitchFamily="18" charset="0"/>
                            </a:rPr>
                            <m:t> </m:t>
                          </m:r>
                          <m:r>
                            <a:rPr lang="es-MX" sz="1000" i="1">
                              <a:latin typeface="Cambria Math" panose="02040503050406030204" pitchFamily="18" charset="0"/>
                            </a:rPr>
                            <m:t>𝑣𝑎𝑙𝑖𝑑𝑎𝑡𝑖𝑜𝑛</m:t>
                          </m:r>
                          <m:r>
                            <a:rPr lang="es-MX" sz="1000" i="0">
                              <a:latin typeface="Cambria Math" panose="02040503050406030204" pitchFamily="18" charset="0"/>
                            </a:rPr>
                            <m:t> </m:t>
                          </m:r>
                          <m:r>
                            <a:rPr lang="es-MX" sz="1000" i="1">
                              <a:latin typeface="Cambria Math" panose="02040503050406030204" pitchFamily="18" charset="0"/>
                            </a:rPr>
                            <m:t>𝑝𝑟𝑜𝑐𝑒𝑠𝑠</m:t>
                          </m:r>
                        </m:den>
                      </m:f>
                    </m:oMath>
                  </m:oMathPara>
                </a14:m>
                <a:endParaRPr lang="es-MX" sz="1000" dirty="0"/>
              </a:p>
            </p:txBody>
          </p:sp>
        </mc:Choice>
        <mc:Fallback>
          <p:sp>
            <p:nvSpPr>
              <p:cNvPr id="15" name="Rectángulo 14">
                <a:extLst>
                  <a:ext uri="{FF2B5EF4-FFF2-40B4-BE49-F238E27FC236}">
                    <a16:creationId xmlns:a16="http://schemas.microsoft.com/office/drawing/2014/main" id="{DED36C9B-0434-1A4C-89D4-38711D8CEFBC}"/>
                  </a:ext>
                </a:extLst>
              </p:cNvPr>
              <p:cNvSpPr>
                <a:spLocks noRot="1" noChangeAspect="1" noMove="1" noResize="1" noEditPoints="1" noAdjustHandles="1" noChangeArrowheads="1" noChangeShapeType="1" noTextEdit="1"/>
              </p:cNvSpPr>
              <p:nvPr/>
            </p:nvSpPr>
            <p:spPr>
              <a:xfrm>
                <a:off x="4360323" y="4854169"/>
                <a:ext cx="4134757" cy="411908"/>
              </a:xfrm>
              <a:prstGeom prst="rect">
                <a:avLst/>
              </a:prstGeom>
              <a:blipFill>
                <a:blip r:embed="rId2"/>
                <a:stretch>
                  <a:fillRect b="-147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Rectángulo 15">
                <a:extLst>
                  <a:ext uri="{FF2B5EF4-FFF2-40B4-BE49-F238E27FC236}">
                    <a16:creationId xmlns:a16="http://schemas.microsoft.com/office/drawing/2014/main" id="{DCDEA60B-F3C2-5340-8A46-24F6F8EF574C}"/>
                  </a:ext>
                </a:extLst>
              </p:cNvPr>
              <p:cNvSpPr/>
              <p:nvPr/>
            </p:nvSpPr>
            <p:spPr>
              <a:xfrm>
                <a:off x="7947756" y="4829186"/>
                <a:ext cx="4572000" cy="4119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sz="1000" i="0">
                          <a:latin typeface="Cambria Math" panose="02040503050406030204" pitchFamily="18" charset="0"/>
                        </a:rPr>
                        <m:t>= </m:t>
                      </m:r>
                      <m:f>
                        <m:fPr>
                          <m:ctrlPr>
                            <a:rPr lang="es-MX" sz="1000" i="1">
                              <a:solidFill>
                                <a:srgbClr val="836967"/>
                              </a:solidFill>
                              <a:latin typeface="Cambria Math" panose="02040503050406030204" pitchFamily="18" charset="0"/>
                            </a:rPr>
                          </m:ctrlPr>
                        </m:fPr>
                        <m:num>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𝑡h𝑎𝑡</m:t>
                          </m:r>
                          <m:r>
                            <a:rPr lang="es-MX" sz="1000" i="0">
                              <a:latin typeface="Cambria Math" panose="02040503050406030204" pitchFamily="18" charset="0"/>
                            </a:rPr>
                            <m:t> </m:t>
                          </m:r>
                          <m:r>
                            <a:rPr lang="es-MX" sz="1000" i="1">
                              <a:latin typeface="Cambria Math" panose="02040503050406030204" pitchFamily="18" charset="0"/>
                            </a:rPr>
                            <m:t>𝑓𝑎𝑖𝑙𝑒𝑑</m:t>
                          </m:r>
                          <m:r>
                            <a:rPr lang="es-MX" sz="1000" i="0">
                              <a:latin typeface="Cambria Math" panose="02040503050406030204" pitchFamily="18" charset="0"/>
                            </a:rPr>
                            <m:t> </m:t>
                          </m:r>
                          <m:r>
                            <a:rPr lang="es-MX" sz="1000" i="1">
                              <a:latin typeface="Cambria Math" panose="02040503050406030204" pitchFamily="18" charset="0"/>
                            </a:rPr>
                            <m:t>𝑣𝑎𝑙𝑖𝑑𝑎𝑡𝑖𝑜𝑛</m:t>
                          </m:r>
                          <m:r>
                            <a:rPr lang="es-MX" sz="1000" i="0">
                              <a:latin typeface="Cambria Math" panose="02040503050406030204" pitchFamily="18" charset="0"/>
                            </a:rPr>
                            <m:t> </m:t>
                          </m:r>
                          <m:r>
                            <a:rPr lang="es-MX" sz="1000" i="1">
                              <a:latin typeface="Cambria Math" panose="02040503050406030204" pitchFamily="18" charset="0"/>
                            </a:rPr>
                            <m:t>𝑝𝑟𝑜𝑐𝑒𝑠𝑠</m:t>
                          </m:r>
                        </m:num>
                        <m:den>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𝑡h𝑎𝑡</m:t>
                          </m:r>
                          <m:r>
                            <a:rPr lang="es-MX" sz="1000" i="0">
                              <a:latin typeface="Cambria Math" panose="02040503050406030204" pitchFamily="18" charset="0"/>
                            </a:rPr>
                            <m:t> </m:t>
                          </m:r>
                          <m:r>
                            <a:rPr lang="es-MX" sz="1000" i="1">
                              <a:latin typeface="Cambria Math" panose="02040503050406030204" pitchFamily="18" charset="0"/>
                            </a:rPr>
                            <m:t>𝑠𝑡𝑎𝑟𝑡𝑒𝑑</m:t>
                          </m:r>
                          <m:r>
                            <a:rPr lang="es-MX" sz="1000" i="0">
                              <a:latin typeface="Cambria Math" panose="02040503050406030204" pitchFamily="18" charset="0"/>
                            </a:rPr>
                            <m:t> </m:t>
                          </m:r>
                          <m:r>
                            <a:rPr lang="es-MX" sz="1000" i="1">
                              <a:latin typeface="Cambria Math" panose="02040503050406030204" pitchFamily="18" charset="0"/>
                            </a:rPr>
                            <m:t>𝑣𝑎𝑙𝑖𝑑𝑎𝑡𝑖𝑜𝑛</m:t>
                          </m:r>
                          <m:r>
                            <a:rPr lang="es-MX" sz="1000" i="0">
                              <a:latin typeface="Cambria Math" panose="02040503050406030204" pitchFamily="18" charset="0"/>
                            </a:rPr>
                            <m:t> </m:t>
                          </m:r>
                          <m:r>
                            <a:rPr lang="es-MX" sz="1000" i="1">
                              <a:latin typeface="Cambria Math" panose="02040503050406030204" pitchFamily="18" charset="0"/>
                            </a:rPr>
                            <m:t>𝑝𝑟𝑜𝑐𝑒𝑠𝑠</m:t>
                          </m:r>
                        </m:den>
                      </m:f>
                    </m:oMath>
                  </m:oMathPara>
                </a14:m>
                <a:endParaRPr lang="es-MX" sz="1000" dirty="0"/>
              </a:p>
            </p:txBody>
          </p:sp>
        </mc:Choice>
        <mc:Fallback>
          <p:sp>
            <p:nvSpPr>
              <p:cNvPr id="16" name="Rectángulo 15">
                <a:extLst>
                  <a:ext uri="{FF2B5EF4-FFF2-40B4-BE49-F238E27FC236}">
                    <a16:creationId xmlns:a16="http://schemas.microsoft.com/office/drawing/2014/main" id="{DCDEA60B-F3C2-5340-8A46-24F6F8EF574C}"/>
                  </a:ext>
                </a:extLst>
              </p:cNvPr>
              <p:cNvSpPr>
                <a:spLocks noRot="1" noChangeAspect="1" noMove="1" noResize="1" noEditPoints="1" noAdjustHandles="1" noChangeArrowheads="1" noChangeShapeType="1" noTextEdit="1"/>
              </p:cNvSpPr>
              <p:nvPr/>
            </p:nvSpPr>
            <p:spPr>
              <a:xfrm>
                <a:off x="7947756" y="4829186"/>
                <a:ext cx="4572000" cy="411908"/>
              </a:xfrm>
              <a:prstGeom prst="rect">
                <a:avLst/>
              </a:prstGeom>
              <a:blipFill>
                <a:blip r:embed="rId3"/>
                <a:stretch>
                  <a:fillRect b="-147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Rectángulo 16">
                <a:extLst>
                  <a:ext uri="{FF2B5EF4-FFF2-40B4-BE49-F238E27FC236}">
                    <a16:creationId xmlns:a16="http://schemas.microsoft.com/office/drawing/2014/main" id="{701F00A9-1B3D-A749-BC10-BDC9F3C6FE79}"/>
                  </a:ext>
                </a:extLst>
              </p:cNvPr>
              <p:cNvSpPr/>
              <p:nvPr/>
            </p:nvSpPr>
            <p:spPr>
              <a:xfrm>
                <a:off x="572636" y="4854169"/>
                <a:ext cx="4134757" cy="4119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sz="1000" i="0">
                          <a:latin typeface="Cambria Math" panose="02040503050406030204" pitchFamily="18" charset="0"/>
                        </a:rPr>
                        <m:t>= </m:t>
                      </m:r>
                      <m:f>
                        <m:fPr>
                          <m:ctrlPr>
                            <a:rPr lang="es-MX" sz="1000" i="1">
                              <a:solidFill>
                                <a:srgbClr val="836967"/>
                              </a:solidFill>
                              <a:latin typeface="Cambria Math" panose="02040503050406030204" pitchFamily="18" charset="0"/>
                            </a:rPr>
                          </m:ctrlPr>
                        </m:fPr>
                        <m:num>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𝑡h𝑎𝑡</m:t>
                          </m:r>
                          <m:r>
                            <a:rPr lang="es-MX" sz="1000" i="0">
                              <a:latin typeface="Cambria Math" panose="02040503050406030204" pitchFamily="18" charset="0"/>
                            </a:rPr>
                            <m:t> </m:t>
                          </m:r>
                          <m:r>
                            <a:rPr lang="es-MX" sz="1000" i="1">
                              <a:latin typeface="Cambria Math" panose="02040503050406030204" pitchFamily="18" charset="0"/>
                            </a:rPr>
                            <m:t>𝑠𝑡𝑎𝑟𝑡𝑒𝑑</m:t>
                          </m:r>
                          <m:r>
                            <a:rPr lang="es-MX" sz="1000" i="0">
                              <a:latin typeface="Cambria Math" panose="02040503050406030204" pitchFamily="18" charset="0"/>
                            </a:rPr>
                            <m:t> </m:t>
                          </m:r>
                          <m:r>
                            <a:rPr lang="es-MX" sz="1000" i="1">
                              <a:latin typeface="Cambria Math" panose="02040503050406030204" pitchFamily="18" charset="0"/>
                            </a:rPr>
                            <m:t>𝑣𝑎𝑙𝑖𝑑𝑎𝑡𝑖𝑜𝑛</m:t>
                          </m:r>
                          <m:r>
                            <a:rPr lang="es-MX" sz="1000" i="0">
                              <a:latin typeface="Cambria Math" panose="02040503050406030204" pitchFamily="18" charset="0"/>
                            </a:rPr>
                            <m:t> </m:t>
                          </m:r>
                          <m:r>
                            <a:rPr lang="es-MX" sz="1000" i="1">
                              <a:latin typeface="Cambria Math" panose="02040503050406030204" pitchFamily="18" charset="0"/>
                            </a:rPr>
                            <m:t>𝑝𝑟𝑜𝑐𝑒𝑠𝑠</m:t>
                          </m:r>
                        </m:num>
                        <m:den>
                          <m:r>
                            <a:rPr lang="es-MX" sz="1000" i="0">
                              <a:latin typeface="Cambria Math" panose="02040503050406030204" pitchFamily="18" charset="0"/>
                            </a:rPr>
                            <m:t># </m:t>
                          </m:r>
                          <m:r>
                            <a:rPr lang="es-MX" sz="1000" i="1">
                              <a:latin typeface="Cambria Math" panose="02040503050406030204" pitchFamily="18" charset="0"/>
                            </a:rPr>
                            <m:t>𝑜𝑓</m:t>
                          </m:r>
                          <m:r>
                            <a:rPr lang="es-MX" sz="1000" i="0">
                              <a:latin typeface="Cambria Math" panose="02040503050406030204" pitchFamily="18" charset="0"/>
                            </a:rPr>
                            <m:t> </m:t>
                          </m:r>
                          <m:r>
                            <a:rPr lang="es-MX" sz="1000" i="1">
                              <a:latin typeface="Cambria Math" panose="02040503050406030204" pitchFamily="18" charset="0"/>
                            </a:rPr>
                            <m:t>𝑡𝑜𝑡𝑎𝑙</m:t>
                          </m:r>
                          <m:r>
                            <a:rPr lang="es-MX" sz="1000" i="0">
                              <a:latin typeface="Cambria Math" panose="02040503050406030204" pitchFamily="18" charset="0"/>
                            </a:rPr>
                            <m:t> </m:t>
                          </m:r>
                          <m:r>
                            <a:rPr lang="es-MX" sz="1000" i="1">
                              <a:latin typeface="Cambria Math" panose="02040503050406030204" pitchFamily="18" charset="0"/>
                            </a:rPr>
                            <m:t>𝑢𝑠𝑒𝑟𝑠</m:t>
                          </m:r>
                          <m:r>
                            <a:rPr lang="es-MX" sz="1000" i="0">
                              <a:latin typeface="Cambria Math" panose="02040503050406030204" pitchFamily="18" charset="0"/>
                            </a:rPr>
                            <m:t> </m:t>
                          </m:r>
                          <m:r>
                            <a:rPr lang="es-MX" sz="1000" i="1">
                              <a:latin typeface="Cambria Math" panose="02040503050406030204" pitchFamily="18" charset="0"/>
                            </a:rPr>
                            <m:t>𝑤h𝑜</m:t>
                          </m:r>
                          <m:r>
                            <a:rPr lang="es-MX" sz="1000" i="0">
                              <a:latin typeface="Cambria Math" panose="02040503050406030204" pitchFamily="18" charset="0"/>
                            </a:rPr>
                            <m:t> </m:t>
                          </m:r>
                          <m:r>
                            <a:rPr lang="es-MX" sz="1000" i="1">
                              <a:latin typeface="Cambria Math" panose="02040503050406030204" pitchFamily="18" charset="0"/>
                            </a:rPr>
                            <m:t>𝑟𝑒𝑐𝑒𝑖𝑣𝑒𝑑</m:t>
                          </m:r>
                          <m:r>
                            <a:rPr lang="es-MX" sz="1000" i="0">
                              <a:latin typeface="Cambria Math" panose="02040503050406030204" pitchFamily="18" charset="0"/>
                            </a:rPr>
                            <m:t> </m:t>
                          </m:r>
                          <m:r>
                            <a:rPr lang="es-MX" sz="1000" i="1">
                              <a:latin typeface="Cambria Math" panose="02040503050406030204" pitchFamily="18" charset="0"/>
                            </a:rPr>
                            <m:t>𝑡h𝑒</m:t>
                          </m:r>
                          <m:r>
                            <a:rPr lang="es-MX" sz="1000" i="0">
                              <a:latin typeface="Cambria Math" panose="02040503050406030204" pitchFamily="18" charset="0"/>
                            </a:rPr>
                            <m:t> </m:t>
                          </m:r>
                          <m:r>
                            <a:rPr lang="es-MX" sz="1000" i="1">
                              <a:latin typeface="Cambria Math" panose="02040503050406030204" pitchFamily="18" charset="0"/>
                            </a:rPr>
                            <m:t>𝑛𝑜𝑡𝑖𝑓𝑖𝑐𝑎𝑡𝑖𝑜𝑛</m:t>
                          </m:r>
                        </m:den>
                      </m:f>
                    </m:oMath>
                  </m:oMathPara>
                </a14:m>
                <a:endParaRPr lang="es-MX" sz="1000" dirty="0"/>
              </a:p>
            </p:txBody>
          </p:sp>
        </mc:Choice>
        <mc:Fallback>
          <p:sp>
            <p:nvSpPr>
              <p:cNvPr id="17" name="Rectángulo 16">
                <a:extLst>
                  <a:ext uri="{FF2B5EF4-FFF2-40B4-BE49-F238E27FC236}">
                    <a16:creationId xmlns:a16="http://schemas.microsoft.com/office/drawing/2014/main" id="{701F00A9-1B3D-A749-BC10-BDC9F3C6FE79}"/>
                  </a:ext>
                </a:extLst>
              </p:cNvPr>
              <p:cNvSpPr>
                <a:spLocks noRot="1" noChangeAspect="1" noMove="1" noResize="1" noEditPoints="1" noAdjustHandles="1" noChangeArrowheads="1" noChangeShapeType="1" noTextEdit="1"/>
              </p:cNvSpPr>
              <p:nvPr/>
            </p:nvSpPr>
            <p:spPr>
              <a:xfrm>
                <a:off x="572636" y="4854169"/>
                <a:ext cx="4134757" cy="411908"/>
              </a:xfrm>
              <a:prstGeom prst="rect">
                <a:avLst/>
              </a:prstGeom>
              <a:blipFill>
                <a:blip r:embed="rId4"/>
                <a:stretch>
                  <a:fillRect b="-1471"/>
                </a:stretch>
              </a:blipFill>
            </p:spPr>
            <p:txBody>
              <a:bodyPr/>
              <a:lstStyle/>
              <a:p>
                <a:r>
                  <a:rPr lang="es-MX">
                    <a:noFill/>
                  </a:rPr>
                  <a:t> </a:t>
                </a:r>
              </a:p>
            </p:txBody>
          </p:sp>
        </mc:Fallback>
      </mc:AlternateContent>
      <p:sp>
        <p:nvSpPr>
          <p:cNvPr id="27" name="Elipse 26">
            <a:extLst>
              <a:ext uri="{FF2B5EF4-FFF2-40B4-BE49-F238E27FC236}">
                <a16:creationId xmlns:a16="http://schemas.microsoft.com/office/drawing/2014/main" id="{C1779054-4B41-444F-9017-08A2068926FF}"/>
              </a:ext>
            </a:extLst>
          </p:cNvPr>
          <p:cNvSpPr/>
          <p:nvPr/>
        </p:nvSpPr>
        <p:spPr>
          <a:xfrm>
            <a:off x="9762864" y="2754091"/>
            <a:ext cx="914400" cy="914400"/>
          </a:xfrm>
          <a:prstGeom prst="ellipse">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dirty="0"/>
          </a:p>
        </p:txBody>
      </p:sp>
      <p:sp>
        <p:nvSpPr>
          <p:cNvPr id="28" name="Rectángulo 27">
            <a:extLst>
              <a:ext uri="{FF2B5EF4-FFF2-40B4-BE49-F238E27FC236}">
                <a16:creationId xmlns:a16="http://schemas.microsoft.com/office/drawing/2014/main" id="{FE175953-CD71-3645-8BE5-04E27EA76D6B}"/>
              </a:ext>
            </a:extLst>
          </p:cNvPr>
          <p:cNvSpPr/>
          <p:nvPr/>
        </p:nvSpPr>
        <p:spPr>
          <a:xfrm>
            <a:off x="775705" y="4127847"/>
            <a:ext cx="3616678" cy="279948"/>
          </a:xfrm>
          <a:prstGeom prst="rect">
            <a:avLst/>
          </a:prstGeom>
        </p:spPr>
        <p:txBody>
          <a:bodyPr wrap="square">
            <a:spAutoFit/>
          </a:bodyPr>
          <a:lstStyle/>
          <a:p>
            <a:pPr lvl="0" algn="just">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Measure the effectiveness of the MKT campaign.</a:t>
            </a:r>
            <a:endParaRPr lang="es-MX"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ángulo 28">
            <a:extLst>
              <a:ext uri="{FF2B5EF4-FFF2-40B4-BE49-F238E27FC236}">
                <a16:creationId xmlns:a16="http://schemas.microsoft.com/office/drawing/2014/main" id="{12C093C6-EB25-7444-86CC-FA5803A2B3B6}"/>
              </a:ext>
            </a:extLst>
          </p:cNvPr>
          <p:cNvSpPr/>
          <p:nvPr/>
        </p:nvSpPr>
        <p:spPr>
          <a:xfrm>
            <a:off x="4617335" y="4122761"/>
            <a:ext cx="3616677" cy="477567"/>
          </a:xfrm>
          <a:prstGeom prst="rect">
            <a:avLst/>
          </a:prstGeom>
        </p:spPr>
        <p:txBody>
          <a:bodyPr wrap="square">
            <a:spAutoFit/>
          </a:bodyPr>
          <a:lstStyle/>
          <a:p>
            <a:pPr lvl="0" algn="just">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Measure the effectiveness of the integration of users as new cardholders.</a:t>
            </a:r>
            <a:endParaRPr lang="es-MX"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ángulo 29">
            <a:extLst>
              <a:ext uri="{FF2B5EF4-FFF2-40B4-BE49-F238E27FC236}">
                <a16:creationId xmlns:a16="http://schemas.microsoft.com/office/drawing/2014/main" id="{9A79FF78-DC53-644B-92EA-E0AEC44FB629}"/>
              </a:ext>
            </a:extLst>
          </p:cNvPr>
          <p:cNvSpPr/>
          <p:nvPr/>
        </p:nvSpPr>
        <p:spPr>
          <a:xfrm>
            <a:off x="8411725" y="4130711"/>
            <a:ext cx="3616677" cy="461665"/>
          </a:xfrm>
          <a:prstGeom prst="rect">
            <a:avLst/>
          </a:prstGeom>
        </p:spPr>
        <p:txBody>
          <a:bodyPr wrap="square">
            <a:spAutoFit/>
          </a:bodyPr>
          <a:lstStyle/>
          <a:p>
            <a:r>
              <a:rPr lang="en-US" sz="1200" dirty="0">
                <a:latin typeface="Arial" panose="020B0604020202020204" pitchFamily="34" charset="0"/>
                <a:ea typeface="Calibri" panose="020F0502020204030204" pitchFamily="34" charset="0"/>
              </a:rPr>
              <a:t>Measure the rate of users that are rejected and can´t be new cardholders</a:t>
            </a:r>
            <a:r>
              <a:rPr lang="es-MX" sz="1200" dirty="0">
                <a:latin typeface="Arial" panose="020B0604020202020204" pitchFamily="34" charset="0"/>
                <a:ea typeface="Calibri" panose="020F0502020204030204" pitchFamily="34" charset="0"/>
              </a:rPr>
              <a:t>.</a:t>
            </a:r>
            <a:endParaRPr lang="es-MX" sz="1200" dirty="0"/>
          </a:p>
        </p:txBody>
      </p:sp>
      <p:grpSp>
        <p:nvGrpSpPr>
          <p:cNvPr id="38" name="Grupo 37">
            <a:extLst>
              <a:ext uri="{FF2B5EF4-FFF2-40B4-BE49-F238E27FC236}">
                <a16:creationId xmlns:a16="http://schemas.microsoft.com/office/drawing/2014/main" id="{8C49B53B-4C4D-BE44-9626-3E81667EC392}"/>
              </a:ext>
            </a:extLst>
          </p:cNvPr>
          <p:cNvGrpSpPr/>
          <p:nvPr/>
        </p:nvGrpSpPr>
        <p:grpSpPr>
          <a:xfrm>
            <a:off x="2247141" y="2754091"/>
            <a:ext cx="8298419" cy="914400"/>
            <a:chOff x="2220733" y="3465920"/>
            <a:chExt cx="8298419" cy="914400"/>
          </a:xfrm>
        </p:grpSpPr>
        <p:sp>
          <p:nvSpPr>
            <p:cNvPr id="25" name="Elipse 24">
              <a:extLst>
                <a:ext uri="{FF2B5EF4-FFF2-40B4-BE49-F238E27FC236}">
                  <a16:creationId xmlns:a16="http://schemas.microsoft.com/office/drawing/2014/main" id="{2C43E68A-0482-D54B-8E5F-CECD9102D3AC}"/>
                </a:ext>
              </a:extLst>
            </p:cNvPr>
            <p:cNvSpPr/>
            <p:nvPr/>
          </p:nvSpPr>
          <p:spPr>
            <a:xfrm>
              <a:off x="2220733" y="3465920"/>
              <a:ext cx="914400" cy="914400"/>
            </a:xfrm>
            <a:prstGeom prst="ellipse">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dirty="0"/>
            </a:p>
          </p:txBody>
        </p:sp>
        <p:sp>
          <p:nvSpPr>
            <p:cNvPr id="26" name="Elipse 25">
              <a:extLst>
                <a:ext uri="{FF2B5EF4-FFF2-40B4-BE49-F238E27FC236}">
                  <a16:creationId xmlns:a16="http://schemas.microsoft.com/office/drawing/2014/main" id="{AA2D3E02-CB0F-FC4F-81C9-474B812C2454}"/>
                </a:ext>
              </a:extLst>
            </p:cNvPr>
            <p:cNvSpPr/>
            <p:nvPr/>
          </p:nvSpPr>
          <p:spPr>
            <a:xfrm>
              <a:off x="5942066" y="3465920"/>
              <a:ext cx="914400" cy="914400"/>
            </a:xfrm>
            <a:prstGeom prst="ellipse">
              <a:avLst/>
            </a:prstGeom>
            <a:solidFill>
              <a:srgbClr val="A5A5A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dirty="0"/>
            </a:p>
          </p:txBody>
        </p:sp>
        <p:grpSp>
          <p:nvGrpSpPr>
            <p:cNvPr id="37" name="Grupo 36">
              <a:extLst>
                <a:ext uri="{FF2B5EF4-FFF2-40B4-BE49-F238E27FC236}">
                  <a16:creationId xmlns:a16="http://schemas.microsoft.com/office/drawing/2014/main" id="{BBDF7DF9-3D59-0D4A-B700-CD8C773D7F1E}"/>
                </a:ext>
              </a:extLst>
            </p:cNvPr>
            <p:cNvGrpSpPr/>
            <p:nvPr/>
          </p:nvGrpSpPr>
          <p:grpSpPr>
            <a:xfrm>
              <a:off x="2397683" y="3619635"/>
              <a:ext cx="8121469" cy="623607"/>
              <a:chOff x="2397683" y="3619635"/>
              <a:chExt cx="8121469" cy="623607"/>
            </a:xfrm>
          </p:grpSpPr>
          <p:pic>
            <p:nvPicPr>
              <p:cNvPr id="32" name="Imagen 31">
                <a:extLst>
                  <a:ext uri="{FF2B5EF4-FFF2-40B4-BE49-F238E27FC236}">
                    <a16:creationId xmlns:a16="http://schemas.microsoft.com/office/drawing/2014/main" id="{2F9CCF9D-4871-5749-BB27-585A85D1009A}"/>
                  </a:ext>
                </a:extLst>
              </p:cNvPr>
              <p:cNvPicPr>
                <a:picLocks noChangeAspect="1"/>
              </p:cNvPicPr>
              <p:nvPr/>
            </p:nvPicPr>
            <p:blipFill>
              <a:blip r:embed="rId5"/>
              <a:stretch>
                <a:fillRect/>
              </a:stretch>
            </p:blipFill>
            <p:spPr>
              <a:xfrm>
                <a:off x="2397683" y="3619635"/>
                <a:ext cx="623607" cy="623607"/>
              </a:xfrm>
              <a:prstGeom prst="rect">
                <a:avLst/>
              </a:prstGeom>
            </p:spPr>
          </p:pic>
          <p:pic>
            <p:nvPicPr>
              <p:cNvPr id="34" name="Imagen 33">
                <a:extLst>
                  <a:ext uri="{FF2B5EF4-FFF2-40B4-BE49-F238E27FC236}">
                    <a16:creationId xmlns:a16="http://schemas.microsoft.com/office/drawing/2014/main" id="{6CD935A1-3A07-8045-A891-065214D063C3}"/>
                  </a:ext>
                </a:extLst>
              </p:cNvPr>
              <p:cNvPicPr>
                <a:picLocks noChangeAspect="1"/>
              </p:cNvPicPr>
              <p:nvPr/>
            </p:nvPicPr>
            <p:blipFill>
              <a:blip r:embed="rId6"/>
              <a:stretch>
                <a:fillRect/>
              </a:stretch>
            </p:blipFill>
            <p:spPr>
              <a:xfrm>
                <a:off x="9895545" y="3619635"/>
                <a:ext cx="623607" cy="623607"/>
              </a:xfrm>
              <a:prstGeom prst="rect">
                <a:avLst/>
              </a:prstGeom>
            </p:spPr>
          </p:pic>
          <p:pic>
            <p:nvPicPr>
              <p:cNvPr id="36" name="Imagen 35">
                <a:extLst>
                  <a:ext uri="{FF2B5EF4-FFF2-40B4-BE49-F238E27FC236}">
                    <a16:creationId xmlns:a16="http://schemas.microsoft.com/office/drawing/2014/main" id="{68720122-FF2C-634F-BCB5-E636B8D02A92}"/>
                  </a:ext>
                </a:extLst>
              </p:cNvPr>
              <p:cNvPicPr>
                <a:picLocks noChangeAspect="1"/>
              </p:cNvPicPr>
              <p:nvPr/>
            </p:nvPicPr>
            <p:blipFill>
              <a:blip r:embed="rId7"/>
              <a:stretch>
                <a:fillRect/>
              </a:stretch>
            </p:blipFill>
            <p:spPr>
              <a:xfrm>
                <a:off x="6096000" y="3619635"/>
                <a:ext cx="623607" cy="623607"/>
              </a:xfrm>
              <a:prstGeom prst="rect">
                <a:avLst/>
              </a:prstGeom>
            </p:spPr>
          </p:pic>
        </p:grpSp>
      </p:grpSp>
      <p:grpSp>
        <p:nvGrpSpPr>
          <p:cNvPr id="45" name="Grupo 44">
            <a:extLst>
              <a:ext uri="{FF2B5EF4-FFF2-40B4-BE49-F238E27FC236}">
                <a16:creationId xmlns:a16="http://schemas.microsoft.com/office/drawing/2014/main" id="{F9AC3802-A75B-2B49-90F4-80F6ED8CF391}"/>
              </a:ext>
            </a:extLst>
          </p:cNvPr>
          <p:cNvGrpSpPr/>
          <p:nvPr/>
        </p:nvGrpSpPr>
        <p:grpSpPr>
          <a:xfrm>
            <a:off x="576989" y="233602"/>
            <a:ext cx="1517943" cy="380501"/>
            <a:chOff x="782005" y="2444729"/>
            <a:chExt cx="1517943" cy="380501"/>
          </a:xfrm>
        </p:grpSpPr>
        <p:sp>
          <p:nvSpPr>
            <p:cNvPr id="46" name="Rectangle 3">
              <a:extLst>
                <a:ext uri="{FF2B5EF4-FFF2-40B4-BE49-F238E27FC236}">
                  <a16:creationId xmlns:a16="http://schemas.microsoft.com/office/drawing/2014/main" id="{17D88A55-D8B7-3B4E-9CFD-3252AE5F90EA}"/>
                </a:ext>
              </a:extLst>
            </p:cNvPr>
            <p:cNvSpPr/>
            <p:nvPr/>
          </p:nvSpPr>
          <p:spPr>
            <a:xfrm>
              <a:off x="782005" y="2444729"/>
              <a:ext cx="1517943" cy="380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Rectangle 4">
              <a:extLst>
                <a:ext uri="{FF2B5EF4-FFF2-40B4-BE49-F238E27FC236}">
                  <a16:creationId xmlns:a16="http://schemas.microsoft.com/office/drawing/2014/main" id="{EFC53909-1E43-FD46-B0F3-6E656F398BB0}"/>
                </a:ext>
              </a:extLst>
            </p:cNvPr>
            <p:cNvSpPr/>
            <p:nvPr/>
          </p:nvSpPr>
          <p:spPr>
            <a:xfrm>
              <a:off x="782005" y="2444729"/>
              <a:ext cx="68580" cy="380501"/>
            </a:xfrm>
            <a:prstGeom prst="rect">
              <a:avLst/>
            </a:prstGeom>
            <a:solidFill>
              <a:srgbClr val="FFC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
          <p:nvSpPr>
            <p:cNvPr id="48" name="TextBox 5">
              <a:extLst>
                <a:ext uri="{FF2B5EF4-FFF2-40B4-BE49-F238E27FC236}">
                  <a16:creationId xmlns:a16="http://schemas.microsoft.com/office/drawing/2014/main" id="{FA879551-623F-E746-BD0C-4E6F21BAF1E3}"/>
                </a:ext>
              </a:extLst>
            </p:cNvPr>
            <p:cNvSpPr txBox="1"/>
            <p:nvPr/>
          </p:nvSpPr>
          <p:spPr>
            <a:xfrm>
              <a:off x="949777" y="2507263"/>
              <a:ext cx="1255472" cy="276999"/>
            </a:xfrm>
            <a:prstGeom prst="rect">
              <a:avLst/>
            </a:prstGeom>
            <a:noFill/>
          </p:spPr>
          <p:txBody>
            <a:bodyPr wrap="none" rtlCol="0" anchor="b" anchorCtr="0">
              <a:spAutoFit/>
            </a:bodyPr>
            <a:lstStyle/>
            <a:p>
              <a:r>
                <a:rPr lang="en-US" sz="1200" b="1" dirty="0">
                  <a:latin typeface="Arial" panose="020B0604020202020204" pitchFamily="34" charset="0"/>
                  <a:ea typeface="League Spartan" charset="0"/>
                  <a:cs typeface="Arial" panose="020B0604020202020204" pitchFamily="34" charset="0"/>
                </a:rPr>
                <a:t>First question:</a:t>
              </a:r>
            </a:p>
          </p:txBody>
        </p:sp>
        <p:sp>
          <p:nvSpPr>
            <p:cNvPr id="49" name="TextBox 7">
              <a:extLst>
                <a:ext uri="{FF2B5EF4-FFF2-40B4-BE49-F238E27FC236}">
                  <a16:creationId xmlns:a16="http://schemas.microsoft.com/office/drawing/2014/main" id="{0586B6D0-EC9D-B84B-8A62-1431274AA106}"/>
                </a:ext>
              </a:extLst>
            </p:cNvPr>
            <p:cNvSpPr txBox="1"/>
            <p:nvPr/>
          </p:nvSpPr>
          <p:spPr>
            <a:xfrm>
              <a:off x="782904" y="2493813"/>
              <a:ext cx="333746" cy="307777"/>
            </a:xfrm>
            <a:prstGeom prst="rect">
              <a:avLst/>
            </a:prstGeom>
            <a:noFill/>
          </p:spPr>
          <p:txBody>
            <a:bodyPr wrap="none" rtlCol="0" anchor="ctr" anchorCtr="0">
              <a:spAutoFit/>
            </a:bodyPr>
            <a:lstStyle/>
            <a:p>
              <a:pPr algn="ctr"/>
              <a:r>
                <a:rPr lang="en-US" sz="1400" b="1" dirty="0">
                  <a:solidFill>
                    <a:srgbClr val="FFC168"/>
                  </a:solidFill>
                  <a:latin typeface="Arial" panose="020B0604020202020204" pitchFamily="34" charset="0"/>
                  <a:ea typeface="League Spartan" charset="0"/>
                  <a:cs typeface="Arial" panose="020B0604020202020204" pitchFamily="34" charset="0"/>
                </a:rPr>
                <a:t>1.</a:t>
              </a:r>
            </a:p>
          </p:txBody>
        </p:sp>
      </p:grpSp>
      <p:sp>
        <p:nvSpPr>
          <p:cNvPr id="51" name="Rectángulo 50">
            <a:extLst>
              <a:ext uri="{FF2B5EF4-FFF2-40B4-BE49-F238E27FC236}">
                <a16:creationId xmlns:a16="http://schemas.microsoft.com/office/drawing/2014/main" id="{9A65DAD8-05CD-7D48-80A2-40EAA76BD7AC}"/>
              </a:ext>
            </a:extLst>
          </p:cNvPr>
          <p:cNvSpPr/>
          <p:nvPr/>
        </p:nvSpPr>
        <p:spPr>
          <a:xfrm>
            <a:off x="572636" y="6467472"/>
            <a:ext cx="11480654" cy="374431"/>
          </a:xfrm>
          <a:prstGeom prst="rect">
            <a:avLst/>
          </a:prstGeom>
        </p:spPr>
        <p:txBody>
          <a:bodyPr wrap="square">
            <a:spAutoFit/>
          </a:bodyPr>
          <a:lstStyle/>
          <a:p>
            <a:r>
              <a:rPr lang="en-US" sz="900" dirty="0">
                <a:solidFill>
                  <a:srgbClr val="3C3C3B"/>
                </a:solidFill>
                <a:latin typeface="Arial" panose="020B0604020202020204" pitchFamily="34" charset="0"/>
                <a:ea typeface="Calibri" panose="020F0502020204030204" pitchFamily="34" charset="0"/>
                <a:cs typeface="Times New Roman" panose="02020603050405020304" pitchFamily="18" charset="0"/>
              </a:rPr>
              <a:t>1.In this case, it is mentioned that the product is in a launch stage, and these will be the first KPIs designed for the credit card, additionally the database is considered, since it contains identifiers for the people who responded to the MKT campaign. </a:t>
            </a:r>
            <a:endParaRPr lang="es-MX" sz="900" dirty="0"/>
          </a:p>
        </p:txBody>
      </p:sp>
      <p:sp>
        <p:nvSpPr>
          <p:cNvPr id="52" name="Rectángulo 51">
            <a:extLst>
              <a:ext uri="{FF2B5EF4-FFF2-40B4-BE49-F238E27FC236}">
                <a16:creationId xmlns:a16="http://schemas.microsoft.com/office/drawing/2014/main" id="{F3E0CDF4-31F8-8243-BB51-3E90853600B0}"/>
              </a:ext>
            </a:extLst>
          </p:cNvPr>
          <p:cNvSpPr/>
          <p:nvPr/>
        </p:nvSpPr>
        <p:spPr>
          <a:xfrm>
            <a:off x="582660" y="5687000"/>
            <a:ext cx="11350585" cy="646331"/>
          </a:xfrm>
          <a:prstGeom prst="rect">
            <a:avLst/>
          </a:prstGeom>
        </p:spPr>
        <p:txBody>
          <a:bodyPr wrap="square">
            <a:spAutoFit/>
          </a:bodyPr>
          <a:lstStyle/>
          <a:p>
            <a:pPr algn="just">
              <a:spcBef>
                <a:spcPts val="600"/>
              </a:spcBef>
              <a:spcAft>
                <a:spcPts val="600"/>
              </a:spcAft>
            </a:pPr>
            <a:r>
              <a:rPr lang="en-US" sz="1200" dirty="0">
                <a:latin typeface="Arial" panose="020B0604020202020204" pitchFamily="34" charset="0"/>
                <a:ea typeface="Calibri" panose="020F0502020204030204" pitchFamily="34" charset="0"/>
                <a:cs typeface="Times New Roman" panose="02020603050405020304" pitchFamily="18" charset="0"/>
              </a:rPr>
              <a:t>These three indicators will help us identify important trends to make changes in the following strategies to attract a greater number of users who end up with a credit card. As a next step, I would recommend exploring the group of people who fail to pass the verification process, since this universe has the necessary information to be able to make the product more flexible and thus attract more new customers.</a:t>
            </a:r>
            <a:endParaRPr lang="es-MX"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618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9D3C308-AA51-B742-A171-6265B91E9B8E}"/>
              </a:ext>
            </a:extLst>
          </p:cNvPr>
          <p:cNvSpPr/>
          <p:nvPr/>
        </p:nvSpPr>
        <p:spPr>
          <a:xfrm>
            <a:off x="582660" y="709353"/>
            <a:ext cx="10955405" cy="537556"/>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FC168">
              <a:alpha val="69804"/>
            </a:srgbClr>
          </a:solidFill>
        </p:spPr>
        <p:txBody>
          <a:bodyPr wrap="square" lIns="0" tIns="0" rIns="0" bIns="0" rtlCol="0"/>
          <a:lstStyle/>
          <a:p>
            <a:endParaRPr dirty="0"/>
          </a:p>
        </p:txBody>
      </p:sp>
      <p:sp>
        <p:nvSpPr>
          <p:cNvPr id="5" name="Título 1">
            <a:extLst>
              <a:ext uri="{FF2B5EF4-FFF2-40B4-BE49-F238E27FC236}">
                <a16:creationId xmlns:a16="http://schemas.microsoft.com/office/drawing/2014/main" id="{CE7FA6F7-1AD9-FC4D-BB93-1831B1859A0A}"/>
              </a:ext>
            </a:extLst>
          </p:cNvPr>
          <p:cNvSpPr>
            <a:spLocks noGrp="1"/>
          </p:cNvSpPr>
          <p:nvPr>
            <p:ph type="title"/>
          </p:nvPr>
        </p:nvSpPr>
        <p:spPr>
          <a:xfrm>
            <a:off x="645569" y="694050"/>
            <a:ext cx="10961076" cy="598251"/>
          </a:xfrm>
        </p:spPr>
        <p:txBody>
          <a:bodyPr>
            <a:normAutofit/>
          </a:bodyPr>
          <a:lstStyle/>
          <a:p>
            <a:pPr algn="just"/>
            <a:r>
              <a:rPr lang="en-US" sz="1200" dirty="0">
                <a:latin typeface="Arial" panose="020B0604020202020204" pitchFamily="34" charset="0"/>
                <a:cs typeface="Arial" panose="020B0604020202020204" pitchFamily="34" charset="0"/>
              </a:rPr>
              <a:t>We just launched the credit card to market. As you might be aware, everyone was extremely busy planning and developing the product, but no one thought of coming up nor monitoring the key performance indicators of the business</a:t>
            </a:r>
            <a:r>
              <a:rPr lang="es-MX" sz="1200" dirty="0">
                <a:latin typeface="Arial" panose="020B0604020202020204" pitchFamily="34" charset="0"/>
                <a:cs typeface="Arial" panose="020B0604020202020204" pitchFamily="34" charset="0"/>
              </a:rPr>
              <a:t>.</a:t>
            </a:r>
          </a:p>
        </p:txBody>
      </p:sp>
      <p:sp>
        <p:nvSpPr>
          <p:cNvPr id="7" name="Rectángulo 6">
            <a:extLst>
              <a:ext uri="{FF2B5EF4-FFF2-40B4-BE49-F238E27FC236}">
                <a16:creationId xmlns:a16="http://schemas.microsoft.com/office/drawing/2014/main" id="{91D75104-CF2F-0540-B1AF-49CAEFBDD228}"/>
              </a:ext>
            </a:extLst>
          </p:cNvPr>
          <p:cNvSpPr/>
          <p:nvPr/>
        </p:nvSpPr>
        <p:spPr>
          <a:xfrm>
            <a:off x="576989" y="1299353"/>
            <a:ext cx="10961076" cy="615553"/>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Times New Roman" panose="02020603050405020304" pitchFamily="18" charset="0"/>
              </a:rPr>
              <a:t>1.2</a:t>
            </a:r>
            <a:r>
              <a:rPr lang="en-US" sz="1200" dirty="0">
                <a:solidFill>
                  <a:srgbClr val="3C3C3B"/>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F45C43"/>
                </a:solidFill>
                <a:latin typeface="Arial" panose="020B0604020202020204" pitchFamily="34" charset="0"/>
                <a:cs typeface="Times New Roman" panose="02020603050405020304" pitchFamily="18" charset="0"/>
              </a:rPr>
              <a:t>How often would you suggest such indicators must be monitored?</a:t>
            </a:r>
            <a:endParaRPr lang="es-MX" sz="1200" b="1" dirty="0">
              <a:solidFill>
                <a:srgbClr val="F45C43"/>
              </a:solidFill>
              <a:latin typeface="Arial" panose="020B0604020202020204" pitchFamily="34" charset="0"/>
              <a:cs typeface="Times New Roman" panose="02020603050405020304" pitchFamily="18" charset="0"/>
            </a:endParaRPr>
          </a:p>
          <a:p>
            <a:pPr algn="just">
              <a:spcBef>
                <a:spcPts val="600"/>
              </a:spcBef>
              <a:spcAft>
                <a:spcPts val="600"/>
              </a:spcAft>
            </a:pPr>
            <a:endParaRPr lang="es-MX" sz="1200" i="1" dirty="0">
              <a:solidFill>
                <a:srgbClr val="F45C43"/>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0" name="Grupo 49">
            <a:extLst>
              <a:ext uri="{FF2B5EF4-FFF2-40B4-BE49-F238E27FC236}">
                <a16:creationId xmlns:a16="http://schemas.microsoft.com/office/drawing/2014/main" id="{AD683343-8F87-4948-84FC-09779F1D22AF}"/>
              </a:ext>
            </a:extLst>
          </p:cNvPr>
          <p:cNvGrpSpPr/>
          <p:nvPr/>
        </p:nvGrpSpPr>
        <p:grpSpPr>
          <a:xfrm>
            <a:off x="611279" y="1601140"/>
            <a:ext cx="906864" cy="306025"/>
            <a:chOff x="615461" y="1738491"/>
            <a:chExt cx="906864" cy="306025"/>
          </a:xfrm>
        </p:grpSpPr>
        <p:sp>
          <p:nvSpPr>
            <p:cNvPr id="10" name="object 7">
              <a:extLst>
                <a:ext uri="{FF2B5EF4-FFF2-40B4-BE49-F238E27FC236}">
                  <a16:creationId xmlns:a16="http://schemas.microsoft.com/office/drawing/2014/main" id="{8A7AEF61-2021-C244-A4F0-45756983572C}"/>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9" name="Rectángulo 8">
              <a:extLst>
                <a:ext uri="{FF2B5EF4-FFF2-40B4-BE49-F238E27FC236}">
                  <a16:creationId xmlns:a16="http://schemas.microsoft.com/office/drawing/2014/main" id="{A4B9D6E8-C5E7-FD49-A4FF-877F71DA78E2}"/>
                </a:ext>
              </a:extLst>
            </p:cNvPr>
            <p:cNvSpPr/>
            <p:nvPr/>
          </p:nvSpPr>
          <p:spPr>
            <a:xfrm>
              <a:off x="671774" y="1767517"/>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grpSp>
        <p:nvGrpSpPr>
          <p:cNvPr id="45" name="Grupo 44">
            <a:extLst>
              <a:ext uri="{FF2B5EF4-FFF2-40B4-BE49-F238E27FC236}">
                <a16:creationId xmlns:a16="http://schemas.microsoft.com/office/drawing/2014/main" id="{F9AC3802-A75B-2B49-90F4-80F6ED8CF391}"/>
              </a:ext>
            </a:extLst>
          </p:cNvPr>
          <p:cNvGrpSpPr/>
          <p:nvPr/>
        </p:nvGrpSpPr>
        <p:grpSpPr>
          <a:xfrm>
            <a:off x="576989" y="233602"/>
            <a:ext cx="1517943" cy="380501"/>
            <a:chOff x="782005" y="2444729"/>
            <a:chExt cx="1517943" cy="380501"/>
          </a:xfrm>
        </p:grpSpPr>
        <p:sp>
          <p:nvSpPr>
            <p:cNvPr id="46" name="Rectangle 3">
              <a:extLst>
                <a:ext uri="{FF2B5EF4-FFF2-40B4-BE49-F238E27FC236}">
                  <a16:creationId xmlns:a16="http://schemas.microsoft.com/office/drawing/2014/main" id="{17D88A55-D8B7-3B4E-9CFD-3252AE5F90EA}"/>
                </a:ext>
              </a:extLst>
            </p:cNvPr>
            <p:cNvSpPr/>
            <p:nvPr/>
          </p:nvSpPr>
          <p:spPr>
            <a:xfrm>
              <a:off x="782005" y="2444729"/>
              <a:ext cx="1517943" cy="380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Rectangle 4">
              <a:extLst>
                <a:ext uri="{FF2B5EF4-FFF2-40B4-BE49-F238E27FC236}">
                  <a16:creationId xmlns:a16="http://schemas.microsoft.com/office/drawing/2014/main" id="{EFC53909-1E43-FD46-B0F3-6E656F398BB0}"/>
                </a:ext>
              </a:extLst>
            </p:cNvPr>
            <p:cNvSpPr/>
            <p:nvPr/>
          </p:nvSpPr>
          <p:spPr>
            <a:xfrm>
              <a:off x="782005" y="2444729"/>
              <a:ext cx="68580" cy="380501"/>
            </a:xfrm>
            <a:prstGeom prst="rect">
              <a:avLst/>
            </a:prstGeom>
            <a:solidFill>
              <a:srgbClr val="FFC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
          <p:nvSpPr>
            <p:cNvPr id="48" name="TextBox 5">
              <a:extLst>
                <a:ext uri="{FF2B5EF4-FFF2-40B4-BE49-F238E27FC236}">
                  <a16:creationId xmlns:a16="http://schemas.microsoft.com/office/drawing/2014/main" id="{FA879551-623F-E746-BD0C-4E6F21BAF1E3}"/>
                </a:ext>
              </a:extLst>
            </p:cNvPr>
            <p:cNvSpPr txBox="1"/>
            <p:nvPr/>
          </p:nvSpPr>
          <p:spPr>
            <a:xfrm>
              <a:off x="949777" y="2507263"/>
              <a:ext cx="1255472" cy="276999"/>
            </a:xfrm>
            <a:prstGeom prst="rect">
              <a:avLst/>
            </a:prstGeom>
            <a:noFill/>
          </p:spPr>
          <p:txBody>
            <a:bodyPr wrap="none" rtlCol="0" anchor="b" anchorCtr="0">
              <a:spAutoFit/>
            </a:bodyPr>
            <a:lstStyle/>
            <a:p>
              <a:r>
                <a:rPr lang="en-US" sz="1200" b="1" dirty="0">
                  <a:latin typeface="Arial" panose="020B0604020202020204" pitchFamily="34" charset="0"/>
                  <a:ea typeface="League Spartan" charset="0"/>
                  <a:cs typeface="Arial" panose="020B0604020202020204" pitchFamily="34" charset="0"/>
                </a:rPr>
                <a:t>First question:</a:t>
              </a:r>
            </a:p>
          </p:txBody>
        </p:sp>
        <p:sp>
          <p:nvSpPr>
            <p:cNvPr id="49" name="TextBox 7">
              <a:extLst>
                <a:ext uri="{FF2B5EF4-FFF2-40B4-BE49-F238E27FC236}">
                  <a16:creationId xmlns:a16="http://schemas.microsoft.com/office/drawing/2014/main" id="{0586B6D0-EC9D-B84B-8A62-1431274AA106}"/>
                </a:ext>
              </a:extLst>
            </p:cNvPr>
            <p:cNvSpPr txBox="1"/>
            <p:nvPr/>
          </p:nvSpPr>
          <p:spPr>
            <a:xfrm>
              <a:off x="782904" y="2493813"/>
              <a:ext cx="333746" cy="307777"/>
            </a:xfrm>
            <a:prstGeom prst="rect">
              <a:avLst/>
            </a:prstGeom>
            <a:noFill/>
          </p:spPr>
          <p:txBody>
            <a:bodyPr wrap="none" rtlCol="0" anchor="ctr" anchorCtr="0">
              <a:spAutoFit/>
            </a:bodyPr>
            <a:lstStyle/>
            <a:p>
              <a:pPr algn="ctr"/>
              <a:r>
                <a:rPr lang="en-US" sz="1400" b="1" dirty="0">
                  <a:solidFill>
                    <a:srgbClr val="FFC168"/>
                  </a:solidFill>
                  <a:latin typeface="Arial" panose="020B0604020202020204" pitchFamily="34" charset="0"/>
                  <a:ea typeface="League Spartan" charset="0"/>
                  <a:cs typeface="Arial" panose="020B0604020202020204" pitchFamily="34" charset="0"/>
                </a:rPr>
                <a:t>1.</a:t>
              </a:r>
            </a:p>
          </p:txBody>
        </p:sp>
      </p:grpSp>
      <p:grpSp>
        <p:nvGrpSpPr>
          <p:cNvPr id="39" name="Grupo 38">
            <a:extLst>
              <a:ext uri="{FF2B5EF4-FFF2-40B4-BE49-F238E27FC236}">
                <a16:creationId xmlns:a16="http://schemas.microsoft.com/office/drawing/2014/main" id="{9076834C-4A1F-F249-9F45-78B3F4A24D81}"/>
              </a:ext>
            </a:extLst>
          </p:cNvPr>
          <p:cNvGrpSpPr/>
          <p:nvPr/>
        </p:nvGrpSpPr>
        <p:grpSpPr>
          <a:xfrm>
            <a:off x="2170151" y="2890729"/>
            <a:ext cx="7841656" cy="2463250"/>
            <a:chOff x="2629553" y="2065549"/>
            <a:chExt cx="12531852" cy="4125736"/>
          </a:xfrm>
        </p:grpSpPr>
        <p:grpSp>
          <p:nvGrpSpPr>
            <p:cNvPr id="40" name="Group 1">
              <a:extLst>
                <a:ext uri="{FF2B5EF4-FFF2-40B4-BE49-F238E27FC236}">
                  <a16:creationId xmlns:a16="http://schemas.microsoft.com/office/drawing/2014/main" id="{EE2EB90A-E3E5-3841-9EC6-798B94AA7EA2}"/>
                </a:ext>
              </a:extLst>
            </p:cNvPr>
            <p:cNvGrpSpPr/>
            <p:nvPr/>
          </p:nvGrpSpPr>
          <p:grpSpPr>
            <a:xfrm>
              <a:off x="2629553" y="2065549"/>
              <a:ext cx="6932894" cy="4001392"/>
              <a:chOff x="6750816" y="3067525"/>
              <a:chExt cx="11198616" cy="6463398"/>
            </a:xfrm>
          </p:grpSpPr>
          <p:sp>
            <p:nvSpPr>
              <p:cNvPr id="57" name="Freeform 1">
                <a:extLst>
                  <a:ext uri="{FF2B5EF4-FFF2-40B4-BE49-F238E27FC236}">
                    <a16:creationId xmlns:a16="http://schemas.microsoft.com/office/drawing/2014/main" id="{766419CF-90F3-A242-800E-B941B07F5FD1}"/>
                  </a:ext>
                </a:extLst>
              </p:cNvPr>
              <p:cNvSpPr>
                <a:spLocks noChangeArrowheads="1"/>
              </p:cNvSpPr>
              <p:nvPr/>
            </p:nvSpPr>
            <p:spPr bwMode="auto">
              <a:xfrm>
                <a:off x="10480807" y="3067525"/>
                <a:ext cx="7468625" cy="3231699"/>
              </a:xfrm>
              <a:custGeom>
                <a:avLst/>
                <a:gdLst>
                  <a:gd name="T0" fmla="*/ 11432 w 11433"/>
                  <a:gd name="T1" fmla="*/ 4946 h 4947"/>
                  <a:gd name="T2" fmla="*/ 0 w 11433"/>
                  <a:gd name="T3" fmla="*/ 4946 h 4947"/>
                  <a:gd name="T4" fmla="*/ 0 w 11433"/>
                  <a:gd name="T5" fmla="*/ 2431 h 4947"/>
                  <a:gd name="T6" fmla="*/ 6371 w 11433"/>
                  <a:gd name="T7" fmla="*/ 2431 h 4947"/>
                  <a:gd name="T8" fmla="*/ 6371 w 11433"/>
                  <a:gd name="T9" fmla="*/ 0 h 4947"/>
                  <a:gd name="T10" fmla="*/ 11432 w 11433"/>
                  <a:gd name="T11" fmla="*/ 4946 h 4947"/>
                </a:gdLst>
                <a:ahLst/>
                <a:cxnLst>
                  <a:cxn ang="0">
                    <a:pos x="T0" y="T1"/>
                  </a:cxn>
                  <a:cxn ang="0">
                    <a:pos x="T2" y="T3"/>
                  </a:cxn>
                  <a:cxn ang="0">
                    <a:pos x="T4" y="T5"/>
                  </a:cxn>
                  <a:cxn ang="0">
                    <a:pos x="T6" y="T7"/>
                  </a:cxn>
                  <a:cxn ang="0">
                    <a:pos x="T8" y="T9"/>
                  </a:cxn>
                  <a:cxn ang="0">
                    <a:pos x="T10" y="T11"/>
                  </a:cxn>
                </a:cxnLst>
                <a:rect l="0" t="0" r="r" b="b"/>
                <a:pathLst>
                  <a:path w="11433" h="4947">
                    <a:moveTo>
                      <a:pt x="11432" y="4946"/>
                    </a:moveTo>
                    <a:lnTo>
                      <a:pt x="0" y="4946"/>
                    </a:lnTo>
                    <a:lnTo>
                      <a:pt x="0" y="2431"/>
                    </a:lnTo>
                    <a:lnTo>
                      <a:pt x="6371" y="2431"/>
                    </a:lnTo>
                    <a:lnTo>
                      <a:pt x="6371" y="0"/>
                    </a:lnTo>
                    <a:lnTo>
                      <a:pt x="11432" y="4946"/>
                    </a:lnTo>
                  </a:path>
                </a:pathLst>
              </a:custGeom>
              <a:solidFill>
                <a:srgbClr val="F45C43"/>
              </a:solidFill>
              <a:ln>
                <a:noFill/>
              </a:ln>
              <a:effectLst/>
            </p:spPr>
            <p:txBody>
              <a:bodyPr wrap="none" anchor="ctr"/>
              <a:lstStyle/>
              <a:p>
                <a:endParaRPr lang="en-US" sz="1100" dirty="0">
                  <a:latin typeface="Lato Light" panose="020F0502020204030203" pitchFamily="34" charset="0"/>
                </a:endParaRPr>
              </a:p>
            </p:txBody>
          </p:sp>
          <p:sp>
            <p:nvSpPr>
              <p:cNvPr id="58" name="Freeform 2">
                <a:extLst>
                  <a:ext uri="{FF2B5EF4-FFF2-40B4-BE49-F238E27FC236}">
                    <a16:creationId xmlns:a16="http://schemas.microsoft.com/office/drawing/2014/main" id="{9A8D2713-D8D1-9C43-8989-861EF02A525A}"/>
                  </a:ext>
                </a:extLst>
              </p:cNvPr>
              <p:cNvSpPr>
                <a:spLocks noChangeArrowheads="1"/>
              </p:cNvSpPr>
              <p:nvPr/>
            </p:nvSpPr>
            <p:spPr bwMode="auto">
              <a:xfrm>
                <a:off x="9055058" y="4090031"/>
                <a:ext cx="1909640" cy="567420"/>
              </a:xfrm>
              <a:custGeom>
                <a:avLst/>
                <a:gdLst>
                  <a:gd name="T0" fmla="*/ 2922 w 2923"/>
                  <a:gd name="T1" fmla="*/ 868 h 869"/>
                  <a:gd name="T2" fmla="*/ 0 w 2923"/>
                  <a:gd name="T3" fmla="*/ 868 h 869"/>
                  <a:gd name="T4" fmla="*/ 0 w 2923"/>
                  <a:gd name="T5" fmla="*/ 0 h 869"/>
                  <a:gd name="T6" fmla="*/ 2922 w 2923"/>
                  <a:gd name="T7" fmla="*/ 0 h 869"/>
                  <a:gd name="T8" fmla="*/ 2922 w 2923"/>
                  <a:gd name="T9" fmla="*/ 868 h 869"/>
                </a:gdLst>
                <a:ahLst/>
                <a:cxnLst>
                  <a:cxn ang="0">
                    <a:pos x="T0" y="T1"/>
                  </a:cxn>
                  <a:cxn ang="0">
                    <a:pos x="T2" y="T3"/>
                  </a:cxn>
                  <a:cxn ang="0">
                    <a:pos x="T4" y="T5"/>
                  </a:cxn>
                  <a:cxn ang="0">
                    <a:pos x="T6" y="T7"/>
                  </a:cxn>
                  <a:cxn ang="0">
                    <a:pos x="T8" y="T9"/>
                  </a:cxn>
                </a:cxnLst>
                <a:rect l="0" t="0" r="r" b="b"/>
                <a:pathLst>
                  <a:path w="2923" h="869">
                    <a:moveTo>
                      <a:pt x="2922" y="868"/>
                    </a:moveTo>
                    <a:lnTo>
                      <a:pt x="0" y="868"/>
                    </a:lnTo>
                    <a:lnTo>
                      <a:pt x="0" y="0"/>
                    </a:lnTo>
                    <a:lnTo>
                      <a:pt x="2922" y="0"/>
                    </a:lnTo>
                    <a:lnTo>
                      <a:pt x="2922" y="868"/>
                    </a:lnTo>
                  </a:path>
                </a:pathLst>
              </a:custGeom>
              <a:solidFill>
                <a:srgbClr val="F45C43"/>
              </a:solidFill>
              <a:ln>
                <a:noFill/>
              </a:ln>
              <a:effectLst/>
            </p:spPr>
            <p:txBody>
              <a:bodyPr wrap="none" anchor="ctr"/>
              <a:lstStyle/>
              <a:p>
                <a:endParaRPr lang="en-US" sz="1100" dirty="0">
                  <a:latin typeface="Lato Light" panose="020F0502020204030203" pitchFamily="34" charset="0"/>
                </a:endParaRPr>
              </a:p>
            </p:txBody>
          </p:sp>
          <p:sp>
            <p:nvSpPr>
              <p:cNvPr id="59" name="Freeform 3">
                <a:extLst>
                  <a:ext uri="{FF2B5EF4-FFF2-40B4-BE49-F238E27FC236}">
                    <a16:creationId xmlns:a16="http://schemas.microsoft.com/office/drawing/2014/main" id="{895E76D3-5A4A-274F-825D-3AA1FB903BEF}"/>
                  </a:ext>
                </a:extLst>
              </p:cNvPr>
              <p:cNvSpPr>
                <a:spLocks noChangeArrowheads="1"/>
              </p:cNvSpPr>
              <p:nvPr/>
            </p:nvSpPr>
            <p:spPr bwMode="auto">
              <a:xfrm>
                <a:off x="6750816" y="3110727"/>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4" y="0"/>
                      <a:pt x="0" y="864"/>
                      <a:pt x="0" y="1930"/>
                    </a:cubicBezTo>
                    <a:lnTo>
                      <a:pt x="0" y="1930"/>
                    </a:lnTo>
                    <a:cubicBezTo>
                      <a:pt x="0" y="2996"/>
                      <a:pt x="864" y="3860"/>
                      <a:pt x="1930" y="3860"/>
                    </a:cubicBezTo>
                  </a:path>
                </a:pathLst>
              </a:custGeom>
              <a:solidFill>
                <a:srgbClr val="F45C43"/>
              </a:solidFill>
              <a:ln>
                <a:noFill/>
              </a:ln>
              <a:effectLst/>
            </p:spPr>
            <p:txBody>
              <a:bodyPr wrap="none" anchor="ctr"/>
              <a:lstStyle/>
              <a:p>
                <a:endParaRPr lang="en-US" sz="1100" dirty="0">
                  <a:latin typeface="Lato Light" panose="020F0502020204030203" pitchFamily="34" charset="0"/>
                </a:endParaRPr>
              </a:p>
            </p:txBody>
          </p:sp>
          <p:sp useBgFill="1">
            <p:nvSpPr>
              <p:cNvPr id="60" name="Freeform 4">
                <a:extLst>
                  <a:ext uri="{FF2B5EF4-FFF2-40B4-BE49-F238E27FC236}">
                    <a16:creationId xmlns:a16="http://schemas.microsoft.com/office/drawing/2014/main" id="{D9A250B6-8DC7-2445-B867-FDFD4719A8C6}"/>
                  </a:ext>
                </a:extLst>
              </p:cNvPr>
              <p:cNvSpPr>
                <a:spLocks noChangeArrowheads="1"/>
              </p:cNvSpPr>
              <p:nvPr/>
            </p:nvSpPr>
            <p:spPr bwMode="auto">
              <a:xfrm>
                <a:off x="7090692" y="3450604"/>
                <a:ext cx="1840512" cy="1840514"/>
              </a:xfrm>
              <a:custGeom>
                <a:avLst/>
                <a:gdLst>
                  <a:gd name="T0" fmla="*/ 1409 w 2819"/>
                  <a:gd name="T1" fmla="*/ 2818 h 2819"/>
                  <a:gd name="T2" fmla="*/ 1409 w 2819"/>
                  <a:gd name="T3" fmla="*/ 2818 h 2819"/>
                  <a:gd name="T4" fmla="*/ 2818 w 2819"/>
                  <a:gd name="T5" fmla="*/ 1409 h 2819"/>
                  <a:gd name="T6" fmla="*/ 2818 w 2819"/>
                  <a:gd name="T7" fmla="*/ 1409 h 2819"/>
                  <a:gd name="T8" fmla="*/ 1409 w 2819"/>
                  <a:gd name="T9" fmla="*/ 0 h 2819"/>
                  <a:gd name="T10" fmla="*/ 1409 w 2819"/>
                  <a:gd name="T11" fmla="*/ 0 h 2819"/>
                  <a:gd name="T12" fmla="*/ 0 w 2819"/>
                  <a:gd name="T13" fmla="*/ 1409 h 2819"/>
                  <a:gd name="T14" fmla="*/ 0 w 2819"/>
                  <a:gd name="T15" fmla="*/ 1409 h 2819"/>
                  <a:gd name="T16" fmla="*/ 1409 w 2819"/>
                  <a:gd name="T17" fmla="*/ 2818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19">
                    <a:moveTo>
                      <a:pt x="1409" y="2818"/>
                    </a:moveTo>
                    <a:lnTo>
                      <a:pt x="1409" y="2818"/>
                    </a:lnTo>
                    <a:cubicBezTo>
                      <a:pt x="2187" y="2818"/>
                      <a:pt x="2818" y="2187"/>
                      <a:pt x="2818" y="1409"/>
                    </a:cubicBezTo>
                    <a:lnTo>
                      <a:pt x="2818" y="1409"/>
                    </a:lnTo>
                    <a:cubicBezTo>
                      <a:pt x="2818" y="630"/>
                      <a:pt x="2187" y="0"/>
                      <a:pt x="1409" y="0"/>
                    </a:cubicBezTo>
                    <a:lnTo>
                      <a:pt x="1409" y="0"/>
                    </a:lnTo>
                    <a:cubicBezTo>
                      <a:pt x="631" y="0"/>
                      <a:pt x="0" y="630"/>
                      <a:pt x="0" y="1409"/>
                    </a:cubicBezTo>
                    <a:lnTo>
                      <a:pt x="0" y="1409"/>
                    </a:lnTo>
                    <a:cubicBezTo>
                      <a:pt x="0" y="2187"/>
                      <a:pt x="631" y="2818"/>
                      <a:pt x="1409" y="281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00" dirty="0">
                  <a:latin typeface="Lato Light" panose="020F0502020204030203" pitchFamily="34" charset="0"/>
                </a:endParaRPr>
              </a:p>
            </p:txBody>
          </p:sp>
          <p:sp>
            <p:nvSpPr>
              <p:cNvPr id="61" name="Freeform 5">
                <a:extLst>
                  <a:ext uri="{FF2B5EF4-FFF2-40B4-BE49-F238E27FC236}">
                    <a16:creationId xmlns:a16="http://schemas.microsoft.com/office/drawing/2014/main" id="{26FA570B-9F94-A54C-9C81-9AE6DE4EACAD}"/>
                  </a:ext>
                </a:extLst>
              </p:cNvPr>
              <p:cNvSpPr>
                <a:spLocks noChangeArrowheads="1"/>
              </p:cNvSpPr>
              <p:nvPr/>
            </p:nvSpPr>
            <p:spPr bwMode="auto">
              <a:xfrm>
                <a:off x="10480807" y="6299224"/>
                <a:ext cx="7468625" cy="3231699"/>
              </a:xfrm>
              <a:custGeom>
                <a:avLst/>
                <a:gdLst>
                  <a:gd name="T0" fmla="*/ 6371 w 11433"/>
                  <a:gd name="T1" fmla="*/ 4945 h 4946"/>
                  <a:gd name="T2" fmla="*/ 6371 w 11433"/>
                  <a:gd name="T3" fmla="*/ 2478 h 4946"/>
                  <a:gd name="T4" fmla="*/ 0 w 11433"/>
                  <a:gd name="T5" fmla="*/ 2478 h 4946"/>
                  <a:gd name="T6" fmla="*/ 0 w 11433"/>
                  <a:gd name="T7" fmla="*/ 0 h 4946"/>
                  <a:gd name="T8" fmla="*/ 11432 w 11433"/>
                  <a:gd name="T9" fmla="*/ 0 h 4946"/>
                  <a:gd name="T10" fmla="*/ 6371 w 11433"/>
                  <a:gd name="T11" fmla="*/ 4945 h 4946"/>
                </a:gdLst>
                <a:ahLst/>
                <a:cxnLst>
                  <a:cxn ang="0">
                    <a:pos x="T0" y="T1"/>
                  </a:cxn>
                  <a:cxn ang="0">
                    <a:pos x="T2" y="T3"/>
                  </a:cxn>
                  <a:cxn ang="0">
                    <a:pos x="T4" y="T5"/>
                  </a:cxn>
                  <a:cxn ang="0">
                    <a:pos x="T6" y="T7"/>
                  </a:cxn>
                  <a:cxn ang="0">
                    <a:pos x="T8" y="T9"/>
                  </a:cxn>
                  <a:cxn ang="0">
                    <a:pos x="T10" y="T11"/>
                  </a:cxn>
                </a:cxnLst>
                <a:rect l="0" t="0" r="r" b="b"/>
                <a:pathLst>
                  <a:path w="11433" h="4946">
                    <a:moveTo>
                      <a:pt x="6371" y="4945"/>
                    </a:moveTo>
                    <a:lnTo>
                      <a:pt x="6371" y="2478"/>
                    </a:lnTo>
                    <a:lnTo>
                      <a:pt x="0" y="2478"/>
                    </a:lnTo>
                    <a:lnTo>
                      <a:pt x="0" y="0"/>
                    </a:lnTo>
                    <a:lnTo>
                      <a:pt x="11432" y="0"/>
                    </a:lnTo>
                    <a:lnTo>
                      <a:pt x="6371" y="4945"/>
                    </a:lnTo>
                  </a:path>
                </a:pathLst>
              </a:custGeom>
              <a:solidFill>
                <a:srgbClr val="FDA65D"/>
              </a:solidFill>
              <a:ln>
                <a:noFill/>
              </a:ln>
              <a:effectLst/>
            </p:spPr>
            <p:txBody>
              <a:bodyPr wrap="none" anchor="ctr"/>
              <a:lstStyle/>
              <a:p>
                <a:endParaRPr lang="en-US" sz="1100" dirty="0">
                  <a:latin typeface="Lato Light" panose="020F0502020204030203" pitchFamily="34" charset="0"/>
                </a:endParaRPr>
              </a:p>
            </p:txBody>
          </p:sp>
          <p:sp>
            <p:nvSpPr>
              <p:cNvPr id="62" name="Freeform 6">
                <a:extLst>
                  <a:ext uri="{FF2B5EF4-FFF2-40B4-BE49-F238E27FC236}">
                    <a16:creationId xmlns:a16="http://schemas.microsoft.com/office/drawing/2014/main" id="{DCAF3046-6356-3B40-8B58-3DD736976F42}"/>
                  </a:ext>
                </a:extLst>
              </p:cNvPr>
              <p:cNvSpPr>
                <a:spLocks noChangeArrowheads="1"/>
              </p:cNvSpPr>
              <p:nvPr/>
            </p:nvSpPr>
            <p:spPr bwMode="auto">
              <a:xfrm>
                <a:off x="9055058" y="7776818"/>
                <a:ext cx="1909640" cy="567420"/>
              </a:xfrm>
              <a:custGeom>
                <a:avLst/>
                <a:gdLst>
                  <a:gd name="T0" fmla="*/ 2922 w 2923"/>
                  <a:gd name="T1" fmla="*/ 0 h 869"/>
                  <a:gd name="T2" fmla="*/ 0 w 2923"/>
                  <a:gd name="T3" fmla="*/ 0 h 869"/>
                  <a:gd name="T4" fmla="*/ 0 w 2923"/>
                  <a:gd name="T5" fmla="*/ 868 h 869"/>
                  <a:gd name="T6" fmla="*/ 2922 w 2923"/>
                  <a:gd name="T7" fmla="*/ 868 h 869"/>
                  <a:gd name="T8" fmla="*/ 2922 w 2923"/>
                  <a:gd name="T9" fmla="*/ 0 h 869"/>
                </a:gdLst>
                <a:ahLst/>
                <a:cxnLst>
                  <a:cxn ang="0">
                    <a:pos x="T0" y="T1"/>
                  </a:cxn>
                  <a:cxn ang="0">
                    <a:pos x="T2" y="T3"/>
                  </a:cxn>
                  <a:cxn ang="0">
                    <a:pos x="T4" y="T5"/>
                  </a:cxn>
                  <a:cxn ang="0">
                    <a:pos x="T6" y="T7"/>
                  </a:cxn>
                  <a:cxn ang="0">
                    <a:pos x="T8" y="T9"/>
                  </a:cxn>
                </a:cxnLst>
                <a:rect l="0" t="0" r="r" b="b"/>
                <a:pathLst>
                  <a:path w="2923" h="869">
                    <a:moveTo>
                      <a:pt x="2922" y="0"/>
                    </a:moveTo>
                    <a:lnTo>
                      <a:pt x="0" y="0"/>
                    </a:lnTo>
                    <a:lnTo>
                      <a:pt x="0" y="868"/>
                    </a:lnTo>
                    <a:lnTo>
                      <a:pt x="2922" y="868"/>
                    </a:lnTo>
                    <a:lnTo>
                      <a:pt x="2922" y="0"/>
                    </a:lnTo>
                  </a:path>
                </a:pathLst>
              </a:custGeom>
              <a:solidFill>
                <a:srgbClr val="FDA65D"/>
              </a:solidFill>
              <a:ln>
                <a:noFill/>
              </a:ln>
              <a:effectLst/>
            </p:spPr>
            <p:txBody>
              <a:bodyPr wrap="none" anchor="ctr"/>
              <a:lstStyle/>
              <a:p>
                <a:endParaRPr lang="en-US" sz="1100" dirty="0">
                  <a:latin typeface="Lato Light" panose="020F0502020204030203" pitchFamily="34" charset="0"/>
                </a:endParaRPr>
              </a:p>
            </p:txBody>
          </p:sp>
          <p:sp>
            <p:nvSpPr>
              <p:cNvPr id="63" name="Freeform 7">
                <a:extLst>
                  <a:ext uri="{FF2B5EF4-FFF2-40B4-BE49-F238E27FC236}">
                    <a16:creationId xmlns:a16="http://schemas.microsoft.com/office/drawing/2014/main" id="{6512E992-6D67-7F4F-A6DA-1E609E9620F3}"/>
                  </a:ext>
                </a:extLst>
              </p:cNvPr>
              <p:cNvSpPr>
                <a:spLocks noChangeArrowheads="1"/>
              </p:cNvSpPr>
              <p:nvPr/>
            </p:nvSpPr>
            <p:spPr bwMode="auto">
              <a:xfrm>
                <a:off x="6776738" y="6788875"/>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5" y="0"/>
                      <a:pt x="0" y="864"/>
                      <a:pt x="0" y="1930"/>
                    </a:cubicBezTo>
                    <a:lnTo>
                      <a:pt x="0" y="1930"/>
                    </a:lnTo>
                    <a:cubicBezTo>
                      <a:pt x="0" y="2996"/>
                      <a:pt x="865" y="3860"/>
                      <a:pt x="1930" y="3860"/>
                    </a:cubicBezTo>
                  </a:path>
                </a:pathLst>
              </a:custGeom>
              <a:solidFill>
                <a:srgbClr val="FDA65D"/>
              </a:solidFill>
              <a:ln>
                <a:noFill/>
              </a:ln>
              <a:effectLst/>
            </p:spPr>
            <p:txBody>
              <a:bodyPr wrap="none" anchor="ctr"/>
              <a:lstStyle/>
              <a:p>
                <a:endParaRPr lang="en-US" sz="1100" dirty="0">
                  <a:latin typeface="Lato Light" panose="020F0502020204030203" pitchFamily="34" charset="0"/>
                </a:endParaRPr>
              </a:p>
            </p:txBody>
          </p:sp>
          <p:sp useBgFill="1">
            <p:nvSpPr>
              <p:cNvPr id="64" name="Freeform 8">
                <a:extLst>
                  <a:ext uri="{FF2B5EF4-FFF2-40B4-BE49-F238E27FC236}">
                    <a16:creationId xmlns:a16="http://schemas.microsoft.com/office/drawing/2014/main" id="{1AB84CB2-F8D6-C24D-9028-F537CAE2DCC8}"/>
                  </a:ext>
                </a:extLst>
              </p:cNvPr>
              <p:cNvSpPr>
                <a:spLocks noChangeArrowheads="1"/>
              </p:cNvSpPr>
              <p:nvPr/>
            </p:nvSpPr>
            <p:spPr bwMode="auto">
              <a:xfrm>
                <a:off x="7119495" y="7128750"/>
                <a:ext cx="1840512" cy="1840512"/>
              </a:xfrm>
              <a:custGeom>
                <a:avLst/>
                <a:gdLst>
                  <a:gd name="T0" fmla="*/ 1409 w 2819"/>
                  <a:gd name="T1" fmla="*/ 2819 h 2820"/>
                  <a:gd name="T2" fmla="*/ 1409 w 2819"/>
                  <a:gd name="T3" fmla="*/ 2819 h 2820"/>
                  <a:gd name="T4" fmla="*/ 2818 w 2819"/>
                  <a:gd name="T5" fmla="*/ 1410 h 2820"/>
                  <a:gd name="T6" fmla="*/ 2818 w 2819"/>
                  <a:gd name="T7" fmla="*/ 1410 h 2820"/>
                  <a:gd name="T8" fmla="*/ 1409 w 2819"/>
                  <a:gd name="T9" fmla="*/ 0 h 2820"/>
                  <a:gd name="T10" fmla="*/ 1409 w 2819"/>
                  <a:gd name="T11" fmla="*/ 0 h 2820"/>
                  <a:gd name="T12" fmla="*/ 0 w 2819"/>
                  <a:gd name="T13" fmla="*/ 1410 h 2820"/>
                  <a:gd name="T14" fmla="*/ 0 w 2819"/>
                  <a:gd name="T15" fmla="*/ 1410 h 2820"/>
                  <a:gd name="T16" fmla="*/ 1409 w 2819"/>
                  <a:gd name="T17" fmla="*/ 2819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20">
                    <a:moveTo>
                      <a:pt x="1409" y="2819"/>
                    </a:moveTo>
                    <a:lnTo>
                      <a:pt x="1409" y="2819"/>
                    </a:lnTo>
                    <a:cubicBezTo>
                      <a:pt x="2188" y="2819"/>
                      <a:pt x="2818" y="2188"/>
                      <a:pt x="2818" y="1410"/>
                    </a:cubicBezTo>
                    <a:lnTo>
                      <a:pt x="2818" y="1410"/>
                    </a:lnTo>
                    <a:cubicBezTo>
                      <a:pt x="2818" y="632"/>
                      <a:pt x="2188" y="0"/>
                      <a:pt x="1409" y="0"/>
                    </a:cubicBezTo>
                    <a:lnTo>
                      <a:pt x="1409" y="0"/>
                    </a:lnTo>
                    <a:cubicBezTo>
                      <a:pt x="631" y="0"/>
                      <a:pt x="0" y="632"/>
                      <a:pt x="0" y="1410"/>
                    </a:cubicBezTo>
                    <a:lnTo>
                      <a:pt x="0" y="1410"/>
                    </a:lnTo>
                    <a:cubicBezTo>
                      <a:pt x="0" y="2188"/>
                      <a:pt x="631" y="2819"/>
                      <a:pt x="1409" y="281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00" dirty="0">
                  <a:latin typeface="Lato Light" panose="020F0502020204030203" pitchFamily="34" charset="0"/>
                </a:endParaRPr>
              </a:p>
            </p:txBody>
          </p:sp>
        </p:grpSp>
        <p:sp>
          <p:nvSpPr>
            <p:cNvPr id="43" name="TextBox 17">
              <a:extLst>
                <a:ext uri="{FF2B5EF4-FFF2-40B4-BE49-F238E27FC236}">
                  <a16:creationId xmlns:a16="http://schemas.microsoft.com/office/drawing/2014/main" id="{E6B716C4-4D29-594C-988A-52C9FD95D6EA}"/>
                </a:ext>
              </a:extLst>
            </p:cNvPr>
            <p:cNvSpPr txBox="1"/>
            <p:nvPr/>
          </p:nvSpPr>
          <p:spPr>
            <a:xfrm>
              <a:off x="5242505" y="3338961"/>
              <a:ext cx="2285621" cy="438175"/>
            </a:xfrm>
            <a:prstGeom prst="rect">
              <a:avLst/>
            </a:prstGeom>
            <a:noFill/>
          </p:spPr>
          <p:txBody>
            <a:bodyPr wrap="none" rtlCol="0" anchor="ctr" anchorCtr="0">
              <a:spAutoFit/>
            </a:bodyPr>
            <a:lstStyle/>
            <a:p>
              <a:pPr algn="ctr"/>
              <a:r>
                <a:rPr lang="en-US" sz="1100" b="1" dirty="0">
                  <a:solidFill>
                    <a:schemeClr val="bg1"/>
                  </a:solidFill>
                  <a:latin typeface="Arial" panose="020B0604020202020204" pitchFamily="34" charset="0"/>
                  <a:cs typeface="Arial" panose="020B0604020202020204" pitchFamily="34" charset="0"/>
                </a:rPr>
                <a:t>Measured monthly</a:t>
              </a:r>
            </a:p>
          </p:txBody>
        </p:sp>
        <p:sp>
          <p:nvSpPr>
            <p:cNvPr id="44" name="TextBox 18">
              <a:extLst>
                <a:ext uri="{FF2B5EF4-FFF2-40B4-BE49-F238E27FC236}">
                  <a16:creationId xmlns:a16="http://schemas.microsoft.com/office/drawing/2014/main" id="{CDEE9921-C7B1-A34B-A1A0-D33936CB2D9A}"/>
                </a:ext>
              </a:extLst>
            </p:cNvPr>
            <p:cNvSpPr txBox="1"/>
            <p:nvPr/>
          </p:nvSpPr>
          <p:spPr>
            <a:xfrm>
              <a:off x="5430794" y="4340878"/>
              <a:ext cx="1909039" cy="438175"/>
            </a:xfrm>
            <a:prstGeom prst="rect">
              <a:avLst/>
            </a:prstGeom>
            <a:noFill/>
          </p:spPr>
          <p:txBody>
            <a:bodyPr wrap="none" rtlCol="0" anchor="ctr" anchorCtr="0">
              <a:spAutoFit/>
            </a:bodyPr>
            <a:lstStyle/>
            <a:p>
              <a:pPr algn="ctr"/>
              <a:r>
                <a:rPr lang="en-US" sz="1100" b="1" dirty="0">
                  <a:solidFill>
                    <a:schemeClr val="bg1"/>
                  </a:solidFill>
                  <a:latin typeface="Arial" panose="020B0604020202020204" pitchFamily="34" charset="0"/>
                  <a:ea typeface="League Spartan" charset="0"/>
                  <a:cs typeface="Arial" panose="020B0604020202020204" pitchFamily="34" charset="0"/>
                </a:rPr>
                <a:t>New Strategies</a:t>
              </a:r>
            </a:p>
          </p:txBody>
        </p:sp>
        <p:sp>
          <p:nvSpPr>
            <p:cNvPr id="53" name="Subtitle 2">
              <a:extLst>
                <a:ext uri="{FF2B5EF4-FFF2-40B4-BE49-F238E27FC236}">
                  <a16:creationId xmlns:a16="http://schemas.microsoft.com/office/drawing/2014/main" id="{13BC073D-2D81-C14B-B0BC-9DCEDEF56CF7}"/>
                </a:ext>
              </a:extLst>
            </p:cNvPr>
            <p:cNvSpPr txBox="1">
              <a:spLocks/>
            </p:cNvSpPr>
            <p:nvPr/>
          </p:nvSpPr>
          <p:spPr>
            <a:xfrm>
              <a:off x="9422797" y="4160751"/>
              <a:ext cx="5738608" cy="203053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Arial" panose="020B0604020202020204" pitchFamily="34" charset="0"/>
                  <a:ea typeface="Calibri" panose="020F0502020204030204" pitchFamily="34" charset="0"/>
                  <a:cs typeface="Times New Roman" panose="02020603050405020304" pitchFamily="18" charset="0"/>
                </a:rPr>
                <a:t>Measuring the KPIs monthly allows the implementation of new strategies to avoid deviations or allows the modification of existing ones with a lower cost than waiting for a semi-annual or annual indicator.</a:t>
              </a:r>
              <a:endParaRPr lang="es-MX" sz="1200" i="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750"/>
                </a:lnSpc>
              </a:pPr>
              <a:endPar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endParaRPr>
            </a:p>
          </p:txBody>
        </p:sp>
        <p:sp>
          <p:nvSpPr>
            <p:cNvPr id="56" name="Subtitle 2">
              <a:extLst>
                <a:ext uri="{FF2B5EF4-FFF2-40B4-BE49-F238E27FC236}">
                  <a16:creationId xmlns:a16="http://schemas.microsoft.com/office/drawing/2014/main" id="{E6727838-BBD9-5647-85E7-4DDC0C5E58D3}"/>
                </a:ext>
              </a:extLst>
            </p:cNvPr>
            <p:cNvSpPr txBox="1">
              <a:spLocks/>
            </p:cNvSpPr>
            <p:nvPr/>
          </p:nvSpPr>
          <p:spPr>
            <a:xfrm>
              <a:off x="9405227" y="2153833"/>
              <a:ext cx="5738608" cy="1005224"/>
            </a:xfrm>
            <a:prstGeom prst="rect">
              <a:avLst/>
            </a:prstGeom>
          </p:spPr>
          <p:txBody>
            <a:bodyPr vert="horz" wrap="square" lIns="45720" tIns="22860" rIns="45720" bIns="2286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600"/>
                </a:spcBef>
                <a:spcAft>
                  <a:spcPts val="600"/>
                </a:spcAft>
              </a:pPr>
              <a:r>
                <a:rPr lang="en-US" sz="1200" dirty="0">
                  <a:solidFill>
                    <a:schemeClr val="tx1"/>
                  </a:solidFill>
                  <a:latin typeface="Arial" panose="020B0604020202020204" pitchFamily="34" charset="0"/>
                  <a:ea typeface="Calibri" panose="020F0502020204030204" pitchFamily="34" charset="0"/>
                  <a:cs typeface="Times New Roman" panose="02020603050405020304" pitchFamily="18" charset="0"/>
                </a:rPr>
                <a:t>Trying to measure them on a weekly basis can be very expensive, and the information that can be obtained is minimal. </a:t>
              </a:r>
            </a:p>
          </p:txBody>
        </p:sp>
      </p:grpSp>
      <p:pic>
        <p:nvPicPr>
          <p:cNvPr id="6" name="Imagen 5">
            <a:extLst>
              <a:ext uri="{FF2B5EF4-FFF2-40B4-BE49-F238E27FC236}">
                <a16:creationId xmlns:a16="http://schemas.microsoft.com/office/drawing/2014/main" id="{B8ABC6F9-59EC-0742-920F-923232A5CABA}"/>
              </a:ext>
            </a:extLst>
          </p:cNvPr>
          <p:cNvPicPr>
            <a:picLocks noChangeAspect="1"/>
          </p:cNvPicPr>
          <p:nvPr/>
        </p:nvPicPr>
        <p:blipFill>
          <a:blip r:embed="rId2"/>
          <a:stretch>
            <a:fillRect/>
          </a:stretch>
        </p:blipFill>
        <p:spPr>
          <a:xfrm>
            <a:off x="2417193" y="4444868"/>
            <a:ext cx="537506" cy="537506"/>
          </a:xfrm>
          <a:prstGeom prst="rect">
            <a:avLst/>
          </a:prstGeom>
        </p:spPr>
      </p:pic>
      <p:pic>
        <p:nvPicPr>
          <p:cNvPr id="22" name="Imagen 21">
            <a:extLst>
              <a:ext uri="{FF2B5EF4-FFF2-40B4-BE49-F238E27FC236}">
                <a16:creationId xmlns:a16="http://schemas.microsoft.com/office/drawing/2014/main" id="{36244426-3D81-5845-9976-0656E8AE09AF}"/>
              </a:ext>
            </a:extLst>
          </p:cNvPr>
          <p:cNvPicPr>
            <a:picLocks noChangeAspect="1"/>
          </p:cNvPicPr>
          <p:nvPr/>
        </p:nvPicPr>
        <p:blipFill>
          <a:blip r:embed="rId3"/>
          <a:stretch>
            <a:fillRect/>
          </a:stretch>
        </p:blipFill>
        <p:spPr>
          <a:xfrm>
            <a:off x="2421079" y="3135242"/>
            <a:ext cx="474455" cy="474455"/>
          </a:xfrm>
          <a:prstGeom prst="rect">
            <a:avLst/>
          </a:prstGeom>
        </p:spPr>
      </p:pic>
    </p:spTree>
    <p:extLst>
      <p:ext uri="{BB962C8B-B14F-4D97-AF65-F5344CB8AC3E}">
        <p14:creationId xmlns:p14="http://schemas.microsoft.com/office/powerpoint/2010/main" val="396561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7">
            <a:extLst>
              <a:ext uri="{FF2B5EF4-FFF2-40B4-BE49-F238E27FC236}">
                <a16:creationId xmlns:a16="http://schemas.microsoft.com/office/drawing/2014/main" id="{8A7AEF61-2021-C244-A4F0-45756983572C}"/>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4" name="object 7">
            <a:extLst>
              <a:ext uri="{FF2B5EF4-FFF2-40B4-BE49-F238E27FC236}">
                <a16:creationId xmlns:a16="http://schemas.microsoft.com/office/drawing/2014/main" id="{F9D3C308-AA51-B742-A171-6265B91E9B8E}"/>
              </a:ext>
            </a:extLst>
          </p:cNvPr>
          <p:cNvSpPr/>
          <p:nvPr/>
        </p:nvSpPr>
        <p:spPr>
          <a:xfrm>
            <a:off x="582660" y="709353"/>
            <a:ext cx="10955405" cy="537556"/>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45C43">
              <a:alpha val="69804"/>
            </a:srgbClr>
          </a:solidFill>
        </p:spPr>
        <p:txBody>
          <a:bodyPr wrap="square" lIns="0" tIns="0" rIns="0" bIns="0" rtlCol="0"/>
          <a:lstStyle/>
          <a:p>
            <a:endParaRPr dirty="0"/>
          </a:p>
        </p:txBody>
      </p:sp>
      <p:sp>
        <p:nvSpPr>
          <p:cNvPr id="5" name="Título 1">
            <a:extLst>
              <a:ext uri="{FF2B5EF4-FFF2-40B4-BE49-F238E27FC236}">
                <a16:creationId xmlns:a16="http://schemas.microsoft.com/office/drawing/2014/main" id="{CE7FA6F7-1AD9-FC4D-BB93-1831B1859A0A}"/>
              </a:ext>
            </a:extLst>
          </p:cNvPr>
          <p:cNvSpPr>
            <a:spLocks noGrp="1"/>
          </p:cNvSpPr>
          <p:nvPr>
            <p:ph type="title"/>
          </p:nvPr>
        </p:nvSpPr>
        <p:spPr>
          <a:xfrm>
            <a:off x="645569" y="694050"/>
            <a:ext cx="10961076" cy="598251"/>
          </a:xfrm>
        </p:spPr>
        <p:txBody>
          <a:bodyPr>
            <a:normAutofit/>
          </a:bodyPr>
          <a:lstStyle/>
          <a:p>
            <a:pPr algn="just"/>
            <a:r>
              <a:rPr lang="en-US" sz="1100" dirty="0">
                <a:latin typeface="Arial" panose="020B0604020202020204" pitchFamily="34" charset="0"/>
                <a:cs typeface="Arial" panose="020B0604020202020204" pitchFamily="34" charset="0"/>
              </a:rPr>
              <a:t>Dealing with diverse stakeholders is difficult. Where one might interpret a 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a:t>
            </a:r>
            <a:r>
              <a:rPr lang="es-MX" sz="1100" dirty="0">
                <a:effectLst/>
                <a:latin typeface="Arial" panose="020B0604020202020204" pitchFamily="34" charset="0"/>
                <a:cs typeface="Arial" panose="020B0604020202020204" pitchFamily="34" charset="0"/>
              </a:rPr>
              <a:t> </a:t>
            </a:r>
            <a:endParaRPr lang="es-MX" sz="11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91D75104-CF2F-0540-B1AF-49CAEFBDD228}"/>
              </a:ext>
            </a:extLst>
          </p:cNvPr>
          <p:cNvSpPr/>
          <p:nvPr/>
        </p:nvSpPr>
        <p:spPr>
          <a:xfrm>
            <a:off x="576989" y="1369159"/>
            <a:ext cx="10961076" cy="276999"/>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Times New Roman" panose="02020603050405020304" pitchFamily="18" charset="0"/>
              </a:rPr>
              <a:t>2.1</a:t>
            </a:r>
            <a:r>
              <a:rPr lang="en-US" sz="1200" dirty="0">
                <a:solidFill>
                  <a:srgbClr val="3C3C3B"/>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F45C43"/>
                </a:solidFill>
                <a:latin typeface="Arial" panose="020B0604020202020204" pitchFamily="34" charset="0"/>
                <a:cs typeface="Arial" panose="020B0604020202020204" pitchFamily="34" charset="0"/>
              </a:rPr>
              <a:t>Propose a problem resolution strategy with the stakeholders. How would you deal with this issue? </a:t>
            </a:r>
            <a:endParaRPr lang="es-MX" sz="1200" i="1" dirty="0">
              <a:solidFill>
                <a:srgbClr val="F45C43"/>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A4B9D6E8-C5E7-FD49-A4FF-877F71DA78E2}"/>
              </a:ext>
            </a:extLst>
          </p:cNvPr>
          <p:cNvSpPr/>
          <p:nvPr/>
        </p:nvSpPr>
        <p:spPr>
          <a:xfrm>
            <a:off x="615461" y="1767517"/>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nvGrpSpPr>
          <p:cNvPr id="45" name="Grupo 44">
            <a:extLst>
              <a:ext uri="{FF2B5EF4-FFF2-40B4-BE49-F238E27FC236}">
                <a16:creationId xmlns:a16="http://schemas.microsoft.com/office/drawing/2014/main" id="{F9AC3802-A75B-2B49-90F4-80F6ED8CF391}"/>
              </a:ext>
            </a:extLst>
          </p:cNvPr>
          <p:cNvGrpSpPr/>
          <p:nvPr/>
        </p:nvGrpSpPr>
        <p:grpSpPr>
          <a:xfrm>
            <a:off x="575484" y="233602"/>
            <a:ext cx="1647567" cy="380501"/>
            <a:chOff x="780500" y="2444729"/>
            <a:chExt cx="1647567" cy="380501"/>
          </a:xfrm>
        </p:grpSpPr>
        <p:sp>
          <p:nvSpPr>
            <p:cNvPr id="46" name="Rectangle 3">
              <a:extLst>
                <a:ext uri="{FF2B5EF4-FFF2-40B4-BE49-F238E27FC236}">
                  <a16:creationId xmlns:a16="http://schemas.microsoft.com/office/drawing/2014/main" id="{17D88A55-D8B7-3B4E-9CFD-3252AE5F90EA}"/>
                </a:ext>
              </a:extLst>
            </p:cNvPr>
            <p:cNvSpPr/>
            <p:nvPr/>
          </p:nvSpPr>
          <p:spPr>
            <a:xfrm>
              <a:off x="782005" y="2444729"/>
              <a:ext cx="1517943" cy="380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Rectangle 4">
              <a:extLst>
                <a:ext uri="{FF2B5EF4-FFF2-40B4-BE49-F238E27FC236}">
                  <a16:creationId xmlns:a16="http://schemas.microsoft.com/office/drawing/2014/main" id="{EFC53909-1E43-FD46-B0F3-6E656F398BB0}"/>
                </a:ext>
              </a:extLst>
            </p:cNvPr>
            <p:cNvSpPr/>
            <p:nvPr/>
          </p:nvSpPr>
          <p:spPr>
            <a:xfrm>
              <a:off x="782005" y="2444729"/>
              <a:ext cx="68580" cy="380501"/>
            </a:xfrm>
            <a:prstGeom prst="rect">
              <a:avLst/>
            </a:prstGeom>
            <a:solidFill>
              <a:srgbClr val="F45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
          <p:nvSpPr>
            <p:cNvPr id="48" name="TextBox 5">
              <a:extLst>
                <a:ext uri="{FF2B5EF4-FFF2-40B4-BE49-F238E27FC236}">
                  <a16:creationId xmlns:a16="http://schemas.microsoft.com/office/drawing/2014/main" id="{FA879551-623F-E746-BD0C-4E6F21BAF1E3}"/>
                </a:ext>
              </a:extLst>
            </p:cNvPr>
            <p:cNvSpPr txBox="1"/>
            <p:nvPr/>
          </p:nvSpPr>
          <p:spPr>
            <a:xfrm>
              <a:off x="949777" y="2507263"/>
              <a:ext cx="1478290" cy="276999"/>
            </a:xfrm>
            <a:prstGeom prst="rect">
              <a:avLst/>
            </a:prstGeom>
            <a:noFill/>
          </p:spPr>
          <p:txBody>
            <a:bodyPr wrap="none" rtlCol="0" anchor="b" anchorCtr="0">
              <a:spAutoFit/>
            </a:bodyPr>
            <a:lstStyle/>
            <a:p>
              <a:r>
                <a:rPr lang="en-US" sz="1200" b="1" dirty="0">
                  <a:latin typeface="Arial" panose="020B0604020202020204" pitchFamily="34" charset="0"/>
                  <a:ea typeface="League Spartan" charset="0"/>
                  <a:cs typeface="Arial" panose="020B0604020202020204" pitchFamily="34" charset="0"/>
                </a:rPr>
                <a:t>Second question:</a:t>
              </a:r>
            </a:p>
          </p:txBody>
        </p:sp>
        <p:sp>
          <p:nvSpPr>
            <p:cNvPr id="49" name="TextBox 7">
              <a:extLst>
                <a:ext uri="{FF2B5EF4-FFF2-40B4-BE49-F238E27FC236}">
                  <a16:creationId xmlns:a16="http://schemas.microsoft.com/office/drawing/2014/main" id="{0586B6D0-EC9D-B84B-8A62-1431274AA106}"/>
                </a:ext>
              </a:extLst>
            </p:cNvPr>
            <p:cNvSpPr txBox="1"/>
            <p:nvPr/>
          </p:nvSpPr>
          <p:spPr>
            <a:xfrm>
              <a:off x="780500" y="2493813"/>
              <a:ext cx="338555" cy="307777"/>
            </a:xfrm>
            <a:prstGeom prst="rect">
              <a:avLst/>
            </a:prstGeom>
            <a:noFill/>
          </p:spPr>
          <p:txBody>
            <a:bodyPr wrap="none" rtlCol="0" anchor="ctr" anchorCtr="0">
              <a:spAutoFit/>
            </a:bodyPr>
            <a:lstStyle/>
            <a:p>
              <a:pPr algn="ctr"/>
              <a:r>
                <a:rPr lang="en-US" sz="1400" b="1" dirty="0">
                  <a:solidFill>
                    <a:srgbClr val="F45C43"/>
                  </a:solidFill>
                  <a:latin typeface="Arial" panose="020B0604020202020204" pitchFamily="34" charset="0"/>
                  <a:ea typeface="League Spartan" charset="0"/>
                  <a:cs typeface="Arial" panose="020B0604020202020204" pitchFamily="34" charset="0"/>
                </a:rPr>
                <a:t>2.</a:t>
              </a:r>
            </a:p>
          </p:txBody>
        </p:sp>
      </p:grpSp>
      <p:sp>
        <p:nvSpPr>
          <p:cNvPr id="2" name="Rectángulo 1">
            <a:extLst>
              <a:ext uri="{FF2B5EF4-FFF2-40B4-BE49-F238E27FC236}">
                <a16:creationId xmlns:a16="http://schemas.microsoft.com/office/drawing/2014/main" id="{DA6FC8BB-1B0D-9349-AF81-AF100E9676ED}"/>
              </a:ext>
            </a:extLst>
          </p:cNvPr>
          <p:cNvSpPr/>
          <p:nvPr/>
        </p:nvSpPr>
        <p:spPr>
          <a:xfrm>
            <a:off x="575484" y="2034526"/>
            <a:ext cx="3406702" cy="261610"/>
          </a:xfrm>
          <a:prstGeom prst="rect">
            <a:avLst/>
          </a:prstGeom>
        </p:spPr>
        <p:txBody>
          <a:bodyPr wrap="none">
            <a:spAutoFit/>
          </a:bodyPr>
          <a:lstStyle/>
          <a:p>
            <a:pPr algn="just">
              <a:spcBef>
                <a:spcPts val="600"/>
              </a:spcBef>
              <a:spcAft>
                <a:spcPts val="600"/>
              </a:spcAft>
            </a:pPr>
            <a:r>
              <a:rPr lang="en-US" sz="1100" dirty="0">
                <a:latin typeface="Arial" panose="020B0604020202020204" pitchFamily="34" charset="0"/>
                <a:ea typeface="Calibri" panose="020F0502020204030204" pitchFamily="34" charset="0"/>
                <a:cs typeface="Times New Roman" panose="02020603050405020304" pitchFamily="18" charset="0"/>
              </a:rPr>
              <a:t>The strategy that I would implement is the next one:</a:t>
            </a:r>
            <a:endParaRPr lang="es-MX" sz="11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ángulo 27">
            <a:extLst>
              <a:ext uri="{FF2B5EF4-FFF2-40B4-BE49-F238E27FC236}">
                <a16:creationId xmlns:a16="http://schemas.microsoft.com/office/drawing/2014/main" id="{CDF6474D-4974-408D-9B6A-BBB5C41DBD4D}"/>
              </a:ext>
            </a:extLst>
          </p:cNvPr>
          <p:cNvSpPr/>
          <p:nvPr/>
        </p:nvSpPr>
        <p:spPr>
          <a:xfrm>
            <a:off x="611279" y="5202035"/>
            <a:ext cx="10894011" cy="815608"/>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Times New Roman" panose="02020603050405020304" pitchFamily="18" charset="0"/>
              </a:rPr>
              <a:t>2.2 </a:t>
            </a:r>
            <a:r>
              <a:rPr lang="en-US" sz="1200" b="1" dirty="0">
                <a:solidFill>
                  <a:srgbClr val="F45C43"/>
                </a:solidFill>
                <a:latin typeface="Arial" panose="020B0604020202020204" pitchFamily="34" charset="0"/>
                <a:cs typeface="Arial" panose="020B0604020202020204" pitchFamily="34" charset="0"/>
              </a:rPr>
              <a:t>I would present the results of the two searches to support the definitions found (if applicable) and / or the documents of the meetings with the agreements made for the use of the concept, with the validation of the stakeholders.</a:t>
            </a:r>
            <a:endParaRPr lang="es-MX" sz="1200" b="1" i="1" dirty="0">
              <a:solidFill>
                <a:srgbClr val="F45C43"/>
              </a:solidFill>
              <a:latin typeface="Arial" panose="020B0604020202020204" pitchFamily="34" charset="0"/>
              <a:cs typeface="Arial" panose="020B0604020202020204" pitchFamily="34" charset="0"/>
            </a:endParaRPr>
          </a:p>
          <a:p>
            <a:pPr algn="just">
              <a:spcBef>
                <a:spcPts val="600"/>
              </a:spcBef>
              <a:spcAft>
                <a:spcPts val="600"/>
              </a:spcAft>
            </a:pPr>
            <a:endParaRPr lang="es-MX" sz="1200" i="1" dirty="0">
              <a:solidFill>
                <a:srgbClr val="F45C43"/>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9" name="object 7">
            <a:extLst>
              <a:ext uri="{FF2B5EF4-FFF2-40B4-BE49-F238E27FC236}">
                <a16:creationId xmlns:a16="http://schemas.microsoft.com/office/drawing/2014/main" id="{438DABB0-6A96-4F15-B089-3D20F85B2513}"/>
              </a:ext>
            </a:extLst>
          </p:cNvPr>
          <p:cNvSpPr/>
          <p:nvPr/>
        </p:nvSpPr>
        <p:spPr>
          <a:xfrm>
            <a:off x="651090" y="5721208"/>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grpSp>
        <p:nvGrpSpPr>
          <p:cNvPr id="12" name="Grupo 11">
            <a:extLst>
              <a:ext uri="{FF2B5EF4-FFF2-40B4-BE49-F238E27FC236}">
                <a16:creationId xmlns:a16="http://schemas.microsoft.com/office/drawing/2014/main" id="{1E893C4F-541C-4C2D-96F1-ABC54460A797}"/>
              </a:ext>
            </a:extLst>
          </p:cNvPr>
          <p:cNvGrpSpPr/>
          <p:nvPr/>
        </p:nvGrpSpPr>
        <p:grpSpPr>
          <a:xfrm>
            <a:off x="2302033" y="2296136"/>
            <a:ext cx="7739998" cy="2905899"/>
            <a:chOff x="2302033" y="2449082"/>
            <a:chExt cx="7739998" cy="2905899"/>
          </a:xfrm>
        </p:grpSpPr>
        <p:grpSp>
          <p:nvGrpSpPr>
            <p:cNvPr id="8" name="Grupo 7">
              <a:extLst>
                <a:ext uri="{FF2B5EF4-FFF2-40B4-BE49-F238E27FC236}">
                  <a16:creationId xmlns:a16="http://schemas.microsoft.com/office/drawing/2014/main" id="{AF5258C8-98E5-42F1-82B2-6B09E3A6F27A}"/>
                </a:ext>
              </a:extLst>
            </p:cNvPr>
            <p:cNvGrpSpPr/>
            <p:nvPr/>
          </p:nvGrpSpPr>
          <p:grpSpPr>
            <a:xfrm>
              <a:off x="7265244" y="2449082"/>
              <a:ext cx="2776787" cy="1519954"/>
              <a:chOff x="7203043" y="2449082"/>
              <a:chExt cx="2776787" cy="1519954"/>
            </a:xfrm>
          </p:grpSpPr>
          <p:sp>
            <p:nvSpPr>
              <p:cNvPr id="39" name="Donut 18">
                <a:extLst>
                  <a:ext uri="{FF2B5EF4-FFF2-40B4-BE49-F238E27FC236}">
                    <a16:creationId xmlns:a16="http://schemas.microsoft.com/office/drawing/2014/main" id="{2830FE22-2EDD-4745-BCAB-8BC9654CC8B2}"/>
                  </a:ext>
                </a:extLst>
              </p:cNvPr>
              <p:cNvSpPr/>
              <p:nvPr/>
            </p:nvSpPr>
            <p:spPr>
              <a:xfrm>
                <a:off x="7860288" y="2449082"/>
                <a:ext cx="1335176" cy="1326710"/>
              </a:xfrm>
              <a:prstGeom prst="donut">
                <a:avLst>
                  <a:gd name="adj" fmla="val 204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1" name="Right Arrow 15">
                <a:extLst>
                  <a:ext uri="{FF2B5EF4-FFF2-40B4-BE49-F238E27FC236}">
                    <a16:creationId xmlns:a16="http://schemas.microsoft.com/office/drawing/2014/main" id="{8E965D3D-F3A2-1C49-BF19-B0F25719EA8D}"/>
                  </a:ext>
                </a:extLst>
              </p:cNvPr>
              <p:cNvSpPr/>
              <p:nvPr/>
            </p:nvSpPr>
            <p:spPr>
              <a:xfrm>
                <a:off x="7320338" y="3425841"/>
                <a:ext cx="2659492" cy="543195"/>
              </a:xfrm>
              <a:prstGeom prst="rightArrow">
                <a:avLst>
                  <a:gd name="adj1" fmla="val 50000"/>
                  <a:gd name="adj2" fmla="val 720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1" name="TextBox 23">
                <a:extLst>
                  <a:ext uri="{FF2B5EF4-FFF2-40B4-BE49-F238E27FC236}">
                    <a16:creationId xmlns:a16="http://schemas.microsoft.com/office/drawing/2014/main" id="{C3349024-1DC5-B549-A09E-598B96E822F5}"/>
                  </a:ext>
                </a:extLst>
              </p:cNvPr>
              <p:cNvSpPr txBox="1"/>
              <p:nvPr/>
            </p:nvSpPr>
            <p:spPr>
              <a:xfrm>
                <a:off x="7203043" y="3584703"/>
                <a:ext cx="2706190" cy="261610"/>
              </a:xfrm>
              <a:prstGeom prst="rect">
                <a:avLst/>
              </a:prstGeom>
              <a:noFill/>
            </p:spPr>
            <p:txBody>
              <a:bodyPr wrap="square" rtlCol="0" anchor="ctr" anchorCtr="0">
                <a:spAutoFit/>
              </a:bodyPr>
              <a:lstStyle/>
              <a:p>
                <a:pPr algn="ctr"/>
                <a:r>
                  <a:rPr lang="en-US" sz="1100" b="1" dirty="0">
                    <a:solidFill>
                      <a:schemeClr val="bg1"/>
                    </a:solidFill>
                    <a:latin typeface="Arial" panose="020B0604020202020204" pitchFamily="34" charset="0"/>
                    <a:ea typeface="League Spartan" charset="0"/>
                    <a:cs typeface="Arial" panose="020B0604020202020204" pitchFamily="34" charset="0"/>
                  </a:rPr>
                  <a:t>Stakeholder conciliation</a:t>
                </a:r>
              </a:p>
            </p:txBody>
          </p:sp>
          <p:pic>
            <p:nvPicPr>
              <p:cNvPr id="18" name="Imagen 17">
                <a:extLst>
                  <a:ext uri="{FF2B5EF4-FFF2-40B4-BE49-F238E27FC236}">
                    <a16:creationId xmlns:a16="http://schemas.microsoft.com/office/drawing/2014/main" id="{4F5B3DDA-481F-504C-8FD2-7177CF624402}"/>
                  </a:ext>
                </a:extLst>
              </p:cNvPr>
              <p:cNvPicPr>
                <a:picLocks noChangeAspect="1"/>
              </p:cNvPicPr>
              <p:nvPr/>
            </p:nvPicPr>
            <p:blipFill>
              <a:blip r:embed="rId2"/>
              <a:stretch>
                <a:fillRect/>
              </a:stretch>
            </p:blipFill>
            <p:spPr>
              <a:xfrm>
                <a:off x="8257876" y="2851443"/>
                <a:ext cx="540000" cy="540000"/>
              </a:xfrm>
              <a:prstGeom prst="rect">
                <a:avLst/>
              </a:prstGeom>
            </p:spPr>
          </p:pic>
        </p:grpSp>
        <p:grpSp>
          <p:nvGrpSpPr>
            <p:cNvPr id="3" name="Grupo 2">
              <a:extLst>
                <a:ext uri="{FF2B5EF4-FFF2-40B4-BE49-F238E27FC236}">
                  <a16:creationId xmlns:a16="http://schemas.microsoft.com/office/drawing/2014/main" id="{303542B9-1B58-4E3D-9A0D-16B6F19CF044}"/>
                </a:ext>
              </a:extLst>
            </p:cNvPr>
            <p:cNvGrpSpPr/>
            <p:nvPr/>
          </p:nvGrpSpPr>
          <p:grpSpPr>
            <a:xfrm>
              <a:off x="4929344" y="2449082"/>
              <a:ext cx="2667575" cy="1519954"/>
              <a:chOff x="4873360" y="2449082"/>
              <a:chExt cx="2667575" cy="1519954"/>
            </a:xfrm>
          </p:grpSpPr>
          <p:sp>
            <p:nvSpPr>
              <p:cNvPr id="35" name="Donut 11">
                <a:extLst>
                  <a:ext uri="{FF2B5EF4-FFF2-40B4-BE49-F238E27FC236}">
                    <a16:creationId xmlns:a16="http://schemas.microsoft.com/office/drawing/2014/main" id="{45A36948-04CE-6749-AB00-93FC2D970A23}"/>
                  </a:ext>
                </a:extLst>
              </p:cNvPr>
              <p:cNvSpPr/>
              <p:nvPr/>
            </p:nvSpPr>
            <p:spPr>
              <a:xfrm>
                <a:off x="5396512" y="2449082"/>
                <a:ext cx="1335176" cy="1326710"/>
              </a:xfrm>
              <a:prstGeom prst="donut">
                <a:avLst>
                  <a:gd name="adj" fmla="val 2049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Right Arrow 12">
                <a:extLst>
                  <a:ext uri="{FF2B5EF4-FFF2-40B4-BE49-F238E27FC236}">
                    <a16:creationId xmlns:a16="http://schemas.microsoft.com/office/drawing/2014/main" id="{632A8FDD-3631-1942-A1D3-7DD71554B38A}"/>
                  </a:ext>
                </a:extLst>
              </p:cNvPr>
              <p:cNvSpPr/>
              <p:nvPr/>
            </p:nvSpPr>
            <p:spPr>
              <a:xfrm>
                <a:off x="4881443" y="3425841"/>
                <a:ext cx="2659492" cy="543195"/>
              </a:xfrm>
              <a:prstGeom prst="rightArrow">
                <a:avLst>
                  <a:gd name="adj1" fmla="val 50000"/>
                  <a:gd name="adj2" fmla="val 720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0" name="TextBox 22">
                <a:extLst>
                  <a:ext uri="{FF2B5EF4-FFF2-40B4-BE49-F238E27FC236}">
                    <a16:creationId xmlns:a16="http://schemas.microsoft.com/office/drawing/2014/main" id="{D0E3FF3D-3E35-9F4F-BCCC-085A1A1C0172}"/>
                  </a:ext>
                </a:extLst>
              </p:cNvPr>
              <p:cNvSpPr txBox="1"/>
              <p:nvPr/>
            </p:nvSpPr>
            <p:spPr>
              <a:xfrm>
                <a:off x="4873360" y="3566385"/>
                <a:ext cx="2463330" cy="261610"/>
              </a:xfrm>
              <a:prstGeom prst="rect">
                <a:avLst/>
              </a:prstGeom>
              <a:noFill/>
            </p:spPr>
            <p:txBody>
              <a:bodyPr wrap="square" rtlCol="0" anchor="ctr" anchorCtr="0">
                <a:spAutoFit/>
              </a:bodyPr>
              <a:lstStyle/>
              <a:p>
                <a:pPr algn="ctr"/>
                <a:r>
                  <a:rPr lang="en-US" sz="1100" b="1" dirty="0">
                    <a:solidFill>
                      <a:schemeClr val="bg1"/>
                    </a:solidFill>
                    <a:latin typeface="Arial" panose="020B0604020202020204" pitchFamily="34" charset="0"/>
                    <a:ea typeface="League Spartan" charset="0"/>
                    <a:cs typeface="Arial" panose="020B0604020202020204" pitchFamily="34" charset="0"/>
                  </a:rPr>
                  <a:t>Search internal regulation</a:t>
                </a:r>
              </a:p>
            </p:txBody>
          </p:sp>
        </p:grpSp>
        <p:sp>
          <p:nvSpPr>
            <p:cNvPr id="40" name="Donut 19">
              <a:extLst>
                <a:ext uri="{FF2B5EF4-FFF2-40B4-BE49-F238E27FC236}">
                  <a16:creationId xmlns:a16="http://schemas.microsoft.com/office/drawing/2014/main" id="{F22AC15F-A095-BC47-832D-764F8C57E994}"/>
                </a:ext>
              </a:extLst>
            </p:cNvPr>
            <p:cNvSpPr/>
            <p:nvPr/>
          </p:nvSpPr>
          <p:spPr>
            <a:xfrm>
              <a:off x="2994946" y="2449082"/>
              <a:ext cx="1335176" cy="1326710"/>
            </a:xfrm>
            <a:prstGeom prst="donut">
              <a:avLst>
                <a:gd name="adj" fmla="val 20492"/>
              </a:avLst>
            </a:prstGeom>
            <a:solidFill>
              <a:srgbClr val="F45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3" name="Right Arrow 4">
              <a:extLst>
                <a:ext uri="{FF2B5EF4-FFF2-40B4-BE49-F238E27FC236}">
                  <a16:creationId xmlns:a16="http://schemas.microsoft.com/office/drawing/2014/main" id="{81D961F2-8023-0C45-8854-DC4FA4F4AE35}"/>
                </a:ext>
              </a:extLst>
            </p:cNvPr>
            <p:cNvSpPr/>
            <p:nvPr/>
          </p:nvSpPr>
          <p:spPr>
            <a:xfrm>
              <a:off x="2461214" y="3425841"/>
              <a:ext cx="2659492" cy="543195"/>
            </a:xfrm>
            <a:prstGeom prst="rightArrow">
              <a:avLst>
                <a:gd name="adj1" fmla="val 50000"/>
                <a:gd name="adj2" fmla="val 72072"/>
              </a:avLst>
            </a:prstGeom>
            <a:solidFill>
              <a:srgbClr val="F45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4" name="TextBox 21">
              <a:extLst>
                <a:ext uri="{FF2B5EF4-FFF2-40B4-BE49-F238E27FC236}">
                  <a16:creationId xmlns:a16="http://schemas.microsoft.com/office/drawing/2014/main" id="{C3949F23-E63E-EF4B-A7DC-99CA42A9F5B5}"/>
                </a:ext>
              </a:extLst>
            </p:cNvPr>
            <p:cNvSpPr txBox="1"/>
            <p:nvPr/>
          </p:nvSpPr>
          <p:spPr>
            <a:xfrm>
              <a:off x="2302033" y="3571561"/>
              <a:ext cx="2537390" cy="261610"/>
            </a:xfrm>
            <a:prstGeom prst="rect">
              <a:avLst/>
            </a:prstGeom>
            <a:noFill/>
          </p:spPr>
          <p:txBody>
            <a:bodyPr wrap="square" rtlCol="0" anchor="ctr" anchorCtr="0">
              <a:spAutoFit/>
            </a:bodyPr>
            <a:lstStyle/>
            <a:p>
              <a:pPr algn="ctr"/>
              <a:r>
                <a:rPr lang="en-US" sz="1100" b="1" dirty="0">
                  <a:solidFill>
                    <a:schemeClr val="bg1"/>
                  </a:solidFill>
                  <a:latin typeface="Arial" panose="020B0604020202020204" pitchFamily="34" charset="0"/>
                  <a:ea typeface="League Spartan" charset="0"/>
                  <a:cs typeface="Arial" panose="020B0604020202020204" pitchFamily="34" charset="0"/>
                </a:rPr>
                <a:t>Search external regulation</a:t>
              </a:r>
            </a:p>
          </p:txBody>
        </p:sp>
        <p:sp>
          <p:nvSpPr>
            <p:cNvPr id="52" name="Subtitle 2">
              <a:extLst>
                <a:ext uri="{FF2B5EF4-FFF2-40B4-BE49-F238E27FC236}">
                  <a16:creationId xmlns:a16="http://schemas.microsoft.com/office/drawing/2014/main" id="{7CDB6640-F7E3-C348-8276-6CF210C640B4}"/>
                </a:ext>
              </a:extLst>
            </p:cNvPr>
            <p:cNvSpPr txBox="1">
              <a:spLocks/>
            </p:cNvSpPr>
            <p:nvPr/>
          </p:nvSpPr>
          <p:spPr>
            <a:xfrm>
              <a:off x="2427113" y="3979952"/>
              <a:ext cx="2297399" cy="89255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Arial" panose="020B0604020202020204" pitchFamily="34" charset="0"/>
                  <a:cs typeface="Times New Roman" panose="02020603050405020304" pitchFamily="18" charset="0"/>
                </a:rPr>
                <a:t>Search in the current external regulations (government regulatory documents), to find a definition for the concept "Dormant" or "inactive account". </a:t>
              </a:r>
            </a:p>
          </p:txBody>
        </p:sp>
        <p:sp>
          <p:nvSpPr>
            <p:cNvPr id="53" name="Subtitle 2">
              <a:extLst>
                <a:ext uri="{FF2B5EF4-FFF2-40B4-BE49-F238E27FC236}">
                  <a16:creationId xmlns:a16="http://schemas.microsoft.com/office/drawing/2014/main" id="{E01CD18D-2217-4E4D-86E0-EB84F3F8E7F4}"/>
                </a:ext>
              </a:extLst>
            </p:cNvPr>
            <p:cNvSpPr txBox="1">
              <a:spLocks/>
            </p:cNvSpPr>
            <p:nvPr/>
          </p:nvSpPr>
          <p:spPr>
            <a:xfrm>
              <a:off x="4942303" y="3934654"/>
              <a:ext cx="2355561" cy="89255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Arial" panose="020B0604020202020204" pitchFamily="34" charset="0"/>
                  <a:cs typeface="Arial" panose="020B0604020202020204" pitchFamily="34" charset="0"/>
                </a:rPr>
                <a:t>If Point 1 can´t find a definition, the next step would be to review the current internal regulations of the company, hoping that there is a formal definition for the concept.</a:t>
              </a:r>
              <a:r>
                <a:rPr lang="en-US" sz="1100" dirty="0">
                  <a:solidFill>
                    <a:schemeClr val="tx1"/>
                  </a:solidFill>
                  <a:latin typeface="Arial" panose="020B0604020202020204" pitchFamily="34" charset="0"/>
                  <a:cs typeface="Times New Roman" panose="02020603050405020304" pitchFamily="18" charset="0"/>
                </a:rPr>
                <a:t> </a:t>
              </a:r>
            </a:p>
          </p:txBody>
        </p:sp>
        <p:sp>
          <p:nvSpPr>
            <p:cNvPr id="54" name="Subtitle 2">
              <a:extLst>
                <a:ext uri="{FF2B5EF4-FFF2-40B4-BE49-F238E27FC236}">
                  <a16:creationId xmlns:a16="http://schemas.microsoft.com/office/drawing/2014/main" id="{09686A96-EB36-4242-9F45-70958ACE6879}"/>
                </a:ext>
              </a:extLst>
            </p:cNvPr>
            <p:cNvSpPr txBox="1">
              <a:spLocks/>
            </p:cNvSpPr>
            <p:nvPr/>
          </p:nvSpPr>
          <p:spPr>
            <a:xfrm>
              <a:off x="7397506" y="3954598"/>
              <a:ext cx="2250347" cy="1400383"/>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ct val="100000"/>
                </a:lnSpc>
              </a:pPr>
              <a:r>
                <a:rPr lang="en-US" sz="1100" dirty="0">
                  <a:solidFill>
                    <a:schemeClr val="tx1"/>
                  </a:solidFill>
                  <a:latin typeface="Arial" panose="020B0604020202020204" pitchFamily="34" charset="0"/>
                  <a:cs typeface="Arial" panose="020B0604020202020204" pitchFamily="34" charset="0"/>
                </a:rPr>
                <a:t>Finally, if steps 1 and 2 do not have results, I would conciliate with the stakeholders to adopt a formal definition of the concept, allowing to receive feedback from all parties and generating a consensus for the subsequent use of the concept.</a:t>
              </a:r>
              <a:endParaRPr lang="es-MX" sz="1100" dirty="0">
                <a:solidFill>
                  <a:schemeClr val="tx1"/>
                </a:solidFill>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5C9F82AC-66E3-1E4A-BD0D-79B1DDE11A65}"/>
                </a:ext>
              </a:extLst>
            </p:cNvPr>
            <p:cNvPicPr>
              <a:picLocks noChangeAspect="1"/>
            </p:cNvPicPr>
            <p:nvPr/>
          </p:nvPicPr>
          <p:blipFill>
            <a:blip r:embed="rId3"/>
            <a:stretch>
              <a:fillRect/>
            </a:stretch>
          </p:blipFill>
          <p:spPr>
            <a:xfrm>
              <a:off x="3392534" y="2828462"/>
              <a:ext cx="540000" cy="540000"/>
            </a:xfrm>
            <a:prstGeom prst="rect">
              <a:avLst/>
            </a:prstGeom>
          </p:spPr>
        </p:pic>
        <p:sp>
          <p:nvSpPr>
            <p:cNvPr id="33" name="CuadroTexto 32">
              <a:extLst>
                <a:ext uri="{FF2B5EF4-FFF2-40B4-BE49-F238E27FC236}">
                  <a16:creationId xmlns:a16="http://schemas.microsoft.com/office/drawing/2014/main" id="{32032083-B79B-4C83-B9E9-7DD1984E4A88}"/>
                </a:ext>
              </a:extLst>
            </p:cNvPr>
            <p:cNvSpPr txBox="1"/>
            <p:nvPr/>
          </p:nvSpPr>
          <p:spPr>
            <a:xfrm>
              <a:off x="2692625" y="4899171"/>
              <a:ext cx="4293595" cy="430887"/>
            </a:xfrm>
            <a:prstGeom prst="rect">
              <a:avLst/>
            </a:prstGeom>
            <a:noFill/>
          </p:spPr>
          <p:txBody>
            <a:bodyPr wrap="square">
              <a:spAutoFit/>
            </a:bodyPr>
            <a:lstStyle/>
            <a:p>
              <a:pPr algn="ctr">
                <a:lnSpc>
                  <a:spcPct val="100000"/>
                </a:lnSpc>
              </a:pPr>
              <a:r>
                <a:rPr lang="en-US" sz="1100" dirty="0">
                  <a:solidFill>
                    <a:schemeClr val="tx1"/>
                  </a:solidFill>
                  <a:latin typeface="Arial" panose="020B0604020202020204" pitchFamily="34" charset="0"/>
                  <a:cs typeface="Times New Roman" panose="02020603050405020304" pitchFamily="18" charset="0"/>
                </a:rPr>
                <a:t>Both will allow to establish a formal definition of the concept. </a:t>
              </a:r>
            </a:p>
            <a:p>
              <a:pPr algn="ctr">
                <a:lnSpc>
                  <a:spcPct val="100000"/>
                </a:lnSpc>
              </a:pPr>
              <a:r>
                <a:rPr lang="en-US" sz="1100" dirty="0">
                  <a:solidFill>
                    <a:schemeClr val="tx1"/>
                  </a:solidFill>
                  <a:latin typeface="Arial" panose="020B0604020202020204" pitchFamily="34" charset="0"/>
                  <a:cs typeface="Times New Roman" panose="02020603050405020304" pitchFamily="18" charset="0"/>
                </a:rPr>
                <a:t>No disputes with the stakeholders</a:t>
              </a:r>
              <a:r>
                <a:rPr lang="es-MX" sz="1100" dirty="0">
                  <a:solidFill>
                    <a:schemeClr val="tx1"/>
                  </a:solidFill>
                  <a:latin typeface="Arial" panose="020B0604020202020204" pitchFamily="34" charset="0"/>
                  <a:cs typeface="Times New Roman" panose="02020603050405020304" pitchFamily="18" charset="0"/>
                </a:rPr>
                <a:t>.</a:t>
              </a:r>
              <a:endParaRPr lang="en-US" sz="1100" dirty="0">
                <a:solidFill>
                  <a:schemeClr val="tx1"/>
                </a:solidFill>
                <a:latin typeface="Arial" panose="020B0604020202020204" pitchFamily="34" charset="0"/>
                <a:cs typeface="Times New Roman" panose="02020603050405020304" pitchFamily="18" charset="0"/>
              </a:endParaRPr>
            </a:p>
          </p:txBody>
        </p:sp>
      </p:grpSp>
      <p:sp>
        <p:nvSpPr>
          <p:cNvPr id="34" name="Rectángulo 33">
            <a:extLst>
              <a:ext uri="{FF2B5EF4-FFF2-40B4-BE49-F238E27FC236}">
                <a16:creationId xmlns:a16="http://schemas.microsoft.com/office/drawing/2014/main" id="{D7B480C1-5B08-4D97-91E3-7529BED4A9F3}"/>
              </a:ext>
            </a:extLst>
          </p:cNvPr>
          <p:cNvSpPr/>
          <p:nvPr/>
        </p:nvSpPr>
        <p:spPr>
          <a:xfrm>
            <a:off x="611279" y="5723755"/>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pic>
        <p:nvPicPr>
          <p:cNvPr id="14" name="Imagen 13" descr="Forma&#10;&#10;Descripción generada automáticamente con confianza baja">
            <a:extLst>
              <a:ext uri="{FF2B5EF4-FFF2-40B4-BE49-F238E27FC236}">
                <a16:creationId xmlns:a16="http://schemas.microsoft.com/office/drawing/2014/main" id="{8942892A-6E92-4A54-B800-0E3E8F7B5172}"/>
              </a:ext>
            </a:extLst>
          </p:cNvPr>
          <p:cNvPicPr>
            <a:picLocks noChangeAspect="1"/>
          </p:cNvPicPr>
          <p:nvPr/>
        </p:nvPicPr>
        <p:blipFill>
          <a:blip r:embed="rId4"/>
          <a:stretch>
            <a:fillRect/>
          </a:stretch>
        </p:blipFill>
        <p:spPr>
          <a:xfrm>
            <a:off x="5850083" y="2675516"/>
            <a:ext cx="540000" cy="540000"/>
          </a:xfrm>
          <a:prstGeom prst="rect">
            <a:avLst/>
          </a:prstGeom>
        </p:spPr>
      </p:pic>
      <p:grpSp>
        <p:nvGrpSpPr>
          <p:cNvPr id="19" name="Grupo 18">
            <a:extLst>
              <a:ext uri="{FF2B5EF4-FFF2-40B4-BE49-F238E27FC236}">
                <a16:creationId xmlns:a16="http://schemas.microsoft.com/office/drawing/2014/main" id="{D3E6AD1B-C268-44FD-BDAD-B20D6AC23FB3}"/>
              </a:ext>
            </a:extLst>
          </p:cNvPr>
          <p:cNvGrpSpPr/>
          <p:nvPr/>
        </p:nvGrpSpPr>
        <p:grpSpPr>
          <a:xfrm>
            <a:off x="686710" y="6116686"/>
            <a:ext cx="10818580" cy="540000"/>
            <a:chOff x="1008398" y="6148647"/>
            <a:chExt cx="10818580" cy="540000"/>
          </a:xfrm>
        </p:grpSpPr>
        <p:pic>
          <p:nvPicPr>
            <p:cNvPr id="16" name="Imagen 15" descr="Forma&#10;&#10;Descripción generada automáticamente con confianza baja">
              <a:extLst>
                <a:ext uri="{FF2B5EF4-FFF2-40B4-BE49-F238E27FC236}">
                  <a16:creationId xmlns:a16="http://schemas.microsoft.com/office/drawing/2014/main" id="{3250FEBB-CA0E-4495-BB5E-FFF843FCA7D5}"/>
                </a:ext>
              </a:extLst>
            </p:cNvPr>
            <p:cNvPicPr>
              <a:picLocks noChangeAspect="1"/>
            </p:cNvPicPr>
            <p:nvPr/>
          </p:nvPicPr>
          <p:blipFill>
            <a:blip r:embed="rId5"/>
            <a:stretch>
              <a:fillRect/>
            </a:stretch>
          </p:blipFill>
          <p:spPr>
            <a:xfrm>
              <a:off x="1008398" y="6148647"/>
              <a:ext cx="540000" cy="540000"/>
            </a:xfrm>
            <a:prstGeom prst="rect">
              <a:avLst/>
            </a:prstGeom>
          </p:spPr>
        </p:pic>
        <p:sp>
          <p:nvSpPr>
            <p:cNvPr id="55" name="CuadroTexto 54">
              <a:extLst>
                <a:ext uri="{FF2B5EF4-FFF2-40B4-BE49-F238E27FC236}">
                  <a16:creationId xmlns:a16="http://schemas.microsoft.com/office/drawing/2014/main" id="{9E240857-3354-4025-8735-DB6B556959D0}"/>
                </a:ext>
              </a:extLst>
            </p:cNvPr>
            <p:cNvSpPr txBox="1"/>
            <p:nvPr/>
          </p:nvSpPr>
          <p:spPr>
            <a:xfrm>
              <a:off x="1522325" y="6225799"/>
              <a:ext cx="10304653" cy="430887"/>
            </a:xfrm>
            <a:prstGeom prst="rect">
              <a:avLst/>
            </a:prstGeom>
            <a:noFill/>
          </p:spPr>
          <p:txBody>
            <a:bodyPr wrap="square">
              <a:spAutoFit/>
            </a:bodyPr>
            <a:lstStyle/>
            <a:p>
              <a:pPr algn="just"/>
              <a:r>
                <a:rPr lang="en-US" sz="1100" dirty="0">
                  <a:effectLst/>
                  <a:latin typeface="Arial" panose="020B0604020202020204" pitchFamily="34" charset="0"/>
                  <a:ea typeface="Calibri" panose="020F0502020204030204" pitchFamily="34" charset="0"/>
                </a:rPr>
                <a:t>Results of the two searches to support the definitions found (if applicable) and / or the documents of the meetings with the agreements made for the use of the concept, with the validation of the stakeholders</a:t>
              </a:r>
              <a:endParaRPr lang="es-MX" sz="1100" dirty="0"/>
            </a:p>
          </p:txBody>
        </p:sp>
      </p:grpSp>
    </p:spTree>
    <p:extLst>
      <p:ext uri="{BB962C8B-B14F-4D97-AF65-F5344CB8AC3E}">
        <p14:creationId xmlns:p14="http://schemas.microsoft.com/office/powerpoint/2010/main" val="19371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91D75104-CF2F-0540-B1AF-49CAEFBDD228}"/>
              </a:ext>
            </a:extLst>
          </p:cNvPr>
          <p:cNvSpPr/>
          <p:nvPr/>
        </p:nvSpPr>
        <p:spPr>
          <a:xfrm>
            <a:off x="542869" y="854999"/>
            <a:ext cx="10961076" cy="276999"/>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Arial" panose="020B0604020202020204" pitchFamily="34" charset="0"/>
              </a:rPr>
              <a:t>3.1</a:t>
            </a:r>
            <a:r>
              <a:rPr lang="en-US" sz="1200" dirty="0">
                <a:solidFill>
                  <a:srgbClr val="3C3C3B"/>
                </a:solidFill>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F45C43"/>
                </a:solidFill>
                <a:latin typeface="Arial" panose="020B0604020202020204" pitchFamily="34" charset="0"/>
                <a:cs typeface="Arial" panose="020B0604020202020204" pitchFamily="34" charset="0"/>
              </a:rPr>
              <a:t>What should we do to centralize the data in order to display it in charts for KPI monitoring? </a:t>
            </a:r>
            <a:endParaRPr lang="es-MX" sz="1200" i="1" dirty="0">
              <a:solidFill>
                <a:srgbClr val="F45C43"/>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6" name="Grupo 5">
            <a:extLst>
              <a:ext uri="{FF2B5EF4-FFF2-40B4-BE49-F238E27FC236}">
                <a16:creationId xmlns:a16="http://schemas.microsoft.com/office/drawing/2014/main" id="{F009672D-BD86-BF49-992C-A221047C771A}"/>
              </a:ext>
            </a:extLst>
          </p:cNvPr>
          <p:cNvGrpSpPr/>
          <p:nvPr/>
        </p:nvGrpSpPr>
        <p:grpSpPr>
          <a:xfrm>
            <a:off x="542869" y="1242989"/>
            <a:ext cx="906864" cy="306025"/>
            <a:chOff x="615461" y="1738491"/>
            <a:chExt cx="906864" cy="306025"/>
          </a:xfrm>
        </p:grpSpPr>
        <p:sp>
          <p:nvSpPr>
            <p:cNvPr id="10" name="object 7">
              <a:extLst>
                <a:ext uri="{FF2B5EF4-FFF2-40B4-BE49-F238E27FC236}">
                  <a16:creationId xmlns:a16="http://schemas.microsoft.com/office/drawing/2014/main" id="{8A7AEF61-2021-C244-A4F0-45756983572C}"/>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9" name="Rectángulo 8">
              <a:extLst>
                <a:ext uri="{FF2B5EF4-FFF2-40B4-BE49-F238E27FC236}">
                  <a16:creationId xmlns:a16="http://schemas.microsoft.com/office/drawing/2014/main" id="{A4B9D6E8-C5E7-FD49-A4FF-877F71DA78E2}"/>
                </a:ext>
              </a:extLst>
            </p:cNvPr>
            <p:cNvSpPr/>
            <p:nvPr/>
          </p:nvSpPr>
          <p:spPr>
            <a:xfrm>
              <a:off x="615461" y="1753004"/>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grpSp>
        <p:nvGrpSpPr>
          <p:cNvPr id="45" name="Grupo 44">
            <a:extLst>
              <a:ext uri="{FF2B5EF4-FFF2-40B4-BE49-F238E27FC236}">
                <a16:creationId xmlns:a16="http://schemas.microsoft.com/office/drawing/2014/main" id="{F9AC3802-A75B-2B49-90F4-80F6ED8CF391}"/>
              </a:ext>
            </a:extLst>
          </p:cNvPr>
          <p:cNvGrpSpPr/>
          <p:nvPr/>
        </p:nvGrpSpPr>
        <p:grpSpPr>
          <a:xfrm>
            <a:off x="538158" y="375745"/>
            <a:ext cx="1522654" cy="380501"/>
            <a:chOff x="777294" y="2444729"/>
            <a:chExt cx="1522654" cy="380501"/>
          </a:xfrm>
        </p:grpSpPr>
        <p:sp>
          <p:nvSpPr>
            <p:cNvPr id="46" name="Rectangle 3">
              <a:extLst>
                <a:ext uri="{FF2B5EF4-FFF2-40B4-BE49-F238E27FC236}">
                  <a16:creationId xmlns:a16="http://schemas.microsoft.com/office/drawing/2014/main" id="{17D88A55-D8B7-3B4E-9CFD-3252AE5F90EA}"/>
                </a:ext>
              </a:extLst>
            </p:cNvPr>
            <p:cNvSpPr/>
            <p:nvPr/>
          </p:nvSpPr>
          <p:spPr>
            <a:xfrm>
              <a:off x="782005" y="2444729"/>
              <a:ext cx="1517943" cy="380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Rectangle 4">
              <a:extLst>
                <a:ext uri="{FF2B5EF4-FFF2-40B4-BE49-F238E27FC236}">
                  <a16:creationId xmlns:a16="http://schemas.microsoft.com/office/drawing/2014/main" id="{EFC53909-1E43-FD46-B0F3-6E656F398BB0}"/>
                </a:ext>
              </a:extLst>
            </p:cNvPr>
            <p:cNvSpPr/>
            <p:nvPr/>
          </p:nvSpPr>
          <p:spPr>
            <a:xfrm>
              <a:off x="782005" y="2444729"/>
              <a:ext cx="68580" cy="3805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
          <p:nvSpPr>
            <p:cNvPr id="48" name="TextBox 5">
              <a:extLst>
                <a:ext uri="{FF2B5EF4-FFF2-40B4-BE49-F238E27FC236}">
                  <a16:creationId xmlns:a16="http://schemas.microsoft.com/office/drawing/2014/main" id="{FA879551-623F-E746-BD0C-4E6F21BAF1E3}"/>
                </a:ext>
              </a:extLst>
            </p:cNvPr>
            <p:cNvSpPr txBox="1"/>
            <p:nvPr/>
          </p:nvSpPr>
          <p:spPr>
            <a:xfrm>
              <a:off x="949777" y="2507263"/>
              <a:ext cx="1308371" cy="276999"/>
            </a:xfrm>
            <a:prstGeom prst="rect">
              <a:avLst/>
            </a:prstGeom>
            <a:noFill/>
          </p:spPr>
          <p:txBody>
            <a:bodyPr wrap="none" rtlCol="0" anchor="b" anchorCtr="0">
              <a:spAutoFit/>
            </a:bodyPr>
            <a:lstStyle/>
            <a:p>
              <a:r>
                <a:rPr lang="en-US" sz="1200" b="1" dirty="0">
                  <a:latin typeface="Arial" panose="020B0604020202020204" pitchFamily="34" charset="0"/>
                  <a:ea typeface="League Spartan" charset="0"/>
                  <a:cs typeface="Arial" panose="020B0604020202020204" pitchFamily="34" charset="0"/>
                </a:rPr>
                <a:t>Third question:</a:t>
              </a:r>
            </a:p>
          </p:txBody>
        </p:sp>
        <p:sp>
          <p:nvSpPr>
            <p:cNvPr id="49" name="TextBox 7">
              <a:extLst>
                <a:ext uri="{FF2B5EF4-FFF2-40B4-BE49-F238E27FC236}">
                  <a16:creationId xmlns:a16="http://schemas.microsoft.com/office/drawing/2014/main" id="{0586B6D0-EC9D-B84B-8A62-1431274AA106}"/>
                </a:ext>
              </a:extLst>
            </p:cNvPr>
            <p:cNvSpPr txBox="1"/>
            <p:nvPr/>
          </p:nvSpPr>
          <p:spPr>
            <a:xfrm>
              <a:off x="777294" y="2493813"/>
              <a:ext cx="344967" cy="307777"/>
            </a:xfrm>
            <a:prstGeom prst="rect">
              <a:avLst/>
            </a:prstGeom>
            <a:noFill/>
          </p:spPr>
          <p:txBody>
            <a:bodyPr wrap="none" rtlCol="0" anchor="ctr" anchorCtr="0">
              <a:spAutoFit/>
            </a:bodyPr>
            <a:lstStyle/>
            <a:p>
              <a:pPr algn="ctr"/>
              <a:r>
                <a:rPr lang="en-US" sz="1400" b="1" dirty="0">
                  <a:solidFill>
                    <a:schemeClr val="bg1">
                      <a:lumMod val="50000"/>
                    </a:schemeClr>
                  </a:solidFill>
                  <a:latin typeface="Arial" panose="020B0604020202020204" pitchFamily="34" charset="0"/>
                  <a:ea typeface="League Spartan" charset="0"/>
                  <a:cs typeface="Arial" panose="020B0604020202020204" pitchFamily="34" charset="0"/>
                </a:rPr>
                <a:t>3.</a:t>
              </a:r>
            </a:p>
          </p:txBody>
        </p:sp>
      </p:grpSp>
      <p:sp>
        <p:nvSpPr>
          <p:cNvPr id="39" name="Rectángulo 38">
            <a:extLst>
              <a:ext uri="{FF2B5EF4-FFF2-40B4-BE49-F238E27FC236}">
                <a16:creationId xmlns:a16="http://schemas.microsoft.com/office/drawing/2014/main" id="{DC8C4FCC-42BF-EB4C-93FA-B0349127D6CB}"/>
              </a:ext>
            </a:extLst>
          </p:cNvPr>
          <p:cNvSpPr/>
          <p:nvPr/>
        </p:nvSpPr>
        <p:spPr>
          <a:xfrm>
            <a:off x="538158" y="2853344"/>
            <a:ext cx="10961076" cy="615553"/>
          </a:xfrm>
          <a:prstGeom prst="rect">
            <a:avLst/>
          </a:prstGeom>
        </p:spPr>
        <p:txBody>
          <a:bodyPr wrap="square">
            <a:spAutoFit/>
          </a:bodyPr>
          <a:lstStyle/>
          <a:p>
            <a:pPr algn="just">
              <a:spcBef>
                <a:spcPts val="600"/>
              </a:spcBef>
              <a:spcAft>
                <a:spcPts val="600"/>
              </a:spcAft>
            </a:pPr>
            <a:r>
              <a:rPr lang="en-US" sz="1200" b="1" dirty="0">
                <a:solidFill>
                  <a:srgbClr val="3C3C3B"/>
                </a:solidFill>
                <a:latin typeface="Arial" panose="020B0604020202020204" pitchFamily="34" charset="0"/>
                <a:ea typeface="Calibri" panose="020F0502020204030204" pitchFamily="34" charset="0"/>
                <a:cs typeface="Arial" panose="020B0604020202020204" pitchFamily="34" charset="0"/>
              </a:rPr>
              <a:t>3.2</a:t>
            </a:r>
            <a:r>
              <a:rPr lang="en-US" sz="1200" dirty="0">
                <a:solidFill>
                  <a:srgbClr val="3C3C3B"/>
                </a:solidFill>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F45C43"/>
                </a:solidFill>
                <a:latin typeface="Arial" panose="020B0604020202020204" pitchFamily="34" charset="0"/>
                <a:cs typeface="Arial" panose="020B0604020202020204" pitchFamily="34" charset="0"/>
              </a:rPr>
              <a:t>What would you propose the data governance strategy should be?</a:t>
            </a:r>
            <a:endParaRPr lang="es-MX" sz="1200" b="1" dirty="0">
              <a:solidFill>
                <a:srgbClr val="F45C43"/>
              </a:solidFill>
              <a:latin typeface="Arial" panose="020B0604020202020204" pitchFamily="34" charset="0"/>
              <a:cs typeface="Arial" panose="020B0604020202020204" pitchFamily="34" charset="0"/>
            </a:endParaRPr>
          </a:p>
          <a:p>
            <a:pPr algn="just">
              <a:spcBef>
                <a:spcPts val="600"/>
              </a:spcBef>
              <a:spcAft>
                <a:spcPts val="600"/>
              </a:spcAft>
            </a:pPr>
            <a:endParaRPr lang="es-MX" sz="1200" i="1" dirty="0">
              <a:solidFill>
                <a:srgbClr val="F45C43"/>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40" name="Grupo 39">
            <a:extLst>
              <a:ext uri="{FF2B5EF4-FFF2-40B4-BE49-F238E27FC236}">
                <a16:creationId xmlns:a16="http://schemas.microsoft.com/office/drawing/2014/main" id="{4D9C2304-9883-E24A-A6C1-65117543A669}"/>
              </a:ext>
            </a:extLst>
          </p:cNvPr>
          <p:cNvGrpSpPr/>
          <p:nvPr/>
        </p:nvGrpSpPr>
        <p:grpSpPr>
          <a:xfrm>
            <a:off x="538158" y="3241334"/>
            <a:ext cx="906864" cy="306025"/>
            <a:chOff x="615461" y="1738491"/>
            <a:chExt cx="906864" cy="306025"/>
          </a:xfrm>
        </p:grpSpPr>
        <p:sp>
          <p:nvSpPr>
            <p:cNvPr id="41" name="object 7">
              <a:extLst>
                <a:ext uri="{FF2B5EF4-FFF2-40B4-BE49-F238E27FC236}">
                  <a16:creationId xmlns:a16="http://schemas.microsoft.com/office/drawing/2014/main" id="{E7910388-A40C-0A41-8FF0-23D569A24B2B}"/>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42" name="Rectángulo 41">
              <a:extLst>
                <a:ext uri="{FF2B5EF4-FFF2-40B4-BE49-F238E27FC236}">
                  <a16:creationId xmlns:a16="http://schemas.microsoft.com/office/drawing/2014/main" id="{C85DCFC1-AC71-ED43-93E3-FDB47F39D286}"/>
                </a:ext>
              </a:extLst>
            </p:cNvPr>
            <p:cNvSpPr/>
            <p:nvPr/>
          </p:nvSpPr>
          <p:spPr>
            <a:xfrm>
              <a:off x="615461" y="1753004"/>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sp>
        <p:nvSpPr>
          <p:cNvPr id="14" name="Rectángulo 13">
            <a:extLst>
              <a:ext uri="{FF2B5EF4-FFF2-40B4-BE49-F238E27FC236}">
                <a16:creationId xmlns:a16="http://schemas.microsoft.com/office/drawing/2014/main" id="{79FD4FAC-39EE-244E-A80D-09223ACACA74}"/>
              </a:ext>
            </a:extLst>
          </p:cNvPr>
          <p:cNvSpPr/>
          <p:nvPr/>
        </p:nvSpPr>
        <p:spPr>
          <a:xfrm>
            <a:off x="538158" y="1723656"/>
            <a:ext cx="11034555" cy="1015663"/>
          </a:xfrm>
          <a:prstGeom prst="rect">
            <a:avLst/>
          </a:prstGeom>
        </p:spPr>
        <p:txBody>
          <a:bodyPr wrap="square">
            <a:spAutoFit/>
          </a:bodyPr>
          <a:lstStyle/>
          <a:p>
            <a:pPr algn="just">
              <a:spcBef>
                <a:spcPts val="600"/>
              </a:spcBef>
              <a:spcAft>
                <a:spcPts val="600"/>
              </a:spcAft>
            </a:pPr>
            <a:r>
              <a:rPr lang="en-US" sz="1200" dirty="0">
                <a:latin typeface="Arial" panose="020B0604020202020204" pitchFamily="34" charset="0"/>
                <a:ea typeface="Calibri" panose="020F0502020204030204" pitchFamily="34" charset="0"/>
                <a:cs typeface="Times New Roman" panose="02020603050405020304" pitchFamily="18" charset="0"/>
              </a:rPr>
              <a:t>First, to centralize the information, it is necessary to identify the components with which our KPIs will be built; Once identified, it is necessary to know what the sources of information are necessary to build the indicators, it may be that it is not necessary (at first) to access all the databases and we only use information from some databases. With the components and sources identified, very precise information extractions can be made, and these could be established as a recurring process in a fixed storage location. This will allow the creation of the necessary connections with the custom-built database to generate the necessary graphs automatically and with the least possible processing to optimize resources.</a:t>
            </a:r>
            <a:endParaRPr lang="es-MX"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ángulo 17">
            <a:extLst>
              <a:ext uri="{FF2B5EF4-FFF2-40B4-BE49-F238E27FC236}">
                <a16:creationId xmlns:a16="http://schemas.microsoft.com/office/drawing/2014/main" id="{74BFDE08-80A0-9040-9EA0-D875538B3F56}"/>
              </a:ext>
            </a:extLst>
          </p:cNvPr>
          <p:cNvSpPr/>
          <p:nvPr/>
        </p:nvSpPr>
        <p:spPr>
          <a:xfrm>
            <a:off x="538158" y="3582922"/>
            <a:ext cx="11034554" cy="276999"/>
          </a:xfrm>
          <a:prstGeom prst="rect">
            <a:avLst/>
          </a:prstGeom>
        </p:spPr>
        <p:txBody>
          <a:bodyPr wrap="square">
            <a:spAutoFit/>
          </a:bodyPr>
          <a:lstStyle/>
          <a:p>
            <a:pPr algn="just">
              <a:spcBef>
                <a:spcPts val="600"/>
              </a:spcBef>
              <a:spcAft>
                <a:spcPts val="600"/>
              </a:spcAft>
            </a:pPr>
            <a:r>
              <a:rPr lang="en-US" sz="1200" dirty="0">
                <a:latin typeface="Arial" panose="020B0604020202020204" pitchFamily="34" charset="0"/>
                <a:ea typeface="Calibri" panose="020F0502020204030204" pitchFamily="34" charset="0"/>
                <a:cs typeface="Times New Roman" panose="02020603050405020304" pitchFamily="18" charset="0"/>
              </a:rPr>
              <a:t>I would structure the data governance strategy in 5 main pillars:</a:t>
            </a:r>
            <a:endParaRPr lang="es-MX"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3">
            <a:extLst>
              <a:ext uri="{FF2B5EF4-FFF2-40B4-BE49-F238E27FC236}">
                <a16:creationId xmlns:a16="http://schemas.microsoft.com/office/drawing/2014/main" id="{AD3D6A3C-6831-1440-BBDD-0A9B73B9B5D5}"/>
              </a:ext>
            </a:extLst>
          </p:cNvPr>
          <p:cNvSpPr/>
          <p:nvPr/>
        </p:nvSpPr>
        <p:spPr>
          <a:xfrm>
            <a:off x="250257" y="4296063"/>
            <a:ext cx="12192000" cy="8302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Off-page Connector 4">
            <a:extLst>
              <a:ext uri="{FF2B5EF4-FFF2-40B4-BE49-F238E27FC236}">
                <a16:creationId xmlns:a16="http://schemas.microsoft.com/office/drawing/2014/main" id="{E86F2A47-8E15-614D-8EFD-5C45C02A755C}"/>
              </a:ext>
            </a:extLst>
          </p:cNvPr>
          <p:cNvSpPr/>
          <p:nvPr/>
        </p:nvSpPr>
        <p:spPr>
          <a:xfrm>
            <a:off x="794237" y="4154866"/>
            <a:ext cx="1315567" cy="1332414"/>
          </a:xfrm>
          <a:prstGeom prst="flowChartOffpageConnector">
            <a:avLst/>
          </a:prstGeom>
          <a:solidFill>
            <a:srgbClr val="F45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Off-page Connector 8">
            <a:extLst>
              <a:ext uri="{FF2B5EF4-FFF2-40B4-BE49-F238E27FC236}">
                <a16:creationId xmlns:a16="http://schemas.microsoft.com/office/drawing/2014/main" id="{2AE059E6-301F-C245-8B4B-F303E76D1EE7}"/>
              </a:ext>
            </a:extLst>
          </p:cNvPr>
          <p:cNvSpPr/>
          <p:nvPr/>
        </p:nvSpPr>
        <p:spPr>
          <a:xfrm>
            <a:off x="3202601" y="4154866"/>
            <a:ext cx="1315567" cy="1332414"/>
          </a:xfrm>
          <a:prstGeom prst="flowChartOffpageConnector">
            <a:avLst/>
          </a:prstGeom>
          <a:solidFill>
            <a:srgbClr val="FF9B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Off-page Connector 11">
            <a:extLst>
              <a:ext uri="{FF2B5EF4-FFF2-40B4-BE49-F238E27FC236}">
                <a16:creationId xmlns:a16="http://schemas.microsoft.com/office/drawing/2014/main" id="{E9A43881-C230-1A46-806D-E6BCD27407FA}"/>
              </a:ext>
            </a:extLst>
          </p:cNvPr>
          <p:cNvSpPr/>
          <p:nvPr/>
        </p:nvSpPr>
        <p:spPr>
          <a:xfrm>
            <a:off x="5486222" y="4154866"/>
            <a:ext cx="1315567" cy="1332414"/>
          </a:xfrm>
          <a:prstGeom prst="flowChartOffpageConnector">
            <a:avLst/>
          </a:prstGeom>
          <a:solidFill>
            <a:srgbClr val="FDA6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Off-page Connector 14">
            <a:extLst>
              <a:ext uri="{FF2B5EF4-FFF2-40B4-BE49-F238E27FC236}">
                <a16:creationId xmlns:a16="http://schemas.microsoft.com/office/drawing/2014/main" id="{0D3878D2-6A72-5643-800E-60F57FE338C9}"/>
              </a:ext>
            </a:extLst>
          </p:cNvPr>
          <p:cNvSpPr/>
          <p:nvPr/>
        </p:nvSpPr>
        <p:spPr>
          <a:xfrm>
            <a:off x="7652282" y="4154866"/>
            <a:ext cx="1315567" cy="1332414"/>
          </a:xfrm>
          <a:prstGeom prst="flowChartOffpageConnector">
            <a:avLst/>
          </a:prstGeom>
          <a:solidFill>
            <a:srgbClr val="FFC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Off-page Connector 17">
            <a:extLst>
              <a:ext uri="{FF2B5EF4-FFF2-40B4-BE49-F238E27FC236}">
                <a16:creationId xmlns:a16="http://schemas.microsoft.com/office/drawing/2014/main" id="{2F94C6F5-E980-BF43-A04D-1FE1814A22D4}"/>
              </a:ext>
            </a:extLst>
          </p:cNvPr>
          <p:cNvSpPr/>
          <p:nvPr/>
        </p:nvSpPr>
        <p:spPr>
          <a:xfrm>
            <a:off x="10056920" y="4154866"/>
            <a:ext cx="1315567" cy="1332414"/>
          </a:xfrm>
          <a:prstGeom prst="flowChartOffpageConnector">
            <a:avLst/>
          </a:prstGeom>
          <a:solidFill>
            <a:srgbClr val="FFC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TextBox 40">
            <a:extLst>
              <a:ext uri="{FF2B5EF4-FFF2-40B4-BE49-F238E27FC236}">
                <a16:creationId xmlns:a16="http://schemas.microsoft.com/office/drawing/2014/main" id="{D5016388-D237-AE42-B5D0-7341020B3CEE}"/>
              </a:ext>
            </a:extLst>
          </p:cNvPr>
          <p:cNvSpPr txBox="1"/>
          <p:nvPr/>
        </p:nvSpPr>
        <p:spPr>
          <a:xfrm>
            <a:off x="1048756" y="4949531"/>
            <a:ext cx="777980" cy="338554"/>
          </a:xfrm>
          <a:prstGeom prst="rect">
            <a:avLst/>
          </a:prstGeom>
          <a:noFill/>
        </p:spPr>
        <p:txBody>
          <a:bodyPr wrap="square" rtlCol="0" anchor="ctr">
            <a:spAutoFit/>
          </a:bodyPr>
          <a:lstStyle/>
          <a:p>
            <a:pPr algn="ctr"/>
            <a:r>
              <a:rPr lang="en-US" sz="1600" b="1" dirty="0">
                <a:solidFill>
                  <a:schemeClr val="bg1"/>
                </a:solidFill>
                <a:latin typeface="Poppins" pitchFamily="2" charset="77"/>
                <a:cs typeface="Poppins" pitchFamily="2" charset="77"/>
              </a:rPr>
              <a:t>01</a:t>
            </a:r>
          </a:p>
        </p:txBody>
      </p:sp>
      <p:sp>
        <p:nvSpPr>
          <p:cNvPr id="66" name="TextBox 41">
            <a:extLst>
              <a:ext uri="{FF2B5EF4-FFF2-40B4-BE49-F238E27FC236}">
                <a16:creationId xmlns:a16="http://schemas.microsoft.com/office/drawing/2014/main" id="{A4C972ED-7161-5D43-AA2C-DFD96BC82469}"/>
              </a:ext>
            </a:extLst>
          </p:cNvPr>
          <p:cNvSpPr txBox="1"/>
          <p:nvPr/>
        </p:nvSpPr>
        <p:spPr>
          <a:xfrm>
            <a:off x="3374654" y="4949531"/>
            <a:ext cx="891823" cy="338554"/>
          </a:xfrm>
          <a:prstGeom prst="rect">
            <a:avLst/>
          </a:prstGeom>
          <a:noFill/>
        </p:spPr>
        <p:txBody>
          <a:bodyPr wrap="square" rtlCol="0" anchor="ctr">
            <a:spAutoFit/>
          </a:bodyPr>
          <a:lstStyle/>
          <a:p>
            <a:pPr algn="ctr"/>
            <a:r>
              <a:rPr lang="en-US" sz="1600" b="1" dirty="0">
                <a:solidFill>
                  <a:schemeClr val="bg1"/>
                </a:solidFill>
                <a:latin typeface="Poppins" pitchFamily="2" charset="77"/>
                <a:cs typeface="Poppins" pitchFamily="2" charset="77"/>
              </a:rPr>
              <a:t>02</a:t>
            </a:r>
          </a:p>
        </p:txBody>
      </p:sp>
      <p:sp>
        <p:nvSpPr>
          <p:cNvPr id="67" name="TextBox 42">
            <a:extLst>
              <a:ext uri="{FF2B5EF4-FFF2-40B4-BE49-F238E27FC236}">
                <a16:creationId xmlns:a16="http://schemas.microsoft.com/office/drawing/2014/main" id="{C2C109FA-DE1F-9446-B2F7-93D622E68323}"/>
              </a:ext>
            </a:extLst>
          </p:cNvPr>
          <p:cNvSpPr txBox="1"/>
          <p:nvPr/>
        </p:nvSpPr>
        <p:spPr>
          <a:xfrm>
            <a:off x="5690581" y="4949531"/>
            <a:ext cx="911064" cy="338554"/>
          </a:xfrm>
          <a:prstGeom prst="rect">
            <a:avLst/>
          </a:prstGeom>
          <a:noFill/>
        </p:spPr>
        <p:txBody>
          <a:bodyPr wrap="square" rtlCol="0" anchor="ctr">
            <a:spAutoFit/>
          </a:bodyPr>
          <a:lstStyle/>
          <a:p>
            <a:pPr algn="ctr"/>
            <a:r>
              <a:rPr lang="en-US" sz="1600" b="1" dirty="0">
                <a:solidFill>
                  <a:schemeClr val="bg1"/>
                </a:solidFill>
                <a:latin typeface="Poppins" pitchFamily="2" charset="77"/>
                <a:cs typeface="Poppins" pitchFamily="2" charset="77"/>
              </a:rPr>
              <a:t>03</a:t>
            </a:r>
          </a:p>
        </p:txBody>
      </p:sp>
      <p:sp>
        <p:nvSpPr>
          <p:cNvPr id="68" name="TextBox 43">
            <a:extLst>
              <a:ext uri="{FF2B5EF4-FFF2-40B4-BE49-F238E27FC236}">
                <a16:creationId xmlns:a16="http://schemas.microsoft.com/office/drawing/2014/main" id="{A07BB823-132F-024D-BCDB-A176E014C336}"/>
              </a:ext>
            </a:extLst>
          </p:cNvPr>
          <p:cNvSpPr txBox="1"/>
          <p:nvPr/>
        </p:nvSpPr>
        <p:spPr>
          <a:xfrm>
            <a:off x="7793870" y="4949531"/>
            <a:ext cx="952753" cy="338554"/>
          </a:xfrm>
          <a:prstGeom prst="rect">
            <a:avLst/>
          </a:prstGeom>
          <a:noFill/>
        </p:spPr>
        <p:txBody>
          <a:bodyPr wrap="square" rtlCol="0" anchor="ctr">
            <a:spAutoFit/>
          </a:bodyPr>
          <a:lstStyle/>
          <a:p>
            <a:pPr algn="ctr"/>
            <a:r>
              <a:rPr lang="en-US" sz="1600" b="1" dirty="0">
                <a:solidFill>
                  <a:schemeClr val="bg1"/>
                </a:solidFill>
                <a:latin typeface="Poppins" pitchFamily="2" charset="77"/>
                <a:cs typeface="Poppins" pitchFamily="2" charset="77"/>
              </a:rPr>
              <a:t>04</a:t>
            </a:r>
          </a:p>
        </p:txBody>
      </p:sp>
      <p:sp>
        <p:nvSpPr>
          <p:cNvPr id="69" name="TextBox 44">
            <a:extLst>
              <a:ext uri="{FF2B5EF4-FFF2-40B4-BE49-F238E27FC236}">
                <a16:creationId xmlns:a16="http://schemas.microsoft.com/office/drawing/2014/main" id="{2053F9DB-3F87-2043-9139-4004AA52207E}"/>
              </a:ext>
            </a:extLst>
          </p:cNvPr>
          <p:cNvSpPr txBox="1"/>
          <p:nvPr/>
        </p:nvSpPr>
        <p:spPr>
          <a:xfrm>
            <a:off x="10206525" y="4949531"/>
            <a:ext cx="936719" cy="338554"/>
          </a:xfrm>
          <a:prstGeom prst="rect">
            <a:avLst/>
          </a:prstGeom>
          <a:noFill/>
        </p:spPr>
        <p:txBody>
          <a:bodyPr wrap="square" rtlCol="0" anchor="ctr">
            <a:spAutoFit/>
          </a:bodyPr>
          <a:lstStyle/>
          <a:p>
            <a:pPr algn="ctr"/>
            <a:r>
              <a:rPr lang="en-US" sz="1600" b="1" dirty="0">
                <a:solidFill>
                  <a:schemeClr val="bg1"/>
                </a:solidFill>
                <a:latin typeface="Poppins" pitchFamily="2" charset="77"/>
                <a:cs typeface="Poppins" pitchFamily="2" charset="77"/>
              </a:rPr>
              <a:t>05</a:t>
            </a:r>
          </a:p>
        </p:txBody>
      </p:sp>
      <p:sp>
        <p:nvSpPr>
          <p:cNvPr id="20" name="Rectángulo 19">
            <a:extLst>
              <a:ext uri="{FF2B5EF4-FFF2-40B4-BE49-F238E27FC236}">
                <a16:creationId xmlns:a16="http://schemas.microsoft.com/office/drawing/2014/main" id="{FF701287-C093-784C-9617-DA19596B56BA}"/>
              </a:ext>
            </a:extLst>
          </p:cNvPr>
          <p:cNvSpPr/>
          <p:nvPr/>
        </p:nvSpPr>
        <p:spPr>
          <a:xfrm>
            <a:off x="692838" y="5487280"/>
            <a:ext cx="1518364" cy="307777"/>
          </a:xfrm>
          <a:prstGeom prst="rect">
            <a:avLst/>
          </a:prstGeom>
        </p:spPr>
        <p:txBody>
          <a:bodyPr wrap="none">
            <a:spAutoFit/>
          </a:bodyPr>
          <a:lstStyle/>
          <a:p>
            <a:pPr algn="ctr"/>
            <a:r>
              <a:rPr lang="en-US" sz="1400" b="1" dirty="0">
                <a:latin typeface="Arial" panose="020B0604020202020204" pitchFamily="34" charset="0"/>
                <a:ea typeface="Calibri" panose="020F0502020204030204" pitchFamily="34" charset="0"/>
              </a:rPr>
              <a:t>Data Principles</a:t>
            </a:r>
            <a:r>
              <a:rPr lang="es-MX" sz="1400" dirty="0">
                <a:effectLst/>
              </a:rPr>
              <a:t> </a:t>
            </a:r>
            <a:endParaRPr lang="es-MX" sz="1400" dirty="0"/>
          </a:p>
        </p:txBody>
      </p:sp>
      <p:sp>
        <p:nvSpPr>
          <p:cNvPr id="22" name="Rectángulo 21">
            <a:extLst>
              <a:ext uri="{FF2B5EF4-FFF2-40B4-BE49-F238E27FC236}">
                <a16:creationId xmlns:a16="http://schemas.microsoft.com/office/drawing/2014/main" id="{8503FE8B-C959-9E46-88A2-05456E457A1C}"/>
              </a:ext>
            </a:extLst>
          </p:cNvPr>
          <p:cNvSpPr/>
          <p:nvPr/>
        </p:nvSpPr>
        <p:spPr>
          <a:xfrm>
            <a:off x="3226236" y="5500881"/>
            <a:ext cx="1268296" cy="307777"/>
          </a:xfrm>
          <a:prstGeom prst="rect">
            <a:avLst/>
          </a:prstGeom>
        </p:spPr>
        <p:txBody>
          <a:bodyPr wrap="none">
            <a:spAutoFit/>
          </a:bodyPr>
          <a:lstStyle/>
          <a:p>
            <a:pPr algn="ctr"/>
            <a:r>
              <a:rPr lang="en-US" sz="1400" b="1" dirty="0">
                <a:latin typeface="Arial" panose="020B0604020202020204" pitchFamily="34" charset="0"/>
                <a:ea typeface="Calibri" panose="020F0502020204030204" pitchFamily="34" charset="0"/>
              </a:rPr>
              <a:t>Data Quality</a:t>
            </a:r>
            <a:r>
              <a:rPr lang="es-MX" sz="1400" dirty="0">
                <a:effectLst/>
              </a:rPr>
              <a:t> </a:t>
            </a:r>
            <a:endParaRPr lang="es-MX" sz="1400" dirty="0"/>
          </a:p>
        </p:txBody>
      </p:sp>
      <p:sp>
        <p:nvSpPr>
          <p:cNvPr id="31" name="Rectángulo 30">
            <a:extLst>
              <a:ext uri="{FF2B5EF4-FFF2-40B4-BE49-F238E27FC236}">
                <a16:creationId xmlns:a16="http://schemas.microsoft.com/office/drawing/2014/main" id="{8DF37C0F-3153-9147-9DB7-9672BCF252BA}"/>
              </a:ext>
            </a:extLst>
          </p:cNvPr>
          <p:cNvSpPr/>
          <p:nvPr/>
        </p:nvSpPr>
        <p:spPr>
          <a:xfrm>
            <a:off x="5644510" y="5520183"/>
            <a:ext cx="998991" cy="307777"/>
          </a:xfrm>
          <a:prstGeom prst="rect">
            <a:avLst/>
          </a:prstGeom>
        </p:spPr>
        <p:txBody>
          <a:bodyPr wrap="none">
            <a:spAutoFit/>
          </a:bodyPr>
          <a:lstStyle/>
          <a:p>
            <a:pPr algn="ctr"/>
            <a:r>
              <a:rPr lang="en-US" sz="1400" b="1" dirty="0">
                <a:latin typeface="Arial" panose="020B0604020202020204" pitchFamily="34" charset="0"/>
                <a:ea typeface="Calibri" panose="020F0502020204030204" pitchFamily="34" charset="0"/>
              </a:rPr>
              <a:t>Metadata</a:t>
            </a:r>
            <a:r>
              <a:rPr lang="es-MX" sz="1400" dirty="0">
                <a:effectLst/>
              </a:rPr>
              <a:t> </a:t>
            </a:r>
            <a:endParaRPr lang="es-MX" sz="1400" dirty="0"/>
          </a:p>
        </p:txBody>
      </p:sp>
      <p:sp>
        <p:nvSpPr>
          <p:cNvPr id="33" name="Rectángulo 32">
            <a:extLst>
              <a:ext uri="{FF2B5EF4-FFF2-40B4-BE49-F238E27FC236}">
                <a16:creationId xmlns:a16="http://schemas.microsoft.com/office/drawing/2014/main" id="{EB59998C-BA26-7C4D-8EE3-EAA5EF4A0E91}"/>
              </a:ext>
            </a:extLst>
          </p:cNvPr>
          <p:cNvSpPr/>
          <p:nvPr/>
        </p:nvSpPr>
        <p:spPr>
          <a:xfrm>
            <a:off x="7668832" y="5520183"/>
            <a:ext cx="1282467" cy="307777"/>
          </a:xfrm>
          <a:prstGeom prst="rect">
            <a:avLst/>
          </a:prstGeom>
        </p:spPr>
        <p:txBody>
          <a:bodyPr wrap="none">
            <a:spAutoFit/>
          </a:bodyPr>
          <a:lstStyle/>
          <a:p>
            <a:pPr algn="ctr"/>
            <a:r>
              <a:rPr lang="en-US" sz="1400" b="1" dirty="0">
                <a:latin typeface="Arial" panose="020B0604020202020204" pitchFamily="34" charset="0"/>
                <a:ea typeface="Calibri" panose="020F0502020204030204" pitchFamily="34" charset="0"/>
              </a:rPr>
              <a:t>Data Access</a:t>
            </a:r>
            <a:r>
              <a:rPr lang="es-MX" sz="1400" dirty="0">
                <a:effectLst/>
              </a:rPr>
              <a:t> </a:t>
            </a:r>
            <a:endParaRPr lang="es-MX" sz="1400" dirty="0"/>
          </a:p>
        </p:txBody>
      </p:sp>
      <p:sp>
        <p:nvSpPr>
          <p:cNvPr id="35" name="Rectángulo 34">
            <a:extLst>
              <a:ext uri="{FF2B5EF4-FFF2-40B4-BE49-F238E27FC236}">
                <a16:creationId xmlns:a16="http://schemas.microsoft.com/office/drawing/2014/main" id="{1155303A-4E50-404B-AB0D-A09815724660}"/>
              </a:ext>
            </a:extLst>
          </p:cNvPr>
          <p:cNvSpPr/>
          <p:nvPr/>
        </p:nvSpPr>
        <p:spPr>
          <a:xfrm>
            <a:off x="9961131" y="5518839"/>
            <a:ext cx="1507144" cy="307777"/>
          </a:xfrm>
          <a:prstGeom prst="rect">
            <a:avLst/>
          </a:prstGeom>
        </p:spPr>
        <p:txBody>
          <a:bodyPr wrap="none">
            <a:spAutoFit/>
          </a:bodyPr>
          <a:lstStyle/>
          <a:p>
            <a:r>
              <a:rPr lang="en-US" sz="1400" b="1" dirty="0">
                <a:latin typeface="Arial" panose="020B0604020202020204" pitchFamily="34" charset="0"/>
                <a:ea typeface="Calibri" panose="020F0502020204030204" pitchFamily="34" charset="0"/>
              </a:rPr>
              <a:t>Data Life Cycle</a:t>
            </a:r>
            <a:r>
              <a:rPr lang="es-MX" sz="1400" dirty="0">
                <a:effectLst/>
              </a:rPr>
              <a:t> </a:t>
            </a:r>
            <a:endParaRPr lang="es-MX" sz="1400" dirty="0"/>
          </a:p>
        </p:txBody>
      </p:sp>
      <p:pic>
        <p:nvPicPr>
          <p:cNvPr id="71" name="Imagen 70">
            <a:extLst>
              <a:ext uri="{FF2B5EF4-FFF2-40B4-BE49-F238E27FC236}">
                <a16:creationId xmlns:a16="http://schemas.microsoft.com/office/drawing/2014/main" id="{EC610E6F-6ED3-524D-80F3-5C3B8636E5F2}"/>
              </a:ext>
            </a:extLst>
          </p:cNvPr>
          <p:cNvPicPr>
            <a:picLocks noChangeAspect="1"/>
          </p:cNvPicPr>
          <p:nvPr/>
        </p:nvPicPr>
        <p:blipFill>
          <a:blip r:embed="rId2"/>
          <a:stretch>
            <a:fillRect/>
          </a:stretch>
        </p:blipFill>
        <p:spPr>
          <a:xfrm>
            <a:off x="1188321" y="4302353"/>
            <a:ext cx="540000" cy="540000"/>
          </a:xfrm>
          <a:prstGeom prst="rect">
            <a:avLst/>
          </a:prstGeom>
        </p:spPr>
      </p:pic>
      <p:pic>
        <p:nvPicPr>
          <p:cNvPr id="75" name="Imagen 74">
            <a:extLst>
              <a:ext uri="{FF2B5EF4-FFF2-40B4-BE49-F238E27FC236}">
                <a16:creationId xmlns:a16="http://schemas.microsoft.com/office/drawing/2014/main" id="{B96C5008-674D-4D48-9A5D-CA6663D3FC49}"/>
              </a:ext>
            </a:extLst>
          </p:cNvPr>
          <p:cNvPicPr>
            <a:picLocks noChangeAspect="1"/>
          </p:cNvPicPr>
          <p:nvPr/>
        </p:nvPicPr>
        <p:blipFill>
          <a:blip r:embed="rId3"/>
          <a:stretch>
            <a:fillRect/>
          </a:stretch>
        </p:blipFill>
        <p:spPr>
          <a:xfrm>
            <a:off x="3581338" y="4302353"/>
            <a:ext cx="540000" cy="540000"/>
          </a:xfrm>
          <a:prstGeom prst="rect">
            <a:avLst/>
          </a:prstGeom>
        </p:spPr>
      </p:pic>
      <p:pic>
        <p:nvPicPr>
          <p:cNvPr id="81" name="Imagen 80">
            <a:extLst>
              <a:ext uri="{FF2B5EF4-FFF2-40B4-BE49-F238E27FC236}">
                <a16:creationId xmlns:a16="http://schemas.microsoft.com/office/drawing/2014/main" id="{105A245E-092A-9B40-9523-367BD681ED7A}"/>
              </a:ext>
            </a:extLst>
          </p:cNvPr>
          <p:cNvPicPr>
            <a:picLocks noChangeAspect="1"/>
          </p:cNvPicPr>
          <p:nvPr/>
        </p:nvPicPr>
        <p:blipFill>
          <a:blip r:embed="rId4"/>
          <a:stretch>
            <a:fillRect/>
          </a:stretch>
        </p:blipFill>
        <p:spPr>
          <a:xfrm>
            <a:off x="5875118" y="4302353"/>
            <a:ext cx="540000" cy="540000"/>
          </a:xfrm>
          <a:prstGeom prst="rect">
            <a:avLst/>
          </a:prstGeom>
        </p:spPr>
      </p:pic>
      <p:pic>
        <p:nvPicPr>
          <p:cNvPr id="83" name="Imagen 82">
            <a:extLst>
              <a:ext uri="{FF2B5EF4-FFF2-40B4-BE49-F238E27FC236}">
                <a16:creationId xmlns:a16="http://schemas.microsoft.com/office/drawing/2014/main" id="{3FD4EB4C-41CE-7E4E-8CD4-72A30A20C54A}"/>
              </a:ext>
            </a:extLst>
          </p:cNvPr>
          <p:cNvPicPr>
            <a:picLocks noChangeAspect="1"/>
          </p:cNvPicPr>
          <p:nvPr/>
        </p:nvPicPr>
        <p:blipFill>
          <a:blip r:embed="rId5"/>
          <a:stretch>
            <a:fillRect/>
          </a:stretch>
        </p:blipFill>
        <p:spPr>
          <a:xfrm>
            <a:off x="8040065" y="4302353"/>
            <a:ext cx="540000" cy="540000"/>
          </a:xfrm>
          <a:prstGeom prst="rect">
            <a:avLst/>
          </a:prstGeom>
        </p:spPr>
      </p:pic>
      <p:pic>
        <p:nvPicPr>
          <p:cNvPr id="3" name="Imagen 2" descr="Forma&#10;&#10;Descripción generada automáticamente con confianza baja">
            <a:extLst>
              <a:ext uri="{FF2B5EF4-FFF2-40B4-BE49-F238E27FC236}">
                <a16:creationId xmlns:a16="http://schemas.microsoft.com/office/drawing/2014/main" id="{75692EC1-289F-425E-BD0C-412B08313DA9}"/>
              </a:ext>
            </a:extLst>
          </p:cNvPr>
          <p:cNvPicPr>
            <a:picLocks noChangeAspect="1"/>
          </p:cNvPicPr>
          <p:nvPr/>
        </p:nvPicPr>
        <p:blipFill>
          <a:blip r:embed="rId6"/>
          <a:stretch>
            <a:fillRect/>
          </a:stretch>
        </p:blipFill>
        <p:spPr>
          <a:xfrm>
            <a:off x="10444703" y="4302353"/>
            <a:ext cx="540000" cy="540000"/>
          </a:xfrm>
          <a:prstGeom prst="rect">
            <a:avLst/>
          </a:prstGeom>
        </p:spPr>
      </p:pic>
    </p:spTree>
    <p:extLst>
      <p:ext uri="{BB962C8B-B14F-4D97-AF65-F5344CB8AC3E}">
        <p14:creationId xmlns:p14="http://schemas.microsoft.com/office/powerpoint/2010/main" val="166633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F009672D-BD86-BF49-992C-A221047C771A}"/>
              </a:ext>
            </a:extLst>
          </p:cNvPr>
          <p:cNvGrpSpPr/>
          <p:nvPr/>
        </p:nvGrpSpPr>
        <p:grpSpPr>
          <a:xfrm>
            <a:off x="543770" y="2467483"/>
            <a:ext cx="906864" cy="306025"/>
            <a:chOff x="615461" y="1738491"/>
            <a:chExt cx="906864" cy="306025"/>
          </a:xfrm>
        </p:grpSpPr>
        <p:sp>
          <p:nvSpPr>
            <p:cNvPr id="10" name="object 7">
              <a:extLst>
                <a:ext uri="{FF2B5EF4-FFF2-40B4-BE49-F238E27FC236}">
                  <a16:creationId xmlns:a16="http://schemas.microsoft.com/office/drawing/2014/main" id="{8A7AEF61-2021-C244-A4F0-45756983572C}"/>
                </a:ext>
              </a:extLst>
            </p:cNvPr>
            <p:cNvSpPr/>
            <p:nvPr/>
          </p:nvSpPr>
          <p:spPr>
            <a:xfrm>
              <a:off x="615461" y="1738491"/>
              <a:ext cx="906864" cy="306025"/>
            </a:xfrm>
            <a:custGeom>
              <a:avLst/>
              <a:gdLst/>
              <a:ahLst/>
              <a:cxnLst/>
              <a:rect l="l" t="t" r="r" b="b"/>
              <a:pathLst>
                <a:path w="16230600" h="1028700">
                  <a:moveTo>
                    <a:pt x="16036012" y="1028699"/>
                  </a:moveTo>
                  <a:lnTo>
                    <a:pt x="194431" y="1028699"/>
                  </a:lnTo>
                  <a:lnTo>
                    <a:pt x="149927" y="1023566"/>
                  </a:lnTo>
                  <a:lnTo>
                    <a:pt x="109032" y="1008951"/>
                  </a:lnTo>
                  <a:lnTo>
                    <a:pt x="72927" y="986031"/>
                  </a:lnTo>
                  <a:lnTo>
                    <a:pt x="42791" y="955982"/>
                  </a:lnTo>
                  <a:lnTo>
                    <a:pt x="19805" y="919981"/>
                  </a:lnTo>
                  <a:lnTo>
                    <a:pt x="5147" y="879205"/>
                  </a:lnTo>
                  <a:lnTo>
                    <a:pt x="0" y="834829"/>
                  </a:lnTo>
                  <a:lnTo>
                    <a:pt x="0" y="193870"/>
                  </a:lnTo>
                  <a:lnTo>
                    <a:pt x="5147" y="149494"/>
                  </a:lnTo>
                  <a:lnTo>
                    <a:pt x="19805" y="108718"/>
                  </a:lnTo>
                  <a:lnTo>
                    <a:pt x="42791" y="72717"/>
                  </a:lnTo>
                  <a:lnTo>
                    <a:pt x="72927" y="42668"/>
                  </a:lnTo>
                  <a:lnTo>
                    <a:pt x="109032" y="19748"/>
                  </a:lnTo>
                  <a:lnTo>
                    <a:pt x="149927" y="5133"/>
                  </a:lnTo>
                  <a:lnTo>
                    <a:pt x="194431" y="0"/>
                  </a:lnTo>
                  <a:lnTo>
                    <a:pt x="16036012" y="0"/>
                  </a:lnTo>
                  <a:lnTo>
                    <a:pt x="16080516" y="5133"/>
                  </a:lnTo>
                  <a:lnTo>
                    <a:pt x="16121410" y="19748"/>
                  </a:lnTo>
                  <a:lnTo>
                    <a:pt x="16157516" y="42668"/>
                  </a:lnTo>
                  <a:lnTo>
                    <a:pt x="16187651" y="72717"/>
                  </a:lnTo>
                  <a:lnTo>
                    <a:pt x="16210638" y="108718"/>
                  </a:lnTo>
                  <a:lnTo>
                    <a:pt x="16225295" y="149494"/>
                  </a:lnTo>
                  <a:lnTo>
                    <a:pt x="16230443" y="193870"/>
                  </a:lnTo>
                  <a:lnTo>
                    <a:pt x="16230443" y="834829"/>
                  </a:lnTo>
                  <a:lnTo>
                    <a:pt x="16225295" y="879205"/>
                  </a:lnTo>
                  <a:lnTo>
                    <a:pt x="16210638" y="919981"/>
                  </a:lnTo>
                  <a:lnTo>
                    <a:pt x="16187651" y="955982"/>
                  </a:lnTo>
                  <a:lnTo>
                    <a:pt x="16157516" y="986031"/>
                  </a:lnTo>
                  <a:lnTo>
                    <a:pt x="16121410" y="1008951"/>
                  </a:lnTo>
                  <a:lnTo>
                    <a:pt x="16080516" y="1023566"/>
                  </a:lnTo>
                  <a:lnTo>
                    <a:pt x="16036012" y="1028699"/>
                  </a:lnTo>
                  <a:close/>
                </a:path>
              </a:pathLst>
            </a:custGeom>
            <a:solidFill>
              <a:srgbClr val="F7F6F4"/>
            </a:solidFill>
            <a:ln>
              <a:solidFill>
                <a:srgbClr val="F45C43"/>
              </a:solidFill>
            </a:ln>
          </p:spPr>
          <p:txBody>
            <a:bodyPr wrap="square" lIns="0" tIns="0" rIns="0" bIns="0" rtlCol="0"/>
            <a:lstStyle/>
            <a:p>
              <a:endParaRPr dirty="0">
                <a:solidFill>
                  <a:srgbClr val="F45C43"/>
                </a:solidFill>
              </a:endParaRPr>
            </a:p>
          </p:txBody>
        </p:sp>
        <p:sp>
          <p:nvSpPr>
            <p:cNvPr id="9" name="Rectángulo 8">
              <a:extLst>
                <a:ext uri="{FF2B5EF4-FFF2-40B4-BE49-F238E27FC236}">
                  <a16:creationId xmlns:a16="http://schemas.microsoft.com/office/drawing/2014/main" id="{A4B9D6E8-C5E7-FD49-A4FF-877F71DA78E2}"/>
                </a:ext>
              </a:extLst>
            </p:cNvPr>
            <p:cNvSpPr/>
            <p:nvPr/>
          </p:nvSpPr>
          <p:spPr>
            <a:xfrm>
              <a:off x="615461" y="1753004"/>
              <a:ext cx="794239" cy="276999"/>
            </a:xfrm>
            <a:prstGeom prst="rect">
              <a:avLst/>
            </a:prstGeom>
          </p:spPr>
          <p:txBody>
            <a:bodyPr wrap="square">
              <a:spAutoFit/>
            </a:bodyPr>
            <a:lstStyle/>
            <a:p>
              <a:pPr algn="just">
                <a:spcBef>
                  <a:spcPts val="600"/>
                </a:spcBef>
                <a:spcAft>
                  <a:spcPts val="600"/>
                </a:spcAft>
              </a:pPr>
              <a:r>
                <a:rPr lang="es-MX" sz="1200" b="1" dirty="0">
                  <a:effectLst/>
                  <a:latin typeface="Arial" panose="020B0604020202020204" pitchFamily="34" charset="0"/>
                  <a:ea typeface="Calibri" panose="020F0502020204030204" pitchFamily="34" charset="0"/>
                  <a:cs typeface="Arial" panose="020B0604020202020204" pitchFamily="34" charset="0"/>
                </a:rPr>
                <a:t>Answer:</a:t>
              </a:r>
            </a:p>
          </p:txBody>
        </p:sp>
      </p:grpSp>
      <p:grpSp>
        <p:nvGrpSpPr>
          <p:cNvPr id="45" name="Grupo 44">
            <a:extLst>
              <a:ext uri="{FF2B5EF4-FFF2-40B4-BE49-F238E27FC236}">
                <a16:creationId xmlns:a16="http://schemas.microsoft.com/office/drawing/2014/main" id="{F9AC3802-A75B-2B49-90F4-80F6ED8CF391}"/>
              </a:ext>
            </a:extLst>
          </p:cNvPr>
          <p:cNvGrpSpPr/>
          <p:nvPr/>
        </p:nvGrpSpPr>
        <p:grpSpPr>
          <a:xfrm>
            <a:off x="542869" y="375745"/>
            <a:ext cx="1578736" cy="380501"/>
            <a:chOff x="782005" y="2444729"/>
            <a:chExt cx="1578736" cy="380501"/>
          </a:xfrm>
        </p:grpSpPr>
        <p:sp>
          <p:nvSpPr>
            <p:cNvPr id="46" name="Rectangle 3">
              <a:extLst>
                <a:ext uri="{FF2B5EF4-FFF2-40B4-BE49-F238E27FC236}">
                  <a16:creationId xmlns:a16="http://schemas.microsoft.com/office/drawing/2014/main" id="{17D88A55-D8B7-3B4E-9CFD-3252AE5F90EA}"/>
                </a:ext>
              </a:extLst>
            </p:cNvPr>
            <p:cNvSpPr/>
            <p:nvPr/>
          </p:nvSpPr>
          <p:spPr>
            <a:xfrm>
              <a:off x="782005" y="2444729"/>
              <a:ext cx="1517943" cy="380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Rectangle 4">
              <a:extLst>
                <a:ext uri="{FF2B5EF4-FFF2-40B4-BE49-F238E27FC236}">
                  <a16:creationId xmlns:a16="http://schemas.microsoft.com/office/drawing/2014/main" id="{EFC53909-1E43-FD46-B0F3-6E656F398BB0}"/>
                </a:ext>
              </a:extLst>
            </p:cNvPr>
            <p:cNvSpPr/>
            <p:nvPr/>
          </p:nvSpPr>
          <p:spPr>
            <a:xfrm>
              <a:off x="782005" y="2444729"/>
              <a:ext cx="68580" cy="380501"/>
            </a:xfrm>
            <a:prstGeom prst="rect">
              <a:avLst/>
            </a:prstGeom>
            <a:solidFill>
              <a:srgbClr val="FE7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endParaRPr>
            </a:p>
          </p:txBody>
        </p:sp>
        <p:sp>
          <p:nvSpPr>
            <p:cNvPr id="48" name="TextBox 5">
              <a:extLst>
                <a:ext uri="{FF2B5EF4-FFF2-40B4-BE49-F238E27FC236}">
                  <a16:creationId xmlns:a16="http://schemas.microsoft.com/office/drawing/2014/main" id="{FA879551-623F-E746-BD0C-4E6F21BAF1E3}"/>
                </a:ext>
              </a:extLst>
            </p:cNvPr>
            <p:cNvSpPr txBox="1"/>
            <p:nvPr/>
          </p:nvSpPr>
          <p:spPr>
            <a:xfrm>
              <a:off x="949777" y="2507263"/>
              <a:ext cx="1410964" cy="276999"/>
            </a:xfrm>
            <a:prstGeom prst="rect">
              <a:avLst/>
            </a:prstGeom>
            <a:noFill/>
          </p:spPr>
          <p:txBody>
            <a:bodyPr wrap="none" rtlCol="0" anchor="b" anchorCtr="0">
              <a:spAutoFit/>
            </a:bodyPr>
            <a:lstStyle/>
            <a:p>
              <a:r>
                <a:rPr lang="en-US" sz="1200" b="1" dirty="0">
                  <a:latin typeface="Arial" panose="020B0604020202020204" pitchFamily="34" charset="0"/>
                  <a:ea typeface="League Spartan" charset="0"/>
                  <a:cs typeface="Arial" panose="020B0604020202020204" pitchFamily="34" charset="0"/>
                </a:rPr>
                <a:t>Fourth question:</a:t>
              </a:r>
            </a:p>
          </p:txBody>
        </p:sp>
        <p:sp>
          <p:nvSpPr>
            <p:cNvPr id="49" name="TextBox 7">
              <a:extLst>
                <a:ext uri="{FF2B5EF4-FFF2-40B4-BE49-F238E27FC236}">
                  <a16:creationId xmlns:a16="http://schemas.microsoft.com/office/drawing/2014/main" id="{0586B6D0-EC9D-B84B-8A62-1431274AA106}"/>
                </a:ext>
              </a:extLst>
            </p:cNvPr>
            <p:cNvSpPr txBox="1"/>
            <p:nvPr/>
          </p:nvSpPr>
          <p:spPr>
            <a:xfrm>
              <a:off x="782905" y="2493813"/>
              <a:ext cx="333746" cy="307777"/>
            </a:xfrm>
            <a:prstGeom prst="rect">
              <a:avLst/>
            </a:prstGeom>
            <a:noFill/>
          </p:spPr>
          <p:txBody>
            <a:bodyPr wrap="none" rtlCol="0" anchor="ctr" anchorCtr="0">
              <a:spAutoFit/>
            </a:bodyPr>
            <a:lstStyle/>
            <a:p>
              <a:pPr algn="ctr"/>
              <a:r>
                <a:rPr lang="en-US" sz="1400" b="1" dirty="0">
                  <a:solidFill>
                    <a:srgbClr val="FE7763"/>
                  </a:solidFill>
                  <a:latin typeface="Arial" panose="020B0604020202020204" pitchFamily="34" charset="0"/>
                  <a:ea typeface="League Spartan" charset="0"/>
                  <a:cs typeface="Arial" panose="020B0604020202020204" pitchFamily="34" charset="0"/>
                </a:rPr>
                <a:t>4.</a:t>
              </a:r>
            </a:p>
          </p:txBody>
        </p:sp>
      </p:grpSp>
      <p:sp>
        <p:nvSpPr>
          <p:cNvPr id="51" name="CuadroTexto 50">
            <a:extLst>
              <a:ext uri="{FF2B5EF4-FFF2-40B4-BE49-F238E27FC236}">
                <a16:creationId xmlns:a16="http://schemas.microsoft.com/office/drawing/2014/main" id="{EE32F286-40C8-4D1D-874F-622471553EC4}"/>
              </a:ext>
            </a:extLst>
          </p:cNvPr>
          <p:cNvSpPr txBox="1"/>
          <p:nvPr/>
        </p:nvSpPr>
        <p:spPr>
          <a:xfrm>
            <a:off x="543769" y="2884499"/>
            <a:ext cx="6492413"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4.1 to 4.4 are in the .html, python document, the presentation, and this word document. </a:t>
            </a:r>
          </a:p>
          <a:p>
            <a:r>
              <a:rPr lang="en-US" sz="1200" dirty="0">
                <a:latin typeface="Arial" panose="020B0604020202020204" pitchFamily="34" charset="0"/>
                <a:cs typeface="Arial" panose="020B0604020202020204" pitchFamily="34" charset="0"/>
              </a:rPr>
              <a:t>4.5 link : </a:t>
            </a:r>
            <a:r>
              <a:rPr lang="en-US" sz="1200" dirty="0">
                <a:latin typeface="Arial" panose="020B0604020202020204" pitchFamily="34" charset="0"/>
                <a:cs typeface="Arial" panose="020B0604020202020204" pitchFamily="34" charset="0"/>
                <a:hlinkClick r:id="rId3"/>
              </a:rPr>
              <a:t>https://github.com/ogmoran13/RappiBC_Octavio</a:t>
            </a:r>
            <a:endParaRPr lang="es-MX" sz="1200" dirty="0">
              <a:latin typeface="Arial" panose="020B0604020202020204" pitchFamily="34" charset="0"/>
              <a:cs typeface="Arial" panose="020B0604020202020204" pitchFamily="34" charset="0"/>
            </a:endParaRPr>
          </a:p>
        </p:txBody>
      </p:sp>
      <p:sp>
        <p:nvSpPr>
          <p:cNvPr id="53" name="CuadroTexto 52">
            <a:extLst>
              <a:ext uri="{FF2B5EF4-FFF2-40B4-BE49-F238E27FC236}">
                <a16:creationId xmlns:a16="http://schemas.microsoft.com/office/drawing/2014/main" id="{F96AECEC-6B17-4FC5-B936-6C40DE0357EF}"/>
              </a:ext>
            </a:extLst>
          </p:cNvPr>
          <p:cNvSpPr txBox="1"/>
          <p:nvPr/>
        </p:nvSpPr>
        <p:spPr>
          <a:xfrm>
            <a:off x="542869" y="846539"/>
            <a:ext cx="11027090" cy="1200329"/>
          </a:xfrm>
          <a:prstGeom prst="rect">
            <a:avLst/>
          </a:prstGeom>
          <a:noFill/>
        </p:spPr>
        <p:txBody>
          <a:bodyPr wrap="square">
            <a:spAutoFit/>
          </a:bodyPr>
          <a:lstStyle/>
          <a:p>
            <a:pPr algn="just">
              <a:spcBef>
                <a:spcPts val="600"/>
              </a:spcBef>
              <a:spcAft>
                <a:spcPts val="600"/>
              </a:spcAft>
            </a:pPr>
            <a:r>
              <a:rPr lang="en-US" sz="1200" b="1" i="0" dirty="0">
                <a:solidFill>
                  <a:srgbClr val="3C3C3B"/>
                </a:solidFill>
                <a:effectLst/>
                <a:latin typeface="Arial" panose="020B0604020202020204" pitchFamily="34" charset="0"/>
                <a:ea typeface="Calibri" panose="020F0502020204030204" pitchFamily="34" charset="0"/>
                <a:cs typeface="Times New Roman" panose="02020603050405020304" pitchFamily="18" charset="0"/>
              </a:rPr>
              <a:t>4.1</a:t>
            </a:r>
            <a:r>
              <a:rPr lang="en-US" sz="1200" b="1" i="0" dirty="0">
                <a:solidFill>
                  <a:srgbClr val="FE7763"/>
                </a:solidFill>
                <a:effectLst/>
                <a:latin typeface="Arial" panose="020B0604020202020204" pitchFamily="34" charset="0"/>
                <a:ea typeface="Calibri" panose="020F0502020204030204" pitchFamily="34" charset="0"/>
                <a:cs typeface="Times New Roman" panose="02020603050405020304" pitchFamily="18" charset="0"/>
              </a:rPr>
              <a:t> YOUR TASK IS TO exploit the information contained in the aforementioned file as you find fit. </a:t>
            </a:r>
            <a:r>
              <a:rPr lang="en-US" sz="1200" b="1" i="0" dirty="0">
                <a:solidFill>
                  <a:srgbClr val="3C3C3B"/>
                </a:solidFill>
                <a:effectLst/>
                <a:latin typeface="Arial" panose="020B0604020202020204" pitchFamily="34" charset="0"/>
                <a:ea typeface="Calibri" panose="020F0502020204030204" pitchFamily="34" charset="0"/>
                <a:cs typeface="Times New Roman" panose="02020603050405020304" pitchFamily="18" charset="0"/>
              </a:rPr>
              <a:t>4.2 </a:t>
            </a:r>
            <a:r>
              <a:rPr lang="en-US" sz="1200" b="1" i="0" dirty="0">
                <a:solidFill>
                  <a:srgbClr val="FE7763"/>
                </a:solidFill>
                <a:effectLst/>
                <a:latin typeface="Arial" panose="020B0604020202020204" pitchFamily="34" charset="0"/>
                <a:ea typeface="Calibri" panose="020F0502020204030204" pitchFamily="34" charset="0"/>
                <a:cs typeface="Times New Roman" panose="02020603050405020304" pitchFamily="18" charset="0"/>
              </a:rPr>
              <a:t>Display and plot the information you consider to be the most relevant for a Credit card business. You could consider the following departments: Operations, Growth (Marketing), Finance, Customer Service, and Product. </a:t>
            </a:r>
            <a:r>
              <a:rPr lang="en-US" sz="1200" b="1" i="0" dirty="0">
                <a:solidFill>
                  <a:srgbClr val="3C3C3B"/>
                </a:solidFill>
                <a:effectLst/>
                <a:latin typeface="Arial" panose="020B0604020202020204" pitchFamily="34" charset="0"/>
                <a:ea typeface="Calibri" panose="020F0502020204030204" pitchFamily="34" charset="0"/>
                <a:cs typeface="Times New Roman" panose="02020603050405020304" pitchFamily="18" charset="0"/>
              </a:rPr>
              <a:t>4.3 </a:t>
            </a:r>
            <a:r>
              <a:rPr lang="en-US" sz="1200" b="1" i="0" dirty="0">
                <a:solidFill>
                  <a:srgbClr val="FE7763"/>
                </a:solidFill>
                <a:effectLst/>
                <a:latin typeface="Arial" panose="020B0604020202020204" pitchFamily="34" charset="0"/>
                <a:ea typeface="Calibri" panose="020F0502020204030204" pitchFamily="34" charset="0"/>
                <a:cs typeface="Times New Roman" panose="02020603050405020304" pitchFamily="18" charset="0"/>
              </a:rPr>
              <a:t>Use your imagination to best describe the data with charts and tables. Select those key performance indicators you consider that drive the business. Present recommendations on those indicators that, to the best of your knowledge, might be low or could be boosted. </a:t>
            </a:r>
            <a:r>
              <a:rPr lang="en-US" sz="1200" b="1" i="0" dirty="0">
                <a:solidFill>
                  <a:srgbClr val="3C3C3B"/>
                </a:solidFill>
                <a:effectLst/>
                <a:latin typeface="Arial" panose="020B0604020202020204" pitchFamily="34" charset="0"/>
                <a:ea typeface="Calibri" panose="020F0502020204030204" pitchFamily="34" charset="0"/>
                <a:cs typeface="Times New Roman" panose="02020603050405020304" pitchFamily="18" charset="0"/>
              </a:rPr>
              <a:t>4.4 </a:t>
            </a:r>
            <a:r>
              <a:rPr lang="en-US" sz="1200" b="1" i="0" dirty="0">
                <a:solidFill>
                  <a:srgbClr val="FE7763"/>
                </a:solidFill>
                <a:effectLst/>
                <a:latin typeface="Arial" panose="020B0604020202020204" pitchFamily="34" charset="0"/>
                <a:ea typeface="Calibri" panose="020F0502020204030204" pitchFamily="34" charset="0"/>
                <a:cs typeface="Times New Roman" panose="02020603050405020304" pitchFamily="18" charset="0"/>
              </a:rPr>
              <a:t>Think outside the box. If you feel that, extra information might be needed to support your arguments, include it in the folder: Power Point presentations, word documents, etc… </a:t>
            </a:r>
            <a:r>
              <a:rPr lang="en-US" sz="1200" b="1" i="0" dirty="0">
                <a:solidFill>
                  <a:srgbClr val="3C3C3B"/>
                </a:solidFill>
                <a:effectLst/>
                <a:latin typeface="Arial" panose="020B0604020202020204" pitchFamily="34" charset="0"/>
                <a:ea typeface="Calibri" panose="020F0502020204030204" pitchFamily="34" charset="0"/>
                <a:cs typeface="Times New Roman" panose="02020603050405020304" pitchFamily="18" charset="0"/>
              </a:rPr>
              <a:t>4.5 </a:t>
            </a:r>
            <a:r>
              <a:rPr lang="en-US" sz="1200" b="1" i="0" dirty="0">
                <a:solidFill>
                  <a:srgbClr val="FE7763"/>
                </a:solidFill>
                <a:effectLst/>
                <a:latin typeface="Arial" panose="020B0604020202020204" pitchFamily="34" charset="0"/>
                <a:ea typeface="Calibri" panose="020F0502020204030204" pitchFamily="34" charset="0"/>
                <a:cs typeface="Times New Roman" panose="02020603050405020304" pitchFamily="18" charset="0"/>
              </a:rPr>
              <a:t>Uploading your results to a git repo is desired but not mandatory.</a:t>
            </a:r>
            <a:endParaRPr lang="es-MX" sz="1000" i="1" dirty="0">
              <a:solidFill>
                <a:srgbClr val="3C3C3B"/>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Imagen 20">
            <a:extLst>
              <a:ext uri="{FF2B5EF4-FFF2-40B4-BE49-F238E27FC236}">
                <a16:creationId xmlns:a16="http://schemas.microsoft.com/office/drawing/2014/main" id="{A14E8D20-A418-407C-9F3D-24B4CD06E069}"/>
              </a:ext>
            </a:extLst>
          </p:cNvPr>
          <p:cNvPicPr>
            <a:picLocks noChangeAspect="1"/>
          </p:cNvPicPr>
          <p:nvPr/>
        </p:nvPicPr>
        <p:blipFill>
          <a:blip r:embed="rId4"/>
          <a:stretch>
            <a:fillRect/>
          </a:stretch>
        </p:blipFill>
        <p:spPr>
          <a:xfrm>
            <a:off x="94062" y="3511837"/>
            <a:ext cx="5962352" cy="1952700"/>
          </a:xfrm>
          <a:prstGeom prst="rect">
            <a:avLst/>
          </a:prstGeom>
        </p:spPr>
      </p:pic>
      <p:pic>
        <p:nvPicPr>
          <p:cNvPr id="24" name="Imagen 23">
            <a:extLst>
              <a:ext uri="{FF2B5EF4-FFF2-40B4-BE49-F238E27FC236}">
                <a16:creationId xmlns:a16="http://schemas.microsoft.com/office/drawing/2014/main" id="{943B8920-847A-4281-81FE-67044C532801}"/>
              </a:ext>
            </a:extLst>
          </p:cNvPr>
          <p:cNvPicPr>
            <a:picLocks noChangeAspect="1"/>
          </p:cNvPicPr>
          <p:nvPr/>
        </p:nvPicPr>
        <p:blipFill>
          <a:blip r:embed="rId5"/>
          <a:stretch>
            <a:fillRect/>
          </a:stretch>
        </p:blipFill>
        <p:spPr>
          <a:xfrm>
            <a:off x="6624734" y="3322498"/>
            <a:ext cx="5129115" cy="3108555"/>
          </a:xfrm>
          <a:prstGeom prst="rect">
            <a:avLst/>
          </a:prstGeom>
        </p:spPr>
      </p:pic>
      <p:graphicFrame>
        <p:nvGraphicFramePr>
          <p:cNvPr id="25" name="Objeto 24">
            <a:extLst>
              <a:ext uri="{FF2B5EF4-FFF2-40B4-BE49-F238E27FC236}">
                <a16:creationId xmlns:a16="http://schemas.microsoft.com/office/drawing/2014/main" id="{883F2EBA-3FE3-4820-8393-50F2A01AFE0B}"/>
              </a:ext>
            </a:extLst>
          </p:cNvPr>
          <p:cNvGraphicFramePr>
            <a:graphicFrameLocks noChangeAspect="1"/>
          </p:cNvGraphicFramePr>
          <p:nvPr>
            <p:extLst>
              <p:ext uri="{D42A27DB-BD31-4B8C-83A1-F6EECF244321}">
                <p14:modId xmlns:p14="http://schemas.microsoft.com/office/powerpoint/2010/main" val="3718469324"/>
              </p:ext>
            </p:extLst>
          </p:nvPr>
        </p:nvGraphicFramePr>
        <p:xfrm>
          <a:off x="1492161" y="2392374"/>
          <a:ext cx="1258887" cy="454025"/>
        </p:xfrm>
        <a:graphic>
          <a:graphicData uri="http://schemas.openxmlformats.org/presentationml/2006/ole">
            <mc:AlternateContent xmlns:mc="http://schemas.openxmlformats.org/markup-compatibility/2006">
              <mc:Choice xmlns:v="urn:schemas-microsoft-com:vml" Requires="v">
                <p:oleObj spid="_x0000_s1029" name="Objeto empaquetador del shell" showAsIcon="1" r:id="rId6" imgW="1259280" imgH="453600" progId="Package">
                  <p:embed/>
                </p:oleObj>
              </mc:Choice>
              <mc:Fallback>
                <p:oleObj name="Objeto empaquetador del shell" showAsIcon="1" r:id="rId6" imgW="1259280" imgH="453600" progId="Package">
                  <p:embed/>
                  <p:pic>
                    <p:nvPicPr>
                      <p:cNvPr id="0" name=""/>
                      <p:cNvPicPr/>
                      <p:nvPr/>
                    </p:nvPicPr>
                    <p:blipFill>
                      <a:blip r:embed="rId7"/>
                      <a:stretch>
                        <a:fillRect/>
                      </a:stretch>
                    </p:blipFill>
                    <p:spPr>
                      <a:xfrm>
                        <a:off x="1492161" y="2392374"/>
                        <a:ext cx="1258887" cy="454025"/>
                      </a:xfrm>
                      <a:prstGeom prst="rect">
                        <a:avLst/>
                      </a:prstGeom>
                    </p:spPr>
                  </p:pic>
                </p:oleObj>
              </mc:Fallback>
            </mc:AlternateContent>
          </a:graphicData>
        </a:graphic>
      </p:graphicFrame>
    </p:spTree>
    <p:extLst>
      <p:ext uri="{BB962C8B-B14F-4D97-AF65-F5344CB8AC3E}">
        <p14:creationId xmlns:p14="http://schemas.microsoft.com/office/powerpoint/2010/main" val="28101243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1169</Words>
  <Application>Microsoft Office PowerPoint</Application>
  <PresentationFormat>Panorámica</PresentationFormat>
  <Paragraphs>71</Paragraphs>
  <Slides>6</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6</vt:i4>
      </vt:variant>
    </vt:vector>
  </HeadingPairs>
  <TitlesOfParts>
    <vt:vector size="14" baseType="lpstr">
      <vt:lpstr>Arial</vt:lpstr>
      <vt:lpstr>Calibri</vt:lpstr>
      <vt:lpstr>Calibri Light</vt:lpstr>
      <vt:lpstr>Cambria Math</vt:lpstr>
      <vt:lpstr>Lato Light</vt:lpstr>
      <vt:lpstr>Poppins</vt:lpstr>
      <vt:lpstr>Tema de Office</vt:lpstr>
      <vt:lpstr>Paquete</vt:lpstr>
      <vt:lpstr>Rappi Business Case: </vt:lpstr>
      <vt:lpstr>We just launched the credit card to market. As you might be aware, everyone was extremely busy planning and developing the product, but no one thought of coming up nor monitoring the key performance indicators of the business.</vt:lpstr>
      <vt:lpstr>We just launched the credit card to market. As you might be aware, everyone was extremely busy planning and developing the product, but no one thought of coming up nor monitoring the key performance indicators of the business.</vt:lpstr>
      <vt:lpstr>Dealing with diverse stakeholders is difficult. Where one might interpret a 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Rappi Business Case: </dc:title>
  <dc:creator>Garcia Moran Octavio Alberto</dc:creator>
  <cp:lastModifiedBy>Garcia Moran Octavio Alberto</cp:lastModifiedBy>
  <cp:revision>12</cp:revision>
  <dcterms:created xsi:type="dcterms:W3CDTF">2021-11-17T00:26:15Z</dcterms:created>
  <dcterms:modified xsi:type="dcterms:W3CDTF">2021-11-17T03:49:54Z</dcterms:modified>
</cp:coreProperties>
</file>