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6" r:id="rId2"/>
    <p:sldId id="258" r:id="rId3"/>
    <p:sldId id="273" r:id="rId4"/>
    <p:sldId id="257" r:id="rId5"/>
    <p:sldId id="263" r:id="rId6"/>
    <p:sldId id="266" r:id="rId7"/>
    <p:sldId id="274" r:id="rId8"/>
    <p:sldId id="275" r:id="rId9"/>
    <p:sldId id="270" r:id="rId10"/>
  </p:sldIdLst>
  <p:sldSz cx="18288000" cy="10287000"/>
  <p:notesSz cx="6858000" cy="9144000"/>
  <p:embeddedFontLst>
    <p:embeddedFont>
      <p:font typeface="Poppins" panose="00000500000000000000" pitchFamily="2" charset="0"/>
      <p:regular r:id="rId12"/>
      <p:bold r:id="rId13"/>
      <p:italic r:id="rId14"/>
      <p:boldItalic r:id="rId15"/>
    </p:embeddedFont>
    <p:embeddedFont>
      <p:font typeface="Tenor Sans"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C4E1"/>
    <a:srgbClr val="216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5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3BF2B11B-93B8-1C90-6B19-F0517303E9DA}"/>
            </a:ext>
          </a:extLst>
        </p:cNvPr>
        <p:cNvGrpSpPr/>
        <p:nvPr/>
      </p:nvGrpSpPr>
      <p:grpSpPr>
        <a:xfrm>
          <a:off x="0" y="0"/>
          <a:ext cx="0" cy="0"/>
          <a:chOff x="0" y="0"/>
          <a:chExt cx="0" cy="0"/>
        </a:xfrm>
      </p:grpSpPr>
      <p:sp>
        <p:nvSpPr>
          <p:cNvPr id="160" name="Google Shape;160;p4:notes">
            <a:extLst>
              <a:ext uri="{FF2B5EF4-FFF2-40B4-BE49-F238E27FC236}">
                <a16:creationId xmlns:a16="http://schemas.microsoft.com/office/drawing/2014/main" id="{5BE072D7-8B6D-CAC0-731E-67EEC8D2C6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a:extLst>
              <a:ext uri="{FF2B5EF4-FFF2-40B4-BE49-F238E27FC236}">
                <a16:creationId xmlns:a16="http://schemas.microsoft.com/office/drawing/2014/main" id="{69B1845D-DE39-E2FD-55E8-D52F8AA5EA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74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a:extLst>
            <a:ext uri="{FF2B5EF4-FFF2-40B4-BE49-F238E27FC236}">
              <a16:creationId xmlns:a16="http://schemas.microsoft.com/office/drawing/2014/main" id="{5E6BCBB2-E0E8-169B-ABEE-99011CED57A5}"/>
            </a:ext>
          </a:extLst>
        </p:cNvPr>
        <p:cNvGrpSpPr/>
        <p:nvPr/>
      </p:nvGrpSpPr>
      <p:grpSpPr>
        <a:xfrm>
          <a:off x="0" y="0"/>
          <a:ext cx="0" cy="0"/>
          <a:chOff x="0" y="0"/>
          <a:chExt cx="0" cy="0"/>
        </a:xfrm>
      </p:grpSpPr>
      <p:sp>
        <p:nvSpPr>
          <p:cNvPr id="267" name="Google Shape;267;p12:notes">
            <a:extLst>
              <a:ext uri="{FF2B5EF4-FFF2-40B4-BE49-F238E27FC236}">
                <a16:creationId xmlns:a16="http://schemas.microsoft.com/office/drawing/2014/main" id="{88919ABC-11C9-6180-F441-85B726B60D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2:notes">
            <a:extLst>
              <a:ext uri="{FF2B5EF4-FFF2-40B4-BE49-F238E27FC236}">
                <a16:creationId xmlns:a16="http://schemas.microsoft.com/office/drawing/2014/main" id="{3BC1FC7E-CFB6-1C0B-496C-7E08C00FE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65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0" name="Google Shape;100;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1" name="Google Shape;10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5"/>
          <p:cNvSpPr>
            <a:spLocks noGrp="1"/>
          </p:cNvSpPr>
          <p:nvPr>
            <p:ph type="pic" idx="2"/>
          </p:nvPr>
        </p:nvSpPr>
        <p:spPr>
          <a:xfrm>
            <a:off x="1792288" y="612775"/>
            <a:ext cx="5486400" cy="4114800"/>
          </a:xfrm>
          <a:prstGeom prst="rect">
            <a:avLst/>
          </a:prstGeom>
          <a:noFill/>
          <a:ln>
            <a:noFill/>
          </a:ln>
        </p:spPr>
      </p:sp>
      <p:sp>
        <p:nvSpPr>
          <p:cNvPr id="107" name="Google Shape;107;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8" name="Google Shape;10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1 1 1 1 1">
  <p:cSld name="BLANK_1_1_1_1_1">
    <p:spTree>
      <p:nvGrpSpPr>
        <p:cNvPr id="1" name="Shape 48"/>
        <p:cNvGrpSpPr/>
        <p:nvPr/>
      </p:nvGrpSpPr>
      <p:grpSpPr>
        <a:xfrm>
          <a:off x="0" y="0"/>
          <a:ext cx="0" cy="0"/>
          <a:chOff x="0" y="0"/>
          <a:chExt cx="0" cy="0"/>
        </a:xfrm>
      </p:grpSpPr>
      <p:grpSp>
        <p:nvGrpSpPr>
          <p:cNvPr id="49" name="Google Shape;49;p6"/>
          <p:cNvGrpSpPr/>
          <p:nvPr/>
        </p:nvGrpSpPr>
        <p:grpSpPr>
          <a:xfrm>
            <a:off x="6530128" y="0"/>
            <a:ext cx="10515894" cy="10287066"/>
            <a:chOff x="0" y="0"/>
            <a:chExt cx="2769600" cy="2709333"/>
          </a:xfrm>
        </p:grpSpPr>
        <p:sp>
          <p:nvSpPr>
            <p:cNvPr id="50" name="Google Shape;50;p6"/>
            <p:cNvSpPr/>
            <p:nvPr/>
          </p:nvSpPr>
          <p:spPr>
            <a:xfrm>
              <a:off x="0" y="0"/>
              <a:ext cx="2769597" cy="2709333"/>
            </a:xfrm>
            <a:custGeom>
              <a:avLst/>
              <a:gdLst/>
              <a:ahLst/>
              <a:cxnLst/>
              <a:rect l="l" t="t" r="r" b="b"/>
              <a:pathLst>
                <a:path w="2769597" h="2709333" extrusionOk="0">
                  <a:moveTo>
                    <a:pt x="0" y="0"/>
                  </a:moveTo>
                  <a:lnTo>
                    <a:pt x="2769597" y="0"/>
                  </a:lnTo>
                  <a:lnTo>
                    <a:pt x="2769597" y="2709333"/>
                  </a:lnTo>
                  <a:lnTo>
                    <a:pt x="0" y="2709333"/>
                  </a:lnTo>
                  <a:close/>
                </a:path>
              </a:pathLst>
            </a:custGeom>
            <a:solidFill>
              <a:srgbClr val="FFFBEC"/>
            </a:solidFill>
            <a:ln>
              <a:noFill/>
            </a:ln>
          </p:spPr>
        </p:sp>
        <p:sp>
          <p:nvSpPr>
            <p:cNvPr id="51" name="Google Shape;51;p6"/>
            <p:cNvSpPr txBox="1"/>
            <p:nvPr/>
          </p:nvSpPr>
          <p:spPr>
            <a:xfrm>
              <a:off x="0" y="85725"/>
              <a:ext cx="2769600" cy="2623500"/>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2" name="Google Shape;52;p6"/>
          <p:cNvSpPr txBox="1"/>
          <p:nvPr/>
        </p:nvSpPr>
        <p:spPr>
          <a:xfrm>
            <a:off x="7337050" y="821600"/>
            <a:ext cx="8847300" cy="4432500"/>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en-US" sz="9999">
                <a:solidFill>
                  <a:srgbClr val="216B57"/>
                </a:solidFill>
                <a:latin typeface="Tenor Sans"/>
                <a:ea typeface="Tenor Sans"/>
                <a:cs typeface="Tenor Sans"/>
                <a:sym typeface="Tenor Sans"/>
              </a:rPr>
              <a:t>Click to</a:t>
            </a:r>
            <a:endParaRPr sz="9999">
              <a:solidFill>
                <a:srgbClr val="216B57"/>
              </a:solidFill>
              <a:latin typeface="Tenor Sans"/>
              <a:ea typeface="Tenor Sans"/>
              <a:cs typeface="Tenor Sans"/>
              <a:sym typeface="Tenor Sans"/>
            </a:endParaRPr>
          </a:p>
          <a:p>
            <a:pPr marL="0" marR="0" lvl="0" indent="0" algn="ctr" rtl="0">
              <a:lnSpc>
                <a:spcPct val="95999"/>
              </a:lnSpc>
              <a:spcBef>
                <a:spcPts val="0"/>
              </a:spcBef>
              <a:spcAft>
                <a:spcPts val="0"/>
              </a:spcAft>
              <a:buNone/>
            </a:pPr>
            <a:r>
              <a:rPr lang="en-US" sz="9999">
                <a:solidFill>
                  <a:srgbClr val="216B57"/>
                </a:solidFill>
                <a:latin typeface="Tenor Sans"/>
                <a:ea typeface="Tenor Sans"/>
                <a:cs typeface="Tenor Sans"/>
                <a:sym typeface="Tenor Sans"/>
              </a:rPr>
              <a:t>edit theme</a:t>
            </a:r>
            <a:endParaRPr sz="9999">
              <a:solidFill>
                <a:srgbClr val="216B57"/>
              </a:solidFill>
              <a:latin typeface="Tenor Sans"/>
              <a:ea typeface="Tenor Sans"/>
              <a:cs typeface="Tenor Sans"/>
              <a:sym typeface="Tenor Sans"/>
            </a:endParaRPr>
          </a:p>
          <a:p>
            <a:pPr marL="0" marR="0" lvl="0" indent="0" algn="ctr" rtl="0">
              <a:lnSpc>
                <a:spcPct val="95999"/>
              </a:lnSpc>
              <a:spcBef>
                <a:spcPts val="0"/>
              </a:spcBef>
              <a:spcAft>
                <a:spcPts val="0"/>
              </a:spcAft>
              <a:buNone/>
            </a:pPr>
            <a:r>
              <a:rPr lang="en-US" sz="9999">
                <a:solidFill>
                  <a:srgbClr val="216B57"/>
                </a:solidFill>
                <a:latin typeface="Tenor Sans"/>
                <a:ea typeface="Tenor Sans"/>
                <a:cs typeface="Tenor Sans"/>
                <a:sym typeface="Tenor Sans"/>
              </a:rPr>
              <a:t>style</a:t>
            </a:r>
            <a:endParaRPr sz="9999">
              <a:solidFill>
                <a:srgbClr val="216B57"/>
              </a:solidFill>
              <a:latin typeface="Tenor Sans"/>
              <a:ea typeface="Tenor Sans"/>
              <a:cs typeface="Tenor Sans"/>
              <a:sym typeface="Tenor Sans"/>
            </a:endParaRPr>
          </a:p>
        </p:txBody>
      </p:sp>
      <p:pic>
        <p:nvPicPr>
          <p:cNvPr id="53" name="Google Shape;53;p6"/>
          <p:cNvPicPr preferRelativeResize="0"/>
          <p:nvPr/>
        </p:nvPicPr>
        <p:blipFill>
          <a:blip r:embed="rId2">
            <a:alphaModFix/>
          </a:blip>
          <a:stretch>
            <a:fillRect/>
          </a:stretch>
        </p:blipFill>
        <p:spPr>
          <a:xfrm>
            <a:off x="1360800" y="668975"/>
            <a:ext cx="4493400" cy="89994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1 1 1 1 1 1">
  <p:cSld name="BLANK_1_1_1_1_1_1">
    <p:spTree>
      <p:nvGrpSpPr>
        <p:cNvPr id="1" name="Shape 54"/>
        <p:cNvGrpSpPr/>
        <p:nvPr/>
      </p:nvGrpSpPr>
      <p:grpSpPr>
        <a:xfrm>
          <a:off x="0" y="0"/>
          <a:ext cx="0" cy="0"/>
          <a:chOff x="0" y="0"/>
          <a:chExt cx="0" cy="0"/>
        </a:xfrm>
      </p:grpSpPr>
      <p:sp>
        <p:nvSpPr>
          <p:cNvPr id="55" name="Google Shape;55;p7"/>
          <p:cNvSpPr txBox="1"/>
          <p:nvPr/>
        </p:nvSpPr>
        <p:spPr>
          <a:xfrm>
            <a:off x="1333500" y="3251200"/>
            <a:ext cx="7076100" cy="59724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US" sz="2000" b="0" i="0" u="none" strike="noStrike" cap="none">
                <a:solidFill>
                  <a:srgbClr val="216B57"/>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p>
          <a:p>
            <a:pPr marL="0" marR="0" lvl="0" indent="0" algn="just" rtl="0">
              <a:lnSpc>
                <a:spcPct val="115000"/>
              </a:lnSpc>
              <a:spcBef>
                <a:spcPts val="0"/>
              </a:spcBef>
              <a:spcAft>
                <a:spcPts val="0"/>
              </a:spcAft>
              <a:buNone/>
            </a:pPr>
            <a:endParaRPr sz="2000" b="0" i="0" u="none" strike="noStrike" cap="none">
              <a:solidFill>
                <a:srgbClr val="216B57"/>
              </a:solidFill>
              <a:latin typeface="Poppins"/>
              <a:ea typeface="Poppins"/>
              <a:cs typeface="Poppins"/>
              <a:sym typeface="Poppins"/>
            </a:endParaRPr>
          </a:p>
          <a:p>
            <a:pPr marL="0" marR="0" lvl="0" indent="0" algn="just" rtl="0">
              <a:lnSpc>
                <a:spcPct val="115000"/>
              </a:lnSpc>
              <a:spcBef>
                <a:spcPts val="0"/>
              </a:spcBef>
              <a:spcAft>
                <a:spcPts val="0"/>
              </a:spcAft>
              <a:buNone/>
            </a:pPr>
            <a:r>
              <a:rPr lang="en-US" sz="2000" b="0" i="0" u="none" strike="noStrike" cap="none">
                <a:solidFill>
                  <a:srgbClr val="216B57"/>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a:p>
        </p:txBody>
      </p:sp>
      <p:sp>
        <p:nvSpPr>
          <p:cNvPr id="56" name="Google Shape;56;p7"/>
          <p:cNvSpPr txBox="1"/>
          <p:nvPr/>
        </p:nvSpPr>
        <p:spPr>
          <a:xfrm>
            <a:off x="1333500" y="1285875"/>
            <a:ext cx="9110100" cy="1551300"/>
          </a:xfrm>
          <a:prstGeom prst="rect">
            <a:avLst/>
          </a:prstGeom>
          <a:noFill/>
          <a:ln>
            <a:noFill/>
          </a:ln>
        </p:spPr>
        <p:txBody>
          <a:bodyPr spcFirstLastPara="1" wrap="square" lIns="0" tIns="0" rIns="0" bIns="0" anchor="t" anchorCtr="0">
            <a:spAutoFit/>
          </a:bodyPr>
          <a:lstStyle/>
          <a:p>
            <a:pPr marL="0" marR="0" lvl="0" indent="0" algn="just" rtl="0">
              <a:lnSpc>
                <a:spcPct val="95991"/>
              </a:lnSpc>
              <a:spcBef>
                <a:spcPts val="0"/>
              </a:spcBef>
              <a:spcAft>
                <a:spcPts val="0"/>
              </a:spcAft>
              <a:buNone/>
            </a:pPr>
            <a:r>
              <a:rPr lang="en-US" sz="10500">
                <a:solidFill>
                  <a:srgbClr val="216B57"/>
                </a:solidFill>
                <a:latin typeface="Tenor Sans"/>
                <a:ea typeface="Tenor Sans"/>
                <a:cs typeface="Tenor Sans"/>
                <a:sym typeface="Tenor Sans"/>
              </a:rPr>
              <a:t>Click to edit</a:t>
            </a:r>
            <a:endParaRPr sz="100"/>
          </a:p>
        </p:txBody>
      </p:sp>
      <p:pic>
        <p:nvPicPr>
          <p:cNvPr id="57" name="Google Shape;57;p7"/>
          <p:cNvPicPr preferRelativeResize="0"/>
          <p:nvPr/>
        </p:nvPicPr>
        <p:blipFill>
          <a:blip r:embed="rId2">
            <a:alphaModFix/>
          </a:blip>
          <a:stretch>
            <a:fillRect/>
          </a:stretch>
        </p:blipFill>
        <p:spPr>
          <a:xfrm>
            <a:off x="9542175" y="485469"/>
            <a:ext cx="8115299" cy="99539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3" name="Google Shape;7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9" name="Google Shape;79;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8" name="Google Shape;88;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9" name="Google Shape;8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6B5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8" name="Group 7">
            <a:extLst>
              <a:ext uri="{FF2B5EF4-FFF2-40B4-BE49-F238E27FC236}">
                <a16:creationId xmlns:a16="http://schemas.microsoft.com/office/drawing/2014/main" id="{4CCF55DB-E1C7-4EDE-758C-7B57EC431899}"/>
              </a:ext>
            </a:extLst>
          </p:cNvPr>
          <p:cNvGrpSpPr/>
          <p:nvPr/>
        </p:nvGrpSpPr>
        <p:grpSpPr>
          <a:xfrm>
            <a:off x="8324849" y="6251783"/>
            <a:ext cx="9137375" cy="3629539"/>
            <a:chOff x="7169425" y="6400800"/>
            <a:chExt cx="9124538" cy="3667639"/>
          </a:xfrm>
        </p:grpSpPr>
        <p:grpSp>
          <p:nvGrpSpPr>
            <p:cNvPr id="5" name="Google Shape;127;p18">
              <a:extLst>
                <a:ext uri="{FF2B5EF4-FFF2-40B4-BE49-F238E27FC236}">
                  <a16:creationId xmlns:a16="http://schemas.microsoft.com/office/drawing/2014/main" id="{01A810D0-2102-984F-9DB4-622BD5B4C0B4}"/>
                </a:ext>
              </a:extLst>
            </p:cNvPr>
            <p:cNvGrpSpPr/>
            <p:nvPr/>
          </p:nvGrpSpPr>
          <p:grpSpPr>
            <a:xfrm>
              <a:off x="7169425" y="6400800"/>
              <a:ext cx="8984976" cy="3613044"/>
              <a:chOff x="0" y="-66675"/>
              <a:chExt cx="1073957" cy="369802"/>
            </a:xfrm>
          </p:grpSpPr>
          <p:sp>
            <p:nvSpPr>
              <p:cNvPr id="6" name="Google Shape;128;p18">
                <a:extLst>
                  <a:ext uri="{FF2B5EF4-FFF2-40B4-BE49-F238E27FC236}">
                    <a16:creationId xmlns:a16="http://schemas.microsoft.com/office/drawing/2014/main" id="{DC09C14D-89C0-13EA-8A36-3312255FA5CE}"/>
                  </a:ext>
                </a:extLst>
              </p:cNvPr>
              <p:cNvSpPr/>
              <p:nvPr/>
            </p:nvSpPr>
            <p:spPr>
              <a:xfrm>
                <a:off x="0" y="0"/>
                <a:ext cx="1073957" cy="303127"/>
              </a:xfrm>
              <a:custGeom>
                <a:avLst/>
                <a:gdLst/>
                <a:ahLst/>
                <a:cxnLst/>
                <a:rect l="l" t="t" r="r" b="b"/>
                <a:pathLst>
                  <a:path w="1073957" h="303127" extrusionOk="0">
                    <a:moveTo>
                      <a:pt x="870757" y="0"/>
                    </a:moveTo>
                    <a:cubicBezTo>
                      <a:pt x="982981" y="0"/>
                      <a:pt x="1073957" y="67857"/>
                      <a:pt x="1073957" y="151563"/>
                    </a:cubicBezTo>
                    <a:cubicBezTo>
                      <a:pt x="1073957" y="235270"/>
                      <a:pt x="982981" y="303127"/>
                      <a:pt x="870757" y="303127"/>
                    </a:cubicBezTo>
                    <a:lnTo>
                      <a:pt x="203200" y="303127"/>
                    </a:lnTo>
                    <a:cubicBezTo>
                      <a:pt x="90976" y="303127"/>
                      <a:pt x="0" y="235270"/>
                      <a:pt x="0" y="151563"/>
                    </a:cubicBezTo>
                    <a:cubicBezTo>
                      <a:pt x="0" y="67857"/>
                      <a:pt x="90976" y="0"/>
                      <a:pt x="203200" y="0"/>
                    </a:cubicBezTo>
                    <a:close/>
                  </a:path>
                </a:pathLst>
              </a:custGeom>
              <a:solidFill>
                <a:srgbClr val="000000">
                  <a:alpha val="0"/>
                </a:srgbClr>
              </a:solidFill>
              <a:ln w="2857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7" name="Google Shape;129;p18">
                <a:extLst>
                  <a:ext uri="{FF2B5EF4-FFF2-40B4-BE49-F238E27FC236}">
                    <a16:creationId xmlns:a16="http://schemas.microsoft.com/office/drawing/2014/main" id="{3E202316-68AF-F6B9-219F-1038A0B9F3FD}"/>
                  </a:ext>
                </a:extLst>
              </p:cNvPr>
              <p:cNvSpPr txBox="1"/>
              <p:nvPr/>
            </p:nvSpPr>
            <p:spPr>
              <a:xfrm>
                <a:off x="0" y="-66675"/>
                <a:ext cx="1073957" cy="369802"/>
              </a:xfrm>
              <a:prstGeom prst="rect">
                <a:avLst/>
              </a:prstGeom>
              <a:noFill/>
              <a:ln>
                <a:noFill/>
              </a:ln>
            </p:spPr>
            <p:txBody>
              <a:bodyPr spcFirstLastPara="1" wrap="square" lIns="50800" tIns="50800" rIns="50800" bIns="50800" anchor="ctr" anchorCtr="0">
                <a:noAutofit/>
              </a:bodyPr>
              <a:lstStyle/>
              <a:p>
                <a:pPr marL="0" marR="0" lvl="0" indent="0" algn="ctr" rtl="0">
                  <a:lnSpc>
                    <a:spcPct val="202166"/>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2" name="Google Shape;131;p18">
              <a:extLst>
                <a:ext uri="{FF2B5EF4-FFF2-40B4-BE49-F238E27FC236}">
                  <a16:creationId xmlns:a16="http://schemas.microsoft.com/office/drawing/2014/main" id="{E732C634-9BF5-C797-66FD-E0AEF60C9A87}"/>
                </a:ext>
              </a:extLst>
            </p:cNvPr>
            <p:cNvSpPr txBox="1"/>
            <p:nvPr/>
          </p:nvSpPr>
          <p:spPr>
            <a:xfrm>
              <a:off x="7308986" y="7052229"/>
              <a:ext cx="8984977" cy="30162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500" noProof="1">
                  <a:solidFill>
                    <a:srgbClr val="EBC4E1"/>
                  </a:solidFill>
                  <a:latin typeface="Poppins"/>
                  <a:cs typeface="Poppins"/>
                  <a:sym typeface="Poppins"/>
                </a:rPr>
                <a:t>Fakultet tehničkih nauka, </a:t>
              </a:r>
            </a:p>
            <a:p>
              <a:pPr marL="0" marR="0" lvl="0" indent="0" algn="ctr" rtl="0">
                <a:lnSpc>
                  <a:spcPct val="140000"/>
                </a:lnSpc>
                <a:spcBef>
                  <a:spcPts val="0"/>
                </a:spcBef>
                <a:spcAft>
                  <a:spcPts val="0"/>
                </a:spcAft>
                <a:buNone/>
              </a:pPr>
              <a:r>
                <a:rPr lang="sr-Latn-RS" sz="3500" noProof="1">
                  <a:solidFill>
                    <a:srgbClr val="EBC4E1"/>
                  </a:solidFill>
                  <a:latin typeface="Poppins"/>
                  <a:cs typeface="Poppins"/>
                  <a:sym typeface="Poppins"/>
                </a:rPr>
                <a:t>predmet: </a:t>
              </a:r>
            </a:p>
            <a:p>
              <a:pPr marL="0" marR="0" lvl="0" indent="0" algn="ctr" rtl="0">
                <a:lnSpc>
                  <a:spcPct val="140000"/>
                </a:lnSpc>
                <a:spcBef>
                  <a:spcPts val="0"/>
                </a:spcBef>
                <a:spcAft>
                  <a:spcPts val="0"/>
                </a:spcAft>
                <a:buNone/>
              </a:pPr>
              <a:r>
                <a:rPr lang="sr-Latn-RS" sz="3500" noProof="1">
                  <a:solidFill>
                    <a:srgbClr val="EBC4E1"/>
                  </a:solidFill>
                  <a:latin typeface="Poppins"/>
                  <a:cs typeface="Poppins"/>
                  <a:sym typeface="Poppins"/>
                </a:rPr>
                <a:t>Algoritmi obrade slike </a:t>
              </a:r>
            </a:p>
            <a:p>
              <a:pPr marL="0" marR="0" lvl="0" indent="0" algn="ctr" rtl="0">
                <a:lnSpc>
                  <a:spcPct val="140000"/>
                </a:lnSpc>
                <a:spcBef>
                  <a:spcPts val="0"/>
                </a:spcBef>
                <a:spcAft>
                  <a:spcPts val="0"/>
                </a:spcAft>
                <a:buNone/>
              </a:pPr>
              <a:r>
                <a:rPr lang="sr-Latn-RS" sz="3500" noProof="1">
                  <a:solidFill>
                    <a:srgbClr val="EBC4E1"/>
                  </a:solidFill>
                  <a:latin typeface="Poppins"/>
                  <a:cs typeface="Poppins"/>
                  <a:sym typeface="Poppins"/>
                </a:rPr>
                <a:t>u automatici</a:t>
              </a:r>
              <a:endParaRPr lang="sr-Latn-RS" noProof="1"/>
            </a:p>
          </p:txBody>
        </p:sp>
      </p:grpSp>
      <p:grpSp>
        <p:nvGrpSpPr>
          <p:cNvPr id="127" name="Google Shape;127;p18"/>
          <p:cNvGrpSpPr/>
          <p:nvPr/>
        </p:nvGrpSpPr>
        <p:grpSpPr>
          <a:xfrm>
            <a:off x="1028700" y="8000086"/>
            <a:ext cx="4802257" cy="1881236"/>
            <a:chOff x="0" y="-66675"/>
            <a:chExt cx="1073957" cy="369802"/>
          </a:xfrm>
        </p:grpSpPr>
        <p:sp>
          <p:nvSpPr>
            <p:cNvPr id="128" name="Google Shape;128;p18"/>
            <p:cNvSpPr/>
            <p:nvPr/>
          </p:nvSpPr>
          <p:spPr>
            <a:xfrm>
              <a:off x="0" y="0"/>
              <a:ext cx="1073957" cy="303127"/>
            </a:xfrm>
            <a:custGeom>
              <a:avLst/>
              <a:gdLst/>
              <a:ahLst/>
              <a:cxnLst/>
              <a:rect l="l" t="t" r="r" b="b"/>
              <a:pathLst>
                <a:path w="1073957" h="303127" extrusionOk="0">
                  <a:moveTo>
                    <a:pt x="870757" y="0"/>
                  </a:moveTo>
                  <a:cubicBezTo>
                    <a:pt x="982981" y="0"/>
                    <a:pt x="1073957" y="67857"/>
                    <a:pt x="1073957" y="151563"/>
                  </a:cubicBezTo>
                  <a:cubicBezTo>
                    <a:pt x="1073957" y="235270"/>
                    <a:pt x="982981" y="303127"/>
                    <a:pt x="870757" y="303127"/>
                  </a:cubicBezTo>
                  <a:lnTo>
                    <a:pt x="203200" y="303127"/>
                  </a:lnTo>
                  <a:cubicBezTo>
                    <a:pt x="90976" y="303127"/>
                    <a:pt x="0" y="235270"/>
                    <a:pt x="0" y="151563"/>
                  </a:cubicBezTo>
                  <a:cubicBezTo>
                    <a:pt x="0" y="67857"/>
                    <a:pt x="90976" y="0"/>
                    <a:pt x="203200" y="0"/>
                  </a:cubicBezTo>
                  <a:close/>
                </a:path>
              </a:pathLst>
            </a:custGeom>
            <a:solidFill>
              <a:srgbClr val="000000">
                <a:alpha val="0"/>
              </a:srgbClr>
            </a:solidFill>
            <a:ln w="2857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29" name="Google Shape;129;p18"/>
            <p:cNvSpPr txBox="1"/>
            <p:nvPr/>
          </p:nvSpPr>
          <p:spPr>
            <a:xfrm>
              <a:off x="0" y="-66675"/>
              <a:ext cx="1073957" cy="369802"/>
            </a:xfrm>
            <a:prstGeom prst="rect">
              <a:avLst/>
            </a:prstGeom>
            <a:noFill/>
            <a:ln>
              <a:noFill/>
            </a:ln>
          </p:spPr>
          <p:txBody>
            <a:bodyPr spcFirstLastPara="1" wrap="square" lIns="50800" tIns="50800" rIns="50800" bIns="50800" anchor="ctr" anchorCtr="0">
              <a:noAutofit/>
            </a:bodyPr>
            <a:lstStyle/>
            <a:p>
              <a:pPr marL="0" marR="0" lvl="0" indent="0" algn="ctr" rtl="0">
                <a:lnSpc>
                  <a:spcPct val="202166"/>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30" name="Google Shape;130;p18"/>
          <p:cNvSpPr txBox="1"/>
          <p:nvPr/>
        </p:nvSpPr>
        <p:spPr>
          <a:xfrm>
            <a:off x="1008000" y="1239664"/>
            <a:ext cx="8136000" cy="6578724"/>
          </a:xfrm>
          <a:prstGeom prst="rect">
            <a:avLst/>
          </a:prstGeom>
          <a:noFill/>
          <a:ln>
            <a:noFill/>
          </a:ln>
        </p:spPr>
        <p:txBody>
          <a:bodyPr spcFirstLastPara="1" wrap="square" lIns="0" tIns="0" rIns="0" bIns="0" anchor="t" anchorCtr="0">
            <a:spAutoFit/>
          </a:bodyPr>
          <a:lstStyle/>
          <a:p>
            <a:pPr marL="0" marR="0" lvl="0" indent="0" algn="just" rtl="0">
              <a:lnSpc>
                <a:spcPct val="90000"/>
              </a:lnSpc>
              <a:spcBef>
                <a:spcPts val="0"/>
              </a:spcBef>
              <a:spcAft>
                <a:spcPts val="0"/>
              </a:spcAft>
              <a:buNone/>
            </a:pPr>
            <a:r>
              <a:rPr lang="sr-Latn-RS" sz="95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Analiza simetrije snimaka sa</a:t>
            </a:r>
          </a:p>
          <a:p>
            <a:pPr marL="0" marR="0" lvl="0" indent="0" algn="just" rtl="0">
              <a:lnSpc>
                <a:spcPct val="90000"/>
              </a:lnSpc>
              <a:spcBef>
                <a:spcPts val="0"/>
              </a:spcBef>
              <a:spcAft>
                <a:spcPts val="0"/>
              </a:spcAft>
              <a:buNone/>
            </a:pPr>
            <a:r>
              <a:rPr lang="sr-Latn-RS" sz="95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gama </a:t>
            </a:r>
          </a:p>
          <a:p>
            <a:pPr marL="0" marR="0" lvl="0" indent="0" algn="just" rtl="0">
              <a:lnSpc>
                <a:spcPct val="90000"/>
              </a:lnSpc>
              <a:spcBef>
                <a:spcPts val="0"/>
              </a:spcBef>
              <a:spcAft>
                <a:spcPts val="0"/>
              </a:spcAft>
              <a:buNone/>
            </a:pPr>
            <a:r>
              <a:rPr lang="sr-Latn-RS" sz="95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kamere</a:t>
            </a:r>
            <a:endParaRPr lang="sr-Latn-RS" sz="900" b="1" noProof="1">
              <a:effectLst>
                <a:outerShdw blurRad="38100" dist="38100" dir="2700000" algn="tl">
                  <a:srgbClr val="000000">
                    <a:alpha val="43137"/>
                  </a:srgbClr>
                </a:outerShdw>
              </a:effectLst>
            </a:endParaRPr>
          </a:p>
        </p:txBody>
      </p:sp>
      <p:sp>
        <p:nvSpPr>
          <p:cNvPr id="131" name="Google Shape;131;p18"/>
          <p:cNvSpPr txBox="1"/>
          <p:nvPr/>
        </p:nvSpPr>
        <p:spPr>
          <a:xfrm>
            <a:off x="825776" y="8363483"/>
            <a:ext cx="5208103" cy="150810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500" b="0" i="0" u="none" strike="noStrike" cap="none" noProof="1">
                <a:solidFill>
                  <a:srgbClr val="EBC4E1"/>
                </a:solidFill>
                <a:latin typeface="Poppins"/>
                <a:ea typeface="Poppins"/>
                <a:cs typeface="Poppins"/>
                <a:sym typeface="Poppins"/>
              </a:rPr>
              <a:t>Ognjen Perić, RA118/2021</a:t>
            </a:r>
            <a:endParaRPr lang="sr-Latn-RS" noProof="1"/>
          </a:p>
        </p:txBody>
      </p:sp>
      <p:pic>
        <p:nvPicPr>
          <p:cNvPr id="1026" name="Picture 2" descr="Physical principle of imaging with gamma-rays - WikiLectures">
            <a:extLst>
              <a:ext uri="{FF2B5EF4-FFF2-40B4-BE49-F238E27FC236}">
                <a16:creationId xmlns:a16="http://schemas.microsoft.com/office/drawing/2014/main" id="{8EDD098A-7656-0C8E-4E05-B0AD7519C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0556" y="1105781"/>
            <a:ext cx="5651668" cy="56948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CA22E3C-A1E5-979E-C7CE-ADBEAC84E73D}"/>
              </a:ext>
            </a:extLst>
          </p:cNvPr>
          <p:cNvPicPr>
            <a:picLocks noChangeAspect="1"/>
          </p:cNvPicPr>
          <p:nvPr/>
        </p:nvPicPr>
        <p:blipFill>
          <a:blip r:embed="rId4"/>
          <a:stretch>
            <a:fillRect/>
          </a:stretch>
        </p:blipFill>
        <p:spPr>
          <a:xfrm>
            <a:off x="8909106" y="525189"/>
            <a:ext cx="4788844" cy="4278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20"/>
          <p:cNvGrpSpPr/>
          <p:nvPr/>
        </p:nvGrpSpPr>
        <p:grpSpPr>
          <a:xfrm>
            <a:off x="1028700" y="962529"/>
            <a:ext cx="16230600" cy="8295771"/>
            <a:chOff x="0" y="0"/>
            <a:chExt cx="4274726" cy="2184894"/>
          </a:xfrm>
        </p:grpSpPr>
        <p:sp>
          <p:nvSpPr>
            <p:cNvPr id="164" name="Google Shape;164;p20"/>
            <p:cNvSpPr/>
            <p:nvPr/>
          </p:nvSpPr>
          <p:spPr>
            <a:xfrm>
              <a:off x="0" y="0"/>
              <a:ext cx="4274726" cy="2184894"/>
            </a:xfrm>
            <a:custGeom>
              <a:avLst/>
              <a:gdLst/>
              <a:ahLst/>
              <a:cxnLst/>
              <a:rect l="l" t="t" r="r" b="b"/>
              <a:pathLst>
                <a:path w="4274726" h="2184894" extrusionOk="0">
                  <a:moveTo>
                    <a:pt x="0" y="0"/>
                  </a:moveTo>
                  <a:lnTo>
                    <a:pt x="4274726" y="0"/>
                  </a:lnTo>
                  <a:lnTo>
                    <a:pt x="4274726" y="2184894"/>
                  </a:lnTo>
                  <a:lnTo>
                    <a:pt x="0" y="2184894"/>
                  </a:lnTo>
                  <a:close/>
                </a:path>
              </a:pathLst>
            </a:custGeom>
            <a:solidFill>
              <a:srgbClr val="000000">
                <a:alpha val="0"/>
              </a:srgbClr>
            </a:solidFill>
            <a:ln w="38100" cap="sq" cmpd="sng">
              <a:solidFill>
                <a:srgbClr val="EBC4E1"/>
              </a:solidFill>
              <a:prstDash val="solid"/>
              <a:miter lim="8000"/>
              <a:headEnd type="none" w="sm" len="sm"/>
              <a:tailEnd type="none" w="sm" len="sm"/>
            </a:ln>
          </p:spPr>
          <p:txBody>
            <a:bodyPr/>
            <a:lstStyle/>
            <a:p>
              <a:endParaRPr lang="sr-Latn-RS" noProof="1"/>
            </a:p>
          </p:txBody>
        </p:sp>
        <p:sp>
          <p:nvSpPr>
            <p:cNvPr id="165" name="Google Shape;165;p20"/>
            <p:cNvSpPr txBox="1"/>
            <p:nvPr/>
          </p:nvSpPr>
          <p:spPr>
            <a:xfrm>
              <a:off x="0" y="85725"/>
              <a:ext cx="4274726" cy="2099169"/>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66" name="Google Shape;166;p20"/>
          <p:cNvSpPr txBox="1"/>
          <p:nvPr/>
        </p:nvSpPr>
        <p:spPr>
          <a:xfrm>
            <a:off x="3062425" y="4192651"/>
            <a:ext cx="12163200" cy="3077766"/>
          </a:xfrm>
          <a:prstGeom prst="rect">
            <a:avLst/>
          </a:prstGeom>
          <a:noFill/>
          <a:ln>
            <a:noFill/>
          </a:ln>
        </p:spPr>
        <p:txBody>
          <a:bodyPr spcFirstLastPara="1" wrap="square" lIns="0" tIns="0" rIns="0" bIns="0" anchor="t" anchorCtr="0">
            <a:spAutoFit/>
          </a:bodyPr>
          <a:lstStyle/>
          <a:p>
            <a:pPr marL="342900" marR="0" lvl="0" indent="-342900" algn="just"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Gamma kamera je medicinski dijagnostički uređaj koji registruje raspodelu radioaktivnih izotopa u telu pacijenta.</a:t>
            </a:r>
          </a:p>
          <a:p>
            <a:pPr marL="342900" marR="0" lvl="0" indent="-342900" algn="just" rtl="0">
              <a:lnSpc>
                <a:spcPct val="100000"/>
              </a:lnSpc>
              <a:spcBef>
                <a:spcPts val="0"/>
              </a:spcBef>
              <a:spcAft>
                <a:spcPts val="0"/>
              </a:spcAft>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marR="0" lvl="0" indent="-342900" algn="just"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Kvalitet snimaka gamma kamere direktno utiče na tačnost dijagnoze.</a:t>
            </a:r>
          </a:p>
          <a:p>
            <a:pPr marL="342900" marR="0" lvl="0" indent="-342900" algn="just" rtl="0">
              <a:lnSpc>
                <a:spcPct val="100000"/>
              </a:lnSpc>
              <a:spcBef>
                <a:spcPts val="0"/>
              </a:spcBef>
              <a:spcAft>
                <a:spcPts val="0"/>
              </a:spcAft>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marR="0" lvl="0" indent="-342900" algn="just"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Simetrija u medicinskim slikama pomaže u uočavanju nepravilnosti – poremećaji simetrije mogu ukazivati na patološke promene.</a:t>
            </a:r>
          </a:p>
          <a:p>
            <a:pPr marL="342900" marR="0" lvl="0" indent="-342900" algn="just" rtl="0">
              <a:lnSpc>
                <a:spcPct val="100000"/>
              </a:lnSpc>
              <a:spcBef>
                <a:spcPts val="0"/>
              </a:spcBef>
              <a:spcAft>
                <a:spcPts val="0"/>
              </a:spcAft>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marR="0" lvl="0" indent="-342900" algn="just"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Cilj analize: otkrivanje anomalija, poboljšanje kvaliteta interpretacije i podrška lekarima u dijagnostičkom procesu.</a:t>
            </a:r>
            <a:endParaRPr lang="sr-Latn-RS" noProof="1"/>
          </a:p>
        </p:txBody>
      </p:sp>
      <p:sp>
        <p:nvSpPr>
          <p:cNvPr id="167" name="Google Shape;167;p20"/>
          <p:cNvSpPr txBox="1"/>
          <p:nvPr/>
        </p:nvSpPr>
        <p:spPr>
          <a:xfrm>
            <a:off x="3809022" y="2202304"/>
            <a:ext cx="10669956" cy="1772793"/>
          </a:xfrm>
          <a:prstGeom prst="rect">
            <a:avLst/>
          </a:prstGeom>
          <a:noFill/>
          <a:ln>
            <a:noFill/>
          </a:ln>
        </p:spPr>
        <p:txBody>
          <a:bodyPr spcFirstLastPara="1" wrap="square" lIns="0" tIns="0" rIns="0" bIns="0" anchor="t" anchorCtr="0">
            <a:spAutoFit/>
          </a:bodyPr>
          <a:lstStyle/>
          <a:p>
            <a:pPr marL="0" marR="0" lvl="0" indent="0" algn="ctr" rtl="0">
              <a:lnSpc>
                <a:spcPct val="95991"/>
              </a:lnSpc>
              <a:spcBef>
                <a:spcPts val="0"/>
              </a:spcBef>
              <a:spcAft>
                <a:spcPts val="0"/>
              </a:spcAft>
              <a:buNone/>
            </a:pPr>
            <a:r>
              <a:rPr lang="sr-Latn-RS" sz="120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Uvod</a:t>
            </a:r>
            <a:r>
              <a:rPr lang="sr-Latn-RS" sz="12000" b="1"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 </a:t>
            </a:r>
            <a:endParaRPr lang="sr-Latn-RS" b="1" noProof="1">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26FE5519-1169-44D0-27F7-5AAEF7F73A9C}"/>
            </a:ext>
          </a:extLst>
        </p:cNvPr>
        <p:cNvGrpSpPr/>
        <p:nvPr/>
      </p:nvGrpSpPr>
      <p:grpSpPr>
        <a:xfrm>
          <a:off x="0" y="0"/>
          <a:ext cx="0" cy="0"/>
          <a:chOff x="0" y="0"/>
          <a:chExt cx="0" cy="0"/>
        </a:xfrm>
      </p:grpSpPr>
      <p:grpSp>
        <p:nvGrpSpPr>
          <p:cNvPr id="163" name="Google Shape;163;p20">
            <a:extLst>
              <a:ext uri="{FF2B5EF4-FFF2-40B4-BE49-F238E27FC236}">
                <a16:creationId xmlns:a16="http://schemas.microsoft.com/office/drawing/2014/main" id="{8914B89E-77AE-6287-31B1-A18C40A0DEBE}"/>
              </a:ext>
            </a:extLst>
          </p:cNvPr>
          <p:cNvGrpSpPr/>
          <p:nvPr/>
        </p:nvGrpSpPr>
        <p:grpSpPr>
          <a:xfrm>
            <a:off x="1028700" y="995614"/>
            <a:ext cx="16230600" cy="8295771"/>
            <a:chOff x="0" y="0"/>
            <a:chExt cx="4274726" cy="2184894"/>
          </a:xfrm>
        </p:grpSpPr>
        <p:sp>
          <p:nvSpPr>
            <p:cNvPr id="164" name="Google Shape;164;p20">
              <a:extLst>
                <a:ext uri="{FF2B5EF4-FFF2-40B4-BE49-F238E27FC236}">
                  <a16:creationId xmlns:a16="http://schemas.microsoft.com/office/drawing/2014/main" id="{B3A33C7C-823B-AC53-7504-51CE656B5E82}"/>
                </a:ext>
              </a:extLst>
            </p:cNvPr>
            <p:cNvSpPr/>
            <p:nvPr/>
          </p:nvSpPr>
          <p:spPr>
            <a:xfrm>
              <a:off x="0" y="0"/>
              <a:ext cx="4274726" cy="2184894"/>
            </a:xfrm>
            <a:custGeom>
              <a:avLst/>
              <a:gdLst/>
              <a:ahLst/>
              <a:cxnLst/>
              <a:rect l="l" t="t" r="r" b="b"/>
              <a:pathLst>
                <a:path w="4274726" h="2184894" extrusionOk="0">
                  <a:moveTo>
                    <a:pt x="0" y="0"/>
                  </a:moveTo>
                  <a:lnTo>
                    <a:pt x="4274726" y="0"/>
                  </a:lnTo>
                  <a:lnTo>
                    <a:pt x="4274726" y="2184894"/>
                  </a:lnTo>
                  <a:lnTo>
                    <a:pt x="0" y="2184894"/>
                  </a:lnTo>
                  <a:close/>
                </a:path>
              </a:pathLst>
            </a:custGeom>
            <a:solidFill>
              <a:srgbClr val="000000">
                <a:alpha val="0"/>
              </a:srgbClr>
            </a:solidFill>
            <a:ln w="38100" cap="sq" cmpd="sng">
              <a:solidFill>
                <a:srgbClr val="EBC4E1"/>
              </a:solidFill>
              <a:prstDash val="solid"/>
              <a:miter lim="8000"/>
              <a:headEnd type="none" w="sm" len="sm"/>
              <a:tailEnd type="none" w="sm" len="sm"/>
            </a:ln>
          </p:spPr>
          <p:txBody>
            <a:bodyPr/>
            <a:lstStyle/>
            <a:p>
              <a:endParaRPr lang="sr-Latn-RS" noProof="1"/>
            </a:p>
          </p:txBody>
        </p:sp>
        <p:sp>
          <p:nvSpPr>
            <p:cNvPr id="165" name="Google Shape;165;p20">
              <a:extLst>
                <a:ext uri="{FF2B5EF4-FFF2-40B4-BE49-F238E27FC236}">
                  <a16:creationId xmlns:a16="http://schemas.microsoft.com/office/drawing/2014/main" id="{DAD867B4-A86D-68BE-4EB9-B16335F104A1}"/>
                </a:ext>
              </a:extLst>
            </p:cNvPr>
            <p:cNvSpPr txBox="1"/>
            <p:nvPr/>
          </p:nvSpPr>
          <p:spPr>
            <a:xfrm>
              <a:off x="0" y="85725"/>
              <a:ext cx="4274726" cy="2099169"/>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67" name="Google Shape;167;p20">
            <a:extLst>
              <a:ext uri="{FF2B5EF4-FFF2-40B4-BE49-F238E27FC236}">
                <a16:creationId xmlns:a16="http://schemas.microsoft.com/office/drawing/2014/main" id="{D460D359-AABA-5D89-FA0A-49ED498D043F}"/>
              </a:ext>
            </a:extLst>
          </p:cNvPr>
          <p:cNvSpPr txBox="1"/>
          <p:nvPr/>
        </p:nvSpPr>
        <p:spPr>
          <a:xfrm>
            <a:off x="3809022" y="2202304"/>
            <a:ext cx="10669956" cy="1772793"/>
          </a:xfrm>
          <a:prstGeom prst="rect">
            <a:avLst/>
          </a:prstGeom>
          <a:noFill/>
          <a:ln>
            <a:noFill/>
          </a:ln>
        </p:spPr>
        <p:txBody>
          <a:bodyPr spcFirstLastPara="1" wrap="square" lIns="0" tIns="0" rIns="0" bIns="0" anchor="t" anchorCtr="0">
            <a:spAutoFit/>
          </a:bodyPr>
          <a:lstStyle/>
          <a:p>
            <a:pPr marL="0" marR="0" lvl="0" indent="0" algn="ctr" rtl="0">
              <a:lnSpc>
                <a:spcPct val="95991"/>
              </a:lnSpc>
              <a:spcBef>
                <a:spcPts val="0"/>
              </a:spcBef>
              <a:spcAft>
                <a:spcPts val="0"/>
              </a:spcAft>
              <a:buNone/>
            </a:pPr>
            <a:r>
              <a:rPr lang="sr-Latn-RS" sz="120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Cilj projekta</a:t>
            </a:r>
            <a:r>
              <a:rPr lang="sr-Latn-RS" sz="12000" b="1"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 </a:t>
            </a:r>
            <a:endParaRPr lang="sr-Latn-RS" b="1" noProof="1">
              <a:effectLst>
                <a:outerShdw blurRad="38100" dist="38100" dir="2700000" algn="tl">
                  <a:srgbClr val="000000">
                    <a:alpha val="43137"/>
                  </a:srgbClr>
                </a:outerShdw>
              </a:effectLst>
            </a:endParaRPr>
          </a:p>
        </p:txBody>
      </p:sp>
      <p:sp>
        <p:nvSpPr>
          <p:cNvPr id="6" name="Google Shape;166;p20">
            <a:extLst>
              <a:ext uri="{FF2B5EF4-FFF2-40B4-BE49-F238E27FC236}">
                <a16:creationId xmlns:a16="http://schemas.microsoft.com/office/drawing/2014/main" id="{ADC5E04A-389C-0368-B239-CF5BF804BAED}"/>
              </a:ext>
            </a:extLst>
          </p:cNvPr>
          <p:cNvSpPr txBox="1"/>
          <p:nvPr/>
        </p:nvSpPr>
        <p:spPr>
          <a:xfrm>
            <a:off x="3062425" y="4825915"/>
            <a:ext cx="12163200" cy="3077766"/>
          </a:xfrm>
          <a:prstGeom prst="rect">
            <a:avLst/>
          </a:prstGeom>
          <a:noFill/>
          <a:ln>
            <a:noFill/>
          </a:ln>
        </p:spPr>
        <p:txBody>
          <a:bodyPr spcFirstLastPara="1" wrap="square" lIns="0" tIns="0" rIns="0" bIns="0" anchor="t" anchorCtr="0">
            <a:spAutoFit/>
          </a:bodyPr>
          <a:lstStyle/>
          <a:p>
            <a:pPr marL="342900" marR="0" lvl="0" indent="-342900"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Razviti sistem za automatizovanu analizu simetrije na snimcima gamma kamere.</a:t>
            </a:r>
          </a:p>
          <a:p>
            <a:pPr marL="342900" marR="0" lvl="0" indent="-342900" rtl="0">
              <a:lnSpc>
                <a:spcPct val="100000"/>
              </a:lnSpc>
              <a:spcBef>
                <a:spcPts val="0"/>
              </a:spcBef>
              <a:spcAft>
                <a:spcPts val="0"/>
              </a:spcAft>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marR="0" lvl="0" indent="-342900" rtl="0">
              <a:lnSpc>
                <a:spcPct val="100000"/>
              </a:lnSpc>
              <a:spcBef>
                <a:spcPts val="0"/>
              </a:spcBef>
              <a:spcAft>
                <a:spcPts val="0"/>
              </a:spcAft>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Implementirati algoritam koji obuhvata:</a:t>
            </a:r>
          </a:p>
          <a:p>
            <a:pPr marL="342900" marR="0" lvl="0" indent="-342900" rtl="0">
              <a:lnSpc>
                <a:spcPct val="100000"/>
              </a:lnSpc>
              <a:spcBef>
                <a:spcPts val="0"/>
              </a:spcBef>
              <a:spcAft>
                <a:spcPts val="0"/>
              </a:spcAft>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lvl="6" indent="-342900">
              <a:buClr>
                <a:srgbClr val="EEC4E0"/>
              </a:buClr>
              <a:buFont typeface="Wingdings" panose="05000000000000000000" pitchFamily="2" charset="2"/>
              <a:buChar char="v"/>
            </a:pPr>
            <a:r>
              <a:rPr lang="sr-Latn-RS" sz="2000" b="0" i="0" u="none" strike="noStrike" cap="none" noProof="1">
                <a:solidFill>
                  <a:srgbClr val="EBC4E1"/>
                </a:solidFill>
                <a:latin typeface="Poppins"/>
                <a:ea typeface="Poppins"/>
                <a:cs typeface="Poppins"/>
                <a:sym typeface="Poppins"/>
              </a:rPr>
              <a:t>Definisanje ose simetrije (ručno ili automatski)</a:t>
            </a:r>
          </a:p>
          <a:p>
            <a:pPr marL="342900" lvl="8" indent="-342900">
              <a:buClr>
                <a:srgbClr val="EEC4E0"/>
              </a:buClr>
              <a:buFont typeface="Wingdings" panose="05000000000000000000" pitchFamily="2" charset="2"/>
              <a:buChar char="v"/>
            </a:pPr>
            <a:r>
              <a:rPr lang="sr-Latn-RS" sz="2000" b="0" i="0" u="none" strike="noStrike" cap="none" noProof="1">
                <a:solidFill>
                  <a:srgbClr val="EBC4E1"/>
                </a:solidFill>
                <a:latin typeface="Poppins"/>
                <a:ea typeface="Poppins"/>
                <a:cs typeface="Poppins"/>
                <a:sym typeface="Poppins"/>
              </a:rPr>
              <a:t>Refleksiju slike preko izabrane ose</a:t>
            </a:r>
          </a:p>
          <a:p>
            <a:pPr marL="342900" lvl="6" indent="-342900">
              <a:buClr>
                <a:srgbClr val="EEC4E0"/>
              </a:buClr>
              <a:buFont typeface="Wingdings" panose="05000000000000000000" pitchFamily="2" charset="2"/>
              <a:buChar char="v"/>
            </a:pPr>
            <a:r>
              <a:rPr lang="sr-Latn-RS" sz="2000" b="0" i="0" u="none" strike="noStrike" cap="none" noProof="1">
                <a:solidFill>
                  <a:srgbClr val="EBC4E1"/>
                </a:solidFill>
                <a:latin typeface="Poppins"/>
                <a:ea typeface="Poppins"/>
                <a:cs typeface="Poppins"/>
                <a:sym typeface="Poppins"/>
              </a:rPr>
              <a:t>Poređenje originala i simetrične slike radi merenja odstupanja</a:t>
            </a:r>
            <a:endParaRPr lang="sr-Latn-RS" sz="2000" noProof="1">
              <a:solidFill>
                <a:srgbClr val="EBC4E1"/>
              </a:solidFill>
              <a:latin typeface="Poppins"/>
              <a:ea typeface="Poppins"/>
              <a:cs typeface="Poppins"/>
              <a:sym typeface="Poppins"/>
            </a:endParaRPr>
          </a:p>
          <a:p>
            <a:pPr marL="342900" lvl="4" indent="-342900">
              <a:buClr>
                <a:srgbClr val="EEC4E0"/>
              </a:buClr>
              <a:buFont typeface="Arial" panose="020B0604020202020204" pitchFamily="34" charset="0"/>
              <a:buChar char="•"/>
            </a:pPr>
            <a:endParaRPr lang="sr-Latn-RS" sz="2000" b="0" i="0" u="none" strike="noStrike" cap="none" noProof="1">
              <a:solidFill>
                <a:srgbClr val="EBC4E1"/>
              </a:solidFill>
              <a:latin typeface="Poppins"/>
              <a:ea typeface="Poppins"/>
              <a:cs typeface="Poppins"/>
              <a:sym typeface="Poppins"/>
            </a:endParaRPr>
          </a:p>
          <a:p>
            <a:pPr marL="342900" lvl="4" indent="-342900">
              <a:buClr>
                <a:srgbClr val="EEC4E0"/>
              </a:buClr>
              <a:buFont typeface="Arial" panose="020B0604020202020204" pitchFamily="34" charset="0"/>
              <a:buChar char="•"/>
            </a:pPr>
            <a:r>
              <a:rPr lang="sr-Latn-RS" sz="2000" b="0" i="0" u="none" strike="noStrike" cap="none" noProof="1">
                <a:solidFill>
                  <a:srgbClr val="EBC4E1"/>
                </a:solidFill>
                <a:latin typeface="Poppins"/>
                <a:ea typeface="Poppins"/>
                <a:cs typeface="Poppins"/>
                <a:sym typeface="Poppins"/>
              </a:rPr>
              <a:t>Omogućiti vizuelizaciju rezultata i numeričke metrike simetrije.</a:t>
            </a:r>
          </a:p>
          <a:p>
            <a:pPr marR="0" lvl="0" rtl="0">
              <a:lnSpc>
                <a:spcPct val="100000"/>
              </a:lnSpc>
              <a:spcBef>
                <a:spcPts val="0"/>
              </a:spcBef>
              <a:spcAft>
                <a:spcPts val="0"/>
              </a:spcAft>
              <a:buClr>
                <a:srgbClr val="EEC4E0"/>
              </a:buClr>
            </a:pPr>
            <a:endParaRPr lang="sr-Latn-RS" sz="2000" b="0" i="0" u="none" strike="noStrike" cap="none" noProof="1">
              <a:solidFill>
                <a:srgbClr val="EBC4E1"/>
              </a:solidFill>
              <a:latin typeface="Poppins"/>
              <a:ea typeface="Poppins"/>
              <a:cs typeface="Poppins"/>
              <a:sym typeface="Poppins"/>
            </a:endParaRPr>
          </a:p>
        </p:txBody>
      </p:sp>
    </p:spTree>
    <p:extLst>
      <p:ext uri="{BB962C8B-B14F-4D97-AF65-F5344CB8AC3E}">
        <p14:creationId xmlns:p14="http://schemas.microsoft.com/office/powerpoint/2010/main" val="159749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p:nvPr/>
        </p:nvSpPr>
        <p:spPr>
          <a:xfrm>
            <a:off x="1028700" y="978764"/>
            <a:ext cx="16517178" cy="1994392"/>
          </a:xfrm>
          <a:prstGeom prst="rect">
            <a:avLst/>
          </a:prstGeom>
          <a:noFill/>
          <a:ln>
            <a:noFill/>
          </a:ln>
        </p:spPr>
        <p:txBody>
          <a:bodyPr spcFirstLastPara="1" wrap="square" lIns="0" tIns="0" rIns="0" bIns="0" anchor="t" anchorCtr="0">
            <a:spAutoFit/>
          </a:bodyPr>
          <a:lstStyle/>
          <a:p>
            <a:pPr marL="0" marR="0" lvl="0" indent="0" algn="just" rtl="0">
              <a:lnSpc>
                <a:spcPct val="96000"/>
              </a:lnSpc>
              <a:spcBef>
                <a:spcPts val="0"/>
              </a:spcBef>
              <a:spcAft>
                <a:spcPts val="0"/>
              </a:spcAft>
              <a:buNone/>
            </a:pPr>
            <a:r>
              <a:rPr lang="sr-Latn-RS" sz="135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Algoritam obrade</a:t>
            </a:r>
            <a:endParaRPr lang="sr-Latn-RS" sz="100" b="1" noProof="1">
              <a:effectLst>
                <a:outerShdw blurRad="38100" dist="38100" dir="2700000" algn="tl">
                  <a:srgbClr val="000000">
                    <a:alpha val="43137"/>
                  </a:srgbClr>
                </a:outerShdw>
              </a:effectLst>
            </a:endParaRPr>
          </a:p>
        </p:txBody>
      </p:sp>
      <p:grpSp>
        <p:nvGrpSpPr>
          <p:cNvPr id="138" name="Google Shape;138;p19"/>
          <p:cNvGrpSpPr/>
          <p:nvPr/>
        </p:nvGrpSpPr>
        <p:grpSpPr>
          <a:xfrm>
            <a:off x="1028700" y="3660468"/>
            <a:ext cx="6075793" cy="903193"/>
            <a:chOff x="0" y="0"/>
            <a:chExt cx="2398868" cy="356602"/>
          </a:xfrm>
        </p:grpSpPr>
        <p:sp>
          <p:nvSpPr>
            <p:cNvPr id="139" name="Google Shape;139;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0" name="Google Shape;140;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41" name="Google Shape;141;p19"/>
          <p:cNvGrpSpPr/>
          <p:nvPr/>
        </p:nvGrpSpPr>
        <p:grpSpPr>
          <a:xfrm>
            <a:off x="4066596" y="4814352"/>
            <a:ext cx="6075793" cy="903193"/>
            <a:chOff x="0" y="0"/>
            <a:chExt cx="2398868" cy="356602"/>
          </a:xfrm>
        </p:grpSpPr>
        <p:sp>
          <p:nvSpPr>
            <p:cNvPr id="142" name="Google Shape;142;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3" name="Google Shape;143;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44" name="Google Shape;144;p19"/>
          <p:cNvGrpSpPr/>
          <p:nvPr/>
        </p:nvGrpSpPr>
        <p:grpSpPr>
          <a:xfrm>
            <a:off x="5613959" y="6050754"/>
            <a:ext cx="6075793" cy="903193"/>
            <a:chOff x="0" y="0"/>
            <a:chExt cx="2398868" cy="356602"/>
          </a:xfrm>
        </p:grpSpPr>
        <p:sp>
          <p:nvSpPr>
            <p:cNvPr id="145" name="Google Shape;145;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6" name="Google Shape;146;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47" name="Google Shape;147;p19"/>
          <p:cNvGrpSpPr/>
          <p:nvPr/>
        </p:nvGrpSpPr>
        <p:grpSpPr>
          <a:xfrm>
            <a:off x="8224641" y="7185214"/>
            <a:ext cx="7320159" cy="903193"/>
            <a:chOff x="0" y="0"/>
            <a:chExt cx="2398868" cy="356602"/>
          </a:xfrm>
        </p:grpSpPr>
        <p:sp>
          <p:nvSpPr>
            <p:cNvPr id="148" name="Google Shape;148;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9" name="Google Shape;149;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50" name="Google Shape;150;p19"/>
          <p:cNvGrpSpPr/>
          <p:nvPr/>
        </p:nvGrpSpPr>
        <p:grpSpPr>
          <a:xfrm>
            <a:off x="10742558" y="8355107"/>
            <a:ext cx="6075793" cy="903193"/>
            <a:chOff x="0" y="0"/>
            <a:chExt cx="2398868" cy="356602"/>
          </a:xfrm>
        </p:grpSpPr>
        <p:sp>
          <p:nvSpPr>
            <p:cNvPr id="151" name="Google Shape;151;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52" name="Google Shape;152;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53" name="Google Shape;153;p19"/>
          <p:cNvSpPr txBox="1"/>
          <p:nvPr/>
        </p:nvSpPr>
        <p:spPr>
          <a:xfrm>
            <a:off x="634524" y="3758725"/>
            <a:ext cx="6864144"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noProof="1">
                <a:solidFill>
                  <a:srgbClr val="EBC4E1"/>
                </a:solidFill>
                <a:latin typeface="Poppins"/>
                <a:cs typeface="Poppins"/>
                <a:sym typeface="Poppins"/>
              </a:rPr>
              <a:t>Učitavanje slike i preprocesing</a:t>
            </a:r>
            <a:endParaRPr lang="sr-Latn-RS" noProof="1"/>
          </a:p>
        </p:txBody>
      </p:sp>
      <p:sp>
        <p:nvSpPr>
          <p:cNvPr id="154" name="Google Shape;154;p19"/>
          <p:cNvSpPr txBox="1"/>
          <p:nvPr/>
        </p:nvSpPr>
        <p:spPr>
          <a:xfrm>
            <a:off x="4989792" y="4929531"/>
            <a:ext cx="4229400"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noProof="1">
                <a:solidFill>
                  <a:srgbClr val="EBC4E1"/>
                </a:solidFill>
                <a:latin typeface="Poppins"/>
                <a:cs typeface="Poppins"/>
                <a:sym typeface="Poppins"/>
              </a:rPr>
              <a:t>Definisanje ose slike</a:t>
            </a:r>
            <a:endParaRPr lang="sr-Latn-RS" noProof="1"/>
          </a:p>
        </p:txBody>
      </p:sp>
      <p:sp>
        <p:nvSpPr>
          <p:cNvPr id="155" name="Google Shape;155;p19"/>
          <p:cNvSpPr txBox="1"/>
          <p:nvPr/>
        </p:nvSpPr>
        <p:spPr>
          <a:xfrm>
            <a:off x="6144118" y="6166022"/>
            <a:ext cx="5159510"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b="0" i="0" u="none" strike="noStrike" cap="none" noProof="1">
                <a:solidFill>
                  <a:srgbClr val="EBC4E1"/>
                </a:solidFill>
                <a:latin typeface="Poppins"/>
                <a:ea typeface="Poppins"/>
                <a:cs typeface="Poppins"/>
                <a:sym typeface="Poppins"/>
              </a:rPr>
              <a:t>Refleksija slike preko ose</a:t>
            </a:r>
            <a:endParaRPr lang="sr-Latn-RS" noProof="1"/>
          </a:p>
        </p:txBody>
      </p:sp>
      <p:sp>
        <p:nvSpPr>
          <p:cNvPr id="156" name="Google Shape;156;p19"/>
          <p:cNvSpPr txBox="1"/>
          <p:nvPr/>
        </p:nvSpPr>
        <p:spPr>
          <a:xfrm>
            <a:off x="8284538" y="7287156"/>
            <a:ext cx="7099596"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noProof="1">
                <a:solidFill>
                  <a:srgbClr val="EBC4E1"/>
                </a:solidFill>
                <a:latin typeface="Poppins"/>
                <a:cs typeface="Poppins"/>
                <a:sym typeface="Poppins"/>
              </a:rPr>
              <a:t>Upoređivnaje originala i refleksije</a:t>
            </a:r>
            <a:endParaRPr lang="sr-Latn-RS" noProof="1"/>
          </a:p>
        </p:txBody>
      </p:sp>
      <p:sp>
        <p:nvSpPr>
          <p:cNvPr id="157" name="Google Shape;157;p19"/>
          <p:cNvSpPr txBox="1"/>
          <p:nvPr/>
        </p:nvSpPr>
        <p:spPr>
          <a:xfrm>
            <a:off x="11321219" y="8392936"/>
            <a:ext cx="4918470"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b="0" i="0" u="none" strike="noStrike" cap="none" noProof="1">
                <a:solidFill>
                  <a:srgbClr val="EBC4E1"/>
                </a:solidFill>
                <a:latin typeface="Poppins"/>
                <a:ea typeface="Poppins"/>
                <a:cs typeface="Poppins"/>
                <a:sym typeface="Poppins"/>
              </a:rPr>
              <a:t>Izračunavanje metrika</a:t>
            </a:r>
            <a:endParaRPr lang="sr-Latn-RS" noProof="1"/>
          </a:p>
        </p:txBody>
      </p:sp>
      <p:grpSp>
        <p:nvGrpSpPr>
          <p:cNvPr id="6" name="Google Shape;141;p19">
            <a:extLst>
              <a:ext uri="{FF2B5EF4-FFF2-40B4-BE49-F238E27FC236}">
                <a16:creationId xmlns:a16="http://schemas.microsoft.com/office/drawing/2014/main" id="{47A22544-5BFB-61B7-C048-032409B15F57}"/>
              </a:ext>
            </a:extLst>
          </p:cNvPr>
          <p:cNvGrpSpPr/>
          <p:nvPr/>
        </p:nvGrpSpPr>
        <p:grpSpPr>
          <a:xfrm>
            <a:off x="10255522" y="4008734"/>
            <a:ext cx="6075793" cy="903193"/>
            <a:chOff x="0" y="0"/>
            <a:chExt cx="2398868" cy="356602"/>
          </a:xfrm>
        </p:grpSpPr>
        <p:sp>
          <p:nvSpPr>
            <p:cNvPr id="7" name="Google Shape;142;p19">
              <a:extLst>
                <a:ext uri="{FF2B5EF4-FFF2-40B4-BE49-F238E27FC236}">
                  <a16:creationId xmlns:a16="http://schemas.microsoft.com/office/drawing/2014/main" id="{8F345F2D-98CD-C3C4-4082-39235687DB48}"/>
                </a:ext>
              </a:extLst>
            </p:cNvPr>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8" name="Google Shape;143;p19">
              <a:extLst>
                <a:ext uri="{FF2B5EF4-FFF2-40B4-BE49-F238E27FC236}">
                  <a16:creationId xmlns:a16="http://schemas.microsoft.com/office/drawing/2014/main" id="{5D1CC3B1-42A6-F727-6C37-916E91B51F94}"/>
                </a:ext>
              </a:extLst>
            </p:cNvPr>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9" name="Google Shape;154;p19">
            <a:extLst>
              <a:ext uri="{FF2B5EF4-FFF2-40B4-BE49-F238E27FC236}">
                <a16:creationId xmlns:a16="http://schemas.microsoft.com/office/drawing/2014/main" id="{E4050031-6087-137B-B980-4F58B8FB0CD7}"/>
              </a:ext>
            </a:extLst>
          </p:cNvPr>
          <p:cNvSpPr txBox="1"/>
          <p:nvPr/>
        </p:nvSpPr>
        <p:spPr>
          <a:xfrm>
            <a:off x="10818829" y="5089166"/>
            <a:ext cx="4949178"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noProof="1">
                <a:solidFill>
                  <a:srgbClr val="EBC4E1"/>
                </a:solidFill>
                <a:latin typeface="Poppins"/>
                <a:cs typeface="Poppins"/>
                <a:sym typeface="Poppins"/>
              </a:rPr>
              <a:t>Automatsko određivanje</a:t>
            </a:r>
            <a:endParaRPr lang="sr-Latn-RS" noProof="1"/>
          </a:p>
        </p:txBody>
      </p:sp>
      <p:grpSp>
        <p:nvGrpSpPr>
          <p:cNvPr id="10" name="Google Shape;141;p19">
            <a:extLst>
              <a:ext uri="{FF2B5EF4-FFF2-40B4-BE49-F238E27FC236}">
                <a16:creationId xmlns:a16="http://schemas.microsoft.com/office/drawing/2014/main" id="{B5671CD6-81B6-499E-1098-915B93849725}"/>
              </a:ext>
            </a:extLst>
          </p:cNvPr>
          <p:cNvGrpSpPr/>
          <p:nvPr/>
        </p:nvGrpSpPr>
        <p:grpSpPr>
          <a:xfrm>
            <a:off x="10255522" y="5012738"/>
            <a:ext cx="6075793" cy="903193"/>
            <a:chOff x="0" y="0"/>
            <a:chExt cx="2398868" cy="356602"/>
          </a:xfrm>
        </p:grpSpPr>
        <p:sp>
          <p:nvSpPr>
            <p:cNvPr id="11" name="Google Shape;142;p19">
              <a:extLst>
                <a:ext uri="{FF2B5EF4-FFF2-40B4-BE49-F238E27FC236}">
                  <a16:creationId xmlns:a16="http://schemas.microsoft.com/office/drawing/2014/main" id="{96AAAD7C-909B-060D-6EE5-D80C492DFC27}"/>
                </a:ext>
              </a:extLst>
            </p:cNvPr>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2" name="Google Shape;143;p19">
              <a:extLst>
                <a:ext uri="{FF2B5EF4-FFF2-40B4-BE49-F238E27FC236}">
                  <a16:creationId xmlns:a16="http://schemas.microsoft.com/office/drawing/2014/main" id="{F69F6C82-6175-1A2D-75C9-BD2D5BF24293}"/>
                </a:ext>
              </a:extLst>
            </p:cNvPr>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3" name="Google Shape;154;p19">
            <a:extLst>
              <a:ext uri="{FF2B5EF4-FFF2-40B4-BE49-F238E27FC236}">
                <a16:creationId xmlns:a16="http://schemas.microsoft.com/office/drawing/2014/main" id="{CD0E438C-E02A-E156-DFCC-D365D44E6D78}"/>
              </a:ext>
            </a:extLst>
          </p:cNvPr>
          <p:cNvSpPr txBox="1"/>
          <p:nvPr/>
        </p:nvSpPr>
        <p:spPr>
          <a:xfrm>
            <a:off x="11445779" y="4127014"/>
            <a:ext cx="3695277" cy="646331"/>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sr-Latn-RS" sz="3000" noProof="1">
                <a:solidFill>
                  <a:srgbClr val="EBC4E1"/>
                </a:solidFill>
                <a:latin typeface="Poppins"/>
                <a:cs typeface="Poppins"/>
                <a:sym typeface="Poppins"/>
              </a:rPr>
              <a:t>Ručni unos tačaka</a:t>
            </a:r>
            <a:endParaRPr lang="sr-Latn-RS" noProof="1"/>
          </a:p>
        </p:txBody>
      </p:sp>
      <p:cxnSp>
        <p:nvCxnSpPr>
          <p:cNvPr id="19" name="Connector: Elbow 18">
            <a:extLst>
              <a:ext uri="{FF2B5EF4-FFF2-40B4-BE49-F238E27FC236}">
                <a16:creationId xmlns:a16="http://schemas.microsoft.com/office/drawing/2014/main" id="{579AD219-F1CD-C962-97EB-B6D494987F8C}"/>
              </a:ext>
            </a:extLst>
          </p:cNvPr>
          <p:cNvCxnSpPr>
            <a:cxnSpLocks/>
          </p:cNvCxnSpPr>
          <p:nvPr/>
        </p:nvCxnSpPr>
        <p:spPr>
          <a:xfrm rot="16200000" flipV="1">
            <a:off x="15118217" y="6710817"/>
            <a:ext cx="2339069" cy="800098"/>
          </a:xfrm>
          <a:prstGeom prst="bentConnector3">
            <a:avLst>
              <a:gd name="adj1" fmla="val 50000"/>
            </a:avLst>
          </a:prstGeom>
          <a:ln>
            <a:solidFill>
              <a:srgbClr val="EBC4E1"/>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p:nvPr/>
        </p:nvSpPr>
        <p:spPr>
          <a:xfrm>
            <a:off x="1028700" y="1673968"/>
            <a:ext cx="16230600" cy="147719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sr-Latn-RS" sz="9999"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Faze obrade slike</a:t>
            </a:r>
            <a:endParaRPr lang="sr-Latn-RS" b="1" noProof="1">
              <a:effectLst>
                <a:outerShdw blurRad="38100" dist="38100" dir="2700000" algn="tl">
                  <a:srgbClr val="000000">
                    <a:alpha val="43137"/>
                  </a:srgbClr>
                </a:outerShdw>
              </a:effectLst>
            </a:endParaRPr>
          </a:p>
        </p:txBody>
      </p:sp>
      <p:grpSp>
        <p:nvGrpSpPr>
          <p:cNvPr id="215" name="Google Shape;215;p25"/>
          <p:cNvGrpSpPr/>
          <p:nvPr/>
        </p:nvGrpSpPr>
        <p:grpSpPr>
          <a:xfrm>
            <a:off x="1028700" y="4003683"/>
            <a:ext cx="16230604" cy="4862635"/>
            <a:chOff x="0" y="0"/>
            <a:chExt cx="21640805" cy="6483512"/>
          </a:xfrm>
        </p:grpSpPr>
        <p:grpSp>
          <p:nvGrpSpPr>
            <p:cNvPr id="216" name="Google Shape;216;p25"/>
            <p:cNvGrpSpPr/>
            <p:nvPr/>
          </p:nvGrpSpPr>
          <p:grpSpPr>
            <a:xfrm>
              <a:off x="0" y="9314"/>
              <a:ext cx="4911644" cy="6474198"/>
              <a:chOff x="0" y="0"/>
              <a:chExt cx="1002913" cy="1321973"/>
            </a:xfrm>
          </p:grpSpPr>
          <p:sp>
            <p:nvSpPr>
              <p:cNvPr id="217" name="Google Shape;217;p25"/>
              <p:cNvSpPr/>
              <p:nvPr/>
            </p:nvSpPr>
            <p:spPr>
              <a:xfrm>
                <a:off x="0" y="0"/>
                <a:ext cx="1002913" cy="1321973"/>
              </a:xfrm>
              <a:custGeom>
                <a:avLst/>
                <a:gdLst/>
                <a:ahLst/>
                <a:cxnLst/>
                <a:rect l="l" t="t" r="r" b="b"/>
                <a:pathLst>
                  <a:path w="1002913" h="1321973" extrusionOk="0">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EBC4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18" name="Google Shape;218;p25"/>
              <p:cNvSpPr txBox="1"/>
              <p:nvPr/>
            </p:nvSpPr>
            <p:spPr>
              <a:xfrm>
                <a:off x="0" y="85725"/>
                <a:ext cx="1002912" cy="1236248"/>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219" name="Google Shape;219;p25"/>
            <p:cNvGrpSpPr/>
            <p:nvPr/>
          </p:nvGrpSpPr>
          <p:grpSpPr>
            <a:xfrm>
              <a:off x="5579022" y="0"/>
              <a:ext cx="4911644" cy="6474198"/>
              <a:chOff x="0" y="0"/>
              <a:chExt cx="1002913" cy="1321973"/>
            </a:xfrm>
          </p:grpSpPr>
          <p:sp>
            <p:nvSpPr>
              <p:cNvPr id="220" name="Google Shape;220;p25"/>
              <p:cNvSpPr/>
              <p:nvPr/>
            </p:nvSpPr>
            <p:spPr>
              <a:xfrm>
                <a:off x="0" y="0"/>
                <a:ext cx="1002913" cy="1321973"/>
              </a:xfrm>
              <a:custGeom>
                <a:avLst/>
                <a:gdLst/>
                <a:ahLst/>
                <a:cxnLst/>
                <a:rect l="l" t="t" r="r" b="b"/>
                <a:pathLst>
                  <a:path w="1002913" h="1321973" extrusionOk="0">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EBC4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21" name="Google Shape;221;p25"/>
              <p:cNvSpPr txBox="1"/>
              <p:nvPr/>
            </p:nvSpPr>
            <p:spPr>
              <a:xfrm>
                <a:off x="0" y="85725"/>
                <a:ext cx="1002912" cy="1236248"/>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222" name="Google Shape;222;p25"/>
            <p:cNvGrpSpPr/>
            <p:nvPr/>
          </p:nvGrpSpPr>
          <p:grpSpPr>
            <a:xfrm>
              <a:off x="11154092" y="0"/>
              <a:ext cx="4911644" cy="6474198"/>
              <a:chOff x="0" y="0"/>
              <a:chExt cx="1002913" cy="1321973"/>
            </a:xfrm>
          </p:grpSpPr>
          <p:sp>
            <p:nvSpPr>
              <p:cNvPr id="223" name="Google Shape;223;p25"/>
              <p:cNvSpPr/>
              <p:nvPr/>
            </p:nvSpPr>
            <p:spPr>
              <a:xfrm>
                <a:off x="0" y="0"/>
                <a:ext cx="1002913" cy="1321973"/>
              </a:xfrm>
              <a:custGeom>
                <a:avLst/>
                <a:gdLst/>
                <a:ahLst/>
                <a:cxnLst/>
                <a:rect l="l" t="t" r="r" b="b"/>
                <a:pathLst>
                  <a:path w="1002913" h="1321973" extrusionOk="0">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EBC4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24" name="Google Shape;224;p25"/>
              <p:cNvSpPr txBox="1"/>
              <p:nvPr/>
            </p:nvSpPr>
            <p:spPr>
              <a:xfrm>
                <a:off x="0" y="85725"/>
                <a:ext cx="1002912" cy="1236248"/>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225" name="Google Shape;225;p25"/>
            <p:cNvGrpSpPr/>
            <p:nvPr/>
          </p:nvGrpSpPr>
          <p:grpSpPr>
            <a:xfrm>
              <a:off x="16729161" y="9314"/>
              <a:ext cx="4911644" cy="6474198"/>
              <a:chOff x="0" y="0"/>
              <a:chExt cx="1002913" cy="1321973"/>
            </a:xfrm>
          </p:grpSpPr>
          <p:sp>
            <p:nvSpPr>
              <p:cNvPr id="226" name="Google Shape;226;p25"/>
              <p:cNvSpPr/>
              <p:nvPr/>
            </p:nvSpPr>
            <p:spPr>
              <a:xfrm>
                <a:off x="0" y="0"/>
                <a:ext cx="1002913" cy="1321973"/>
              </a:xfrm>
              <a:custGeom>
                <a:avLst/>
                <a:gdLst/>
                <a:ahLst/>
                <a:cxnLst/>
                <a:rect l="l" t="t" r="r" b="b"/>
                <a:pathLst>
                  <a:path w="1002913" h="1321973" extrusionOk="0">
                    <a:moveTo>
                      <a:pt x="37830" y="0"/>
                    </a:moveTo>
                    <a:lnTo>
                      <a:pt x="965083" y="0"/>
                    </a:lnTo>
                    <a:cubicBezTo>
                      <a:pt x="985976" y="0"/>
                      <a:pt x="1002913" y="16937"/>
                      <a:pt x="1002913" y="37830"/>
                    </a:cubicBezTo>
                    <a:lnTo>
                      <a:pt x="1002913" y="1284143"/>
                    </a:lnTo>
                    <a:cubicBezTo>
                      <a:pt x="1002913" y="1294176"/>
                      <a:pt x="998927" y="1303798"/>
                      <a:pt x="991832" y="1310893"/>
                    </a:cubicBezTo>
                    <a:cubicBezTo>
                      <a:pt x="984738" y="1317987"/>
                      <a:pt x="975116" y="1321973"/>
                      <a:pt x="965083" y="1321973"/>
                    </a:cubicBezTo>
                    <a:lnTo>
                      <a:pt x="37830" y="1321973"/>
                    </a:lnTo>
                    <a:cubicBezTo>
                      <a:pt x="16937" y="1321973"/>
                      <a:pt x="0" y="1305036"/>
                      <a:pt x="0" y="1284143"/>
                    </a:cubicBezTo>
                    <a:lnTo>
                      <a:pt x="0" y="37830"/>
                    </a:lnTo>
                    <a:cubicBezTo>
                      <a:pt x="0" y="16937"/>
                      <a:pt x="16937" y="0"/>
                      <a:pt x="37830" y="0"/>
                    </a:cubicBezTo>
                    <a:close/>
                  </a:path>
                </a:pathLst>
              </a:custGeom>
              <a:solidFill>
                <a:srgbClr val="EBC4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27" name="Google Shape;227;p25"/>
              <p:cNvSpPr txBox="1"/>
              <p:nvPr/>
            </p:nvSpPr>
            <p:spPr>
              <a:xfrm>
                <a:off x="0" y="85725"/>
                <a:ext cx="1002912" cy="1236248"/>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sp>
        <p:nvSpPr>
          <p:cNvPr id="228" name="Google Shape;228;p25"/>
          <p:cNvSpPr txBox="1"/>
          <p:nvPr/>
        </p:nvSpPr>
        <p:spPr>
          <a:xfrm>
            <a:off x="1993572" y="3934947"/>
            <a:ext cx="1753986" cy="109727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sr-Latn-RS" sz="8499" b="0" i="0" u="none" strike="noStrike" cap="none" noProof="1">
                <a:solidFill>
                  <a:srgbClr val="216B57"/>
                </a:solidFill>
                <a:latin typeface="Tenor Sans"/>
                <a:ea typeface="Tenor Sans"/>
                <a:cs typeface="Tenor Sans"/>
                <a:sym typeface="Tenor Sans"/>
              </a:rPr>
              <a:t>I</a:t>
            </a:r>
            <a:endParaRPr lang="sr-Latn-RS" noProof="1"/>
          </a:p>
        </p:txBody>
      </p:sp>
      <p:sp>
        <p:nvSpPr>
          <p:cNvPr id="229" name="Google Shape;229;p25"/>
          <p:cNvSpPr txBox="1"/>
          <p:nvPr/>
        </p:nvSpPr>
        <p:spPr>
          <a:xfrm>
            <a:off x="6177838" y="3934947"/>
            <a:ext cx="1753986" cy="109727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sr-Latn-RS" sz="8499" b="0" i="0" u="none" strike="noStrike" cap="none" noProof="1">
                <a:solidFill>
                  <a:srgbClr val="216B57"/>
                </a:solidFill>
                <a:latin typeface="Tenor Sans"/>
                <a:ea typeface="Tenor Sans"/>
                <a:cs typeface="Tenor Sans"/>
                <a:sym typeface="Tenor Sans"/>
              </a:rPr>
              <a:t>II</a:t>
            </a:r>
            <a:endParaRPr lang="sr-Latn-RS" noProof="1"/>
          </a:p>
        </p:txBody>
      </p:sp>
      <p:sp>
        <p:nvSpPr>
          <p:cNvPr id="230" name="Google Shape;230;p25"/>
          <p:cNvSpPr txBox="1"/>
          <p:nvPr/>
        </p:nvSpPr>
        <p:spPr>
          <a:xfrm>
            <a:off x="10359140" y="3934947"/>
            <a:ext cx="1753986" cy="109727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sr-Latn-RS" sz="8499" b="0" i="0" u="none" strike="noStrike" cap="none" noProof="1">
                <a:solidFill>
                  <a:srgbClr val="216B57"/>
                </a:solidFill>
                <a:latin typeface="Tenor Sans"/>
                <a:ea typeface="Tenor Sans"/>
                <a:cs typeface="Tenor Sans"/>
                <a:sym typeface="Tenor Sans"/>
              </a:rPr>
              <a:t>III</a:t>
            </a:r>
            <a:endParaRPr lang="sr-Latn-RS" noProof="1"/>
          </a:p>
        </p:txBody>
      </p:sp>
      <p:sp>
        <p:nvSpPr>
          <p:cNvPr id="231" name="Google Shape;231;p25"/>
          <p:cNvSpPr txBox="1"/>
          <p:nvPr/>
        </p:nvSpPr>
        <p:spPr>
          <a:xfrm>
            <a:off x="14540443" y="3934947"/>
            <a:ext cx="1753986" cy="109727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sr-Latn-RS" sz="8499" b="0" i="0" u="none" strike="noStrike" cap="none" noProof="1">
                <a:solidFill>
                  <a:srgbClr val="216B57"/>
                </a:solidFill>
                <a:latin typeface="Tenor Sans"/>
                <a:ea typeface="Tenor Sans"/>
                <a:cs typeface="Tenor Sans"/>
                <a:sym typeface="Tenor Sans"/>
              </a:rPr>
              <a:t>IV</a:t>
            </a:r>
            <a:endParaRPr lang="sr-Latn-RS" noProof="1"/>
          </a:p>
        </p:txBody>
      </p:sp>
      <p:sp>
        <p:nvSpPr>
          <p:cNvPr id="232" name="Google Shape;232;p25"/>
          <p:cNvSpPr txBox="1"/>
          <p:nvPr/>
        </p:nvSpPr>
        <p:spPr>
          <a:xfrm>
            <a:off x="1509893" y="5257651"/>
            <a:ext cx="2721300" cy="1415772"/>
          </a:xfrm>
          <a:prstGeom prst="rect">
            <a:avLst/>
          </a:prstGeom>
          <a:noFill/>
          <a:ln>
            <a:noFill/>
          </a:ln>
        </p:spPr>
        <p:txBody>
          <a:bodyPr spcFirstLastPara="1" wrap="square" lIns="0" tIns="0" rIns="0" bIns="0" anchor="t" anchorCtr="0">
            <a:spAutoFit/>
          </a:bodyPr>
          <a:lstStyle/>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b="0" i="0" u="none" strike="noStrike" cap="none" noProof="1">
                <a:solidFill>
                  <a:srgbClr val="216B57"/>
                </a:solidFill>
                <a:latin typeface="Poppins"/>
                <a:ea typeface="Poppins"/>
                <a:cs typeface="Poppins"/>
                <a:sym typeface="Poppins"/>
              </a:rPr>
              <a:t>DICOM format</a:t>
            </a: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Pasriranje fajla</a:t>
            </a: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Normalizacija intenziteta</a:t>
            </a:r>
          </a:p>
        </p:txBody>
      </p:sp>
      <p:pic>
        <p:nvPicPr>
          <p:cNvPr id="3" name="Picture 2">
            <a:extLst>
              <a:ext uri="{FF2B5EF4-FFF2-40B4-BE49-F238E27FC236}">
                <a16:creationId xmlns:a16="http://schemas.microsoft.com/office/drawing/2014/main" id="{F6869F0D-9E8F-FB83-207D-932197669365}"/>
              </a:ext>
            </a:extLst>
          </p:cNvPr>
          <p:cNvPicPr>
            <a:picLocks noChangeAspect="1"/>
          </p:cNvPicPr>
          <p:nvPr/>
        </p:nvPicPr>
        <p:blipFill>
          <a:blip r:embed="rId3"/>
          <a:stretch>
            <a:fillRect/>
          </a:stretch>
        </p:blipFill>
        <p:spPr>
          <a:xfrm>
            <a:off x="1788083" y="7963707"/>
            <a:ext cx="2170893" cy="2170893"/>
          </a:xfrm>
          <a:prstGeom prst="rect">
            <a:avLst/>
          </a:prstGeom>
        </p:spPr>
      </p:pic>
      <p:sp>
        <p:nvSpPr>
          <p:cNvPr id="4" name="Google Shape;232;p25">
            <a:extLst>
              <a:ext uri="{FF2B5EF4-FFF2-40B4-BE49-F238E27FC236}">
                <a16:creationId xmlns:a16="http://schemas.microsoft.com/office/drawing/2014/main" id="{DD8A4F9D-900B-2C07-7ADB-AE0E710A0D4F}"/>
              </a:ext>
            </a:extLst>
          </p:cNvPr>
          <p:cNvSpPr txBox="1"/>
          <p:nvPr/>
        </p:nvSpPr>
        <p:spPr>
          <a:xfrm>
            <a:off x="5694181" y="5347097"/>
            <a:ext cx="2721300" cy="2477601"/>
          </a:xfrm>
          <a:prstGeom prst="rect">
            <a:avLst/>
          </a:prstGeom>
          <a:noFill/>
          <a:ln>
            <a:noFill/>
          </a:ln>
        </p:spPr>
        <p:txBody>
          <a:bodyPr spcFirstLastPara="1" wrap="square" lIns="0" tIns="0" rIns="0" bIns="0" anchor="t" anchorCtr="0">
            <a:spAutoFit/>
          </a:bodyPr>
          <a:lstStyle/>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b="0" i="0" u="none" strike="noStrike" cap="none" noProof="1">
                <a:solidFill>
                  <a:srgbClr val="216B57"/>
                </a:solidFill>
                <a:latin typeface="Poppins"/>
                <a:ea typeface="Poppins"/>
                <a:cs typeface="Poppins"/>
                <a:sym typeface="Poppins"/>
              </a:rPr>
              <a:t>Prilago</a:t>
            </a:r>
            <a:r>
              <a:rPr lang="sr-Latn-RS" sz="2000" noProof="1">
                <a:solidFill>
                  <a:srgbClr val="216B57"/>
                </a:solidFill>
                <a:latin typeface="Poppins"/>
                <a:ea typeface="Poppins"/>
                <a:cs typeface="Poppins"/>
                <a:sym typeface="Poppins"/>
              </a:rPr>
              <a:t>đavanje unosu korisnika</a:t>
            </a:r>
            <a:endParaRPr lang="sr-Latn-RS" sz="2000" b="0" i="0" u="none" strike="noStrike" cap="none" noProof="1">
              <a:solidFill>
                <a:srgbClr val="216B57"/>
              </a:solidFill>
              <a:latin typeface="Poppins"/>
              <a:ea typeface="Poppins"/>
              <a:cs typeface="Poppins"/>
              <a:sym typeface="Poppins"/>
            </a:endParaRP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Prikaz prave u realnom vremenu u UI-ju</a:t>
            </a: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Fleksibilnost pozicioniranja</a:t>
            </a:r>
          </a:p>
        </p:txBody>
      </p:sp>
      <p:sp>
        <p:nvSpPr>
          <p:cNvPr id="5" name="Google Shape;232;p25">
            <a:extLst>
              <a:ext uri="{FF2B5EF4-FFF2-40B4-BE49-F238E27FC236}">
                <a16:creationId xmlns:a16="http://schemas.microsoft.com/office/drawing/2014/main" id="{0CDB30E7-7EAE-F5B8-D81E-82FCFAAD0A96}"/>
              </a:ext>
            </a:extLst>
          </p:cNvPr>
          <p:cNvSpPr txBox="1"/>
          <p:nvPr/>
        </p:nvSpPr>
        <p:spPr>
          <a:xfrm>
            <a:off x="9875483" y="5163215"/>
            <a:ext cx="2721300" cy="2123658"/>
          </a:xfrm>
          <a:prstGeom prst="rect">
            <a:avLst/>
          </a:prstGeom>
          <a:noFill/>
          <a:ln>
            <a:noFill/>
          </a:ln>
        </p:spPr>
        <p:txBody>
          <a:bodyPr spcFirstLastPara="1" wrap="square" lIns="0" tIns="0" rIns="0" bIns="0" anchor="t" anchorCtr="0">
            <a:spAutoFit/>
          </a:bodyPr>
          <a:lstStyle/>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Interpolacija prave na sliku</a:t>
            </a: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Matematički postupak preslikavanja ~O(n)</a:t>
            </a:r>
          </a:p>
        </p:txBody>
      </p:sp>
      <p:sp>
        <p:nvSpPr>
          <p:cNvPr id="6" name="Google Shape;232;p25">
            <a:extLst>
              <a:ext uri="{FF2B5EF4-FFF2-40B4-BE49-F238E27FC236}">
                <a16:creationId xmlns:a16="http://schemas.microsoft.com/office/drawing/2014/main" id="{56E2F689-C54E-A4CE-9EFF-063BFB040F74}"/>
              </a:ext>
            </a:extLst>
          </p:cNvPr>
          <p:cNvSpPr txBox="1"/>
          <p:nvPr/>
        </p:nvSpPr>
        <p:spPr>
          <a:xfrm>
            <a:off x="14056780" y="5319902"/>
            <a:ext cx="2935819" cy="2123658"/>
          </a:xfrm>
          <a:prstGeom prst="rect">
            <a:avLst/>
          </a:prstGeom>
          <a:noFill/>
          <a:ln>
            <a:noFill/>
          </a:ln>
        </p:spPr>
        <p:txBody>
          <a:bodyPr spcFirstLastPara="1" wrap="square" lIns="0" tIns="0" rIns="0" bIns="0" anchor="t" anchorCtr="0">
            <a:spAutoFit/>
          </a:bodyPr>
          <a:lstStyle/>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MAE/MSE/Peak-SNR</a:t>
            </a: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Pearson/Spearman korelacija</a:t>
            </a:r>
          </a:p>
          <a:p>
            <a:pPr marL="342900" marR="0" lvl="0" indent="-342900" algn="ctr" rtl="0">
              <a:lnSpc>
                <a:spcPct val="115000"/>
              </a:lnSpc>
              <a:spcBef>
                <a:spcPts val="0"/>
              </a:spcBef>
              <a:spcAft>
                <a:spcPts val="0"/>
              </a:spcAft>
              <a:buClr>
                <a:srgbClr val="439B4B"/>
              </a:buClr>
              <a:buFont typeface="Arial" panose="020B0604020202020204" pitchFamily="34" charset="0"/>
              <a:buChar char="•"/>
            </a:pPr>
            <a:endParaRPr lang="sr-Latn-RS" sz="2000" noProof="1">
              <a:solidFill>
                <a:srgbClr val="216B57"/>
              </a:solidFill>
              <a:latin typeface="Poppins"/>
              <a:cs typeface="Poppins"/>
              <a:sym typeface="Poppins"/>
            </a:endParaRPr>
          </a:p>
          <a:p>
            <a:pPr marL="342900" marR="0" lvl="0" indent="-342900" algn="ctr" rtl="0">
              <a:lnSpc>
                <a:spcPct val="115000"/>
              </a:lnSpc>
              <a:spcBef>
                <a:spcPts val="0"/>
              </a:spcBef>
              <a:spcAft>
                <a:spcPts val="0"/>
              </a:spcAft>
              <a:buClr>
                <a:srgbClr val="439B4B"/>
              </a:buClr>
              <a:buFont typeface="Arial" panose="020B0604020202020204" pitchFamily="34" charset="0"/>
              <a:buChar char="•"/>
            </a:pPr>
            <a:r>
              <a:rPr lang="sr-Latn-RS" sz="2000" noProof="1">
                <a:solidFill>
                  <a:srgbClr val="216B57"/>
                </a:solidFill>
                <a:latin typeface="Poppins"/>
                <a:cs typeface="Poppins"/>
                <a:sym typeface="Poppins"/>
              </a:rPr>
              <a:t>Prikaz:</a:t>
            </a:r>
            <a:br>
              <a:rPr lang="sr-Latn-RS" sz="2000" noProof="1">
                <a:solidFill>
                  <a:srgbClr val="216B57"/>
                </a:solidFill>
                <a:latin typeface="Poppins"/>
                <a:cs typeface="Poppins"/>
                <a:sym typeface="Poppins"/>
              </a:rPr>
            </a:br>
            <a:r>
              <a:rPr lang="sr-Latn-RS" sz="2000" noProof="1">
                <a:solidFill>
                  <a:srgbClr val="216B57"/>
                </a:solidFill>
                <a:latin typeface="Poppins"/>
                <a:cs typeface="Poppins"/>
                <a:sym typeface="Poppins"/>
              </a:rPr>
              <a:t>heatmaps, edges</a:t>
            </a:r>
          </a:p>
        </p:txBody>
      </p:sp>
      <p:pic>
        <p:nvPicPr>
          <p:cNvPr id="8" name="Picture 7">
            <a:extLst>
              <a:ext uri="{FF2B5EF4-FFF2-40B4-BE49-F238E27FC236}">
                <a16:creationId xmlns:a16="http://schemas.microsoft.com/office/drawing/2014/main" id="{69E19336-549E-FF58-43A2-136460ECD91D}"/>
              </a:ext>
            </a:extLst>
          </p:cNvPr>
          <p:cNvPicPr>
            <a:picLocks noChangeAspect="1"/>
          </p:cNvPicPr>
          <p:nvPr/>
        </p:nvPicPr>
        <p:blipFill>
          <a:blip r:embed="rId4"/>
          <a:srcRect r="6248" b="11709"/>
          <a:stretch>
            <a:fillRect/>
          </a:stretch>
        </p:blipFill>
        <p:spPr>
          <a:xfrm>
            <a:off x="6015011" y="7912223"/>
            <a:ext cx="2278090" cy="2222377"/>
          </a:xfrm>
          <a:prstGeom prst="rect">
            <a:avLst/>
          </a:prstGeom>
        </p:spPr>
      </p:pic>
      <p:pic>
        <p:nvPicPr>
          <p:cNvPr id="10" name="Picture 9">
            <a:extLst>
              <a:ext uri="{FF2B5EF4-FFF2-40B4-BE49-F238E27FC236}">
                <a16:creationId xmlns:a16="http://schemas.microsoft.com/office/drawing/2014/main" id="{6E8E3D2C-89C6-9E76-FFD6-531E757D725A}"/>
              </a:ext>
            </a:extLst>
          </p:cNvPr>
          <p:cNvPicPr>
            <a:picLocks noChangeAspect="1"/>
          </p:cNvPicPr>
          <p:nvPr/>
        </p:nvPicPr>
        <p:blipFill>
          <a:blip r:embed="rId5"/>
          <a:stretch>
            <a:fillRect/>
          </a:stretch>
        </p:blipFill>
        <p:spPr>
          <a:xfrm>
            <a:off x="14433455" y="7729518"/>
            <a:ext cx="2247084" cy="2405082"/>
          </a:xfrm>
          <a:prstGeom prst="rect">
            <a:avLst/>
          </a:prstGeom>
        </p:spPr>
      </p:pic>
      <p:pic>
        <p:nvPicPr>
          <p:cNvPr id="12" name="Picture 11">
            <a:extLst>
              <a:ext uri="{FF2B5EF4-FFF2-40B4-BE49-F238E27FC236}">
                <a16:creationId xmlns:a16="http://schemas.microsoft.com/office/drawing/2014/main" id="{FEBA981B-6ECA-60D4-1D39-DACC36A795AD}"/>
              </a:ext>
            </a:extLst>
          </p:cNvPr>
          <p:cNvPicPr>
            <a:picLocks noChangeAspect="1"/>
          </p:cNvPicPr>
          <p:nvPr/>
        </p:nvPicPr>
        <p:blipFill>
          <a:blip r:embed="rId6"/>
          <a:stretch>
            <a:fillRect/>
          </a:stretch>
        </p:blipFill>
        <p:spPr>
          <a:xfrm>
            <a:off x="10039775" y="7663433"/>
            <a:ext cx="2392717" cy="2471167"/>
          </a:xfrm>
          <a:prstGeom prst="rect">
            <a:avLst/>
          </a:prstGeom>
        </p:spPr>
      </p:pic>
      <p:sp>
        <p:nvSpPr>
          <p:cNvPr id="13" name="Google Shape;360;p33">
            <a:extLst>
              <a:ext uri="{FF2B5EF4-FFF2-40B4-BE49-F238E27FC236}">
                <a16:creationId xmlns:a16="http://schemas.microsoft.com/office/drawing/2014/main" id="{9598F093-A6B7-2F40-7F24-C8703B3381E8}"/>
              </a:ext>
            </a:extLst>
          </p:cNvPr>
          <p:cNvSpPr/>
          <p:nvPr/>
        </p:nvSpPr>
        <p:spPr>
          <a:xfrm>
            <a:off x="12424545" y="6381731"/>
            <a:ext cx="1298959" cy="1299139"/>
          </a:xfrm>
          <a:custGeom>
            <a:avLst/>
            <a:gdLst/>
            <a:ahLst/>
            <a:cxnLst/>
            <a:rect l="l" t="t" r="r" b="b"/>
            <a:pathLst>
              <a:path w="2156843" h="2119099" extrusionOk="0">
                <a:moveTo>
                  <a:pt x="0" y="0"/>
                </a:moveTo>
                <a:lnTo>
                  <a:pt x="2156844" y="0"/>
                </a:lnTo>
                <a:lnTo>
                  <a:pt x="2156844" y="2119099"/>
                </a:lnTo>
                <a:lnTo>
                  <a:pt x="0" y="2119099"/>
                </a:lnTo>
                <a:lnTo>
                  <a:pt x="0" y="0"/>
                </a:lnTo>
                <a:close/>
              </a:path>
            </a:pathLst>
          </a:custGeom>
          <a:blipFill rotWithShape="1">
            <a:blip r:embed="rId7">
              <a:alphaModFix/>
            </a:blip>
            <a:stretch>
              <a:fillRect/>
            </a:stretch>
          </a:blipFill>
          <a:ln>
            <a:noFill/>
          </a:ln>
        </p:spPr>
        <p:txBody>
          <a:bodyPr/>
          <a:lstStyle/>
          <a:p>
            <a:endParaRPr lang="sr-Latn-RS" noProof="1"/>
          </a:p>
        </p:txBody>
      </p:sp>
      <p:sp>
        <p:nvSpPr>
          <p:cNvPr id="14" name="Google Shape;361;p33">
            <a:extLst>
              <a:ext uri="{FF2B5EF4-FFF2-40B4-BE49-F238E27FC236}">
                <a16:creationId xmlns:a16="http://schemas.microsoft.com/office/drawing/2014/main" id="{A16B338C-8A3C-0F67-E353-A48F5428298B}"/>
              </a:ext>
            </a:extLst>
          </p:cNvPr>
          <p:cNvSpPr/>
          <p:nvPr/>
        </p:nvSpPr>
        <p:spPr>
          <a:xfrm>
            <a:off x="4299375" y="3318564"/>
            <a:ext cx="1707802" cy="1871098"/>
          </a:xfrm>
          <a:custGeom>
            <a:avLst/>
            <a:gdLst/>
            <a:ahLst/>
            <a:cxnLst/>
            <a:rect l="l" t="t" r="r" b="b"/>
            <a:pathLst>
              <a:path w="1707802" h="1871098" extrusionOk="0">
                <a:moveTo>
                  <a:pt x="0" y="0"/>
                </a:moveTo>
                <a:lnTo>
                  <a:pt x="1707802" y="0"/>
                </a:lnTo>
                <a:lnTo>
                  <a:pt x="1707802" y="1871097"/>
                </a:lnTo>
                <a:lnTo>
                  <a:pt x="0" y="1871097"/>
                </a:lnTo>
                <a:lnTo>
                  <a:pt x="0" y="0"/>
                </a:lnTo>
                <a:close/>
              </a:path>
            </a:pathLst>
          </a:custGeom>
          <a:blipFill rotWithShape="1">
            <a:blip r:embed="rId8">
              <a:alphaModFix/>
            </a:blip>
            <a:stretch>
              <a:fillRect/>
            </a:stretch>
          </a:blipFill>
          <a:ln>
            <a:noFill/>
          </a:ln>
        </p:spPr>
        <p:txBody>
          <a:bodyPr/>
          <a:lstStyle/>
          <a:p>
            <a:endParaRPr lang="sr-Latn-RS" noProof="1"/>
          </a:p>
        </p:txBody>
      </p:sp>
      <p:sp>
        <p:nvSpPr>
          <p:cNvPr id="15" name="Google Shape;362;p33">
            <a:extLst>
              <a:ext uri="{FF2B5EF4-FFF2-40B4-BE49-F238E27FC236}">
                <a16:creationId xmlns:a16="http://schemas.microsoft.com/office/drawing/2014/main" id="{372C8945-9038-60D0-E0C0-75152F4B6B21}"/>
              </a:ext>
            </a:extLst>
          </p:cNvPr>
          <p:cNvSpPr/>
          <p:nvPr/>
        </p:nvSpPr>
        <p:spPr>
          <a:xfrm>
            <a:off x="1356780" y="6710755"/>
            <a:ext cx="1603209" cy="1252952"/>
          </a:xfrm>
          <a:custGeom>
            <a:avLst/>
            <a:gdLst/>
            <a:ahLst/>
            <a:cxnLst/>
            <a:rect l="l" t="t" r="r" b="b"/>
            <a:pathLst>
              <a:path w="2001359" h="2457025" extrusionOk="0">
                <a:moveTo>
                  <a:pt x="0" y="0"/>
                </a:moveTo>
                <a:lnTo>
                  <a:pt x="2001359" y="0"/>
                </a:lnTo>
                <a:lnTo>
                  <a:pt x="2001359" y="2457025"/>
                </a:lnTo>
                <a:lnTo>
                  <a:pt x="0" y="2457025"/>
                </a:lnTo>
                <a:lnTo>
                  <a:pt x="0" y="0"/>
                </a:lnTo>
                <a:close/>
              </a:path>
            </a:pathLst>
          </a:custGeom>
          <a:blipFill rotWithShape="1">
            <a:blip r:embed="rId9">
              <a:alphaModFix/>
            </a:blip>
            <a:stretch>
              <a:fillRect t="-1" b="-58628"/>
            </a:stretch>
          </a:blipFill>
          <a:ln>
            <a:noFill/>
          </a:ln>
        </p:spPr>
        <p:txBody>
          <a:bodyPr/>
          <a:lstStyle/>
          <a:p>
            <a:endParaRPr lang="sr-Latn-RS" noProof="1"/>
          </a:p>
        </p:txBody>
      </p:sp>
      <p:sp>
        <p:nvSpPr>
          <p:cNvPr id="16" name="Google Shape;359;p33">
            <a:extLst>
              <a:ext uri="{FF2B5EF4-FFF2-40B4-BE49-F238E27FC236}">
                <a16:creationId xmlns:a16="http://schemas.microsoft.com/office/drawing/2014/main" id="{02BB59FC-145E-ED11-FE1D-8E7E7D13DE8E}"/>
              </a:ext>
            </a:extLst>
          </p:cNvPr>
          <p:cNvSpPr/>
          <p:nvPr/>
        </p:nvSpPr>
        <p:spPr>
          <a:xfrm>
            <a:off x="16577849" y="4178349"/>
            <a:ext cx="1791917" cy="2495074"/>
          </a:xfrm>
          <a:custGeom>
            <a:avLst/>
            <a:gdLst/>
            <a:ahLst/>
            <a:cxnLst/>
            <a:rect l="l" t="t" r="r" b="b"/>
            <a:pathLst>
              <a:path w="1791917" h="2495074" extrusionOk="0">
                <a:moveTo>
                  <a:pt x="0" y="0"/>
                </a:moveTo>
                <a:lnTo>
                  <a:pt x="1791916" y="0"/>
                </a:lnTo>
                <a:lnTo>
                  <a:pt x="1791916" y="2495074"/>
                </a:lnTo>
                <a:lnTo>
                  <a:pt x="0" y="2495074"/>
                </a:lnTo>
                <a:lnTo>
                  <a:pt x="0" y="0"/>
                </a:lnTo>
                <a:close/>
              </a:path>
            </a:pathLst>
          </a:custGeom>
          <a:blipFill rotWithShape="1">
            <a:blip r:embed="rId10">
              <a:alphaModFix/>
            </a:blip>
            <a:stretch>
              <a:fillRect/>
            </a:stretch>
          </a:blipFill>
          <a:ln>
            <a:noFill/>
          </a:ln>
        </p:spPr>
        <p:txBody>
          <a:bodyPr/>
          <a:lstStyle/>
          <a:p>
            <a:endParaRPr lang="sr-Latn-RS"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2" name="Google Shape;272;p28"/>
          <p:cNvPicPr preferRelativeResize="0"/>
          <p:nvPr/>
        </p:nvPicPr>
        <p:blipFill>
          <a:blip r:embed="rId3">
            <a:alphaModFix/>
          </a:blip>
          <a:stretch>
            <a:fillRect/>
          </a:stretch>
        </p:blipFill>
        <p:spPr>
          <a:xfrm>
            <a:off x="14230028" y="-2392850"/>
            <a:ext cx="4553274" cy="4477187"/>
          </a:xfrm>
          <a:prstGeom prst="rect">
            <a:avLst/>
          </a:prstGeom>
          <a:noFill/>
          <a:ln>
            <a:noFill/>
          </a:ln>
        </p:spPr>
      </p:pic>
      <p:pic>
        <p:nvPicPr>
          <p:cNvPr id="273" name="Google Shape;273;p28"/>
          <p:cNvPicPr preferRelativeResize="0"/>
          <p:nvPr/>
        </p:nvPicPr>
        <p:blipFill>
          <a:blip r:embed="rId4">
            <a:alphaModFix/>
          </a:blip>
          <a:stretch>
            <a:fillRect/>
          </a:stretch>
        </p:blipFill>
        <p:spPr>
          <a:xfrm>
            <a:off x="575106" y="7604436"/>
            <a:ext cx="3635142" cy="3159876"/>
          </a:xfrm>
          <a:prstGeom prst="rect">
            <a:avLst/>
          </a:prstGeom>
          <a:noFill/>
          <a:ln>
            <a:noFill/>
          </a:ln>
        </p:spPr>
      </p:pic>
      <p:sp>
        <p:nvSpPr>
          <p:cNvPr id="2" name="Google Shape;130;p18">
            <a:extLst>
              <a:ext uri="{FF2B5EF4-FFF2-40B4-BE49-F238E27FC236}">
                <a16:creationId xmlns:a16="http://schemas.microsoft.com/office/drawing/2014/main" id="{03F8648B-DB52-78D1-09C2-323E299E8DFD}"/>
              </a:ext>
            </a:extLst>
          </p:cNvPr>
          <p:cNvSpPr txBox="1"/>
          <p:nvPr/>
        </p:nvSpPr>
        <p:spPr>
          <a:xfrm>
            <a:off x="0" y="3614564"/>
            <a:ext cx="18288000" cy="263149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None/>
            </a:pPr>
            <a:r>
              <a:rPr lang="sr-Latn-RS" sz="9500" b="1" i="0" u="none" strike="noStrike" cap="none" noProof="1">
                <a:solidFill>
                  <a:srgbClr val="EBC4E1"/>
                </a:solidFill>
                <a:effectLst>
                  <a:outerShdw blurRad="38100" dist="38100" dir="2700000" algn="tl">
                    <a:srgbClr val="000000">
                      <a:alpha val="43137"/>
                    </a:srgbClr>
                  </a:outerShdw>
                </a:effectLst>
                <a:latin typeface="Tenor Sans"/>
                <a:ea typeface="Tenor Sans"/>
                <a:cs typeface="Tenor Sans"/>
                <a:sym typeface="Tenor Sans"/>
              </a:rPr>
              <a:t>Algoritam za automatsko pronalaženje ose simetrije</a:t>
            </a:r>
            <a:endParaRPr lang="sr-Latn-RS" sz="900" b="1" noProof="1">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3" name="Google Shape;142;p19">
            <a:extLst>
              <a:ext uri="{FF2B5EF4-FFF2-40B4-BE49-F238E27FC236}">
                <a16:creationId xmlns:a16="http://schemas.microsoft.com/office/drawing/2014/main" id="{F504A3FA-D8AA-8A1A-6530-526930BB28ED}"/>
              </a:ext>
            </a:extLst>
          </p:cNvPr>
          <p:cNvSpPr/>
          <p:nvPr/>
        </p:nvSpPr>
        <p:spPr>
          <a:xfrm>
            <a:off x="1264287" y="9187828"/>
            <a:ext cx="2749631" cy="769866"/>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37" name="Google Shape;137;p19"/>
          <p:cNvSpPr txBox="1"/>
          <p:nvPr/>
        </p:nvSpPr>
        <p:spPr>
          <a:xfrm>
            <a:off x="1028700" y="386959"/>
            <a:ext cx="9029700" cy="1994392"/>
          </a:xfrm>
          <a:prstGeom prst="rect">
            <a:avLst/>
          </a:prstGeom>
          <a:noFill/>
          <a:ln>
            <a:noFill/>
          </a:ln>
        </p:spPr>
        <p:txBody>
          <a:bodyPr spcFirstLastPara="1" wrap="square" lIns="0" tIns="0" rIns="0" bIns="0" anchor="t" anchorCtr="0">
            <a:spAutoFit/>
          </a:bodyPr>
          <a:lstStyle/>
          <a:p>
            <a:pPr marL="0" marR="0" lvl="0" indent="0" algn="just" rtl="0">
              <a:lnSpc>
                <a:spcPct val="96000"/>
              </a:lnSpc>
              <a:spcBef>
                <a:spcPts val="0"/>
              </a:spcBef>
              <a:spcAft>
                <a:spcPts val="0"/>
              </a:spcAft>
              <a:buNone/>
            </a:pPr>
            <a:r>
              <a:rPr lang="en-US" sz="13500" b="0" i="0" u="none" strike="noStrike" cap="none" noProof="1">
                <a:solidFill>
                  <a:srgbClr val="EBC4E1"/>
                </a:solidFill>
                <a:latin typeface="Tenor Sans"/>
                <a:ea typeface="Tenor Sans"/>
                <a:cs typeface="Tenor Sans"/>
                <a:sym typeface="Tenor Sans"/>
              </a:rPr>
              <a:t>Algoritam:</a:t>
            </a:r>
            <a:endParaRPr lang="sr-Latn-RS" sz="100" noProof="1"/>
          </a:p>
        </p:txBody>
      </p:sp>
      <p:grpSp>
        <p:nvGrpSpPr>
          <p:cNvPr id="144" name="Google Shape;144;p19"/>
          <p:cNvGrpSpPr/>
          <p:nvPr/>
        </p:nvGrpSpPr>
        <p:grpSpPr>
          <a:xfrm>
            <a:off x="4620534" y="5791058"/>
            <a:ext cx="12723565" cy="1360062"/>
            <a:chOff x="0" y="0"/>
            <a:chExt cx="2398868" cy="356602"/>
          </a:xfrm>
        </p:grpSpPr>
        <p:sp>
          <p:nvSpPr>
            <p:cNvPr id="145" name="Google Shape;145;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6" name="Google Shape;146;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47" name="Google Shape;147;p19"/>
          <p:cNvGrpSpPr/>
          <p:nvPr/>
        </p:nvGrpSpPr>
        <p:grpSpPr>
          <a:xfrm>
            <a:off x="4620534" y="7435887"/>
            <a:ext cx="12723561" cy="1360062"/>
            <a:chOff x="0" y="0"/>
            <a:chExt cx="2398868" cy="356602"/>
          </a:xfrm>
        </p:grpSpPr>
        <p:sp>
          <p:nvSpPr>
            <p:cNvPr id="148" name="Google Shape;148;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9" name="Google Shape;149;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50" name="Google Shape;150;p19"/>
          <p:cNvGrpSpPr/>
          <p:nvPr/>
        </p:nvGrpSpPr>
        <p:grpSpPr>
          <a:xfrm>
            <a:off x="4620541" y="9055500"/>
            <a:ext cx="12723552" cy="1142045"/>
            <a:chOff x="0" y="0"/>
            <a:chExt cx="2398868" cy="356602"/>
          </a:xfrm>
        </p:grpSpPr>
        <p:sp>
          <p:nvSpPr>
            <p:cNvPr id="151" name="Google Shape;151;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52" name="Google Shape;152;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grpSp>
        <p:nvGrpSpPr>
          <p:cNvPr id="138" name="Google Shape;138;p19"/>
          <p:cNvGrpSpPr/>
          <p:nvPr/>
        </p:nvGrpSpPr>
        <p:grpSpPr>
          <a:xfrm>
            <a:off x="4620534" y="2594410"/>
            <a:ext cx="12723568" cy="1323197"/>
            <a:chOff x="0" y="0"/>
            <a:chExt cx="2398868" cy="356602"/>
          </a:xfrm>
        </p:grpSpPr>
        <p:sp>
          <p:nvSpPr>
            <p:cNvPr id="139" name="Google Shape;139;p19"/>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0" name="Google Shape;140;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53" name="Google Shape;153;p19"/>
          <p:cNvSpPr txBox="1"/>
          <p:nvPr/>
        </p:nvSpPr>
        <p:spPr>
          <a:xfrm>
            <a:off x="4620534" y="2600831"/>
            <a:ext cx="12723569"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sr-Latn-RS" sz="3000" b="0" i="0" u="none" strike="noStrike" cap="none" noProof="1">
                <a:solidFill>
                  <a:srgbClr val="EBC4E1"/>
                </a:solidFill>
                <a:latin typeface="Poppins"/>
                <a:ea typeface="Poppins"/>
                <a:cs typeface="Poppins"/>
                <a:sym typeface="Poppins"/>
              </a:rPr>
              <a:t>konvertuje se u grayscale/double i po potrebi smanjuje rezoluciju radi brzine.</a:t>
            </a:r>
            <a:endParaRPr lang="sr-Latn-RS" noProof="1"/>
          </a:p>
        </p:txBody>
      </p:sp>
      <p:grpSp>
        <p:nvGrpSpPr>
          <p:cNvPr id="6" name="Group 5">
            <a:extLst>
              <a:ext uri="{FF2B5EF4-FFF2-40B4-BE49-F238E27FC236}">
                <a16:creationId xmlns:a16="http://schemas.microsoft.com/office/drawing/2014/main" id="{58BE0830-1FF2-9723-08F5-22FA834727D4}"/>
              </a:ext>
            </a:extLst>
          </p:cNvPr>
          <p:cNvGrpSpPr/>
          <p:nvPr/>
        </p:nvGrpSpPr>
        <p:grpSpPr>
          <a:xfrm>
            <a:off x="4620534" y="4133341"/>
            <a:ext cx="12723568" cy="1453785"/>
            <a:chOff x="925831" y="4836782"/>
            <a:chExt cx="15431769" cy="1453785"/>
          </a:xfrm>
        </p:grpSpPr>
        <p:grpSp>
          <p:nvGrpSpPr>
            <p:cNvPr id="141" name="Google Shape;141;p19"/>
            <p:cNvGrpSpPr/>
            <p:nvPr/>
          </p:nvGrpSpPr>
          <p:grpSpPr>
            <a:xfrm>
              <a:off x="925833" y="4836782"/>
              <a:ext cx="15431767" cy="1453785"/>
              <a:chOff x="-16098" y="0"/>
              <a:chExt cx="2414966" cy="356602"/>
            </a:xfrm>
          </p:grpSpPr>
          <p:sp>
            <p:nvSpPr>
              <p:cNvPr id="142" name="Google Shape;142;p19"/>
              <p:cNvSpPr/>
              <p:nvPr/>
            </p:nvSpPr>
            <p:spPr>
              <a:xfrm>
                <a:off x="-16098" y="0"/>
                <a:ext cx="2414966"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43" name="Google Shape;143;p19"/>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54" name="Google Shape;154;p19"/>
            <p:cNvSpPr txBox="1"/>
            <p:nvPr/>
          </p:nvSpPr>
          <p:spPr>
            <a:xfrm>
              <a:off x="925831" y="4836782"/>
              <a:ext cx="15431769" cy="1292662"/>
            </a:xfrm>
            <a:prstGeom prst="rect">
              <a:avLst/>
            </a:prstGeom>
            <a:noFill/>
            <a:ln>
              <a:noFill/>
            </a:ln>
          </p:spPr>
          <p:txBody>
            <a:bodyPr spcFirstLastPara="1" wrap="square" lIns="0" tIns="0" rIns="0" bIns="0" anchor="t" anchorCtr="0">
              <a:spAutoFit/>
            </a:bodyPr>
            <a:lstStyle/>
            <a:p>
              <a:pPr lvl="0" algn="ctr">
                <a:lnSpc>
                  <a:spcPct val="140000"/>
                </a:lnSpc>
              </a:pPr>
              <a:r>
                <a:rPr lang="sr-Latn-RS" sz="3000" noProof="1">
                  <a:solidFill>
                    <a:srgbClr val="EBC4E1"/>
                  </a:solidFill>
                  <a:latin typeface="Poppins"/>
                  <a:ea typeface="Poppins"/>
                  <a:cs typeface="Poppins"/>
                  <a:sym typeface="Poppins"/>
                </a:rPr>
                <a:t>algoritam testira veliki broj kandidata (ugao ose + pomeraj) i za svaku reflektuje sliku, računa metrike simetrije i pamti najbolju.</a:t>
              </a:r>
            </a:p>
          </p:txBody>
        </p:sp>
      </p:grpSp>
      <p:sp>
        <p:nvSpPr>
          <p:cNvPr id="155" name="Google Shape;155;p19"/>
          <p:cNvSpPr txBox="1"/>
          <p:nvPr/>
        </p:nvSpPr>
        <p:spPr>
          <a:xfrm>
            <a:off x="4620527" y="5786777"/>
            <a:ext cx="12723566" cy="1292662"/>
          </a:xfrm>
          <a:prstGeom prst="rect">
            <a:avLst/>
          </a:prstGeom>
          <a:noFill/>
          <a:ln>
            <a:noFill/>
          </a:ln>
        </p:spPr>
        <p:txBody>
          <a:bodyPr spcFirstLastPara="1" wrap="square" lIns="0" tIns="0" rIns="0" bIns="0" anchor="t" anchorCtr="0">
            <a:spAutoFit/>
          </a:bodyPr>
          <a:lstStyle/>
          <a:p>
            <a:pPr lvl="0" algn="ctr">
              <a:lnSpc>
                <a:spcPct val="140000"/>
              </a:lnSpc>
            </a:pPr>
            <a:r>
              <a:rPr lang="sr-Latn-RS" sz="3000" noProof="1">
                <a:solidFill>
                  <a:srgbClr val="EBC4E1"/>
                </a:solidFill>
                <a:latin typeface="Poppins"/>
                <a:ea typeface="Poppins"/>
                <a:cs typeface="Poppins"/>
                <a:sym typeface="Poppins"/>
              </a:rPr>
              <a:t>oko najbolje ose iz coarse faze radi detaljnu pretragu sa manjim korakom da precizno pronađe optimalnu osu.</a:t>
            </a:r>
          </a:p>
        </p:txBody>
      </p:sp>
      <p:sp>
        <p:nvSpPr>
          <p:cNvPr id="156" name="Google Shape;156;p19"/>
          <p:cNvSpPr txBox="1"/>
          <p:nvPr/>
        </p:nvSpPr>
        <p:spPr>
          <a:xfrm>
            <a:off x="4620527" y="7458417"/>
            <a:ext cx="12723566" cy="1292662"/>
          </a:xfrm>
          <a:prstGeom prst="rect">
            <a:avLst/>
          </a:prstGeom>
          <a:noFill/>
          <a:ln>
            <a:noFill/>
          </a:ln>
        </p:spPr>
        <p:txBody>
          <a:bodyPr spcFirstLastPara="1" wrap="square" lIns="0" tIns="0" rIns="0" bIns="0" anchor="t" anchorCtr="0">
            <a:spAutoFit/>
          </a:bodyPr>
          <a:lstStyle/>
          <a:p>
            <a:pPr lvl="0" algn="ctr">
              <a:lnSpc>
                <a:spcPct val="140000"/>
              </a:lnSpc>
            </a:pPr>
            <a:r>
              <a:rPr lang="sr-Latn-RS" sz="3000" noProof="1">
                <a:solidFill>
                  <a:srgbClr val="EBC4E1"/>
                </a:solidFill>
                <a:latin typeface="Poppins"/>
                <a:ea typeface="Poppins"/>
                <a:cs typeface="Poppins"/>
                <a:sym typeface="Poppins"/>
              </a:rPr>
              <a:t>simetrija se meri kombinacijom metrika </a:t>
            </a:r>
            <a:r>
              <a:rPr lang="en-US" sz="3000" noProof="1">
                <a:solidFill>
                  <a:srgbClr val="EBC4E1"/>
                </a:solidFill>
                <a:latin typeface="Poppins"/>
                <a:ea typeface="Poppins"/>
                <a:cs typeface="Poppins"/>
                <a:sym typeface="Poppins"/>
              </a:rPr>
              <a:t>(</a:t>
            </a:r>
            <a:r>
              <a:rPr lang="sr-Latn-RS" sz="3000" noProof="1">
                <a:solidFill>
                  <a:srgbClr val="EBC4E1"/>
                </a:solidFill>
                <a:latin typeface="Poppins"/>
                <a:ea typeface="Poppins"/>
                <a:cs typeface="Poppins"/>
                <a:sym typeface="Poppins"/>
              </a:rPr>
              <a:t>korelacija, ivice, </a:t>
            </a:r>
            <a:endParaRPr lang="en-US" sz="3000" noProof="1">
              <a:solidFill>
                <a:srgbClr val="EBC4E1"/>
              </a:solidFill>
              <a:latin typeface="Poppins"/>
              <a:ea typeface="Poppins"/>
              <a:cs typeface="Poppins"/>
              <a:sym typeface="Poppins"/>
            </a:endParaRPr>
          </a:p>
          <a:p>
            <a:pPr lvl="0" algn="ctr">
              <a:lnSpc>
                <a:spcPct val="140000"/>
              </a:lnSpc>
            </a:pPr>
            <a:r>
              <a:rPr lang="sr-Latn-RS" sz="3000" noProof="1">
                <a:solidFill>
                  <a:srgbClr val="EBC4E1"/>
                </a:solidFill>
                <a:latin typeface="Poppins"/>
                <a:ea typeface="Poppins"/>
                <a:cs typeface="Poppins"/>
                <a:sym typeface="Poppins"/>
              </a:rPr>
              <a:t>fraction-match), koje se kombinuju u jedinstveni skor.</a:t>
            </a:r>
          </a:p>
        </p:txBody>
      </p:sp>
      <p:sp>
        <p:nvSpPr>
          <p:cNvPr id="157" name="Google Shape;157;p19"/>
          <p:cNvSpPr txBox="1"/>
          <p:nvPr/>
        </p:nvSpPr>
        <p:spPr>
          <a:xfrm>
            <a:off x="4620541" y="9007007"/>
            <a:ext cx="12723552" cy="1292662"/>
          </a:xfrm>
          <a:prstGeom prst="rect">
            <a:avLst/>
          </a:prstGeom>
          <a:noFill/>
          <a:ln>
            <a:noFill/>
          </a:ln>
        </p:spPr>
        <p:txBody>
          <a:bodyPr spcFirstLastPara="1" wrap="square" lIns="0" tIns="0" rIns="0" bIns="0" anchor="t" anchorCtr="0">
            <a:spAutoFit/>
          </a:bodyPr>
          <a:lstStyle/>
          <a:p>
            <a:pPr lvl="0" algn="ctr">
              <a:lnSpc>
                <a:spcPct val="140000"/>
              </a:lnSpc>
            </a:pPr>
            <a:r>
              <a:rPr lang="sr-Latn-RS" sz="3000" noProof="1">
                <a:solidFill>
                  <a:srgbClr val="EBC4E1"/>
                </a:solidFill>
                <a:latin typeface="Poppins"/>
                <a:ea typeface="Poppins"/>
                <a:cs typeface="Poppins"/>
                <a:sym typeface="Poppins"/>
              </a:rPr>
              <a:t>vraća nagib i presečnu tačku najbolje ose + skor, iscrtava je na slici i zatvara progress bar.</a:t>
            </a:r>
          </a:p>
        </p:txBody>
      </p:sp>
      <p:grpSp>
        <p:nvGrpSpPr>
          <p:cNvPr id="13" name="Google Shape;138;p19">
            <a:extLst>
              <a:ext uri="{FF2B5EF4-FFF2-40B4-BE49-F238E27FC236}">
                <a16:creationId xmlns:a16="http://schemas.microsoft.com/office/drawing/2014/main" id="{028FCDBA-B490-951F-87A9-C50C846A8B96}"/>
              </a:ext>
            </a:extLst>
          </p:cNvPr>
          <p:cNvGrpSpPr/>
          <p:nvPr/>
        </p:nvGrpSpPr>
        <p:grpSpPr>
          <a:xfrm>
            <a:off x="1264286" y="2730832"/>
            <a:ext cx="2802309" cy="903193"/>
            <a:chOff x="0" y="0"/>
            <a:chExt cx="2398868" cy="356602"/>
          </a:xfrm>
        </p:grpSpPr>
        <p:sp>
          <p:nvSpPr>
            <p:cNvPr id="14" name="Google Shape;139;p19">
              <a:extLst>
                <a:ext uri="{FF2B5EF4-FFF2-40B4-BE49-F238E27FC236}">
                  <a16:creationId xmlns:a16="http://schemas.microsoft.com/office/drawing/2014/main" id="{A76B3B0D-2BA4-D474-974C-69DA105261FF}"/>
                </a:ext>
              </a:extLst>
            </p:cNvPr>
            <p:cNvSpPr/>
            <p:nvPr/>
          </p:nvSpPr>
          <p:spPr>
            <a:xfrm>
              <a:off x="0" y="0"/>
              <a:ext cx="2398868" cy="35660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15" name="Google Shape;140;p19">
              <a:extLst>
                <a:ext uri="{FF2B5EF4-FFF2-40B4-BE49-F238E27FC236}">
                  <a16:creationId xmlns:a16="http://schemas.microsoft.com/office/drawing/2014/main" id="{398F8341-7412-8D79-2CD4-DD95EE28A380}"/>
                </a:ext>
              </a:extLst>
            </p:cNvPr>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rgbClr val="EBC4E1"/>
                </a:solidFill>
                <a:latin typeface="Tensor"/>
                <a:ea typeface="Calibri"/>
                <a:cs typeface="Calibri"/>
                <a:sym typeface="Calibri"/>
              </a:endParaRPr>
            </a:p>
          </p:txBody>
        </p:sp>
      </p:grpSp>
      <p:sp>
        <p:nvSpPr>
          <p:cNvPr id="16" name="Google Shape;153;p19">
            <a:extLst>
              <a:ext uri="{FF2B5EF4-FFF2-40B4-BE49-F238E27FC236}">
                <a16:creationId xmlns:a16="http://schemas.microsoft.com/office/drawing/2014/main" id="{30032AAB-772E-7196-B161-17E75CBA220A}"/>
              </a:ext>
            </a:extLst>
          </p:cNvPr>
          <p:cNvSpPr txBox="1"/>
          <p:nvPr/>
        </p:nvSpPr>
        <p:spPr>
          <a:xfrm>
            <a:off x="1316964" y="2851113"/>
            <a:ext cx="2749631" cy="64633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noProof="1">
                <a:solidFill>
                  <a:srgbClr val="EBC4E1"/>
                </a:solidFill>
                <a:latin typeface="Poppins"/>
                <a:cs typeface="Poppins"/>
                <a:sym typeface="Poppins"/>
              </a:rPr>
              <a:t>Priprema slike</a:t>
            </a:r>
            <a:endParaRPr lang="sr-Latn-RS" noProof="1"/>
          </a:p>
        </p:txBody>
      </p:sp>
      <p:grpSp>
        <p:nvGrpSpPr>
          <p:cNvPr id="18" name="Google Shape;141;p19">
            <a:extLst>
              <a:ext uri="{FF2B5EF4-FFF2-40B4-BE49-F238E27FC236}">
                <a16:creationId xmlns:a16="http://schemas.microsoft.com/office/drawing/2014/main" id="{26AF6543-9CFE-E401-D0CE-8D7EC7BF2638}"/>
              </a:ext>
            </a:extLst>
          </p:cNvPr>
          <p:cNvGrpSpPr/>
          <p:nvPr/>
        </p:nvGrpSpPr>
        <p:grpSpPr>
          <a:xfrm>
            <a:off x="1316965" y="4482820"/>
            <a:ext cx="13903985" cy="1256706"/>
            <a:chOff x="-819619" y="48342"/>
            <a:chExt cx="3218487" cy="308260"/>
          </a:xfrm>
        </p:grpSpPr>
        <p:sp>
          <p:nvSpPr>
            <p:cNvPr id="20" name="Google Shape;142;p19">
              <a:extLst>
                <a:ext uri="{FF2B5EF4-FFF2-40B4-BE49-F238E27FC236}">
                  <a16:creationId xmlns:a16="http://schemas.microsoft.com/office/drawing/2014/main" id="{6C5FE073-D6C1-E697-969E-067EA12780EB}"/>
                </a:ext>
              </a:extLst>
            </p:cNvPr>
            <p:cNvSpPr/>
            <p:nvPr/>
          </p:nvSpPr>
          <p:spPr>
            <a:xfrm>
              <a:off x="-819619" y="48342"/>
              <a:ext cx="636483" cy="188842"/>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1" name="Google Shape;143;p19">
              <a:extLst>
                <a:ext uri="{FF2B5EF4-FFF2-40B4-BE49-F238E27FC236}">
                  <a16:creationId xmlns:a16="http://schemas.microsoft.com/office/drawing/2014/main" id="{74A7E60B-2715-FAA0-CB07-CF5C9787D5F3}"/>
                </a:ext>
              </a:extLst>
            </p:cNvPr>
            <p:cNvSpPr txBox="1"/>
            <p:nvPr/>
          </p:nvSpPr>
          <p:spPr>
            <a:xfrm>
              <a:off x="0" y="85725"/>
              <a:ext cx="2398868" cy="270877"/>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lang="sr-Latn-RS" sz="1800" b="0" i="0" u="none" strike="noStrike" cap="none" noProof="1">
                <a:solidFill>
                  <a:schemeClr val="dk1"/>
                </a:solidFill>
                <a:latin typeface="Calibri"/>
                <a:ea typeface="Calibri"/>
                <a:cs typeface="Calibri"/>
                <a:sym typeface="Calibri"/>
              </a:endParaRPr>
            </a:p>
          </p:txBody>
        </p:sp>
      </p:grpSp>
      <p:sp>
        <p:nvSpPr>
          <p:cNvPr id="19" name="Google Shape;154;p19">
            <a:extLst>
              <a:ext uri="{FF2B5EF4-FFF2-40B4-BE49-F238E27FC236}">
                <a16:creationId xmlns:a16="http://schemas.microsoft.com/office/drawing/2014/main" id="{1FE17925-C168-6C85-234A-00F90411E31E}"/>
              </a:ext>
            </a:extLst>
          </p:cNvPr>
          <p:cNvSpPr txBox="1"/>
          <p:nvPr/>
        </p:nvSpPr>
        <p:spPr>
          <a:xfrm>
            <a:off x="1264285" y="4482822"/>
            <a:ext cx="2802310" cy="646331"/>
          </a:xfrm>
          <a:prstGeom prst="rect">
            <a:avLst/>
          </a:prstGeom>
          <a:noFill/>
          <a:ln>
            <a:noFill/>
          </a:ln>
        </p:spPr>
        <p:txBody>
          <a:bodyPr spcFirstLastPara="1" wrap="square" lIns="0" tIns="0" rIns="0" bIns="0" anchor="t" anchorCtr="0">
            <a:spAutoFit/>
          </a:bodyPr>
          <a:lstStyle/>
          <a:p>
            <a:pPr lvl="0" algn="ctr">
              <a:lnSpc>
                <a:spcPct val="140000"/>
              </a:lnSpc>
            </a:pPr>
            <a:r>
              <a:rPr lang="en-US" sz="3000" noProof="1">
                <a:solidFill>
                  <a:srgbClr val="EBC4E1"/>
                </a:solidFill>
                <a:latin typeface="Poppins"/>
                <a:ea typeface="Poppins"/>
                <a:cs typeface="Poppins"/>
                <a:sym typeface="Poppins"/>
              </a:rPr>
              <a:t>Analiza slike</a:t>
            </a:r>
            <a:endParaRPr lang="sr-Latn-RS" sz="3000" noProof="1">
              <a:solidFill>
                <a:srgbClr val="EBC4E1"/>
              </a:solidFill>
              <a:latin typeface="Poppins"/>
              <a:ea typeface="Poppins"/>
              <a:cs typeface="Poppins"/>
              <a:sym typeface="Poppins"/>
            </a:endParaRPr>
          </a:p>
        </p:txBody>
      </p:sp>
      <p:sp>
        <p:nvSpPr>
          <p:cNvPr id="2" name="Google Shape;155;p19">
            <a:extLst>
              <a:ext uri="{FF2B5EF4-FFF2-40B4-BE49-F238E27FC236}">
                <a16:creationId xmlns:a16="http://schemas.microsoft.com/office/drawing/2014/main" id="{F9E3557A-F27D-C21F-9A01-D4C5C3318043}"/>
              </a:ext>
            </a:extLst>
          </p:cNvPr>
          <p:cNvSpPr txBox="1"/>
          <p:nvPr/>
        </p:nvSpPr>
        <p:spPr>
          <a:xfrm>
            <a:off x="1606261" y="6183213"/>
            <a:ext cx="2065684" cy="646331"/>
          </a:xfrm>
          <a:prstGeom prst="rect">
            <a:avLst/>
          </a:prstGeom>
          <a:noFill/>
          <a:ln>
            <a:noFill/>
          </a:ln>
        </p:spPr>
        <p:txBody>
          <a:bodyPr spcFirstLastPara="1" wrap="square" lIns="0" tIns="0" rIns="0" bIns="0" anchor="t" anchorCtr="0">
            <a:spAutoFit/>
          </a:bodyPr>
          <a:lstStyle/>
          <a:p>
            <a:pPr lvl="0" algn="ctr">
              <a:lnSpc>
                <a:spcPct val="140000"/>
              </a:lnSpc>
            </a:pPr>
            <a:r>
              <a:rPr lang="sr-Latn-RS" sz="3000" noProof="1">
                <a:solidFill>
                  <a:srgbClr val="EBC4E1"/>
                </a:solidFill>
                <a:latin typeface="Poppins"/>
                <a:ea typeface="Poppins"/>
                <a:cs typeface="Poppins"/>
                <a:sym typeface="Poppins"/>
              </a:rPr>
              <a:t>Fine</a:t>
            </a:r>
            <a:r>
              <a:rPr lang="en-US" sz="3000" noProof="1">
                <a:solidFill>
                  <a:srgbClr val="EBC4E1"/>
                </a:solidFill>
                <a:latin typeface="Poppins"/>
                <a:ea typeface="Poppins"/>
                <a:cs typeface="Poppins"/>
                <a:sym typeface="Poppins"/>
              </a:rPr>
              <a:t> faza</a:t>
            </a:r>
            <a:endParaRPr lang="sr-Latn-RS" sz="3000" noProof="1">
              <a:solidFill>
                <a:srgbClr val="EBC4E1"/>
              </a:solidFill>
              <a:latin typeface="Poppins"/>
              <a:ea typeface="Poppins"/>
              <a:cs typeface="Poppins"/>
              <a:sym typeface="Poppins"/>
            </a:endParaRPr>
          </a:p>
        </p:txBody>
      </p:sp>
      <p:sp>
        <p:nvSpPr>
          <p:cNvPr id="4" name="Google Shape;142;p19">
            <a:extLst>
              <a:ext uri="{FF2B5EF4-FFF2-40B4-BE49-F238E27FC236}">
                <a16:creationId xmlns:a16="http://schemas.microsoft.com/office/drawing/2014/main" id="{895D5572-1BAF-BC75-278E-9F8CCAA32C09}"/>
              </a:ext>
            </a:extLst>
          </p:cNvPr>
          <p:cNvSpPr/>
          <p:nvPr/>
        </p:nvSpPr>
        <p:spPr>
          <a:xfrm>
            <a:off x="1264286" y="6121445"/>
            <a:ext cx="2802310" cy="769866"/>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9" name="Google Shape;155;p19">
            <a:extLst>
              <a:ext uri="{FF2B5EF4-FFF2-40B4-BE49-F238E27FC236}">
                <a16:creationId xmlns:a16="http://schemas.microsoft.com/office/drawing/2014/main" id="{C126DCD8-6481-16C7-948B-BA3FBFC3A7F8}"/>
              </a:ext>
            </a:extLst>
          </p:cNvPr>
          <p:cNvSpPr txBox="1"/>
          <p:nvPr/>
        </p:nvSpPr>
        <p:spPr>
          <a:xfrm>
            <a:off x="1657447" y="7787537"/>
            <a:ext cx="2065684" cy="646331"/>
          </a:xfrm>
          <a:prstGeom prst="rect">
            <a:avLst/>
          </a:prstGeom>
          <a:noFill/>
          <a:ln>
            <a:noFill/>
          </a:ln>
        </p:spPr>
        <p:txBody>
          <a:bodyPr spcFirstLastPara="1" wrap="square" lIns="0" tIns="0" rIns="0" bIns="0" anchor="t" anchorCtr="0">
            <a:spAutoFit/>
          </a:bodyPr>
          <a:lstStyle/>
          <a:p>
            <a:pPr lvl="0" algn="ctr">
              <a:lnSpc>
                <a:spcPct val="140000"/>
              </a:lnSpc>
            </a:pPr>
            <a:r>
              <a:rPr lang="en-US" sz="3000" noProof="1">
                <a:solidFill>
                  <a:srgbClr val="EBC4E1"/>
                </a:solidFill>
                <a:latin typeface="Poppins"/>
                <a:ea typeface="Poppins"/>
                <a:cs typeface="Poppins"/>
                <a:sym typeface="Poppins"/>
              </a:rPr>
              <a:t>Evaluacija</a:t>
            </a:r>
            <a:endParaRPr lang="sr-Latn-RS" sz="3000" noProof="1">
              <a:solidFill>
                <a:srgbClr val="EBC4E1"/>
              </a:solidFill>
              <a:latin typeface="Poppins"/>
              <a:ea typeface="Poppins"/>
              <a:cs typeface="Poppins"/>
              <a:sym typeface="Poppins"/>
            </a:endParaRPr>
          </a:p>
        </p:txBody>
      </p:sp>
      <p:sp>
        <p:nvSpPr>
          <p:cNvPr id="10" name="Google Shape;142;p19">
            <a:extLst>
              <a:ext uri="{FF2B5EF4-FFF2-40B4-BE49-F238E27FC236}">
                <a16:creationId xmlns:a16="http://schemas.microsoft.com/office/drawing/2014/main" id="{9A11FC11-CD9A-8D8D-E815-664B0CBD70A6}"/>
              </a:ext>
            </a:extLst>
          </p:cNvPr>
          <p:cNvSpPr/>
          <p:nvPr/>
        </p:nvSpPr>
        <p:spPr>
          <a:xfrm>
            <a:off x="1264287" y="7787537"/>
            <a:ext cx="2749631" cy="769866"/>
          </a:xfrm>
          <a:custGeom>
            <a:avLst/>
            <a:gdLst/>
            <a:ahLst/>
            <a:cxnLst/>
            <a:rect l="l" t="t" r="r" b="b"/>
            <a:pathLst>
              <a:path w="2398868" h="356602" extrusionOk="0">
                <a:moveTo>
                  <a:pt x="22936" y="0"/>
                </a:moveTo>
                <a:lnTo>
                  <a:pt x="2375932" y="0"/>
                </a:lnTo>
                <a:cubicBezTo>
                  <a:pt x="2388599" y="0"/>
                  <a:pt x="2398868" y="10269"/>
                  <a:pt x="2398868" y="22936"/>
                </a:cubicBezTo>
                <a:lnTo>
                  <a:pt x="2398868" y="333666"/>
                </a:lnTo>
                <a:cubicBezTo>
                  <a:pt x="2398868" y="339749"/>
                  <a:pt x="2396451" y="345583"/>
                  <a:pt x="2392150" y="349884"/>
                </a:cubicBezTo>
                <a:cubicBezTo>
                  <a:pt x="2387848" y="354186"/>
                  <a:pt x="2382014" y="356602"/>
                  <a:pt x="2375932" y="356602"/>
                </a:cubicBezTo>
                <a:lnTo>
                  <a:pt x="22936" y="356602"/>
                </a:lnTo>
                <a:cubicBezTo>
                  <a:pt x="10269" y="356602"/>
                  <a:pt x="0" y="346333"/>
                  <a:pt x="0" y="333666"/>
                </a:cubicBezTo>
                <a:lnTo>
                  <a:pt x="0" y="22936"/>
                </a:lnTo>
                <a:cubicBezTo>
                  <a:pt x="0" y="10269"/>
                  <a:pt x="10269" y="0"/>
                  <a:pt x="22936" y="0"/>
                </a:cubicBezTo>
                <a:close/>
              </a:path>
            </a:pathLst>
          </a:custGeom>
          <a:solidFill>
            <a:srgbClr val="000000">
              <a:alpha val="0"/>
            </a:srgbClr>
          </a:solidFill>
          <a:ln w="47625" cap="sq" cmpd="sng">
            <a:solidFill>
              <a:srgbClr val="EBC4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sr-Latn-RS" noProof="1"/>
          </a:p>
        </p:txBody>
      </p:sp>
      <p:sp>
        <p:nvSpPr>
          <p:cNvPr id="22" name="Google Shape;155;p19">
            <a:extLst>
              <a:ext uri="{FF2B5EF4-FFF2-40B4-BE49-F238E27FC236}">
                <a16:creationId xmlns:a16="http://schemas.microsoft.com/office/drawing/2014/main" id="{7C3E1280-679E-3531-C464-CFE90803172E}"/>
              </a:ext>
            </a:extLst>
          </p:cNvPr>
          <p:cNvSpPr txBox="1"/>
          <p:nvPr/>
        </p:nvSpPr>
        <p:spPr>
          <a:xfrm>
            <a:off x="1657447" y="9187828"/>
            <a:ext cx="2065684" cy="646331"/>
          </a:xfrm>
          <a:prstGeom prst="rect">
            <a:avLst/>
          </a:prstGeom>
          <a:noFill/>
          <a:ln>
            <a:noFill/>
          </a:ln>
        </p:spPr>
        <p:txBody>
          <a:bodyPr spcFirstLastPara="1" wrap="square" lIns="0" tIns="0" rIns="0" bIns="0" anchor="t" anchorCtr="0">
            <a:spAutoFit/>
          </a:bodyPr>
          <a:lstStyle/>
          <a:p>
            <a:pPr lvl="0" algn="ctr">
              <a:lnSpc>
                <a:spcPct val="140000"/>
              </a:lnSpc>
            </a:pPr>
            <a:r>
              <a:rPr lang="en-US" sz="3000" noProof="1">
                <a:solidFill>
                  <a:srgbClr val="EBC4E1"/>
                </a:solidFill>
                <a:latin typeface="Poppins"/>
                <a:ea typeface="Poppins"/>
                <a:cs typeface="Poppins"/>
                <a:sym typeface="Poppins"/>
              </a:rPr>
              <a:t>Rezultat</a:t>
            </a:r>
            <a:endParaRPr lang="sr-Latn-RS" sz="3000" noProof="1">
              <a:solidFill>
                <a:srgbClr val="EBC4E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B6614955-2144-4ACF-34E6-9DAA51FD1132}"/>
            </a:ext>
          </a:extLst>
        </p:cNvPr>
        <p:cNvGrpSpPr/>
        <p:nvPr/>
      </p:nvGrpSpPr>
      <p:grpSpPr>
        <a:xfrm>
          <a:off x="0" y="0"/>
          <a:ext cx="0" cy="0"/>
          <a:chOff x="0" y="0"/>
          <a:chExt cx="0" cy="0"/>
        </a:xfrm>
      </p:grpSpPr>
      <p:pic>
        <p:nvPicPr>
          <p:cNvPr id="272" name="Google Shape;272;p28">
            <a:extLst>
              <a:ext uri="{FF2B5EF4-FFF2-40B4-BE49-F238E27FC236}">
                <a16:creationId xmlns:a16="http://schemas.microsoft.com/office/drawing/2014/main" id="{6155C072-8836-26F9-F8D1-3F3CC1FA0D75}"/>
              </a:ext>
            </a:extLst>
          </p:cNvPr>
          <p:cNvPicPr preferRelativeResize="0"/>
          <p:nvPr/>
        </p:nvPicPr>
        <p:blipFill>
          <a:blip r:embed="rId3">
            <a:alphaModFix/>
          </a:blip>
          <a:stretch>
            <a:fillRect/>
          </a:stretch>
        </p:blipFill>
        <p:spPr>
          <a:xfrm>
            <a:off x="14230028" y="-2392850"/>
            <a:ext cx="4553274" cy="4477187"/>
          </a:xfrm>
          <a:prstGeom prst="rect">
            <a:avLst/>
          </a:prstGeom>
          <a:noFill/>
          <a:ln>
            <a:noFill/>
          </a:ln>
        </p:spPr>
      </p:pic>
      <p:pic>
        <p:nvPicPr>
          <p:cNvPr id="273" name="Google Shape;273;p28">
            <a:extLst>
              <a:ext uri="{FF2B5EF4-FFF2-40B4-BE49-F238E27FC236}">
                <a16:creationId xmlns:a16="http://schemas.microsoft.com/office/drawing/2014/main" id="{725B143C-D03D-0E05-A047-4D180FFDAB84}"/>
              </a:ext>
            </a:extLst>
          </p:cNvPr>
          <p:cNvPicPr preferRelativeResize="0"/>
          <p:nvPr/>
        </p:nvPicPr>
        <p:blipFill>
          <a:blip r:embed="rId4">
            <a:alphaModFix/>
          </a:blip>
          <a:stretch>
            <a:fillRect/>
          </a:stretch>
        </p:blipFill>
        <p:spPr>
          <a:xfrm>
            <a:off x="575106" y="7604436"/>
            <a:ext cx="3635142" cy="3159876"/>
          </a:xfrm>
          <a:prstGeom prst="rect">
            <a:avLst/>
          </a:prstGeom>
          <a:noFill/>
          <a:ln>
            <a:noFill/>
          </a:ln>
        </p:spPr>
      </p:pic>
      <p:pic>
        <p:nvPicPr>
          <p:cNvPr id="4" name="Picture 3">
            <a:extLst>
              <a:ext uri="{FF2B5EF4-FFF2-40B4-BE49-F238E27FC236}">
                <a16:creationId xmlns:a16="http://schemas.microsoft.com/office/drawing/2014/main" id="{F6F6CA52-E301-70BC-E11F-34DBCCB85AB8}"/>
              </a:ext>
            </a:extLst>
          </p:cNvPr>
          <p:cNvPicPr>
            <a:picLocks noChangeAspect="1"/>
          </p:cNvPicPr>
          <p:nvPr/>
        </p:nvPicPr>
        <p:blipFill>
          <a:blip r:embed="rId5"/>
          <a:stretch>
            <a:fillRect/>
          </a:stretch>
        </p:blipFill>
        <p:spPr>
          <a:xfrm>
            <a:off x="632454" y="570474"/>
            <a:ext cx="4077887" cy="4224179"/>
          </a:xfrm>
          <a:prstGeom prst="rect">
            <a:avLst/>
          </a:prstGeom>
        </p:spPr>
      </p:pic>
      <p:pic>
        <p:nvPicPr>
          <p:cNvPr id="6" name="Picture 5">
            <a:extLst>
              <a:ext uri="{FF2B5EF4-FFF2-40B4-BE49-F238E27FC236}">
                <a16:creationId xmlns:a16="http://schemas.microsoft.com/office/drawing/2014/main" id="{CFB16AE6-FB2A-0CC9-2350-36AC617146A4}"/>
              </a:ext>
            </a:extLst>
          </p:cNvPr>
          <p:cNvPicPr>
            <a:picLocks noChangeAspect="1"/>
          </p:cNvPicPr>
          <p:nvPr/>
        </p:nvPicPr>
        <p:blipFill>
          <a:blip r:embed="rId6"/>
          <a:stretch>
            <a:fillRect/>
          </a:stretch>
        </p:blipFill>
        <p:spPr>
          <a:xfrm>
            <a:off x="5380106" y="570474"/>
            <a:ext cx="4090078" cy="4224179"/>
          </a:xfrm>
          <a:prstGeom prst="rect">
            <a:avLst/>
          </a:prstGeom>
        </p:spPr>
      </p:pic>
      <p:pic>
        <p:nvPicPr>
          <p:cNvPr id="8" name="Picture 7">
            <a:extLst>
              <a:ext uri="{FF2B5EF4-FFF2-40B4-BE49-F238E27FC236}">
                <a16:creationId xmlns:a16="http://schemas.microsoft.com/office/drawing/2014/main" id="{EE3CA124-ED96-F475-7B54-C47940461CCF}"/>
              </a:ext>
            </a:extLst>
          </p:cNvPr>
          <p:cNvPicPr>
            <a:picLocks noChangeAspect="1"/>
          </p:cNvPicPr>
          <p:nvPr/>
        </p:nvPicPr>
        <p:blipFill>
          <a:blip r:embed="rId7"/>
          <a:stretch>
            <a:fillRect/>
          </a:stretch>
        </p:blipFill>
        <p:spPr>
          <a:xfrm>
            <a:off x="13924956" y="3736260"/>
            <a:ext cx="4077887" cy="4224179"/>
          </a:xfrm>
          <a:prstGeom prst="rect">
            <a:avLst/>
          </a:prstGeom>
        </p:spPr>
      </p:pic>
      <p:pic>
        <p:nvPicPr>
          <p:cNvPr id="10" name="Picture 9">
            <a:extLst>
              <a:ext uri="{FF2B5EF4-FFF2-40B4-BE49-F238E27FC236}">
                <a16:creationId xmlns:a16="http://schemas.microsoft.com/office/drawing/2014/main" id="{F4642F5F-CA7A-5CD5-BC52-048D30A8C926}"/>
              </a:ext>
            </a:extLst>
          </p:cNvPr>
          <p:cNvPicPr>
            <a:picLocks noChangeAspect="1"/>
          </p:cNvPicPr>
          <p:nvPr/>
        </p:nvPicPr>
        <p:blipFill>
          <a:blip r:embed="rId8"/>
          <a:stretch>
            <a:fillRect/>
          </a:stretch>
        </p:blipFill>
        <p:spPr>
          <a:xfrm>
            <a:off x="10139949" y="570473"/>
            <a:ext cx="4077887" cy="4224179"/>
          </a:xfrm>
          <a:prstGeom prst="rect">
            <a:avLst/>
          </a:prstGeom>
        </p:spPr>
      </p:pic>
      <p:pic>
        <p:nvPicPr>
          <p:cNvPr id="12" name="Picture 11">
            <a:extLst>
              <a:ext uri="{FF2B5EF4-FFF2-40B4-BE49-F238E27FC236}">
                <a16:creationId xmlns:a16="http://schemas.microsoft.com/office/drawing/2014/main" id="{70A8FE6F-5B0A-D43F-69A2-D1A0E8DF3BDB}"/>
              </a:ext>
            </a:extLst>
          </p:cNvPr>
          <p:cNvPicPr>
            <a:picLocks noChangeAspect="1"/>
          </p:cNvPicPr>
          <p:nvPr/>
        </p:nvPicPr>
        <p:blipFill>
          <a:blip r:embed="rId9"/>
          <a:stretch>
            <a:fillRect/>
          </a:stretch>
        </p:blipFill>
        <p:spPr>
          <a:xfrm>
            <a:off x="9664749" y="5492349"/>
            <a:ext cx="3724348" cy="4224179"/>
          </a:xfrm>
          <a:prstGeom prst="rect">
            <a:avLst/>
          </a:prstGeom>
        </p:spPr>
      </p:pic>
      <p:pic>
        <p:nvPicPr>
          <p:cNvPr id="14" name="Picture 13">
            <a:extLst>
              <a:ext uri="{FF2B5EF4-FFF2-40B4-BE49-F238E27FC236}">
                <a16:creationId xmlns:a16="http://schemas.microsoft.com/office/drawing/2014/main" id="{FE3C28C6-EF38-F2CA-6356-137EFBF6D99F}"/>
              </a:ext>
            </a:extLst>
          </p:cNvPr>
          <p:cNvPicPr>
            <a:picLocks noChangeAspect="1"/>
          </p:cNvPicPr>
          <p:nvPr/>
        </p:nvPicPr>
        <p:blipFill>
          <a:blip r:embed="rId10"/>
          <a:stretch>
            <a:fillRect/>
          </a:stretch>
        </p:blipFill>
        <p:spPr>
          <a:xfrm>
            <a:off x="4898555" y="5492346"/>
            <a:ext cx="4077887" cy="4224179"/>
          </a:xfrm>
          <a:prstGeom prst="rect">
            <a:avLst/>
          </a:prstGeom>
        </p:spPr>
      </p:pic>
    </p:spTree>
    <p:extLst>
      <p:ext uri="{BB962C8B-B14F-4D97-AF65-F5344CB8AC3E}">
        <p14:creationId xmlns:p14="http://schemas.microsoft.com/office/powerpoint/2010/main" val="20708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p:nvPr/>
        </p:nvSpPr>
        <p:spPr>
          <a:xfrm>
            <a:off x="1382100" y="3912393"/>
            <a:ext cx="15523800" cy="2462213"/>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sr-Latn-RS" sz="20000" noProof="1">
                <a:solidFill>
                  <a:srgbClr val="EBC4E1"/>
                </a:solidFill>
                <a:latin typeface="Tenor Sans"/>
                <a:sym typeface="Tenor Sans"/>
              </a:rPr>
              <a:t>Pitanja!?</a:t>
            </a:r>
            <a:endParaRPr lang="sr-Latn-RS" noProof="1"/>
          </a:p>
        </p:txBody>
      </p:sp>
      <p:sp>
        <p:nvSpPr>
          <p:cNvPr id="2" name="Google Shape;364;p33">
            <a:extLst>
              <a:ext uri="{FF2B5EF4-FFF2-40B4-BE49-F238E27FC236}">
                <a16:creationId xmlns:a16="http://schemas.microsoft.com/office/drawing/2014/main" id="{96C4A814-F1CF-DB48-828B-7D917A75E9E4}"/>
              </a:ext>
            </a:extLst>
          </p:cNvPr>
          <p:cNvSpPr/>
          <p:nvPr/>
        </p:nvSpPr>
        <p:spPr>
          <a:xfrm>
            <a:off x="13067018" y="5727700"/>
            <a:ext cx="5220982" cy="4706901"/>
          </a:xfrm>
          <a:custGeom>
            <a:avLst/>
            <a:gdLst/>
            <a:ahLst/>
            <a:cxnLst/>
            <a:rect l="l" t="t" r="r" b="b"/>
            <a:pathLst>
              <a:path w="2603463" h="2617742" extrusionOk="0">
                <a:moveTo>
                  <a:pt x="0" y="0"/>
                </a:moveTo>
                <a:lnTo>
                  <a:pt x="2603463" y="0"/>
                </a:lnTo>
                <a:lnTo>
                  <a:pt x="2603463" y="2617742"/>
                </a:lnTo>
                <a:lnTo>
                  <a:pt x="0" y="2617742"/>
                </a:lnTo>
                <a:lnTo>
                  <a:pt x="0" y="0"/>
                </a:lnTo>
                <a:close/>
              </a:path>
            </a:pathLst>
          </a:custGeom>
          <a:blipFill rotWithShape="1">
            <a:blip r:embed="rId3">
              <a:alphaModFix/>
            </a:blip>
            <a:stretch>
              <a:fillRect/>
            </a:stretch>
          </a:blipFill>
          <a:ln>
            <a:noFill/>
          </a:ln>
        </p:spPr>
        <p:txBody>
          <a:bodyPr/>
          <a:lstStyle/>
          <a:p>
            <a:endParaRPr lang="sr-Latn-RS" noProof="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315</Words>
  <Application>Microsoft Office PowerPoint</Application>
  <PresentationFormat>Custom</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Wingdings</vt:lpstr>
      <vt:lpstr>Calibri</vt:lpstr>
      <vt:lpstr>Arial</vt:lpstr>
      <vt:lpstr>Tenor Sans</vt:lpstr>
      <vt:lpstr>Poppins</vt:lpstr>
      <vt:lpstr>Tensor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Student</cp:lastModifiedBy>
  <cp:revision>5</cp:revision>
  <dcterms:modified xsi:type="dcterms:W3CDTF">2025-10-02T15:15:26Z</dcterms:modified>
</cp:coreProperties>
</file>