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5" r:id="rId5"/>
    <p:sldId id="260" r:id="rId6"/>
    <p:sldId id="318" r:id="rId7"/>
    <p:sldId id="319" r:id="rId8"/>
    <p:sldId id="320" r:id="rId9"/>
    <p:sldId id="321" r:id="rId10"/>
    <p:sldId id="322" r:id="rId11"/>
    <p:sldId id="323" r:id="rId12"/>
    <p:sldId id="329" r:id="rId13"/>
    <p:sldId id="324" r:id="rId14"/>
    <p:sldId id="325" r:id="rId15"/>
    <p:sldId id="326" r:id="rId16"/>
    <p:sldId id="328" r:id="rId17"/>
    <p:sldId id="330" r:id="rId18"/>
    <p:sldId id="331" r:id="rId19"/>
    <p:sldId id="332" r:id="rId20"/>
    <p:sldId id="333" r:id="rId21"/>
    <p:sldId id="334" r:id="rId22"/>
    <p:sldId id="335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B0D8C-0C9B-124C-D502-262E3DC585BD}" v="233" dt="2025-04-15T14:50:46.585"/>
    <p1510:client id="{2FF3C8D8-EA07-4BBF-B45A-9B6D600F2823}" v="421" dt="2025-04-15T12:39:09.038"/>
    <p1510:client id="{63CF3F5E-B066-4843-BE28-7D971D1F804B}" v="823" dt="2025-04-15T11:47:19.536"/>
    <p1510:client id="{961E9611-34EE-4DAD-80B3-992A47B1F9DA}" v="1" dt="2025-04-15T11:48:08.515"/>
    <p1510:client id="{C5CC9E68-EDC2-4DF8-9587-7E6C1C05C3D9}" v="506" dt="2025-04-14T23:35:2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Second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2"/>
            <a:r>
              <a:rPr lang="en-US" altLang="zh-CN"/>
              <a:t>Third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3"/>
            <a:r>
              <a:rPr lang="en-US" altLang="zh-CN"/>
              <a:t>Fourth level</a:t>
            </a:r>
            <a:endParaRPr lang="zh-CN" altLang="en-US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01/23/2025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lIns="0" tIns="0" rIns="0" bIns="0"/>
          <a:lstStyle/>
          <a:p>
            <a:r>
              <a:rPr lang="en-US" altLang="zh-CN" err="1">
                <a:ea typeface="Meiryo"/>
              </a:rPr>
              <a:t>Primjeri</a:t>
            </a:r>
            <a:r>
              <a:rPr lang="en-US" altLang="zh-CN">
                <a:ea typeface="Meiryo"/>
              </a:rPr>
              <a:t> </a:t>
            </a:r>
            <a:r>
              <a:rPr lang="en-US" altLang="zh-CN" err="1">
                <a:ea typeface="Meiryo"/>
              </a:rPr>
              <a:t>paralelizacije</a:t>
            </a:r>
            <a:r>
              <a:rPr lang="en-US" altLang="zh-CN">
                <a:ea typeface="Meiryo"/>
              </a:rPr>
              <a:t> </a:t>
            </a:r>
            <a:r>
              <a:rPr lang="en-US" altLang="zh-CN" err="1">
                <a:ea typeface="Meiryo"/>
              </a:rPr>
              <a:t>nad</a:t>
            </a:r>
            <a:r>
              <a:rPr lang="en-US" altLang="zh-CN">
                <a:ea typeface="Meiryo"/>
              </a:rPr>
              <a:t> </a:t>
            </a:r>
            <a:r>
              <a:rPr lang="en-US" altLang="zh-CN" err="1">
                <a:ea typeface="Meiryo"/>
              </a:rPr>
              <a:t>tehnikama</a:t>
            </a:r>
            <a:r>
              <a:rPr lang="en-US" altLang="zh-CN">
                <a:ea typeface="Meiryo"/>
              </a:rPr>
              <a:t> </a:t>
            </a:r>
            <a:r>
              <a:rPr lang="en-US" altLang="zh-CN" err="1">
                <a:ea typeface="Meiryo"/>
              </a:rPr>
              <a:t>obrade</a:t>
            </a:r>
            <a:r>
              <a:rPr lang="en-US" altLang="zh-CN">
                <a:ea typeface="Meiryo"/>
              </a:rPr>
              <a:t> </a:t>
            </a:r>
            <a:r>
              <a:rPr lang="en-US" altLang="zh-CN" err="1">
                <a:ea typeface="Meiryo"/>
              </a:rPr>
              <a:t>slika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40DE07-30E8-D610-CCC9-3F08AA94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/>
              <a:t>Ognjen Tomčić 2/24 C</a:t>
            </a:r>
          </a:p>
          <a:p>
            <a:r>
              <a:rPr lang="en-US" altLang="zh-CN"/>
              <a:t>Milica Simović 10/24 D</a:t>
            </a:r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778B-0959-8A99-3B23-5B12B456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-ray of a shoulder and shoulder">
            <a:extLst>
              <a:ext uri="{FF2B5EF4-FFF2-40B4-BE49-F238E27FC236}">
                <a16:creationId xmlns:a16="http://schemas.microsoft.com/office/drawing/2014/main" id="{2073D76F-22E7-9F3A-EBFD-95E54201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5" y="2877400"/>
            <a:ext cx="2150591" cy="1656578"/>
          </a:xfrm>
          <a:prstGeom prst="rect">
            <a:avLst/>
          </a:prstGeom>
        </p:spPr>
      </p:pic>
      <p:pic>
        <p:nvPicPr>
          <p:cNvPr id="10" name="Picture 9" descr="X-ray of a shoulder and shoulder">
            <a:extLst>
              <a:ext uri="{FF2B5EF4-FFF2-40B4-BE49-F238E27FC236}">
                <a16:creationId xmlns:a16="http://schemas.microsoft.com/office/drawing/2014/main" id="{0D707164-3A9E-C7BB-7984-B4645B8A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08" y="2744472"/>
            <a:ext cx="2150591" cy="1656578"/>
          </a:xfrm>
          <a:prstGeom prst="rect">
            <a:avLst/>
          </a:prstGeom>
        </p:spPr>
      </p:pic>
      <p:pic>
        <p:nvPicPr>
          <p:cNvPr id="13" name="Picture 12" descr="X-ray of a shoulder and shoulder">
            <a:extLst>
              <a:ext uri="{FF2B5EF4-FFF2-40B4-BE49-F238E27FC236}">
                <a16:creationId xmlns:a16="http://schemas.microsoft.com/office/drawing/2014/main" id="{A3DED988-A634-1B8E-1A44-10085E0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71" y="819012"/>
            <a:ext cx="2150591" cy="16565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787723-DA59-57AF-0EBB-DF309F382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75" y="4901168"/>
            <a:ext cx="2236892" cy="1657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1C4BAE-CE3B-838F-6614-20442DF09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73" y="2859634"/>
            <a:ext cx="2227366" cy="1541938"/>
          </a:xfrm>
          <a:prstGeom prst="rect">
            <a:avLst/>
          </a:prstGeom>
        </p:spPr>
      </p:pic>
      <p:pic>
        <p:nvPicPr>
          <p:cNvPr id="25" name="Picture 24" descr="A green and black image&#10;&#10;AI-generated content may be incorrect.">
            <a:extLst>
              <a:ext uri="{FF2B5EF4-FFF2-40B4-BE49-F238E27FC236}">
                <a16:creationId xmlns:a16="http://schemas.microsoft.com/office/drawing/2014/main" id="{2F7250E0-885E-48FF-BF16-A40E395C5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918" y="818100"/>
            <a:ext cx="2155125" cy="1540452"/>
          </a:xfrm>
          <a:prstGeom prst="rect">
            <a:avLst/>
          </a:prstGeom>
        </p:spPr>
      </p:pic>
      <p:pic>
        <p:nvPicPr>
          <p:cNvPr id="29" name="Picture 28" descr="X-ray of a shoulder and shoulder">
            <a:extLst>
              <a:ext uri="{FF2B5EF4-FFF2-40B4-BE49-F238E27FC236}">
                <a16:creationId xmlns:a16="http://schemas.microsoft.com/office/drawing/2014/main" id="{9B9E7132-2709-4D1C-BEE5-BDD015F7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91" y="4901823"/>
            <a:ext cx="2150591" cy="1656578"/>
          </a:xfrm>
          <a:prstGeom prst="rect">
            <a:avLst/>
          </a:prstGeom>
        </p:spPr>
      </p:pic>
      <p:pic>
        <p:nvPicPr>
          <p:cNvPr id="31" name="Picture 30" descr="A close-up of a map&#10;&#10;AI-generated content may be incorrect.">
            <a:extLst>
              <a:ext uri="{FF2B5EF4-FFF2-40B4-BE49-F238E27FC236}">
                <a16:creationId xmlns:a16="http://schemas.microsoft.com/office/drawing/2014/main" id="{49945457-1547-30DC-1568-76FBBB0A9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5907" y="2880447"/>
            <a:ext cx="2141146" cy="1532537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A3C7ED-E1B6-4593-BA41-B1484E831F30}"/>
              </a:ext>
            </a:extLst>
          </p:cNvPr>
          <p:cNvSpPr/>
          <p:nvPr/>
        </p:nvSpPr>
        <p:spPr>
          <a:xfrm rot="-2760000">
            <a:off x="2315688" y="2117765"/>
            <a:ext cx="880753" cy="465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A68F797-E2A6-727E-E28D-793C565DD902}"/>
              </a:ext>
            </a:extLst>
          </p:cNvPr>
          <p:cNvSpPr/>
          <p:nvPr/>
        </p:nvSpPr>
        <p:spPr>
          <a:xfrm rot="2640000">
            <a:off x="2325584" y="4670959"/>
            <a:ext cx="880753" cy="465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8A961A8-9A5B-C5E4-8DDF-2FA19014FD7B}"/>
              </a:ext>
            </a:extLst>
          </p:cNvPr>
          <p:cNvSpPr/>
          <p:nvPr/>
        </p:nvSpPr>
        <p:spPr>
          <a:xfrm rot="2640000">
            <a:off x="8471064" y="2127660"/>
            <a:ext cx="880753" cy="465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82FC66B-9071-684B-945D-FB692D98F33F}"/>
              </a:ext>
            </a:extLst>
          </p:cNvPr>
          <p:cNvSpPr/>
          <p:nvPr/>
        </p:nvSpPr>
        <p:spPr>
          <a:xfrm rot="-2760000">
            <a:off x="8480960" y="4651167"/>
            <a:ext cx="880753" cy="465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FFCC48E-B8E9-2BB5-8AB6-97297273AA69}"/>
              </a:ext>
            </a:extLst>
          </p:cNvPr>
          <p:cNvSpPr/>
          <p:nvPr/>
        </p:nvSpPr>
        <p:spPr>
          <a:xfrm>
            <a:off x="5541818" y="3315194"/>
            <a:ext cx="554182" cy="514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5DD8A76-B791-41C8-3510-DC40617D80FD}"/>
              </a:ext>
            </a:extLst>
          </p:cNvPr>
          <p:cNvSpPr/>
          <p:nvPr/>
        </p:nvSpPr>
        <p:spPr>
          <a:xfrm>
            <a:off x="2572986" y="3315193"/>
            <a:ext cx="554182" cy="514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9BF9DFA-B51F-3529-310E-43C3C8D2BB8D}"/>
              </a:ext>
            </a:extLst>
          </p:cNvPr>
          <p:cNvSpPr/>
          <p:nvPr/>
        </p:nvSpPr>
        <p:spPr>
          <a:xfrm>
            <a:off x="8560129" y="3315194"/>
            <a:ext cx="554182" cy="514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8F48244-2894-6E58-BC43-A7E16D1AD54B}"/>
              </a:ext>
            </a:extLst>
          </p:cNvPr>
          <p:cNvSpPr/>
          <p:nvPr/>
        </p:nvSpPr>
        <p:spPr>
          <a:xfrm>
            <a:off x="5541818" y="1454726"/>
            <a:ext cx="554182" cy="514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D81E3E5-2A87-A5CA-BCB8-FA0061871537}"/>
              </a:ext>
            </a:extLst>
          </p:cNvPr>
          <p:cNvSpPr/>
          <p:nvPr/>
        </p:nvSpPr>
        <p:spPr>
          <a:xfrm>
            <a:off x="5541818" y="5472544"/>
            <a:ext cx="554182" cy="514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3699BF-69A7-8DE0-12D7-F491223A5D51}"/>
              </a:ext>
            </a:extLst>
          </p:cNvPr>
          <p:cNvSpPr/>
          <p:nvPr/>
        </p:nvSpPr>
        <p:spPr>
          <a:xfrm>
            <a:off x="3681350" y="1969324"/>
            <a:ext cx="286987" cy="296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5C45C4-04FF-5793-0568-2B06622BC86F}"/>
              </a:ext>
            </a:extLst>
          </p:cNvPr>
          <p:cNvSpPr/>
          <p:nvPr/>
        </p:nvSpPr>
        <p:spPr>
          <a:xfrm>
            <a:off x="3968337" y="3552700"/>
            <a:ext cx="286987" cy="296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E5598-FFCB-F51C-779F-ADE6B5C2C318}"/>
              </a:ext>
            </a:extLst>
          </p:cNvPr>
          <p:cNvSpPr/>
          <p:nvPr/>
        </p:nvSpPr>
        <p:spPr>
          <a:xfrm>
            <a:off x="4854162" y="5838700"/>
            <a:ext cx="286987" cy="296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F2D31-FB1A-5DCE-071C-D009AC52D7E1}"/>
              </a:ext>
            </a:extLst>
          </p:cNvPr>
          <p:cNvSpPr/>
          <p:nvPr/>
        </p:nvSpPr>
        <p:spPr>
          <a:xfrm>
            <a:off x="667120" y="3993819"/>
            <a:ext cx="286987" cy="296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F2CBF3-AA9C-1D80-B73B-D00ACFA37ACD}"/>
              </a:ext>
            </a:extLst>
          </p:cNvPr>
          <p:cNvSpPr/>
          <p:nvPr/>
        </p:nvSpPr>
        <p:spPr>
          <a:xfrm>
            <a:off x="948912" y="3628900"/>
            <a:ext cx="286987" cy="296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3C9A3B-F685-10DE-C2D6-D8081EADAEE4}"/>
              </a:ext>
            </a:extLst>
          </p:cNvPr>
          <p:cNvSpPr/>
          <p:nvPr/>
        </p:nvSpPr>
        <p:spPr>
          <a:xfrm>
            <a:off x="1863312" y="3781300"/>
            <a:ext cx="286987" cy="296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04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9B77-7C5F-CEB9-90ED-ECFCFC7FD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F46E76-1952-6039-C606-FC3AC47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4" y="688707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>
                <a:ea typeface="Meiryo"/>
              </a:rPr>
              <a:t>Histogram </a:t>
            </a:r>
            <a:r>
              <a:rPr lang="en-US" err="1">
                <a:ea typeface="Meiryo"/>
              </a:rPr>
              <a:t>ekvalizacije</a:t>
            </a:r>
          </a:p>
        </p:txBody>
      </p:sp>
      <p:pic>
        <p:nvPicPr>
          <p:cNvPr id="6" name="Content Placeholder 5" descr="A view of a valley from above&#10;&#10;AI-generated content may be incorrect.">
            <a:extLst>
              <a:ext uri="{FF2B5EF4-FFF2-40B4-BE49-F238E27FC236}">
                <a16:creationId xmlns:a16="http://schemas.microsoft.com/office/drawing/2014/main" id="{1E1840AA-1500-1FDE-BB63-5453EB60FCA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102563" y="2599394"/>
            <a:ext cx="2323977" cy="14967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D61D9-D348-EFF0-2A7A-ADC21FCD26D7}"/>
              </a:ext>
            </a:extLst>
          </p:cNvPr>
          <p:cNvSpPr txBox="1"/>
          <p:nvPr/>
        </p:nvSpPr>
        <p:spPr>
          <a:xfrm>
            <a:off x="657225" y="2600325"/>
            <a:ext cx="5448300" cy="2900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Histogram </a:t>
            </a:r>
            <a:r>
              <a:rPr lang="en-US" sz="2000" err="1">
                <a:latin typeface="Arial"/>
                <a:cs typeface="Arial"/>
              </a:rPr>
              <a:t>slike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predstavlja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ukupan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broj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pojavljivanja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određene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boje</a:t>
            </a:r>
            <a:r>
              <a:rPr lang="en-US" sz="2000">
                <a:latin typeface="Arial"/>
                <a:cs typeface="Arial"/>
              </a:rPr>
              <a:t> (</a:t>
            </a:r>
            <a:r>
              <a:rPr lang="en-US" sz="2000" err="1">
                <a:latin typeface="Arial"/>
                <a:cs typeface="Arial"/>
              </a:rPr>
              <a:t>inteziteta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sive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skale</a:t>
            </a:r>
            <a:r>
              <a:rPr lang="en-US" sz="2000">
                <a:latin typeface="Arial"/>
                <a:cs typeface="Arial"/>
              </a:rPr>
              <a:t>) </a:t>
            </a:r>
            <a:r>
              <a:rPr lang="en-US" sz="2000" err="1">
                <a:latin typeface="Arial"/>
                <a:cs typeface="Arial"/>
              </a:rPr>
              <a:t>na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slici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err="1">
                <a:latin typeface="Arial"/>
                <a:cs typeface="Arial"/>
              </a:rPr>
              <a:t>Primjena</a:t>
            </a:r>
            <a:r>
              <a:rPr lang="en-US" sz="2000">
                <a:latin typeface="Arial"/>
                <a:cs typeface="Arial"/>
              </a:rPr>
              <a:t> u </a:t>
            </a:r>
            <a:r>
              <a:rPr lang="en-US" sz="2000" err="1">
                <a:latin typeface="Arial"/>
                <a:cs typeface="Arial"/>
              </a:rPr>
              <a:t>ocjeni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kvaliteta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slike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Histogram </a:t>
            </a:r>
            <a:r>
              <a:rPr lang="en-US" sz="2000" err="1">
                <a:latin typeface="Arial"/>
                <a:cs typeface="Arial"/>
              </a:rPr>
              <a:t>ekvalizacija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transformiše</a:t>
            </a:r>
            <a:r>
              <a:rPr lang="en-US" sz="2000">
                <a:latin typeface="Arial"/>
                <a:cs typeface="Arial"/>
              </a:rPr>
              <a:t> histogram </a:t>
            </a:r>
            <a:r>
              <a:rPr lang="en-US" sz="2000" err="1">
                <a:latin typeface="Arial"/>
                <a:cs typeface="Arial"/>
              </a:rPr>
              <a:t>slike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tako</a:t>
            </a:r>
            <a:r>
              <a:rPr lang="en-US" sz="2000">
                <a:latin typeface="Arial"/>
                <a:cs typeface="Arial"/>
              </a:rPr>
              <a:t> da </a:t>
            </a:r>
            <a:r>
              <a:rPr lang="en-US" sz="2000" err="1">
                <a:latin typeface="Arial"/>
                <a:cs typeface="Arial"/>
              </a:rPr>
              <a:t>bude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uniforminisaniji</a:t>
            </a:r>
            <a:endParaRPr lang="en-US" sz="2000">
              <a:latin typeface="Arial"/>
              <a:cs typeface="Arial"/>
            </a:endParaRPr>
          </a:p>
        </p:txBody>
      </p:sp>
      <p:pic>
        <p:nvPicPr>
          <p:cNvPr id="7" name="Picture 6" descr="A graph of a red line&#10;&#10;AI-generated content may be incorrect.">
            <a:extLst>
              <a:ext uri="{FF2B5EF4-FFF2-40B4-BE49-F238E27FC236}">
                <a16:creationId xmlns:a16="http://schemas.microsoft.com/office/drawing/2014/main" id="{91082377-373C-C2A2-4A8D-07E3DAA05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765" y="2532165"/>
            <a:ext cx="2593769" cy="1754085"/>
          </a:xfrm>
          <a:prstGeom prst="rect">
            <a:avLst/>
          </a:prstGeom>
        </p:spPr>
      </p:pic>
      <p:pic>
        <p:nvPicPr>
          <p:cNvPr id="10" name="Picture 9" descr="A black and white photo of a valley&#10;&#10;AI-generated content may be incorrect.">
            <a:extLst>
              <a:ext uri="{FF2B5EF4-FFF2-40B4-BE49-F238E27FC236}">
                <a16:creationId xmlns:a16="http://schemas.microsoft.com/office/drawing/2014/main" id="{C50273F0-A044-DC65-410F-025A5D50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380" y="4575525"/>
            <a:ext cx="2334615" cy="1487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E7A03-3F22-3BBA-AB47-FD51F838D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289" y="4575153"/>
            <a:ext cx="2334614" cy="1488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DF1ED7-F51B-75E2-30FD-1C988CCCE809}"/>
              </a:ext>
            </a:extLst>
          </p:cNvPr>
          <p:cNvSpPr txBox="1"/>
          <p:nvPr/>
        </p:nvSpPr>
        <p:spPr>
          <a:xfrm>
            <a:off x="6710795" y="4139045"/>
            <a:ext cx="4772025" cy="286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100" err="1">
                <a:latin typeface="Arial"/>
                <a:cs typeface="Arial"/>
              </a:rPr>
              <a:t>Originalna</a:t>
            </a:r>
            <a:r>
              <a:rPr lang="en-US" sz="1100">
                <a:latin typeface="Arial"/>
                <a:cs typeface="Arial"/>
              </a:rPr>
              <a:t> </a:t>
            </a:r>
            <a:r>
              <a:rPr lang="en-US" sz="1100" err="1">
                <a:latin typeface="Arial"/>
                <a:cs typeface="Arial"/>
              </a:rPr>
              <a:t>slika</a:t>
            </a:r>
            <a:r>
              <a:rPr lang="en-US" sz="1100">
                <a:latin typeface="Arial"/>
                <a:cs typeface="Arial"/>
              </a:rPr>
              <a:t>                                          Histogram </a:t>
            </a:r>
            <a:r>
              <a:rPr lang="en-US" sz="1100" err="1">
                <a:latin typeface="Arial"/>
                <a:cs typeface="Arial"/>
              </a:rPr>
              <a:t>originalne</a:t>
            </a:r>
            <a:r>
              <a:rPr lang="en-US" sz="1100">
                <a:latin typeface="Arial"/>
                <a:cs typeface="Arial"/>
              </a:rPr>
              <a:t> </a:t>
            </a:r>
            <a:r>
              <a:rPr lang="en-US" sz="1100" err="1">
                <a:latin typeface="Arial"/>
                <a:cs typeface="Arial"/>
              </a:rPr>
              <a:t>slike</a:t>
            </a:r>
            <a:r>
              <a:rPr lang="en-US" sz="1100">
                <a:latin typeface="Arial"/>
                <a:cs typeface="Arial"/>
              </a:rPr>
              <a:t>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9F05A-67EE-5313-405C-E21D0CD5C303}"/>
              </a:ext>
            </a:extLst>
          </p:cNvPr>
          <p:cNvSpPr txBox="1"/>
          <p:nvPr/>
        </p:nvSpPr>
        <p:spPr>
          <a:xfrm>
            <a:off x="6567920" y="6072620"/>
            <a:ext cx="4772025" cy="286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100" err="1">
                <a:latin typeface="Arial"/>
                <a:cs typeface="Arial"/>
              </a:rPr>
              <a:t>Ekvalizovana</a:t>
            </a:r>
            <a:r>
              <a:rPr lang="en-US" sz="1100">
                <a:latin typeface="Arial"/>
                <a:cs typeface="Arial"/>
              </a:rPr>
              <a:t> </a:t>
            </a:r>
            <a:r>
              <a:rPr lang="en-US" sz="1100" err="1">
                <a:latin typeface="Arial"/>
                <a:cs typeface="Arial"/>
              </a:rPr>
              <a:t>slika</a:t>
            </a:r>
            <a:r>
              <a:rPr lang="en-US" sz="1100">
                <a:latin typeface="Arial"/>
                <a:cs typeface="Arial"/>
              </a:rPr>
              <a:t>                                      Histogram </a:t>
            </a:r>
            <a:r>
              <a:rPr lang="en-US" sz="1100" err="1">
                <a:latin typeface="Arial"/>
                <a:cs typeface="Arial"/>
              </a:rPr>
              <a:t>ekvalizovane</a:t>
            </a:r>
            <a:r>
              <a:rPr lang="en-US" sz="1100">
                <a:latin typeface="Arial"/>
                <a:cs typeface="Arial"/>
              </a:rPr>
              <a:t> </a:t>
            </a:r>
            <a:r>
              <a:rPr lang="en-US" sz="1100" err="1">
                <a:latin typeface="Arial"/>
                <a:cs typeface="Arial"/>
              </a:rPr>
              <a:t>slike</a:t>
            </a:r>
            <a:r>
              <a:rPr lang="en-US" sz="1100">
                <a:latin typeface="Arial"/>
                <a:cs typeface="Arial"/>
              </a:rPr>
              <a:t>   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53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E9F3A-B309-8833-39B3-B2E0731B2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3AA65C81-788B-560E-7EE1-E124ABDC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9" y="641082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>
                <a:ea typeface="Meiryo"/>
              </a:rPr>
              <a:t>Histogram </a:t>
            </a:r>
            <a:r>
              <a:rPr lang="en-US" err="1">
                <a:ea typeface="Meiryo"/>
              </a:rPr>
              <a:t>ekvalizacije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36555-2753-C8E1-7546-9607F639954C}"/>
              </a:ext>
            </a:extLst>
          </p:cNvPr>
          <p:cNvSpPr txBox="1"/>
          <p:nvPr/>
        </p:nvSpPr>
        <p:spPr>
          <a:xfrm>
            <a:off x="923925" y="2143125"/>
            <a:ext cx="10220325" cy="797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err="1">
                <a:latin typeface="Arial"/>
                <a:cs typeface="Arial"/>
              </a:rPr>
              <a:t>Kulmulativni</a:t>
            </a:r>
            <a:r>
              <a:rPr lang="en-US" sz="2000">
                <a:latin typeface="Arial"/>
                <a:cs typeface="Arial"/>
              </a:rPr>
              <a:t> histogram </a:t>
            </a:r>
            <a:r>
              <a:rPr lang="en-US" sz="2000" err="1">
                <a:latin typeface="Arial"/>
                <a:cs typeface="Arial"/>
              </a:rPr>
              <a:t>predstavlja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sumu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pojavljivanja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piksela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čije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su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vrijednosti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boje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manje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ili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jednake</a:t>
            </a:r>
            <a:r>
              <a:rPr lang="en-US" sz="2000">
                <a:latin typeface="Arial"/>
                <a:cs typeface="Arial"/>
              </a:rPr>
              <a:t> od </a:t>
            </a:r>
            <a:r>
              <a:rPr lang="en-US" sz="2000" err="1">
                <a:latin typeface="Arial"/>
                <a:cs typeface="Arial"/>
              </a:rPr>
              <a:t>nezavisne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promjenjive</a:t>
            </a:r>
            <a:endParaRPr lang="en-US" sz="2000" err="1"/>
          </a:p>
        </p:txBody>
      </p:sp>
      <p:pic>
        <p:nvPicPr>
          <p:cNvPr id="11" name="Picture 10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4CBD439D-48EF-771A-0809-03FF953B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0" y="3005942"/>
            <a:ext cx="1571625" cy="1390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3D439F-8F49-6490-FF78-257FC5E0A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87" y="3005137"/>
            <a:ext cx="1638300" cy="139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285C31-09B9-C8A9-FD48-3CF61CC18AEC}"/>
              </a:ext>
            </a:extLst>
          </p:cNvPr>
          <p:cNvSpPr txBox="1"/>
          <p:nvPr/>
        </p:nvSpPr>
        <p:spPr>
          <a:xfrm>
            <a:off x="3095624" y="4391025"/>
            <a:ext cx="3219450" cy="276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100">
                <a:latin typeface="Arial"/>
                <a:cs typeface="Arial"/>
              </a:rPr>
              <a:t>Histogram                      </a:t>
            </a:r>
            <a:r>
              <a:rPr lang="en-US" sz="1100" err="1">
                <a:latin typeface="Arial"/>
                <a:cs typeface="Arial"/>
              </a:rPr>
              <a:t>Kulmulativni</a:t>
            </a:r>
            <a:r>
              <a:rPr lang="en-US" sz="1100">
                <a:latin typeface="Arial"/>
                <a:cs typeface="Arial"/>
              </a:rPr>
              <a:t> histogram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9CFE7-2D3C-7B4E-A6EE-01A220047B87}"/>
              </a:ext>
            </a:extLst>
          </p:cNvPr>
          <p:cNvSpPr txBox="1"/>
          <p:nvPr/>
        </p:nvSpPr>
        <p:spPr>
          <a:xfrm>
            <a:off x="923924" y="4791075"/>
            <a:ext cx="4267200" cy="427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Formula </a:t>
            </a:r>
            <a:r>
              <a:rPr lang="en-US" sz="2000" err="1">
                <a:latin typeface="Arial"/>
                <a:cs typeface="Arial"/>
              </a:rPr>
              <a:t>ekvalizacije</a:t>
            </a:r>
            <a:endParaRPr lang="en-US" sz="200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316AAA-6CB2-E126-4327-880C478E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2" y="5219700"/>
            <a:ext cx="4171950" cy="771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66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1C9C-B17A-F47F-E586-CD7D0A442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6C552F63-EFE0-E868-640F-06027F71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09" y="698232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>
                <a:ea typeface="Meiryo"/>
              </a:rPr>
              <a:t>Histogram </a:t>
            </a:r>
            <a:r>
              <a:rPr lang="en-US" err="1">
                <a:ea typeface="Meiryo"/>
              </a:rPr>
              <a:t>ekvalizacije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FBFC7-9A46-B76A-D7E1-E427EBDFA92F}"/>
              </a:ext>
            </a:extLst>
          </p:cNvPr>
          <p:cNvSpPr txBox="1"/>
          <p:nvPr/>
        </p:nvSpPr>
        <p:spPr>
          <a:xfrm>
            <a:off x="723899" y="2695575"/>
            <a:ext cx="2324100" cy="427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err="1">
                <a:latin typeface="Arial"/>
                <a:cs typeface="Arial"/>
              </a:rPr>
              <a:t>Serilizacija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43CB1-6868-EEBD-2A78-7DB2A6A9DA34}"/>
              </a:ext>
            </a:extLst>
          </p:cNvPr>
          <p:cNvSpPr txBox="1"/>
          <p:nvPr/>
        </p:nvSpPr>
        <p:spPr>
          <a:xfrm>
            <a:off x="723899" y="4752975"/>
            <a:ext cx="2324100" cy="427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 err="1">
                <a:latin typeface="Arial"/>
                <a:cs typeface="Arial"/>
              </a:rPr>
              <a:t>Paralelizacija</a:t>
            </a:r>
            <a:endParaRPr lang="en-US" sz="2000">
              <a:latin typeface="Arial"/>
              <a:cs typeface="Arial"/>
            </a:endParaRPr>
          </a:p>
        </p:txBody>
      </p:sp>
      <p:pic>
        <p:nvPicPr>
          <p:cNvPr id="4" name="Content Placeholder 5" descr="A view of a valley from above&#10;&#10;AI-generated content may be incorrect.">
            <a:extLst>
              <a:ext uri="{FF2B5EF4-FFF2-40B4-BE49-F238E27FC236}">
                <a16:creationId xmlns:a16="http://schemas.microsoft.com/office/drawing/2014/main" id="{4FA2D366-D311-DBEE-6996-C29492F184F2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035888" y="2389844"/>
            <a:ext cx="1523877" cy="982437"/>
          </a:xfrm>
        </p:spPr>
      </p:pic>
      <p:pic>
        <p:nvPicPr>
          <p:cNvPr id="6" name="Picture 5" descr="A black and white photo of a valley&#10;&#10;AI-generated content may be incorrect.">
            <a:extLst>
              <a:ext uri="{FF2B5EF4-FFF2-40B4-BE49-F238E27FC236}">
                <a16:creationId xmlns:a16="http://schemas.microsoft.com/office/drawing/2014/main" id="{8CD22664-E724-F4CF-A4E3-CBD335420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05" y="2394300"/>
            <a:ext cx="1524990" cy="972911"/>
          </a:xfrm>
          <a:prstGeom prst="rect">
            <a:avLst/>
          </a:prstGeom>
        </p:spPr>
      </p:pic>
      <p:pic>
        <p:nvPicPr>
          <p:cNvPr id="8" name="Content Placeholder 5" descr="A view of a valley from above&#10;&#10;AI-generated content may be incorrect.">
            <a:extLst>
              <a:ext uri="{FF2B5EF4-FFF2-40B4-BE49-F238E27FC236}">
                <a16:creationId xmlns:a16="http://schemas.microsoft.com/office/drawing/2014/main" id="{0D65CD04-500C-9C63-53AA-74609F9D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38" y="4561544"/>
            <a:ext cx="1523877" cy="982437"/>
          </a:xfrm>
          <a:prstGeom prst="rect">
            <a:avLst/>
          </a:prstGeom>
        </p:spPr>
      </p:pic>
      <p:pic>
        <p:nvPicPr>
          <p:cNvPr id="21" name="Picture 20" descr="A black and white photo of a valley&#10;&#10;AI-generated content may be incorrect.">
            <a:extLst>
              <a:ext uri="{FF2B5EF4-FFF2-40B4-BE49-F238E27FC236}">
                <a16:creationId xmlns:a16="http://schemas.microsoft.com/office/drawing/2014/main" id="{09BE0BCA-83E8-2F6C-5562-80593C49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380" y="4451700"/>
            <a:ext cx="1524990" cy="972911"/>
          </a:xfrm>
          <a:prstGeom prst="rect">
            <a:avLst/>
          </a:prstGeom>
        </p:spPr>
      </p:pic>
      <p:pic>
        <p:nvPicPr>
          <p:cNvPr id="22" name="Content Placeholder 5" descr="A view of a valley from above&#10;&#10;AI-generated content may be incorrect.">
            <a:extLst>
              <a:ext uri="{FF2B5EF4-FFF2-40B4-BE49-F238E27FC236}">
                <a16:creationId xmlns:a16="http://schemas.microsoft.com/office/drawing/2014/main" id="{52F05ADF-0AE2-664F-C6FC-FE1EBE89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538"/>
          <a:stretch/>
        </p:blipFill>
        <p:spPr>
          <a:xfrm>
            <a:off x="6112088" y="4085294"/>
            <a:ext cx="1523877" cy="377862"/>
          </a:xfrm>
          <a:prstGeom prst="rect">
            <a:avLst/>
          </a:prstGeom>
        </p:spPr>
      </p:pic>
      <p:pic>
        <p:nvPicPr>
          <p:cNvPr id="23" name="Content Placeholder 5" descr="A view of a valley from above&#10;&#10;AI-generated content may be incorrect.">
            <a:extLst>
              <a:ext uri="{FF2B5EF4-FFF2-40B4-BE49-F238E27FC236}">
                <a16:creationId xmlns:a16="http://schemas.microsoft.com/office/drawing/2014/main" id="{98687A59-6C2A-79CC-DAB9-9927AD7F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" t="29996" b="31543"/>
          <a:stretch/>
        </p:blipFill>
        <p:spPr>
          <a:xfrm>
            <a:off x="6115049" y="4753906"/>
            <a:ext cx="1520918" cy="377863"/>
          </a:xfrm>
          <a:prstGeom prst="rect">
            <a:avLst/>
          </a:prstGeom>
        </p:spPr>
      </p:pic>
      <p:pic>
        <p:nvPicPr>
          <p:cNvPr id="24" name="Content Placeholder 5" descr="A view of a valley from above&#10;&#10;AI-generated content may be incorrect.">
            <a:extLst>
              <a:ext uri="{FF2B5EF4-FFF2-40B4-BE49-F238E27FC236}">
                <a16:creationId xmlns:a16="http://schemas.microsoft.com/office/drawing/2014/main" id="{60EA5BA7-C76E-9484-0FF1-5E3BB894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" t="60577" r="-194" b="961"/>
          <a:stretch/>
        </p:blipFill>
        <p:spPr>
          <a:xfrm>
            <a:off x="6115049" y="5542619"/>
            <a:ext cx="1523878" cy="377862"/>
          </a:xfrm>
          <a:prstGeom prst="rect">
            <a:avLst/>
          </a:prstGeom>
        </p:spPr>
      </p:pic>
      <p:pic>
        <p:nvPicPr>
          <p:cNvPr id="25" name="Picture 24" descr="A black and white photo of a valley&#10;&#10;AI-generated content may be incorrect.">
            <a:extLst>
              <a:ext uri="{FF2B5EF4-FFF2-40B4-BE49-F238E27FC236}">
                <a16:creationId xmlns:a16="http://schemas.microsoft.com/office/drawing/2014/main" id="{BA3B68E9-D59B-2C27-3F64-5C3583FC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59" b="61243"/>
          <a:stretch/>
        </p:blipFill>
        <p:spPr>
          <a:xfrm>
            <a:off x="7730155" y="4085294"/>
            <a:ext cx="1524990" cy="381535"/>
          </a:xfrm>
          <a:prstGeom prst="rect">
            <a:avLst/>
          </a:prstGeom>
        </p:spPr>
      </p:pic>
      <p:pic>
        <p:nvPicPr>
          <p:cNvPr id="26" name="Picture 25" descr="A black and white photo of a valley&#10;&#10;AI-generated content may be incorrect.">
            <a:extLst>
              <a:ext uri="{FF2B5EF4-FFF2-40B4-BE49-F238E27FC236}">
                <a16:creationId xmlns:a16="http://schemas.microsoft.com/office/drawing/2014/main" id="{3E0D217A-7E5C-F07F-3B37-0A75518227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5" t="25586" r="-625" b="35198"/>
          <a:stretch/>
        </p:blipFill>
        <p:spPr>
          <a:xfrm>
            <a:off x="7730155" y="4753906"/>
            <a:ext cx="1524990" cy="381538"/>
          </a:xfrm>
          <a:prstGeom prst="rect">
            <a:avLst/>
          </a:prstGeom>
        </p:spPr>
      </p:pic>
      <p:pic>
        <p:nvPicPr>
          <p:cNvPr id="27" name="Picture 26" descr="A black and white photo of a valley&#10;&#10;AI-generated content may be incorrect.">
            <a:extLst>
              <a:ext uri="{FF2B5EF4-FFF2-40B4-BE49-F238E27FC236}">
                <a16:creationId xmlns:a16="http://schemas.microsoft.com/office/drawing/2014/main" id="{B64F76F0-B888-86B3-8DBF-ACBAAC46A5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306" b="-522"/>
          <a:stretch/>
        </p:blipFill>
        <p:spPr>
          <a:xfrm>
            <a:off x="7730155" y="5542619"/>
            <a:ext cx="1524990" cy="381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807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77034C-A03D-2467-8890-57037547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4735484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Paralelna segmentacija slike pomoću globalnog određivanja praga</a:t>
            </a:r>
          </a:p>
          <a:p>
            <a:pPr>
              <a:lnSpc>
                <a:spcPct val="90000"/>
              </a:lnSpc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ka 3" descr="Slika 14.&#10;">
            <a:extLst>
              <a:ext uri="{FF2B5EF4-FFF2-40B4-BE49-F238E27FC236}">
                <a16:creationId xmlns:a16="http://schemas.microsoft.com/office/drawing/2014/main" id="{8AF63D87-B876-92FD-81DD-3C597A7E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2729"/>
          <a:stretch/>
        </p:blipFill>
        <p:spPr>
          <a:xfrm>
            <a:off x="6977149" y="10"/>
            <a:ext cx="5214850" cy="3428986"/>
          </a:xfrm>
          <a:prstGeom prst="rect">
            <a:avLst/>
          </a:prstGeom>
        </p:spPr>
      </p:pic>
      <p:pic>
        <p:nvPicPr>
          <p:cNvPr id="5" name="Slika 4" descr="Slika na kojoj se nalazi otvoren prostor, sneg, crno-belo, drvo&#10;&#10;Sadržaj koji generiše veštačka inteligencija može biti netačan.">
            <a:extLst>
              <a:ext uri="{FF2B5EF4-FFF2-40B4-BE49-F238E27FC236}">
                <a16:creationId xmlns:a16="http://schemas.microsoft.com/office/drawing/2014/main" id="{A5FB5A0F-01C4-80F5-3284-4FF4DB26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2728"/>
          <a:stretch/>
        </p:blipFill>
        <p:spPr>
          <a:xfrm>
            <a:off x="6977149" y="3428996"/>
            <a:ext cx="5214850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3A3D34-8399-0E5F-EFA3-30D8E2FA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Iterativni algoritam</a:t>
            </a:r>
            <a:endParaRPr lang="sr-Latn-RS"/>
          </a:p>
        </p:txBody>
      </p:sp>
      <p:pic>
        <p:nvPicPr>
          <p:cNvPr id="4" name="Čuvar mesta za sadržaj 3" descr="Slika na kojoj se nalazi tekst, elektronika, snimak ekrana, ekran&#10;&#10;Sadržaj koji generiše veštačka inteligencija može biti netačan.">
            <a:extLst>
              <a:ext uri="{FF2B5EF4-FFF2-40B4-BE49-F238E27FC236}">
                <a16:creationId xmlns:a16="http://schemas.microsoft.com/office/drawing/2014/main" id="{6193B21A-9D98-B49B-AF90-2ECF0CD6633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4055648" y="557681"/>
            <a:ext cx="7507497" cy="5594589"/>
          </a:xfrm>
        </p:spPr>
      </p:pic>
    </p:spTree>
    <p:extLst>
      <p:ext uri="{BB962C8B-B14F-4D97-AF65-F5344CB8AC3E}">
        <p14:creationId xmlns:p14="http://schemas.microsoft.com/office/powerpoint/2010/main" val="9123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0F0DFBE9-CD8B-F4E8-571E-9B61A830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  <a:ea typeface="Meiryo"/>
              </a:rPr>
              <a:t>Rezultat</a:t>
            </a:r>
            <a:r>
              <a:rPr lang="en-US">
                <a:solidFill>
                  <a:srgbClr val="FFFFFF"/>
                </a:solidFill>
                <a:ea typeface="Meiryo"/>
              </a:rPr>
              <a:t> </a:t>
            </a:r>
            <a:r>
              <a:rPr lang="en-US" err="1">
                <a:solidFill>
                  <a:srgbClr val="FFFFFF"/>
                </a:solidFill>
                <a:ea typeface="Meiryo"/>
              </a:rPr>
              <a:t>primjene</a:t>
            </a:r>
            <a:r>
              <a:rPr lang="en-US">
                <a:solidFill>
                  <a:srgbClr val="FFFFFF"/>
                </a:solidFill>
                <a:ea typeface="Meiryo"/>
              </a:rPr>
              <a:t> </a:t>
            </a:r>
            <a:r>
              <a:rPr lang="en-US" err="1">
                <a:solidFill>
                  <a:srgbClr val="FFFFFF"/>
                </a:solidFill>
                <a:ea typeface="Meiryo"/>
              </a:rPr>
              <a:t>iterativnog</a:t>
            </a:r>
            <a:r>
              <a:rPr lang="en-US">
                <a:solidFill>
                  <a:srgbClr val="FFFFFF"/>
                </a:solidFill>
                <a:ea typeface="Meiryo"/>
              </a:rPr>
              <a:t> algoritma</a:t>
            </a:r>
            <a:endParaRPr lang="en-US" kern="1200">
              <a:solidFill>
                <a:srgbClr val="FFFFFF"/>
              </a:solidFill>
              <a:latin typeface="+mj-lt"/>
              <a:ea typeface="Meiryo"/>
            </a:endParaRPr>
          </a:p>
        </p:txBody>
      </p:sp>
      <p:pic>
        <p:nvPicPr>
          <p:cNvPr id="4" name="Čuvar mesta za sadržaj 3" descr="Slika na kojoj se nalazi tekst, cvet, snimak ekrana, crno-belo&#10;&#10;Sadržaj koji generiše veštačka inteligencija može biti netačan.">
            <a:extLst>
              <a:ext uri="{FF2B5EF4-FFF2-40B4-BE49-F238E27FC236}">
                <a16:creationId xmlns:a16="http://schemas.microsoft.com/office/drawing/2014/main" id="{C9C8A3B2-A9C5-7619-B54C-2914AD546ED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4777316" y="1597047"/>
            <a:ext cx="6780700" cy="36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618077-8266-3A61-AA3E-68B39D83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>
                <a:solidFill>
                  <a:srgbClr val="2B1BFC"/>
                </a:solidFill>
                <a:latin typeface="Meiryo"/>
                <a:ea typeface="Meiryo"/>
                <a:cs typeface="Arial"/>
              </a:rPr>
              <a:t>Koraci za </a:t>
            </a:r>
            <a:r>
              <a:rPr lang="sr-Latn-RS" err="1">
                <a:solidFill>
                  <a:srgbClr val="2B1BFC"/>
                </a:solidFill>
                <a:latin typeface="Meiryo"/>
                <a:ea typeface="Meiryo"/>
                <a:cs typeface="Arial"/>
              </a:rPr>
              <a:t>paralelizaciju</a:t>
            </a:r>
            <a:r>
              <a:rPr lang="sr-Latn-RS">
                <a:solidFill>
                  <a:srgbClr val="2B1BFC"/>
                </a:solidFill>
                <a:latin typeface="Meiryo"/>
                <a:ea typeface="Meiryo"/>
                <a:cs typeface="Arial"/>
              </a:rPr>
              <a:t> ovog algoritma su sljedeći: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D398DD8-C838-D98E-DA9A-D88BC54482E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974770" y="6600"/>
            <a:ext cx="6128301" cy="6845659"/>
          </a:xfrm>
        </p:spPr>
        <p:txBody>
          <a:bodyPr/>
          <a:lstStyle/>
          <a:p>
            <a:endParaRPr lang="sr-Latn-R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U klijentskom procesoru, slika se </a:t>
            </a:r>
            <a:r>
              <a:rPr lang="sr-Latn-RS" sz="1600" err="1">
                <a:latin typeface="Arial"/>
                <a:cs typeface="Arial"/>
              </a:rPr>
              <a:t>trasformiše</a:t>
            </a:r>
            <a:r>
              <a:rPr lang="sr-Latn-RS" sz="1600">
                <a:latin typeface="Arial"/>
                <a:cs typeface="Arial"/>
              </a:rPr>
              <a:t> u oblik kvadratnog stabla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Šalje se </a:t>
            </a:r>
            <a:r>
              <a:rPr lang="sr-Latn-RS" sz="1600" err="1">
                <a:latin typeface="Arial"/>
                <a:cs typeface="Arial"/>
              </a:rPr>
              <a:t>flag</a:t>
            </a:r>
            <a:r>
              <a:rPr lang="sr-Latn-RS" sz="1600">
                <a:latin typeface="Arial"/>
                <a:cs typeface="Arial"/>
              </a:rPr>
              <a:t> od klijentskog ka </a:t>
            </a:r>
            <a:r>
              <a:rPr lang="sr-Latn-RS" sz="1600" err="1">
                <a:latin typeface="Arial"/>
                <a:cs typeface="Arial"/>
              </a:rPr>
              <a:t>random</a:t>
            </a:r>
            <a:r>
              <a:rPr lang="sr-Latn-RS" sz="1600">
                <a:latin typeface="Arial"/>
                <a:cs typeface="Arial"/>
              </a:rPr>
              <a:t> procesoru i aktiviraju se 4 radna procesora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Svi </a:t>
            </a:r>
            <a:r>
              <a:rPr lang="sr-Latn-RS" sz="1600" err="1">
                <a:latin typeface="Arial"/>
                <a:cs typeface="Arial"/>
              </a:rPr>
              <a:t>djelovi</a:t>
            </a:r>
            <a:r>
              <a:rPr lang="sr-Latn-RS" sz="1600">
                <a:latin typeface="Arial"/>
                <a:cs typeface="Arial"/>
              </a:rPr>
              <a:t> slike se šalju na različite </a:t>
            </a:r>
            <a:r>
              <a:rPr lang="sr-Latn-RS" sz="1600" err="1">
                <a:latin typeface="Arial"/>
                <a:cs typeface="Arial"/>
              </a:rPr>
              <a:t>kernel</a:t>
            </a:r>
            <a:r>
              <a:rPr lang="sr-Latn-RS" sz="1600">
                <a:latin typeface="Arial"/>
                <a:cs typeface="Arial"/>
              </a:rPr>
              <a:t> ili radne procesore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Biraju se preliminarni pragovi T0-T3 zasebno za svaki od 4 procesora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 err="1">
                <a:latin typeface="Arial"/>
                <a:cs typeface="Arial"/>
              </a:rPr>
              <a:t>Procjenjuju</a:t>
            </a:r>
            <a:r>
              <a:rPr lang="sr-Latn-RS" sz="1600">
                <a:latin typeface="Arial"/>
                <a:cs typeface="Arial"/>
              </a:rPr>
              <a:t> se srednje </a:t>
            </a:r>
            <a:r>
              <a:rPr lang="sr-Latn-RS" sz="1600" err="1">
                <a:latin typeface="Arial"/>
                <a:cs typeface="Arial"/>
              </a:rPr>
              <a:t>vrijednosti</a:t>
            </a:r>
            <a:r>
              <a:rPr lang="sr-Latn-RS" sz="1600">
                <a:latin typeface="Arial"/>
                <a:cs typeface="Arial"/>
              </a:rPr>
              <a:t> µ za svaki piksel ispod i iznad praga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Računa se novi prag po formuli T = (µ₁ + µ₂) / 2 za svaki procesor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Ponavljaju se koraci 5) i 6) sve dok prestane da dolazi do </a:t>
            </a:r>
            <a:r>
              <a:rPr lang="sr-Latn-RS" sz="1600" err="1">
                <a:latin typeface="Arial"/>
                <a:cs typeface="Arial"/>
              </a:rPr>
              <a:t>promjene</a:t>
            </a:r>
            <a:r>
              <a:rPr lang="sr-Latn-RS" sz="1600">
                <a:latin typeface="Arial"/>
                <a:cs typeface="Arial"/>
              </a:rPr>
              <a:t> u pragovima kod procesora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Klijentskom procesoru se šalje </a:t>
            </a:r>
            <a:r>
              <a:rPr lang="sr-Latn-RS" sz="1600" err="1">
                <a:latin typeface="Arial"/>
                <a:cs typeface="Arial"/>
              </a:rPr>
              <a:t>segmentisani</a:t>
            </a:r>
            <a:r>
              <a:rPr lang="sr-Latn-RS" sz="1600">
                <a:latin typeface="Arial"/>
                <a:cs typeface="Arial"/>
              </a:rPr>
              <a:t> region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Deaktiviraju se radni procesori</a:t>
            </a:r>
            <a:endParaRPr lang="sr-Latn-RS" sz="1600"/>
          </a:p>
          <a:p>
            <a:pPr marL="285750" indent="-285750">
              <a:buFont typeface="Arial"/>
              <a:buChar char="•"/>
            </a:pPr>
            <a:r>
              <a:rPr lang="sr-Latn-RS" sz="1600">
                <a:latin typeface="Arial"/>
                <a:cs typeface="Arial"/>
              </a:rPr>
              <a:t>Rekonstruiše se </a:t>
            </a:r>
            <a:r>
              <a:rPr lang="sr-Latn-RS" sz="1600" err="1">
                <a:latin typeface="Arial"/>
                <a:cs typeface="Arial"/>
              </a:rPr>
              <a:t>segmentisana</a:t>
            </a:r>
            <a:r>
              <a:rPr lang="sr-Latn-RS" sz="1600">
                <a:latin typeface="Arial"/>
                <a:cs typeface="Arial"/>
              </a:rPr>
              <a:t> slika</a:t>
            </a:r>
            <a:endParaRPr lang="sr-Latn-RS" sz="160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0379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E78B424-6903-C5CC-AD14-6F9CC46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err="1">
                <a:solidFill>
                  <a:srgbClr val="FFFFFF"/>
                </a:solidFill>
                <a:ea typeface="Meiryo"/>
              </a:rPr>
              <a:t>Segmenti</a:t>
            </a:r>
            <a:r>
              <a:rPr lang="en-US">
                <a:solidFill>
                  <a:srgbClr val="FFFFFF"/>
                </a:solidFill>
                <a:ea typeface="Meiryo"/>
              </a:rPr>
              <a:t> nad </a:t>
            </a:r>
            <a:r>
              <a:rPr lang="en-US" err="1">
                <a:solidFill>
                  <a:srgbClr val="FFFFFF"/>
                </a:solidFill>
                <a:ea typeface="Meiryo"/>
              </a:rPr>
              <a:t>kojima</a:t>
            </a:r>
            <a:r>
              <a:rPr lang="en-US">
                <a:solidFill>
                  <a:srgbClr val="FFFFFF"/>
                </a:solidFill>
                <a:ea typeface="Meiryo"/>
              </a:rPr>
              <a:t> je </a:t>
            </a:r>
            <a:r>
              <a:rPr lang="en-US" err="1">
                <a:solidFill>
                  <a:srgbClr val="FFFFFF"/>
                </a:solidFill>
                <a:ea typeface="Meiryo"/>
              </a:rPr>
              <a:t>primjenjen</a:t>
            </a:r>
            <a:r>
              <a:rPr lang="en-US">
                <a:solidFill>
                  <a:srgbClr val="FFFFFF"/>
                </a:solidFill>
                <a:ea typeface="Meiryo"/>
              </a:rPr>
              <a:t> </a:t>
            </a:r>
            <a:r>
              <a:rPr lang="en-US" err="1">
                <a:solidFill>
                  <a:srgbClr val="FFFFFF"/>
                </a:solidFill>
                <a:ea typeface="Meiryo"/>
              </a:rPr>
              <a:t>tresholding</a:t>
            </a:r>
            <a:endParaRPr lang="en-US" kern="120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Čuvar mesta za sadržaj 3" descr="Slika na kojoj se nalazi tekst, mapa, Grafika&#10;&#10;Sadržaj koji generiše veštačka inteligencija može biti netačan.">
            <a:extLst>
              <a:ext uri="{FF2B5EF4-FFF2-40B4-BE49-F238E27FC236}">
                <a16:creationId xmlns:a16="http://schemas.microsoft.com/office/drawing/2014/main" id="{43590EF2-7A8C-E3B2-FA2D-B244FE48E3A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5259708" y="643466"/>
            <a:ext cx="581591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4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E57DFB5-3D61-8C6D-A555-3DAF3E66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200">
                <a:solidFill>
                  <a:schemeClr val="tx2"/>
                </a:solidFill>
                <a:ea typeface="Meiryo"/>
              </a:rPr>
              <a:t>Hvala </a:t>
            </a:r>
            <a:r>
              <a:rPr lang="en-US" sz="5200" err="1">
                <a:solidFill>
                  <a:schemeClr val="tx2"/>
                </a:solidFill>
                <a:ea typeface="Meiryo"/>
              </a:rPr>
              <a:t>na</a:t>
            </a:r>
            <a:r>
              <a:rPr lang="en-US" sz="5200">
                <a:solidFill>
                  <a:schemeClr val="tx2"/>
                </a:solidFill>
                <a:ea typeface="Meiryo"/>
              </a:rPr>
              <a:t> pažnj!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6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65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hand holding a pen pointing at x-ray images&#10;&#10;AI-generated content may be incorrect.">
            <a:extLst>
              <a:ext uri="{FF2B5EF4-FFF2-40B4-BE49-F238E27FC236}">
                <a16:creationId xmlns:a16="http://schemas.microsoft.com/office/drawing/2014/main" id="{597D2ACC-4394-7051-27E8-C9AA3E8F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32" r="-2" b="226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Picture 2" descr="A person sitting at a desk with a microphone and a person in the background&#10;&#10;AI-generated content may be incorrect.">
            <a:extLst>
              <a:ext uri="{FF2B5EF4-FFF2-40B4-BE49-F238E27FC236}">
                <a16:creationId xmlns:a16="http://schemas.microsoft.com/office/drawing/2014/main" id="{6BAB594A-D9DF-E4F0-4662-C88C032290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74" r="-1" b="1247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8912B2-205A-3E85-13D6-8287D44B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err="1">
                <a:solidFill>
                  <a:schemeClr val="accent4">
                    <a:lumMod val="76000"/>
                  </a:schemeClr>
                </a:solidFill>
                <a:latin typeface="+mj-lt"/>
                <a:ea typeface="+mj-ea"/>
                <a:cs typeface="+mj-cs"/>
              </a:rPr>
              <a:t>Uvod</a:t>
            </a:r>
            <a:endParaRPr lang="en-US" sz="3400" kern="1200" err="1">
              <a:solidFill>
                <a:schemeClr val="accent4">
                  <a:lumMod val="76000"/>
                </a:schemeClr>
              </a:solidFill>
              <a:latin typeface="+mj-lt"/>
              <a:ea typeface="Meiry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E2D1FA-43CF-6CCD-B933-27F813EEBA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Matematička definicija slike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Obrada slike ima široku primjenu u mnogim oblastima, uključujući filmsku industriju, medicinsko snimanje, industrijsku proizvodnju, vremensku prognozu itd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Paralelna obrada slike predstavlja alternativni način za rješavanje problema obrade slika koji zahtevaju dugo vrijeme obrade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94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66F72-2318-C911-FCE4-9E5D92F7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33E1DB49-6149-735B-3D92-AD90C558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84" y="1193532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 err="1">
                <a:ea typeface="Meiryo"/>
              </a:rPr>
              <a:t>Osobine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paralelnog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programiranja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41CACC4-9BA9-3031-E3CE-EFE9B5B638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3447" y="2625568"/>
            <a:ext cx="9300126" cy="3734927"/>
          </a:xfrm>
        </p:spPr>
        <p:txBody>
          <a:bodyPr vert="horz" lIns="0" tIns="0" rIns="0" bIns="0" rtlCol="0" anchor="ctr">
            <a:noAutofit/>
          </a:bodyPr>
          <a:lstStyle/>
          <a:p>
            <a:pPr marL="285750" indent="-285750">
              <a:lnSpc>
                <a:spcPct val="100000"/>
              </a:lnSpc>
              <a:buChar char="•"/>
            </a:pPr>
            <a:r>
              <a:rPr lang="en-US" sz="2000" err="1">
                <a:latin typeface="Arial"/>
                <a:cs typeface="Arial"/>
              </a:rPr>
              <a:t>Brojčanost</a:t>
            </a:r>
            <a:r>
              <a:rPr lang="en-US" sz="2000">
                <a:latin typeface="Arial"/>
                <a:cs typeface="Arial"/>
              </a:rPr>
              <a:t> (</a:t>
            </a:r>
            <a:r>
              <a:rPr lang="en-US" sz="2000" err="1">
                <a:latin typeface="Arial"/>
                <a:cs typeface="Arial"/>
              </a:rPr>
              <a:t>engl.</a:t>
            </a:r>
            <a:r>
              <a:rPr lang="en-US" sz="2000">
                <a:latin typeface="Arial"/>
                <a:cs typeface="Arial"/>
              </a:rPr>
              <a:t> granularity) - </a:t>
            </a:r>
            <a:r>
              <a:rPr lang="en-US" sz="2000" err="1">
                <a:latin typeface="Arial"/>
                <a:cs typeface="Arial"/>
              </a:rPr>
              <a:t>definisano</a:t>
            </a:r>
            <a:r>
              <a:rPr lang="en-US" sz="2000">
                <a:latin typeface="Arial"/>
                <a:cs typeface="Arial"/>
              </a:rPr>
              <a:t> je </a:t>
            </a:r>
            <a:r>
              <a:rPr lang="en-US" sz="2000" err="1">
                <a:latin typeface="Arial"/>
                <a:cs typeface="Arial"/>
              </a:rPr>
              <a:t>kao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broj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osnovnih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jedinica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operacije</a:t>
            </a:r>
            <a:endParaRPr lang="en-US" sz="2000"/>
          </a:p>
          <a:p>
            <a:pPr marL="285750" indent="-285750">
              <a:lnSpc>
                <a:spcPct val="100000"/>
              </a:lnSpc>
              <a:buChar char="•"/>
            </a:pPr>
            <a:r>
              <a:rPr lang="en-US" sz="2000" err="1">
                <a:latin typeface="Arial"/>
                <a:cs typeface="Arial"/>
              </a:rPr>
              <a:t>Sinhronizacija</a:t>
            </a:r>
            <a:r>
              <a:rPr lang="en-US" sz="200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sprečava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preplitanje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procesa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Char char="•"/>
            </a:pPr>
            <a:r>
              <a:rPr lang="en-US" sz="2000" err="1">
                <a:latin typeface="Arial"/>
                <a:cs typeface="Arial"/>
              </a:rPr>
              <a:t>Kašnjenje</a:t>
            </a:r>
            <a:r>
              <a:rPr lang="en-US" sz="200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vrijeme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koje</a:t>
            </a:r>
            <a:r>
              <a:rPr lang="en-US" sz="2000">
                <a:latin typeface="Arial"/>
                <a:cs typeface="Arial"/>
              </a:rPr>
              <a:t> je </a:t>
            </a:r>
            <a:r>
              <a:rPr lang="en-US" sz="2000" err="1">
                <a:latin typeface="Arial"/>
                <a:cs typeface="Arial"/>
              </a:rPr>
              <a:t>potrebno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zahtjevu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od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slanja</a:t>
            </a:r>
            <a:r>
              <a:rPr lang="en-US" sz="2000">
                <a:latin typeface="Arial"/>
                <a:cs typeface="Arial"/>
              </a:rPr>
              <a:t> do </a:t>
            </a:r>
            <a:r>
              <a:rPr lang="en-US" sz="2000" err="1">
                <a:latin typeface="Arial"/>
                <a:cs typeface="Arial"/>
              </a:rPr>
              <a:t>stizanja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rezultata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Char char="•"/>
            </a:pPr>
            <a:r>
              <a:rPr lang="en-US" sz="2000" err="1">
                <a:latin typeface="Arial"/>
                <a:cs typeface="Arial"/>
              </a:rPr>
              <a:t>Skalabilnost</a:t>
            </a:r>
            <a:r>
              <a:rPr lang="en-US" sz="200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mgućnost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algoritma</a:t>
            </a:r>
            <a:r>
              <a:rPr lang="en-US" sz="2000">
                <a:latin typeface="Arial"/>
                <a:cs typeface="Arial"/>
              </a:rPr>
              <a:t> da </a:t>
            </a:r>
            <a:r>
              <a:rPr lang="en-US" sz="2000" err="1">
                <a:latin typeface="Arial"/>
                <a:cs typeface="Arial"/>
              </a:rPr>
              <a:t>održi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efikasnost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uz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proporcijalno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povećavanje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procesorske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moći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veličine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zadatka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Char char="•"/>
            </a:pPr>
            <a:r>
              <a:rPr lang="en-US" sz="2000" err="1">
                <a:latin typeface="Arial"/>
                <a:cs typeface="Arial"/>
              </a:rPr>
              <a:t>Brzina</a:t>
            </a:r>
            <a:r>
              <a:rPr lang="en-US" sz="2000">
                <a:latin typeface="Arial"/>
                <a:cs typeface="Arial"/>
              </a:rPr>
              <a:t> I </a:t>
            </a:r>
            <a:r>
              <a:rPr lang="en-US" sz="2000" err="1">
                <a:latin typeface="Arial"/>
                <a:cs typeface="Arial"/>
              </a:rPr>
              <a:t>efikasnost</a:t>
            </a:r>
            <a:r>
              <a:rPr lang="en-US" sz="2000">
                <a:latin typeface="Arial"/>
                <a:cs typeface="Arial"/>
              </a:rPr>
              <a:t> - </a:t>
            </a:r>
            <a:r>
              <a:rPr lang="en-US" sz="2000" err="1">
                <a:latin typeface="Arial"/>
                <a:cs typeface="Arial"/>
              </a:rPr>
              <a:t>metrika</a:t>
            </a:r>
            <a:r>
              <a:rPr lang="en-US" sz="2000">
                <a:latin typeface="Arial"/>
                <a:cs typeface="Arial"/>
              </a:rPr>
              <a:t> da se </a:t>
            </a:r>
            <a:r>
              <a:rPr lang="en-US" sz="2000" err="1">
                <a:latin typeface="Arial"/>
                <a:cs typeface="Arial"/>
              </a:rPr>
              <a:t>ocjeni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kvalitet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paralelne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implementacije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Char char="•"/>
            </a:pPr>
            <a:r>
              <a:rPr lang="en-US" sz="2000">
                <a:latin typeface="Arial"/>
                <a:cs typeface="Arial"/>
              </a:rPr>
              <a:t>Overhead - </a:t>
            </a:r>
            <a:r>
              <a:rPr lang="en-US" sz="2000" err="1">
                <a:latin typeface="Arial"/>
                <a:cs typeface="Arial"/>
              </a:rPr>
              <a:t>dodatno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neophodno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vrijeme</a:t>
            </a:r>
            <a:r>
              <a:rPr lang="en-US" sz="2000">
                <a:latin typeface="Arial"/>
                <a:cs typeface="Arial"/>
              </a:rPr>
              <a:t> za </a:t>
            </a:r>
            <a:r>
              <a:rPr lang="en-US" sz="2000" err="1">
                <a:latin typeface="Arial"/>
                <a:cs typeface="Arial"/>
              </a:rPr>
              <a:t>računanje</a:t>
            </a:r>
            <a:endParaRPr lang="en-US" sz="2000">
              <a:latin typeface="Arial"/>
              <a:cs typeface="Arial"/>
            </a:endParaRP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1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87C2-4408-8317-DCC9-985A0E244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E664D27-7936-F8B9-8674-1D42F66B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759" y="422007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 err="1">
                <a:ea typeface="Meiryo"/>
              </a:rPr>
              <a:t>Tipovi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paralelizacije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2F79E61-6444-9713-60B7-972FD5DE09A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11147" y="1922079"/>
            <a:ext cx="6128301" cy="3480473"/>
          </a:xfrm>
        </p:spPr>
        <p:txBody>
          <a:bodyPr anchor="ctr">
            <a:normAutofit/>
          </a:bodyPr>
          <a:lstStyle/>
          <a:p>
            <a:pPr marL="285750" indent="-285750">
              <a:buChar char="•"/>
            </a:pPr>
            <a:r>
              <a:rPr lang="en-US" sz="2500" err="1">
                <a:latin typeface="Arial"/>
                <a:cs typeface="Arial"/>
              </a:rPr>
              <a:t>Nezavisna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ili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prirodna</a:t>
            </a:r>
            <a:r>
              <a:rPr lang="en-US" sz="250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paralelizacija</a:t>
            </a:r>
            <a:endParaRPr lang="sr-Latn-RS" sz="2500"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en-US" sz="2500">
                <a:latin typeface="Arial"/>
                <a:cs typeface="Arial"/>
              </a:rPr>
              <a:t>Pipeline </a:t>
            </a:r>
            <a:r>
              <a:rPr lang="en-US" sz="2500" err="1">
                <a:latin typeface="Arial"/>
                <a:cs typeface="Arial"/>
              </a:rPr>
              <a:t>paralelizacija</a:t>
            </a:r>
            <a:endParaRPr lang="en-US" sz="2500"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en-US" sz="2500">
                <a:latin typeface="Arial"/>
                <a:cs typeface="Arial"/>
              </a:rPr>
              <a:t>Inter- query and intra-query parallelism</a:t>
            </a:r>
          </a:p>
          <a:p>
            <a:pPr marL="285750" indent="-285750">
              <a:buChar char="•"/>
            </a:pPr>
            <a:r>
              <a:rPr lang="en-US" sz="2500">
                <a:latin typeface="Arial"/>
                <a:cs typeface="Arial"/>
              </a:rPr>
              <a:t>Task parallelism</a:t>
            </a:r>
            <a:endParaRPr lang="en-US" sz="25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3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1434F-A301-803D-F41C-4D765DD1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842EEE6-D4D6-030C-7687-86B293EC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>
                <a:solidFill>
                  <a:schemeClr val="accent4">
                    <a:lumMod val="76000"/>
                  </a:schemeClr>
                </a:solidFill>
                <a:latin typeface="+mj-lt"/>
                <a:ea typeface="+mj-ea"/>
                <a:cs typeface="+mj-cs"/>
              </a:rPr>
              <a:t>Regional Growing Segmentation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B2F1AE8-A8FC-BFD4-0711-59EFF05CDF8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/>
          </a:p>
          <a:p>
            <a:pPr marL="57150">
              <a:lnSpc>
                <a:spcPct val="90000"/>
              </a:lnSpc>
            </a:pPr>
            <a:endParaRPr lang="en-US" sz="18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Regional Growing Segmentation</a:t>
            </a:r>
            <a:r>
              <a:rPr lang="en-US" sz="2000"/>
              <a:t> je </a:t>
            </a:r>
            <a:r>
              <a:rPr lang="en-US" sz="2000" err="1"/>
              <a:t>tehnika</a:t>
            </a:r>
            <a:r>
              <a:rPr lang="en-US" sz="2000"/>
              <a:t> </a:t>
            </a:r>
            <a:r>
              <a:rPr lang="en-US" sz="2000" err="1"/>
              <a:t>segmentacije</a:t>
            </a:r>
            <a:r>
              <a:rPr lang="en-US" sz="2000"/>
              <a:t> </a:t>
            </a:r>
            <a:r>
              <a:rPr lang="en-US" sz="2000" err="1"/>
              <a:t>koja</a:t>
            </a:r>
            <a:r>
              <a:rPr lang="en-US" sz="2000"/>
              <a:t> </a:t>
            </a:r>
            <a:r>
              <a:rPr lang="en-US" sz="2000" err="1"/>
              <a:t>grupiše</a:t>
            </a:r>
            <a:r>
              <a:rPr lang="en-US" sz="2000"/>
              <a:t> </a:t>
            </a:r>
            <a:r>
              <a:rPr lang="en-US" sz="2000" err="1"/>
              <a:t>susjedne</a:t>
            </a:r>
            <a:r>
              <a:rPr lang="en-US" sz="2000"/>
              <a:t> </a:t>
            </a:r>
            <a:r>
              <a:rPr lang="en-US" sz="2000" err="1"/>
              <a:t>piksele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osnovu</a:t>
            </a:r>
            <a:r>
              <a:rPr lang="en-US" sz="2000"/>
              <a:t> </a:t>
            </a:r>
            <a:r>
              <a:rPr lang="en-US" sz="2000" err="1"/>
              <a:t>određenog</a:t>
            </a:r>
            <a:r>
              <a:rPr lang="en-US" sz="2000"/>
              <a:t> </a:t>
            </a:r>
            <a:r>
              <a:rPr lang="en-US" sz="2000" err="1"/>
              <a:t>kriterijuma</a:t>
            </a:r>
            <a:r>
              <a:rPr lang="en-US" sz="2000"/>
              <a:t> </a:t>
            </a:r>
            <a:r>
              <a:rPr lang="en-US" sz="2000" err="1"/>
              <a:t>sličnosti</a:t>
            </a:r>
            <a:endParaRPr lang="en-US" sz="20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Primjena</a:t>
            </a:r>
            <a:r>
              <a:rPr lang="en-US" sz="2000"/>
              <a:t> u </a:t>
            </a:r>
            <a:r>
              <a:rPr lang="en-US" sz="2000" err="1"/>
              <a:t>medicini</a:t>
            </a:r>
            <a:endParaRPr lang="en-US" sz="200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6" name="Picture 5" descr="An x-ray of a chest&#10;&#10;AI-generated content may be incorrect.">
            <a:extLst>
              <a:ext uri="{FF2B5EF4-FFF2-40B4-BE49-F238E27FC236}">
                <a16:creationId xmlns:a16="http://schemas.microsoft.com/office/drawing/2014/main" id="{A89BA89D-AE77-6C01-B9CE-A1C88DCF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63" r="231" b="-735"/>
          <a:stretch/>
        </p:blipFill>
        <p:spPr>
          <a:xfrm>
            <a:off x="2985407" y="3227738"/>
            <a:ext cx="6231979" cy="2678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723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F4B4-6FAA-518B-9FDB-8CCDB6BB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CC11451-FE4C-8CF4-B359-DEA6FEC9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09" y="964932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>
                <a:ea typeface="Meiryo"/>
              </a:rPr>
              <a:t>Regional Growing Segmentation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688B71E-CC75-FF88-C7CD-D40259509F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11147" y="2235043"/>
            <a:ext cx="6128301" cy="2391902"/>
          </a:xfrm>
        </p:spPr>
        <p:txBody>
          <a:bodyPr anchor="ctr">
            <a:normAutofit/>
          </a:bodyPr>
          <a:lstStyle/>
          <a:p>
            <a:pPr marL="285750" indent="-285750">
              <a:buChar char="•"/>
            </a:pPr>
            <a:endParaRPr lang="en-US" sz="1100">
              <a:latin typeface="Arial"/>
              <a:cs typeface="Arial"/>
            </a:endParaRPr>
          </a:p>
          <a:p>
            <a:pPr marL="285750" indent="-285750">
              <a:buChar char="•"/>
            </a:pPr>
            <a:endParaRPr lang="en-US" sz="1100">
              <a:latin typeface="Arial"/>
              <a:cs typeface="Arial"/>
            </a:endParaRPr>
          </a:p>
          <a:p>
            <a:endParaRPr lang="en-US"/>
          </a:p>
        </p:txBody>
      </p:sp>
      <p:pic>
        <p:nvPicPr>
          <p:cNvPr id="2" name="Picture 1" descr="X-ray of a shoulder and shoulder">
            <a:extLst>
              <a:ext uri="{FF2B5EF4-FFF2-40B4-BE49-F238E27FC236}">
                <a16:creationId xmlns:a16="http://schemas.microsoft.com/office/drawing/2014/main" id="{A2BF5509-3E21-754E-1E45-04301448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87" y="3309473"/>
            <a:ext cx="3901131" cy="3005523"/>
          </a:xfrm>
          <a:prstGeom prst="rect">
            <a:avLst/>
          </a:prstGeom>
        </p:spPr>
      </p:pic>
      <p:pic>
        <p:nvPicPr>
          <p:cNvPr id="3" name="Picture 2" descr="X-ray of a shoulder&#10;&#10;AI-generated content may be incorrect.">
            <a:extLst>
              <a:ext uri="{FF2B5EF4-FFF2-40B4-BE49-F238E27FC236}">
                <a16:creationId xmlns:a16="http://schemas.microsoft.com/office/drawing/2014/main" id="{352FCB41-0017-6BFE-5684-33DC94E4B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41" y="3306793"/>
            <a:ext cx="4066146" cy="3008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47347-0382-5C58-316C-40018FC373D4}"/>
              </a:ext>
            </a:extLst>
          </p:cNvPr>
          <p:cNvSpPr txBox="1"/>
          <p:nvPr/>
        </p:nvSpPr>
        <p:spPr>
          <a:xfrm>
            <a:off x="917231" y="2395454"/>
            <a:ext cx="44113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/>
              <a:t>Serilizacioni</a:t>
            </a:r>
            <a:r>
              <a:rPr lang="en-US" sz="2000"/>
              <a:t> </a:t>
            </a:r>
            <a:r>
              <a:rPr lang="en-US" sz="2000" err="1"/>
              <a:t>pristup</a:t>
            </a:r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23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887D7-42E7-2818-9442-69F96C81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3773A91-F739-1187-8681-6C7EBE77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34" y="964932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>
                <a:ea typeface="Meiryo"/>
              </a:rPr>
              <a:t>Regional Growing Segmentation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44F2475-AC9E-EB8B-4EC9-C931664CAFE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11147" y="2235043"/>
            <a:ext cx="6128301" cy="2391902"/>
          </a:xfrm>
        </p:spPr>
        <p:txBody>
          <a:bodyPr anchor="ctr">
            <a:normAutofit/>
          </a:bodyPr>
          <a:lstStyle/>
          <a:p>
            <a:pPr marL="285750" indent="-285750">
              <a:buChar char="•"/>
            </a:pPr>
            <a:endParaRPr lang="en-US" sz="1100">
              <a:latin typeface="Arial"/>
              <a:cs typeface="Arial"/>
            </a:endParaRPr>
          </a:p>
          <a:p>
            <a:pPr marL="285750" indent="-285750">
              <a:buChar char="•"/>
            </a:pPr>
            <a:endParaRPr lang="en-US" sz="1100">
              <a:latin typeface="Arial"/>
              <a:cs typeface="Arial"/>
            </a:endParaRPr>
          </a:p>
          <a:p>
            <a:endParaRPr lang="en-US"/>
          </a:p>
        </p:txBody>
      </p:sp>
      <p:pic>
        <p:nvPicPr>
          <p:cNvPr id="5" name="Picture 4" descr="A close-up of a pink and black image&#10;&#10;AI-generated content may be incorrect.">
            <a:extLst>
              <a:ext uri="{FF2B5EF4-FFF2-40B4-BE49-F238E27FC236}">
                <a16:creationId xmlns:a16="http://schemas.microsoft.com/office/drawing/2014/main" id="{CEF7D7CC-7C4C-B9D1-1504-2ED84A072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4" y="3762768"/>
            <a:ext cx="2638425" cy="1981200"/>
          </a:xfrm>
          <a:prstGeom prst="rect">
            <a:avLst/>
          </a:prstGeom>
        </p:spPr>
      </p:pic>
      <p:pic>
        <p:nvPicPr>
          <p:cNvPr id="6" name="Picture 5" descr="A close-up of a person&amp;#39;s shoulder&#10;&#10;AI-generated content may be incorrect.">
            <a:extLst>
              <a:ext uri="{FF2B5EF4-FFF2-40B4-BE49-F238E27FC236}">
                <a16:creationId xmlns:a16="http://schemas.microsoft.com/office/drawing/2014/main" id="{F30910B8-F074-785F-97F2-88CDA94D3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43" y="3824680"/>
            <a:ext cx="2533650" cy="1857375"/>
          </a:xfrm>
          <a:prstGeom prst="rect">
            <a:avLst/>
          </a:prstGeom>
        </p:spPr>
      </p:pic>
      <p:pic>
        <p:nvPicPr>
          <p:cNvPr id="7" name="Picture 6" descr="A close-up of a radiograph&#10;&#10;AI-generated content may be incorrect.">
            <a:extLst>
              <a:ext uri="{FF2B5EF4-FFF2-40B4-BE49-F238E27FC236}">
                <a16:creationId xmlns:a16="http://schemas.microsoft.com/office/drawing/2014/main" id="{405D54F7-AAE4-D73C-CAAD-894E9FE61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609" y="3811166"/>
            <a:ext cx="2628900" cy="1905000"/>
          </a:xfrm>
          <a:prstGeom prst="rect">
            <a:avLst/>
          </a:prstGeom>
        </p:spPr>
      </p:pic>
      <p:pic>
        <p:nvPicPr>
          <p:cNvPr id="8" name="Picture 7" descr="A close-up of a x-ray&#10;&#10;AI-generated content may be incorrect.">
            <a:extLst>
              <a:ext uri="{FF2B5EF4-FFF2-40B4-BE49-F238E27FC236}">
                <a16:creationId xmlns:a16="http://schemas.microsoft.com/office/drawing/2014/main" id="{021D7686-7085-0FD3-6426-A292663EA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548" y="3815928"/>
            <a:ext cx="2628900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8F5036-2335-6796-FA54-563AD8A5A168}"/>
              </a:ext>
            </a:extLst>
          </p:cNvPr>
          <p:cNvSpPr txBox="1"/>
          <p:nvPr/>
        </p:nvSpPr>
        <p:spPr>
          <a:xfrm>
            <a:off x="841031" y="2671679"/>
            <a:ext cx="44113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/>
              <a:t>Serilizacioni</a:t>
            </a:r>
            <a:r>
              <a:rPr lang="en-US" sz="2000"/>
              <a:t> </a:t>
            </a:r>
            <a:r>
              <a:rPr lang="en-US" sz="2000" err="1"/>
              <a:t>pristup</a:t>
            </a:r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31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597C-764F-8F26-4149-77102C80E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F8E9C2D6-A8BC-E660-106D-B24102F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84" y="888732"/>
            <a:ext cx="6953749" cy="1498524"/>
          </a:xfrm>
        </p:spPr>
        <p:txBody>
          <a:bodyPr lIns="0" tIns="0" rIns="0" bIns="0" anchor="ctr">
            <a:noAutofit/>
          </a:bodyPr>
          <a:lstStyle/>
          <a:p>
            <a:r>
              <a:rPr lang="en-US">
                <a:ea typeface="Meiryo"/>
              </a:rPr>
              <a:t>Regional Growing Segmentation</a:t>
            </a:r>
          </a:p>
        </p:txBody>
      </p:sp>
      <p:pic>
        <p:nvPicPr>
          <p:cNvPr id="9" name="Content Placeholder 8" descr="A close-up of a x-ray&#10;&#10;AI-generated content may be incorrect.">
            <a:extLst>
              <a:ext uri="{FF2B5EF4-FFF2-40B4-BE49-F238E27FC236}">
                <a16:creationId xmlns:a16="http://schemas.microsoft.com/office/drawing/2014/main" id="{54ECCC7D-8FEF-D73D-85A8-C2B18FD5E04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649338" y="2782421"/>
            <a:ext cx="9327806" cy="383754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ED0664-A4DA-F401-A2FF-478604109F66}"/>
              </a:ext>
            </a:extLst>
          </p:cNvPr>
          <p:cNvSpPr txBox="1"/>
          <p:nvPr/>
        </p:nvSpPr>
        <p:spPr>
          <a:xfrm>
            <a:off x="1174406" y="2338304"/>
            <a:ext cx="44113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/>
              <a:t>Serilizacioni</a:t>
            </a:r>
            <a:r>
              <a:rPr lang="en-US" sz="2000"/>
              <a:t> </a:t>
            </a:r>
            <a:r>
              <a:rPr lang="en-US" sz="2000" err="1"/>
              <a:t>pristup</a:t>
            </a:r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48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8BFAB-4200-027B-7786-EBDB0BB96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F17EBEE-A435-FD56-C4EE-7DDE77E47FEA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</p:spPr>
        <p:txBody>
          <a:bodyPr/>
          <a:lstStyle/>
          <a:p>
            <a:r>
              <a:rPr lang="en-US" altLang="zh-CN" err="1"/>
              <a:t>Paralelizacioni</a:t>
            </a:r>
            <a:r>
              <a:rPr lang="en-US" altLang="zh-CN"/>
              <a:t> </a:t>
            </a:r>
            <a:r>
              <a:rPr lang="en-US" altLang="zh-CN" err="1"/>
              <a:t>pristup</a:t>
            </a:r>
            <a:endParaRPr lang="en-US" altLang="zh-CN" err="1">
              <a:ea typeface="Meiryo"/>
            </a:endParaRPr>
          </a:p>
        </p:txBody>
      </p:sp>
      <p:pic>
        <p:nvPicPr>
          <p:cNvPr id="4" name="Picture 3" descr="A pile of green square electronic chips&#10;&#10;AI-generated content may be incorrect.">
            <a:extLst>
              <a:ext uri="{FF2B5EF4-FFF2-40B4-BE49-F238E27FC236}">
                <a16:creationId xmlns:a16="http://schemas.microsoft.com/office/drawing/2014/main" id="{C76E2834-E323-7D05-250F-9A512145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715" b="-106"/>
          <a:stretch/>
        </p:blipFill>
        <p:spPr>
          <a:xfrm>
            <a:off x="851065" y="870856"/>
            <a:ext cx="4500545" cy="450750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648D46-0C11-5B5C-BA03-CE61060380F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69509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1FBFC-04F0-4094-926E-15D44DB73A00}">
  <ds:schemaRefs>
    <ds:schemaRef ds:uri="21705155-b4ce-4c69-95dc-4fd6cb8c5571"/>
    <ds:schemaRef ds:uri="38de0ec0-4312-429b-9ba4-a6f7899b86f2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55E0DC9-32A2-412B-BBED-98FD58D61FEC}">
  <ds:schemaRefs>
    <ds:schemaRef ds:uri="21705155-b4ce-4c69-95dc-4fd6cb8c5571"/>
    <ds:schemaRef ds:uri="38de0ec0-4312-429b-9ba4-a6f7899b8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</vt:lpstr>
      <vt:lpstr>Primjeri paralelizacije nad tehnikama obrade slika</vt:lpstr>
      <vt:lpstr>Uvod</vt:lpstr>
      <vt:lpstr>Osobine paralelnog programiranja</vt:lpstr>
      <vt:lpstr>Tipovi paralelizacije</vt:lpstr>
      <vt:lpstr>Regional Growing Segmentation</vt:lpstr>
      <vt:lpstr>Regional Growing Segmentation</vt:lpstr>
      <vt:lpstr>Regional Growing Segmentation</vt:lpstr>
      <vt:lpstr>Regional Growing Segmentation</vt:lpstr>
      <vt:lpstr>Paralelizacioni pristup</vt:lpstr>
      <vt:lpstr>PowerPoint Presentation</vt:lpstr>
      <vt:lpstr>Histogram ekvalizacije</vt:lpstr>
      <vt:lpstr>Histogram ekvalizacije</vt:lpstr>
      <vt:lpstr>Histogram ekvalizacije</vt:lpstr>
      <vt:lpstr>Paralelna segmentacija slike pomoću globalnog određivanja praga </vt:lpstr>
      <vt:lpstr>Iterativni algoritam</vt:lpstr>
      <vt:lpstr>Rezultat primjene iterativnog algoritma</vt:lpstr>
      <vt:lpstr>Koraci za paralelizaciju ovog algoritma su sljedeći:</vt:lpstr>
      <vt:lpstr>Segmenti nad kojima je primjenjen tresholding</vt:lpstr>
      <vt:lpstr>Hvala na pažnj!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4</cp:revision>
  <dcterms:created xsi:type="dcterms:W3CDTF">2025-04-14T22:56:08Z</dcterms:created>
  <dcterms:modified xsi:type="dcterms:W3CDTF">2025-04-15T14:53:47Z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