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65" r:id="rId4"/>
    <p:sldId id="267" r:id="rId5"/>
    <p:sldId id="266" r:id="rId6"/>
    <p:sldId id="261" r:id="rId7"/>
    <p:sldId id="260" r:id="rId8"/>
    <p:sldId id="268" r:id="rId9"/>
    <p:sldId id="264" r:id="rId10"/>
    <p:sldId id="262" r:id="rId11"/>
    <p:sldId id="263" r:id="rId12"/>
    <p:sldId id="269" r:id="rId13"/>
    <p:sldId id="270" r:id="rId14"/>
    <p:sldId id="258" r:id="rId15"/>
    <p:sldId id="25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F79211-537A-420F-A5AE-56227B0148BD}" type="datetimeFigureOut">
              <a:rPr lang="he-IL" smtClean="0"/>
              <a:t>כ"ז/סיון/תשע"ג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5C5EF7B-026C-4C09-9FD5-5227EF9B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1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F994-68CC-44E9-91A6-CFC64472A6C4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501-65A6-4F8D-8ECA-AAD144491C80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B35C-F049-4BE0-9A44-1197C15AB997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470-5674-4302-9D77-A1B8A6374200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E221-041C-44C4-BB9F-67772C965453}" type="datetime8">
              <a:rPr lang="he-IL" smtClean="0"/>
              <a:t>05 יוני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E4E-5CEB-4732-8EB9-7B229E1D135F}" type="datetime8">
              <a:rPr lang="he-IL" smtClean="0"/>
              <a:t>05 יוני 13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A61D-1295-4901-A6A1-7E7113DAB7D4}" type="datetime8">
              <a:rPr lang="he-IL" smtClean="0"/>
              <a:t>05 יוני 13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9D21-6E49-4C2D-9636-39BF7587D8F7}" type="datetime8">
              <a:rPr lang="he-IL" smtClean="0"/>
              <a:t>05 יוני 13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1E62-098E-47B9-A798-8A1448008EF2}" type="datetime8">
              <a:rPr lang="he-IL" smtClean="0"/>
              <a:t>05 יוני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FC9-A20F-4F7D-ACB6-AB02E94EBCC2}" type="datetime8">
              <a:rPr lang="he-IL" smtClean="0"/>
              <a:t>05 יוני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B929005-49EA-449F-BE1D-DC6B3CC69D50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מציין מיקום תוכן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" y="5281362"/>
            <a:ext cx="1008112" cy="11007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1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8599" y="3039095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הנדסת תוכנה – הצגת פרויקט</a:t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dirty="0" smtClean="0"/>
              <a:t>Smart House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אור </a:t>
            </a:r>
            <a:r>
              <a:rPr lang="he-IL" dirty="0" err="1" smtClean="0"/>
              <a:t>גולוב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0CF1-3064-40A3-8460-60C69A9E289D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35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פלטפורמת הקצה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אחת מהפלטפורמות הבאות :</a:t>
            </a:r>
            <a:endParaRPr lang="en-US" dirty="0" smtClean="0"/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Smartphone</a:t>
            </a:r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מכילה אפליקציה :</a:t>
            </a:r>
          </a:p>
          <a:p>
            <a:pPr lvl="1"/>
            <a:r>
              <a:rPr lang="he-IL" dirty="0" smtClean="0"/>
              <a:t>אימות פרטי משתמש.</a:t>
            </a:r>
          </a:p>
          <a:p>
            <a:pPr lvl="1"/>
            <a:r>
              <a:rPr lang="he-IL" dirty="0" smtClean="0"/>
              <a:t>חיווי מצב המכשירים החכמים בבית המשתמש.</a:t>
            </a:r>
          </a:p>
          <a:p>
            <a:pPr lvl="1"/>
            <a:r>
              <a:rPr lang="he-IL" dirty="0" smtClean="0"/>
              <a:t>ביצוע פעולות מרוחקות על המכשיר.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51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שרת אפליקציה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גישה דרך דפדפן לאפליקציה מבוססת </a:t>
            </a: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  <a:endParaRPr lang="he-IL" dirty="0" smtClean="0"/>
          </a:p>
          <a:p>
            <a:pPr lvl="1"/>
            <a:r>
              <a:rPr lang="he-IL" dirty="0"/>
              <a:t>אימות פרטי משתמש.</a:t>
            </a:r>
          </a:p>
          <a:p>
            <a:pPr lvl="1"/>
            <a:r>
              <a:rPr lang="he-IL" dirty="0"/>
              <a:t>חיווי מצב המכשירים החכמים בבית המשתמש.</a:t>
            </a:r>
          </a:p>
          <a:p>
            <a:pPr lvl="1"/>
            <a:r>
              <a:rPr lang="he-IL" dirty="0"/>
              <a:t>ביצוע פעולות מרוחקות על המכשיר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משמשת כערוץ מקשר בין אפליקציית הקצה לאפליקציית הבקרה המקומית.</a:t>
            </a:r>
          </a:p>
          <a:p>
            <a:pPr lvl="1"/>
            <a:r>
              <a:rPr lang="he-IL" dirty="0" smtClean="0"/>
              <a:t>אוכפת את מדיניות ניהול המשתמשים הנקבעת האפליקציה המקומית.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01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שרת הנתונים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מבוסס </a:t>
            </a:r>
            <a:r>
              <a:rPr lang="en-US" dirty="0" smtClean="0"/>
              <a:t>SQL Server</a:t>
            </a:r>
            <a:endParaRPr lang="en-US" dirty="0"/>
          </a:p>
          <a:p>
            <a:pPr lvl="1"/>
            <a:r>
              <a:rPr lang="he-IL" dirty="0" smtClean="0"/>
              <a:t>שומר את הנתונים עבור:</a:t>
            </a:r>
          </a:p>
          <a:p>
            <a:pPr lvl="2"/>
            <a:r>
              <a:rPr lang="he-IL" dirty="0" smtClean="0"/>
              <a:t>פרטי משתמשים</a:t>
            </a:r>
            <a:r>
              <a:rPr lang="he-IL" dirty="0"/>
              <a:t>.</a:t>
            </a:r>
            <a:r>
              <a:rPr lang="he-IL" dirty="0" smtClean="0"/>
              <a:t> </a:t>
            </a:r>
          </a:p>
          <a:p>
            <a:pPr lvl="2"/>
            <a:r>
              <a:rPr lang="he-IL" dirty="0" smtClean="0"/>
              <a:t>מדיניות משתמשים.</a:t>
            </a:r>
          </a:p>
          <a:p>
            <a:pPr lvl="2"/>
            <a:r>
              <a:rPr lang="he-IL" dirty="0" smtClean="0"/>
              <a:t>מאפייני בתים.</a:t>
            </a:r>
          </a:p>
          <a:p>
            <a:pPr lvl="2"/>
            <a:r>
              <a:rPr lang="he-IL" dirty="0" smtClean="0"/>
              <a:t>פרטי המכשירים החכמים ומצבם.</a:t>
            </a:r>
          </a:p>
          <a:p>
            <a:pPr lvl="1"/>
            <a:r>
              <a:rPr lang="he-IL" dirty="0" smtClean="0"/>
              <a:t>מחזיק את הנתונים עבור מספר בתים תוך שמירה על עדכון מול בסיס הנתונים המקומי.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7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מחשב בקרה מקומי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מקושר למכשיר הבקרה של המכשירים החכמים.</a:t>
            </a:r>
          </a:p>
          <a:p>
            <a:pPr lvl="1"/>
            <a:r>
              <a:rPr lang="he-IL" dirty="0" smtClean="0"/>
              <a:t>חיווים עבור מצב מכשיר חכם.</a:t>
            </a:r>
          </a:p>
          <a:p>
            <a:pPr lvl="1"/>
            <a:r>
              <a:rPr lang="he-IL" dirty="0" smtClean="0"/>
              <a:t>העברת פקודות למכשיר החכם.</a:t>
            </a:r>
          </a:p>
          <a:p>
            <a:r>
              <a:rPr lang="he-IL" dirty="0" smtClean="0"/>
              <a:t>אפליקציה מקומית – תצוגה ופעולות עבור המשתמש.</a:t>
            </a:r>
          </a:p>
          <a:p>
            <a:pPr lvl="1"/>
            <a:r>
              <a:rPr lang="he-IL" dirty="0" smtClean="0"/>
              <a:t>אימות </a:t>
            </a:r>
            <a:r>
              <a:rPr lang="he-IL" dirty="0"/>
              <a:t>פרטי משתמש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ניהול מדיניות משתמשים.</a:t>
            </a:r>
            <a:endParaRPr lang="he-IL" dirty="0"/>
          </a:p>
          <a:p>
            <a:pPr lvl="1"/>
            <a:r>
              <a:rPr lang="he-IL" dirty="0"/>
              <a:t>חיווי מצב המכשירים החכמים בבית </a:t>
            </a:r>
            <a:r>
              <a:rPr lang="he-IL" dirty="0" smtClean="0"/>
              <a:t>המשתמש בשימוש </a:t>
            </a:r>
            <a:r>
              <a:rPr lang="en-US" dirty="0" smtClean="0"/>
              <a:t>GUI</a:t>
            </a:r>
            <a:r>
              <a:rPr lang="he-IL" dirty="0" smtClean="0"/>
              <a:t>.</a:t>
            </a:r>
            <a:endParaRPr lang="he-IL" dirty="0"/>
          </a:p>
          <a:p>
            <a:pPr lvl="1"/>
            <a:r>
              <a:rPr lang="he-IL" dirty="0"/>
              <a:t>ביצוע פעולות </a:t>
            </a:r>
            <a:r>
              <a:rPr lang="he-IL" dirty="0" smtClean="0"/>
              <a:t>על המכשיר החכם ע"י שימוש ב- </a:t>
            </a:r>
            <a:r>
              <a:rPr lang="en-US" dirty="0" smtClean="0"/>
              <a:t>GUI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קבלת בקשות מרוחקות לביצוע פעולות על מכשיר חכם המצוי בבית.</a:t>
            </a:r>
          </a:p>
          <a:p>
            <a:r>
              <a:rPr lang="he-IL" dirty="0" smtClean="0"/>
              <a:t>בסיס נתונים מקומי</a:t>
            </a:r>
          </a:p>
          <a:p>
            <a:pPr lvl="1"/>
            <a:r>
              <a:rPr lang="he-IL" dirty="0" smtClean="0"/>
              <a:t>מחזיק את פרטי המשתמש, מדיניות המשתמשים ומכשרים חכמים עבור הבית של המשתמש.</a:t>
            </a:r>
          </a:p>
          <a:p>
            <a:pPr lvl="1"/>
            <a:r>
              <a:rPr lang="he-IL" dirty="0" smtClean="0"/>
              <a:t>מעודכן אל מול שרת הנתונים.</a:t>
            </a:r>
            <a:endParaRPr lang="he-IL" dirty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74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קישוריות בין רכיבים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14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63276"/>
              </p:ext>
            </p:extLst>
          </p:nvPr>
        </p:nvGraphicFramePr>
        <p:xfrm>
          <a:off x="1835696" y="1700808"/>
          <a:ext cx="6188447" cy="453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9509760" imgH="6975508" progId="Visio.Drawing.11">
                  <p:embed/>
                </p:oleObj>
              </mc:Choice>
              <mc:Fallback>
                <p:oleObj name="Visio" r:id="rId3" imgW="9509760" imgH="697550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700808"/>
                        <a:ext cx="6188447" cy="453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אליפסה 7"/>
          <p:cNvSpPr/>
          <p:nvPr/>
        </p:nvSpPr>
        <p:spPr>
          <a:xfrm>
            <a:off x="6444208" y="184482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4355976" y="486916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 rot="1671371">
            <a:off x="2812378" y="5575419"/>
            <a:ext cx="432048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/>
          <p:cNvSpPr/>
          <p:nvPr/>
        </p:nvSpPr>
        <p:spPr>
          <a:xfrm>
            <a:off x="6849710" y="3465004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4355976" y="4869160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5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-0.22049 0.04098 L -0.21181 0.24491 L -0.3882 0.26273 " pathEditMode="relative" ptsTypes="AA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2.22222E-6 L -0.1073 -2.22222E-6 L -5.55556E-6 -2.22222E-6 Z " pathEditMode="relative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59259E-6 L 0.16475 -0.00579 L 0.16475 0.1706 " pathEditMode="relative" ptsTypes="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91 -0.00371 L 0.07344 0.09027 L -0.16771 0.1 " pathEditMode="relative" ptsTypes="AA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1.21387E-6 L -0.25903 1.21387E-6 L -0.43785 0.01965 " pathEditMode="relative" ptsTypes="A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2.22222E-6 L -0.1073 -2.22222E-6 L -5.55556E-6 -2.22222E-6 Z " pathEditMode="relative" ptsTypes="AAA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59259E-6 L 0.16475 -0.00579 L 0.16475 0.1706 " pathEditMode="relative" ptsTypes="AAA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91 -0.00371 L 0.07344 0.09027 L -0.16771 0.1 " pathEditMode="relative" ptsTypes="AAAA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 ובאגים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פערים (עבור שלב 1):</a:t>
            </a:r>
          </a:p>
          <a:p>
            <a:pPr lvl="1"/>
            <a:r>
              <a:rPr lang="he-IL" dirty="0" smtClean="0"/>
              <a:t>עדכון פעולות שבוצעו באפליקציה המקומית לשרת הנתונים.</a:t>
            </a:r>
          </a:p>
          <a:p>
            <a:pPr lvl="1"/>
            <a:r>
              <a:rPr lang="he-IL" dirty="0" smtClean="0"/>
              <a:t>עיצוב ה- </a:t>
            </a:r>
            <a:r>
              <a:rPr lang="en-US" dirty="0" smtClean="0"/>
              <a:t>GUI</a:t>
            </a:r>
            <a:r>
              <a:rPr lang="he-IL" dirty="0" smtClean="0"/>
              <a:t> וממשקיו איננו סופי.</a:t>
            </a:r>
          </a:p>
          <a:p>
            <a:pPr lvl="1"/>
            <a:r>
              <a:rPr lang="he-IL" dirty="0" smtClean="0"/>
              <a:t>מכשיר בקרה חכם.</a:t>
            </a:r>
          </a:p>
          <a:p>
            <a:r>
              <a:rPr lang="he-IL" dirty="0" smtClean="0"/>
              <a:t>פערים נוספים:</a:t>
            </a:r>
          </a:p>
          <a:p>
            <a:pPr lvl="1"/>
            <a:r>
              <a:rPr lang="he-IL" dirty="0" smtClean="0"/>
              <a:t>הרחבת פעולות על מכשיר חכם.</a:t>
            </a:r>
          </a:p>
          <a:p>
            <a:pPr lvl="1"/>
            <a:r>
              <a:rPr lang="he-IL" dirty="0" smtClean="0"/>
              <a:t>ניהול מדיניות משתמשים.</a:t>
            </a:r>
          </a:p>
          <a:p>
            <a:pPr lvl="1"/>
            <a:r>
              <a:rPr lang="he-IL" dirty="0" smtClean="0"/>
              <a:t>אבטחת מידע.</a:t>
            </a:r>
          </a:p>
          <a:p>
            <a:pPr lvl="1"/>
            <a:r>
              <a:rPr lang="he-IL" dirty="0" smtClean="0"/>
              <a:t>אפליקציית קצה.</a:t>
            </a:r>
          </a:p>
          <a:p>
            <a:r>
              <a:rPr lang="he-IL" dirty="0" smtClean="0"/>
              <a:t>באגים: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5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שיעורים שנלמדו בזכות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</a:t>
            </a:r>
          </a:p>
          <a:p>
            <a:pPr lvl="1"/>
            <a:r>
              <a:rPr lang="he-IL" dirty="0" smtClean="0"/>
              <a:t>החלוקה לשלבי פיתוח – והבאת מוצר בסוף כל </a:t>
            </a:r>
            <a:r>
              <a:rPr lang="he-IL" dirty="0" err="1" smtClean="0"/>
              <a:t>איטרציה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ניהול מסמכים </a:t>
            </a:r>
            <a:r>
              <a:rPr lang="he-IL" dirty="0" err="1" smtClean="0"/>
              <a:t>ואיפיון</a:t>
            </a:r>
            <a:r>
              <a:rPr lang="he-IL" dirty="0" smtClean="0"/>
              <a:t> דרישות.</a:t>
            </a:r>
            <a:endParaRPr lang="he-IL" dirty="0"/>
          </a:p>
          <a:p>
            <a:r>
              <a:rPr lang="he-IL" dirty="0" smtClean="0"/>
              <a:t>שיפור</a:t>
            </a:r>
          </a:p>
          <a:p>
            <a:pPr lvl="1"/>
            <a:r>
              <a:rPr lang="he-IL" dirty="0" smtClean="0"/>
              <a:t>הקצאת זמנים </a:t>
            </a:r>
            <a:r>
              <a:rPr lang="he-IL" dirty="0" err="1" smtClean="0"/>
              <a:t>לבלת"מים</a:t>
            </a:r>
            <a:r>
              <a:rPr lang="he-IL" dirty="0" smtClean="0"/>
              <a:t> – במיוחד למצב בו הפיתוח הינו בפרק זמן קצר.</a:t>
            </a:r>
          </a:p>
          <a:p>
            <a:pPr lvl="1"/>
            <a:r>
              <a:rPr lang="he-IL" dirty="0" smtClean="0"/>
              <a:t>חברי צוות.</a:t>
            </a:r>
            <a:endParaRPr lang="he-IL" dirty="0"/>
          </a:p>
          <a:p>
            <a:r>
              <a:rPr lang="he-IL" dirty="0" smtClean="0"/>
              <a:t>כללי</a:t>
            </a:r>
          </a:p>
          <a:p>
            <a:pPr lvl="1"/>
            <a:r>
              <a:rPr lang="he-IL" dirty="0" smtClean="0"/>
              <a:t>חיי פרויקט.</a:t>
            </a:r>
          </a:p>
          <a:p>
            <a:pPr lvl="1"/>
            <a:r>
              <a:rPr lang="he-IL" dirty="0" smtClean="0"/>
              <a:t>סיכונים בפרויקט.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7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17</a:t>
            </a:fld>
            <a:endParaRPr lang="he-IL"/>
          </a:p>
        </p:txBody>
      </p:sp>
      <p:pic>
        <p:nvPicPr>
          <p:cNvPr id="10" name="מציין מיקום תוכן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275159" cy="2448272"/>
          </a:xfrm>
        </p:spPr>
      </p:pic>
    </p:spTree>
    <p:extLst>
      <p:ext uri="{BB962C8B-B14F-4D97-AF65-F5344CB8AC3E}">
        <p14:creationId xmlns:p14="http://schemas.microsoft.com/office/powerpoint/2010/main" val="24386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11664"/>
          </a:xfrm>
        </p:spPr>
        <p:txBody>
          <a:bodyPr>
            <a:noAutofit/>
          </a:bodyPr>
          <a:lstStyle/>
          <a:p>
            <a:r>
              <a:rPr lang="he-IL" sz="8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שאלות?</a:t>
            </a:r>
            <a:endParaRPr lang="he-IL" sz="8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שליטה ובקרה מרוחקת על מכשירי חשמל חכמים בשימוש נוח ופשוט של אפליקציות קצה.</a:t>
            </a:r>
          </a:p>
          <a:p>
            <a:endParaRPr lang="he-IL" dirty="0" smtClean="0"/>
          </a:p>
          <a:p>
            <a:r>
              <a:rPr lang="he-IL" dirty="0" smtClean="0"/>
              <a:t>היכולת לקחת את הבית </a:t>
            </a:r>
            <a:r>
              <a:rPr lang="he-IL" dirty="0" err="1" smtClean="0"/>
              <a:t>איתך</a:t>
            </a:r>
            <a:r>
              <a:rPr lang="he-IL" dirty="0" smtClean="0"/>
              <a:t> לכל מקום!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0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Project Status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פיתוח: 			שלב 1 הסתיים מתוך 3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בדיקות : 		שלב 1 הסתיים מתוך 3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בשלות מוצר להפצה: 	רק מסיום בדיקות שלב 2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גרסת מוצר: 		</a:t>
            </a:r>
            <a:r>
              <a:rPr lang="en-US" dirty="0" smtClean="0">
                <a:cs typeface="David" pitchFamily="2" charset="-79"/>
              </a:rPr>
              <a:t>V1.0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90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דרישות עיקריות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שלב ראשון :</a:t>
            </a:r>
          </a:p>
          <a:p>
            <a:pPr lvl="1"/>
            <a:r>
              <a:rPr lang="he-IL" dirty="0" smtClean="0"/>
              <a:t>מבנה נתונים המכיל את נתוני הבית ומכשיריו.</a:t>
            </a:r>
          </a:p>
          <a:p>
            <a:pPr lvl="1"/>
            <a:r>
              <a:rPr lang="he-IL" dirty="0" smtClean="0"/>
              <a:t>אפליקציית </a:t>
            </a:r>
            <a:r>
              <a:rPr lang="en-US" dirty="0" smtClean="0"/>
              <a:t>web</a:t>
            </a:r>
            <a:r>
              <a:rPr lang="he-IL" dirty="0" smtClean="0"/>
              <a:t> ואפליקציה מקומית:</a:t>
            </a:r>
          </a:p>
          <a:p>
            <a:pPr lvl="2"/>
            <a:r>
              <a:rPr lang="he-IL" dirty="0" smtClean="0"/>
              <a:t>אימות משתמש.</a:t>
            </a:r>
          </a:p>
          <a:p>
            <a:pPr lvl="2"/>
            <a:r>
              <a:rPr lang="he-IL" dirty="0" smtClean="0"/>
              <a:t>כיבוי והדלקת מוצר חכם.</a:t>
            </a:r>
          </a:p>
          <a:p>
            <a:pPr lvl="2"/>
            <a:r>
              <a:rPr lang="he-IL" dirty="0" smtClean="0"/>
              <a:t>עדכון בסיסי הנתונים בהתאם לפעולות המשתמש.</a:t>
            </a:r>
          </a:p>
          <a:p>
            <a:r>
              <a:rPr lang="he-IL" dirty="0" smtClean="0"/>
              <a:t>שלב שני:</a:t>
            </a:r>
          </a:p>
          <a:p>
            <a:pPr lvl="1"/>
            <a:r>
              <a:rPr lang="he-IL" dirty="0" smtClean="0"/>
              <a:t>הרחבת יכולות עבור אפליקציית </a:t>
            </a:r>
            <a:r>
              <a:rPr lang="en-US" dirty="0" smtClean="0"/>
              <a:t>web</a:t>
            </a:r>
            <a:r>
              <a:rPr lang="he-IL" dirty="0" smtClean="0"/>
              <a:t> ואפליקציה מקומית:</a:t>
            </a:r>
          </a:p>
          <a:p>
            <a:pPr lvl="2"/>
            <a:r>
              <a:rPr lang="he-IL" dirty="0" smtClean="0"/>
              <a:t>ניהול משתמשים ומדיניות.</a:t>
            </a:r>
          </a:p>
          <a:p>
            <a:pPr lvl="2"/>
            <a:r>
              <a:rPr lang="he-IL" dirty="0" smtClean="0"/>
              <a:t>רכיבי אבטחה (תקשורת בין האפליקציות, התחברות משתמש, קוד מאובטח וכד')</a:t>
            </a:r>
          </a:p>
          <a:p>
            <a:r>
              <a:rPr lang="he-IL" dirty="0" smtClean="0"/>
              <a:t>שלב שלישי:</a:t>
            </a:r>
          </a:p>
          <a:p>
            <a:pPr lvl="1"/>
            <a:r>
              <a:rPr lang="he-IL" dirty="0" smtClean="0"/>
              <a:t>הוספת אפליקציית הקצה עבור </a:t>
            </a:r>
            <a:r>
              <a:rPr lang="he-IL" dirty="0" err="1" smtClean="0"/>
              <a:t>טאבלטים</a:t>
            </a:r>
            <a:r>
              <a:rPr lang="he-IL" dirty="0" smtClean="0"/>
              <a:t> </a:t>
            </a:r>
            <a:r>
              <a:rPr lang="he-IL" dirty="0" err="1" smtClean="0"/>
              <a:t>וסמארטפונים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68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charset="0"/>
              </a:rPr>
              <a:t>לוחות זמנים</a:t>
            </a:r>
            <a:endParaRPr lang="en-US" dirty="0" smtClean="0">
              <a:cs typeface="Arial" charset="0"/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172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אבן דרך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תאריך</a:t>
                      </a:r>
                      <a:r>
                        <a:rPr lang="he-IL" baseline="0" smtClean="0"/>
                        <a:t> התחלה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תאריך סיום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mtClean="0">
                          <a:cs typeface="David" pitchFamily="2" charset="-79"/>
                        </a:rPr>
                        <a:t>סיום שלב 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05.06.13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mtClean="0">
                          <a:cs typeface="David" pitchFamily="2" charset="-79"/>
                        </a:rPr>
                        <a:t>הצגת הפרוייקט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05.06.13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פיתוח שלב 2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06.06.13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בדיקות שלב 2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10.06.13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תיקונים שלב 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11.06.13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12.06.13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סיום שלב 2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13.06.13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פיתוח שלב </a:t>
                      </a:r>
                      <a:r>
                        <a:rPr lang="he-IL" dirty="0" smtClean="0">
                          <a:cs typeface="David" pitchFamily="2" charset="-79"/>
                        </a:rPr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14.06.13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16.06.13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בדיקות שלב </a:t>
                      </a:r>
                      <a:r>
                        <a:rPr lang="he-IL" dirty="0" smtClean="0">
                          <a:cs typeface="David" pitchFamily="2" charset="-79"/>
                        </a:rPr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16.06.13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16.06.13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תיקונים שלב </a:t>
                      </a:r>
                      <a:r>
                        <a:rPr lang="he-IL" dirty="0" smtClean="0">
                          <a:cs typeface="David" pitchFamily="2" charset="-79"/>
                        </a:rPr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17.06.13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18.06.13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סיום שלב </a:t>
                      </a:r>
                      <a:r>
                        <a:rPr lang="he-IL" dirty="0" smtClean="0">
                          <a:cs typeface="David" pitchFamily="2" charset="-79"/>
                        </a:rPr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18.06.13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רכיבי 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המערכת מורכבת מ- 5 חלקים:</a:t>
            </a:r>
          </a:p>
          <a:p>
            <a:pPr lvl="1"/>
            <a:r>
              <a:rPr lang="he-IL" dirty="0" smtClean="0"/>
              <a:t>פלטפורמת קצה – מריצה אפליקציית קצה.</a:t>
            </a:r>
          </a:p>
          <a:p>
            <a:pPr lvl="1"/>
            <a:r>
              <a:rPr lang="he-IL" dirty="0" smtClean="0"/>
              <a:t>שרת אפליקציה.</a:t>
            </a:r>
          </a:p>
          <a:p>
            <a:pPr lvl="1"/>
            <a:r>
              <a:rPr lang="he-IL" dirty="0" smtClean="0"/>
              <a:t>שרת נתונים.</a:t>
            </a:r>
          </a:p>
          <a:p>
            <a:pPr lvl="1"/>
            <a:r>
              <a:rPr lang="he-IL" dirty="0" smtClean="0"/>
              <a:t>מחשב בקרה מקומי – מכיל בסיס נתונים ואפליקציה.</a:t>
            </a:r>
          </a:p>
          <a:p>
            <a:pPr lvl="1"/>
            <a:r>
              <a:rPr lang="he-IL" dirty="0" smtClean="0"/>
              <a:t>מכשיר בקרה חכם.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525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ארכיטקטורת המערכת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7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58307"/>
              </p:ext>
            </p:extLst>
          </p:nvPr>
        </p:nvGraphicFramePr>
        <p:xfrm>
          <a:off x="1835696" y="1700808"/>
          <a:ext cx="6188447" cy="453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9509760" imgH="6975508" progId="Visio.Drawing.11">
                  <p:embed/>
                </p:oleObj>
              </mc:Choice>
              <mc:Fallback>
                <p:oleObj name="Visio" r:id="rId3" imgW="9509760" imgH="697550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700808"/>
                        <a:ext cx="6188447" cy="453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טכנולוגיות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  <a:p>
            <a:pPr lvl="1"/>
            <a:r>
              <a:rPr lang="he-IL" dirty="0" smtClean="0"/>
              <a:t>טכנולוגיה עבור פיתוח יישומיי אינטרנט בצד שרת, מוצר של מיקרוסופט.</a:t>
            </a:r>
          </a:p>
          <a:p>
            <a:pPr lvl="1"/>
            <a:r>
              <a:rPr lang="he-IL" dirty="0" smtClean="0"/>
              <a:t>מאפשרת יצירת אתרי אינטרנט דינמיים בשילוב בסיסי נתונים. </a:t>
            </a:r>
          </a:p>
          <a:p>
            <a:pPr lvl="1"/>
            <a:r>
              <a:rPr lang="he-IL" dirty="0" smtClean="0"/>
              <a:t>קלה לשימוש וללמידה.</a:t>
            </a:r>
          </a:p>
          <a:p>
            <a:pPr lvl="1"/>
            <a:r>
              <a:rPr lang="he-IL" dirty="0" smtClean="0"/>
              <a:t>האחרונה בסדרת מוצרי </a:t>
            </a: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he-IL" dirty="0" smtClean="0"/>
              <a:t> – הופצה באוגוסט 2012.</a:t>
            </a:r>
          </a:p>
          <a:p>
            <a:pPr lvl="1"/>
            <a:endParaRPr lang="he-IL" dirty="0"/>
          </a:p>
          <a:p>
            <a:r>
              <a:rPr lang="he-IL" dirty="0" smtClean="0"/>
              <a:t>סביבת העבודה:</a:t>
            </a:r>
          </a:p>
          <a:p>
            <a:pPr lvl="1"/>
            <a:r>
              <a:rPr lang="en-US" dirty="0" smtClean="0"/>
              <a:t>Microsoft Visual studio 2012 – C#</a:t>
            </a:r>
            <a:endParaRPr lang="he-IL" dirty="0" smtClean="0"/>
          </a:p>
          <a:p>
            <a:pPr lvl="1"/>
            <a:r>
              <a:rPr lang="en-US" dirty="0" smtClean="0"/>
              <a:t>Microsoft SQL Server 2012</a:t>
            </a:r>
            <a:endParaRPr lang="he-IL" dirty="0" smtClean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8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תוכנה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קיימות 3 סוגי אפליקציות במערכת המאפשרות חווי ושליטה :</a:t>
            </a:r>
          </a:p>
          <a:p>
            <a:pPr lvl="1"/>
            <a:r>
              <a:rPr lang="he-IL" dirty="0" smtClean="0"/>
              <a:t>קצה.</a:t>
            </a:r>
          </a:p>
          <a:p>
            <a:pPr lvl="2"/>
            <a:r>
              <a:rPr lang="he-IL" dirty="0" smtClean="0"/>
              <a:t>זמינה בפלטפורמת הקצה - ניידת.</a:t>
            </a:r>
          </a:p>
          <a:p>
            <a:pPr lvl="1"/>
            <a:r>
              <a:rPr lang="he-IL" dirty="0" smtClean="0"/>
              <a:t>שרת.</a:t>
            </a:r>
          </a:p>
          <a:p>
            <a:pPr lvl="2"/>
            <a:r>
              <a:rPr lang="he-IL" dirty="0" smtClean="0"/>
              <a:t>נגיש מכל דפדפן.</a:t>
            </a:r>
          </a:p>
          <a:p>
            <a:pPr lvl="2"/>
            <a:r>
              <a:rPr lang="he-IL" dirty="0" smtClean="0"/>
              <a:t>מקשר בין אפליקציית הקצה למקומית.</a:t>
            </a:r>
          </a:p>
          <a:p>
            <a:pPr lvl="1"/>
            <a:r>
              <a:rPr lang="he-IL" dirty="0" smtClean="0"/>
              <a:t>מקומית.</a:t>
            </a:r>
          </a:p>
          <a:p>
            <a:pPr lvl="2"/>
            <a:r>
              <a:rPr lang="he-IL" dirty="0" smtClean="0"/>
              <a:t>ממוקמת בבית הלקוח.</a:t>
            </a:r>
          </a:p>
          <a:p>
            <a:pPr lvl="2"/>
            <a:r>
              <a:rPr lang="he-IL" dirty="0" smtClean="0"/>
              <a:t>עבודה רציפה ללא תלות בקישור לשרת.</a:t>
            </a:r>
          </a:p>
          <a:p>
            <a:pPr lvl="2"/>
            <a:r>
              <a:rPr lang="he-IL" dirty="0" smtClean="0"/>
              <a:t>ניהול משתמשים ומדיניות שימוש.</a:t>
            </a:r>
          </a:p>
          <a:p>
            <a:pPr lvl="2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05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2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TC101790490[[fn=דקטור (Decatur)]]</Template>
  <TotalTime>251</TotalTime>
  <Words>676</Words>
  <Application>Microsoft Office PowerPoint</Application>
  <PresentationFormat>‫הצגה על המסך (4:3)</PresentationFormat>
  <Paragraphs>203</Paragraphs>
  <Slides>18</Slides>
  <Notes>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0" baseType="lpstr">
      <vt:lpstr>Decatur</vt:lpstr>
      <vt:lpstr>Microsoft Visio Drawing</vt:lpstr>
      <vt:lpstr>הנדסת תוכנה – הצגת פרויקט  Smart House</vt:lpstr>
      <vt:lpstr>מהות הפרויקט</vt:lpstr>
      <vt:lpstr>Project Status</vt:lpstr>
      <vt:lpstr>דרישות עיקריות</vt:lpstr>
      <vt:lpstr>לוחות זמנים</vt:lpstr>
      <vt:lpstr>רכיבי מערכת</vt:lpstr>
      <vt:lpstr>ארכיטקטורת המערכת</vt:lpstr>
      <vt:lpstr>טכנולוגיות</vt:lpstr>
      <vt:lpstr>תוכנה</vt:lpstr>
      <vt:lpstr>פלטפורמת הקצה</vt:lpstr>
      <vt:lpstr>שרת אפליקציה</vt:lpstr>
      <vt:lpstr>שרת הנתונים</vt:lpstr>
      <vt:lpstr>מחשב בקרה מקומי</vt:lpstr>
      <vt:lpstr>קישוריות בין רכיבים</vt:lpstr>
      <vt:lpstr>פערים ובאגים</vt:lpstr>
      <vt:lpstr>שיעורים שנלמדו בזכות הפרויקט</vt:lpstr>
      <vt:lpstr>הדגמה</vt:lpstr>
      <vt:lpstr>שאלות?</vt:lpstr>
    </vt:vector>
  </TitlesOfParts>
  <Company>Blaze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– הצגת פרויקט  Smart House</dc:title>
  <dc:creator>Or Golov</dc:creator>
  <cp:lastModifiedBy>Or Golov</cp:lastModifiedBy>
  <cp:revision>15</cp:revision>
  <dcterms:created xsi:type="dcterms:W3CDTF">2013-06-05T17:15:08Z</dcterms:created>
  <dcterms:modified xsi:type="dcterms:W3CDTF">2013-06-05T21:26:56Z</dcterms:modified>
</cp:coreProperties>
</file>