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76" r:id="rId4"/>
    <p:sldId id="267" r:id="rId5"/>
    <p:sldId id="258" r:id="rId6"/>
    <p:sldId id="268" r:id="rId7"/>
    <p:sldId id="259" r:id="rId8"/>
    <p:sldId id="270" r:id="rId9"/>
    <p:sldId id="272" r:id="rId10"/>
    <p:sldId id="271" r:id="rId11"/>
    <p:sldId id="273" r:id="rId12"/>
    <p:sldId id="274" r:id="rId13"/>
    <p:sldId id="260" r:id="rId14"/>
    <p:sldId id="275" r:id="rId15"/>
    <p:sldId id="261" r:id="rId16"/>
    <p:sldId id="281" r:id="rId17"/>
    <p:sldId id="282" r:id="rId18"/>
    <p:sldId id="262" r:id="rId19"/>
    <p:sldId id="277" r:id="rId20"/>
    <p:sldId id="263" r:id="rId21"/>
    <p:sldId id="279" r:id="rId22"/>
    <p:sldId id="280" r:id="rId23"/>
    <p:sldId id="278" r:id="rId24"/>
    <p:sldId id="283" r:id="rId25"/>
    <p:sldId id="284" r:id="rId26"/>
    <p:sldId id="285" r:id="rId27"/>
    <p:sldId id="286" r:id="rId28"/>
    <p:sldId id="287" r:id="rId29"/>
    <p:sldId id="288" r:id="rId30"/>
    <p:sldId id="289" r:id="rId31"/>
    <p:sldId id="291" r:id="rId32"/>
    <p:sldId id="290" r:id="rId33"/>
    <p:sldId id="293" r:id="rId34"/>
    <p:sldId id="292" r:id="rId35"/>
    <p:sldId id="264" r:id="rId36"/>
    <p:sldId id="265" r:id="rId37"/>
    <p:sldId id="295" r:id="rId38"/>
    <p:sldId id="296" r:id="rId39"/>
    <p:sldId id="297" r:id="rId40"/>
    <p:sldId id="298" r:id="rId41"/>
    <p:sldId id="299" r:id="rId42"/>
    <p:sldId id="300" r:id="rId43"/>
    <p:sldId id="302" r:id="rId44"/>
    <p:sldId id="301"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84"/>
  </p:normalViewPr>
  <p:slideViewPr>
    <p:cSldViewPr snapToGrid="0" snapToObjects="1">
      <p:cViewPr>
        <p:scale>
          <a:sx n="108" d="100"/>
          <a:sy n="108" d="100"/>
        </p:scale>
        <p:origin x="18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05:26:24.416"/>
    </inkml:context>
    <inkml:brush xml:id="br0">
      <inkml:brushProperty name="width" value="0.05" units="cm"/>
      <inkml:brushProperty name="height" value="0.05" units="cm"/>
      <inkml:brushProperty name="color" value="#E71224"/>
    </inkml:brush>
  </inkml:definitions>
  <inkml:trace contextRef="#ctx0" brushRef="#br0">1314 238 24575,'-69'-25'0,"31"12"0,-37-20 0,22 10 0,24 12 0,-12-4 0,31 13 0,3 2 0,2-1 0,3-1 0,-2 0 0,1-1 0,-1 1 0,-3-1 0,-8-2 0,-12-5 0,-13-4 0,-5-2 0,2-1 0,7 3 0,8 4 0,8 2 0,3 3 0,0 3 0,1 1 0,-1 1 0,4 0 0,2 0 0,1 0 0,-4 0 0,-1 0 0,-6 0 0,-5 0 0,0 0 0,-2 0 0,3 0 0,11 0 0,-1 0 0,3 4 0,-8 4 0,-9 7 0,-6 5 0,-2 0 0,-2 1 0,5 2 0,6-1 0,3 1 0,3-2 0,2-1 0,1-3 0,3-2 0,5-3 0,3-4 0,4-1 0,0-1 0,0 4 0,-5 8 0,-2 10 0,-2 8 0,0 3 0,5-3 0,4-6 0,1-6 0,3-3 0,0 1 0,0 2 0,4 3 0,5-1 0,4-2 0,6-2 0,0-2 0,-1-4 0,4-1 0,2-4 0,3 1 0,3-2 0,-2 2 0,-4-2 0,-3-3 0,-2 0 0,3-2 0,1 0 0,2 2 0,2-1 0,-3-1 0,-1-1 0,-2-2 0,-2 1 0,0-1 0,-1-2 0,1 0 0,0 0 0,0 0 0,0 0 0,0 0 0,0 0 0,-1 0 0,1 0 0,2 0 0,3 0 0,4 0 0,5 0 0,3 0 0,0 0 0,0 0 0,-4 0 0,-4 0 0,-1 0 0,-2 0 0,1 0 0,2-2 0,1-2 0,2-3 0,0-3 0,-1-1 0,-2 1 0,0-1 0,-4 1 0,-2 2 0,-1 1 0,-4 0 0,-4 1 0,-5-2 0,0 1 0,-6 2 0,4-1 0,-3-3 0,1-6 0,2-6 0,2-6 0,-1-1 0,0 4 0,-2 3 0,-2 7 0,-1 2 0,-2 1 0,0-2 0,0-4 0,0-2 0,0 0 0,0 3 0,0 3 0,0 3 0,0 4 0,0 1 0,-4-2 0,-2-2 0,-3-1 0,-3-6 0,0-4 0,-1-2 0,1 2 0,4 7 0,3 2 0,3 4 0,2 3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05:26:55.587"/>
    </inkml:context>
    <inkml:brush xml:id="br0">
      <inkml:brushProperty name="width" value="0.05" units="cm"/>
      <inkml:brushProperty name="height" value="0.05" units="cm"/>
      <inkml:brushProperty name="color" value="#E71224"/>
    </inkml:brush>
  </inkml:definitions>
  <inkml:trace contextRef="#ctx0" brushRef="#br0">1115 391 24575,'-16'-19'0,"-11"-16"0,-10-9 0,-9-9 0,4 4 0,3 7 0,4 1 0,17 19 0,6 5 0,7 15 0,1-2 0,1 2 0,0-1 0,-6 1 0,-5 0 0,-2-2 0,-5-3 0,2 0 0,2 1 0,-2 0 0,0 1 0,-1 0 0,-1 0 0,0 1 0,2 1 0,3 2 0,1 1 0,4 0 0,3 0 0,-1 0 0,-2 0 0,-5 0 0,-5 0 0,-3 0 0,0 0 0,4 0 0,6 0 0,6 0 0,0 0 0,-4 0 0,-7 0 0,-7 0 0,-3 1 0,0 2 0,5 2 0,4 2 0,3 1 0,0-1 0,0-1 0,0 0 0,1-1 0,0 1 0,0 1 0,-1 0 0,-1 4 0,8-4 0,0 0 0,6-3 0,-2 2 0,-2 4 0,0 0 0,-2 4 0,1 0 0,2-3 0,2-2 0,3-2 0,-1 3 0,0 3 0,-2 1 0,1 2 0,2 2 0,1 2 0,1 2 0,0-1 0,0-2 0,0 2 0,0 0 0,0 1 0,0 0 0,0-1 0,0 1 0,0 0 0,0-1 0,0-2 0,0 0 0,0-2 0,1-2 0,2-1 0,4 0 0,1 1 0,4 0 0,1 2 0,1-1 0,2 1 0,1-3 0,0-2 0,-1-3 0,0-2 0,1 0 0,2-3 0,0 0 0,2 0 0,3 0 0,3 1 0,3-3 0,-3 2 0,0-1 0,-3 2 0,-1 0 0,-2-3 0,-2 0 0,-1 0 0,1 1 0,0 0 0,0 1 0,0-1 0,0-1 0,-1-1 0,-4-1 0,-2 0 0,-4 0 0,-3 0 0,3 0 0,4 0 0,5 0 0,4 0 0,4 0 0,-1-2 0,-1-2 0,-7 0 0,-5-1 0,-4 1 0,-1-2 0,3-3 0,2-2 0,0-3 0,-1 8 0,-4-1 0,-3 6 0,0-3 0,1-6 0,6-7 0,8-6 0,6-5 0,1 3 0,-4 6 0,-6 9 0,-7 6 0,-4 1 0,-3 1 0,1-2 0,2-2 0,3-1 0,1-1 0,1-1 0,0 0 0,-2 2 0,-2 0 0,-1 0 0,1-2 0,1-1 0,2-1 0,-1-1 0,-2 3 0,1 0 0,-4 4 0,0 3 0,-1-2 0,-1-2 0,0-5 0,0-6 0,0-1 0,0 1 0,0 4 0,0 4 0,0 0 0,0 0 0,0 3 0,0-1 0,0 3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05:27:52.350"/>
    </inkml:context>
    <inkml:brush xml:id="br0">
      <inkml:brushProperty name="width" value="0.05" units="cm"/>
      <inkml:brushProperty name="height" value="0.05" units="cm"/>
      <inkml:brushProperty name="color" value="#00A0D7"/>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8T05:28:21.363"/>
    </inkml:context>
    <inkml:brush xml:id="br0">
      <inkml:brushProperty name="width" value="0.05" units="cm"/>
      <inkml:brushProperty name="height" value="0.05" units="cm"/>
      <inkml:brushProperty name="color" value="#00A0D7"/>
    </inkml:brush>
  </inkml:definitions>
  <inkml:trace contextRef="#ctx0" brushRef="#br0">1 472 24575,'9'-2'0,"0"0"0,-3-1 0,-2 2 0,2 1 0,0-2 0,2-2 0,0-2 0,4-2 0,-6 4 0,2 0 0,-6 3 0,0-2 0,1-1 0,3-2 0,4-3 0,4-3 0,2-2 0,-2 0 0,-1 5 0,-2 3 0,0 4 0,2-3 0,2-1 0,0 1 0,-4 1 0,-3 4 0,-1-2 0,1-4 0,5-2 0,7-4 0,6 1 0,4 0 0,2 3 0,-1 2 0,-3-1 0,-1 2 0,-2-2 0,-3 3 0,-1-1 0,-2 1 0,-1 1 0,-2 1 0,-4 2 0,-2-2 0,1-2 0,8-4 0,7-1 0,10 0 0,0-1 0,-2 2 0,-8 2 0,-10 2 0,-4 2 0,4 0 0,18 1 0,11-2 0,21-3 0,12-3 0,1 0 0,6 0 0,-16 4 0,-11 0 0,-15 0 0,-8 2 0,-6 1 0,-6 2 0,-1 0 0,-4 0 0,1 0 0,0 0 0,0 0 0,-1 0 0,1 0 0,0 0 0,0 0 0,0 0 0,-1 0 0,1 0 0,0 0 0,0 0 0,2 0 0,3-2 0,0-2 0,3-1 0,0-2 0,-2 2 0,0 3 0,-4-1 0,-2 3 0,0 0 0,3 0 0,0 0 0,-1 0 0,0 0 0,-2-2 0,0 0 0,0-1 0,-3 1 0,-4 2 0,1 0 0,11 0 0,21 0 0,13 0 0,24-1 0,12-2 0,4-1 0,-46 3 0,0-1 0,35 0 0,-12 2 0,-7 0 0,-8 0 0,-5 0 0,-7 0 0,-5 0 0,-4 0 0,-8-2 0,-2-1 0,-4 1 0,-3 0 0,-2 2 0,-4 0 0,0 0 0,0 0 0,6 0 0,5 0 0,3 0 0,5 0 0,-1 0 0,-1 0 0,0 0 0,-3 0 0,0 0 0,-1 0 0,-2 0 0,-3 0 0,-3 0 0,-2 0 0,-2 0 0,-2 0 0,-1 0 0,-7 0 0,2 0 0,-5 0 0,0 0 0,0 0 0,17 0 0,19 0 0,5 0 0,11 0 0,-1 0 0,0 0 0,8 0 0,-11 0 0,-11 0 0,-8 0 0,-9 0 0,-4 0 0,-1 0 0,0 0 0,0 0 0,-1 0 0,1 0 0,-1 0 0,-1 0 0,-1-2 0,0 0 0,4-1 0,2-1 0,0 2 0,-1-3 0,0 1 0,1 0 0,0 0 0,1 1 0,-2 1 0,1-1 0,2 0 0,1 1 0,3-2 0,1 1 0,1 1 0,0 0 0,0 2 0,-2 0 0,-4 0 0,-3 0 0,-2 0 0,0 0 0,-2 0 0,-1 0 0,-1 0 0,-1 0 0,1 0 0,2 0 0,-1 0 0,0 0 0,-2 0 0,-1 0 0,1 0 0,0 0 0,1 0 0,1 0 0,0 0 0,0 2 0,2 2 0,1 2 0,2 3 0,1 0 0,3 1 0,1 0 0,-1 0 0,-1-1 0,-3-2 0,-2-3 0,0 0 0,1-1 0,2 2 0,-1-1 0,1-1 0,-2-1 0,-1-2 0,0 0 0,-1 0 0,20 0 0,19-3 0,15-2 0,16-3 0,-1-1 0,-3-1 0,6 3 0,-12 3 0,-12 1 0,-13 3 0,-16 0 0,-10 0 0,-6 0 0,-2 0 0,1 0 0,1 0 0,3 0 0,0 0 0,2 0 0,-2 0 0,2 0 0,-2 0 0,1 0 0,-1 0 0,-2 0 0,-3 0 0,-4 0 0,4 0 0,16 0 0,7 0 0,10 2 0,5 2 0,-5 1 0,5 3 0,-7 0 0,-4 2 0,-5-2 0,-6 1 0,-7-1 0,-5-2 0,-3 0 0,-2-1 0,1 0 0,0 0 0,0-1 0,0 1 0,-1-1 0,1-1 0,2-1 0,4-2 0,3 0 0,6 0 0,1 0 0,1 0 0,-3 0 0,0 0 0,1 0 0,1 0 0,3 0 0,1 0 0,0 0 0,-4 0 0,-5 0 0,-6-2 0,-3-1 0,0 1 0,2 0 0,4 2 0,0 0 0,0 0 0,-2 0 0,-2 0 0,1 0 0,0 0 0,4 0 0,5 0 0,3 0 0,1 0 0,-1 0 0,-4 0 0,-5 0 0,-4 0 0,-7 0 0,0 0 0,23 0 0,34 0 0,15 0 0,-35 0 0,1 0 0,-2 0 0,-2 0 0,38 0 0,2 0 0,-19 0 0,-13 0 0,-11 0 0,-12 2 0,-9 1 0,-5 2 0,-2 2 0,-2-1 0,0 0 0,-1 1 0,-2-1 0,0-1 0,-2 2 0,-3-1 0,2 0 0,1 1 0,0-1 0,2 0 0,1 1 0,2 1 0,1 0 0,-1 2 0,0 0 0,-3-2 0,-4-1 0,-2-2 0,-3-2 0,-2 1 0,-1-2 0,-2 2 0,2 0 0,1 0 0,-1 2 0,3 0 0,0 2 0,2 1 0,0 1 0,-1-1 0,-2 1 0,2-4-6784,-3 0 6784,1-2 0,-4 0 0,2 1 0,1 2 0,2 2 0,0 3 0,-1 2 6784,0-2-6784,3 0 0,-5-4 0,2 1 0,-4 1 0,0 3 0,0-2 0,0-5 0,6-26 0,2 1 0,6-17 0,1 6 0,-1 3 0,0 0 0,-3 2 0,-1 2 0,-1 3 0,-3 1 0,1 2 0,-2 0 0,0 0 0,1 0 0,0 4 0,-2 2 0,-2 5 0,-2 6 0,0 11 0,0 6 0,-3 6 0,-2 4 0,-2 0 0,-3 1 0,3-2 0,0-2 0,0-2 0,0-1 0,1-1 0,3-8 0,1 0 0,0-8 0,-1 2 0,-2 5 0,-2 1 0,0 3 0,-2 4 0,1 0 0,-1 3 0,2-5 0,-1-6 0,2-7 0,-7-7 0,-4-5 0,-5-5 0,-6-5 0,2 0 0,0 0 0,12 7 0,3 2 0,9 7 0,-2 0 0,-7 2 0,-9 0 0,-5 0 0,-5-4 0,3-2 0,6-2 0,4 1 0,9 5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16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45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69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153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117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606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0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934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021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520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93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90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853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128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913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64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99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46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094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612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257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086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083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92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18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600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271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0747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375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19050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18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34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21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169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dirty="0"/>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2.xml"/><Relationship Id="rId12"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2201043"/>
          </a:xfrm>
          <a:prstGeom prst="rect">
            <a:avLst/>
          </a:prstGeom>
          <a:noFill/>
          <a:ln>
            <a:noFill/>
          </a:ln>
        </p:spPr>
        <p:txBody>
          <a:bodyPr spcFirstLastPara="1" wrap="square" lIns="45700" tIns="45700" rIns="45700" bIns="45700" anchor="b" anchorCtr="0">
            <a:normAutofit fontScale="90000"/>
          </a:bodyPr>
          <a:lstStyle/>
          <a:p>
            <a:pPr marL="0" lvl="0" indent="0" algn="ctr" rtl="0">
              <a:lnSpc>
                <a:spcPct val="90000"/>
              </a:lnSpc>
              <a:spcBef>
                <a:spcPts val="0"/>
              </a:spcBef>
              <a:spcAft>
                <a:spcPts val="0"/>
              </a:spcAft>
              <a:buClr>
                <a:srgbClr val="000000"/>
              </a:buClr>
              <a:buSzPts val="2900"/>
              <a:buFont typeface="Arial"/>
              <a:buNone/>
            </a:pPr>
            <a:br>
              <a:rPr lang="en-US" sz="2900" b="0" dirty="0">
                <a:latin typeface="Arial"/>
                <a:ea typeface="Arial"/>
                <a:cs typeface="Arial"/>
                <a:sym typeface="Arial"/>
              </a:rPr>
            </a:br>
            <a:r>
              <a:rPr lang="en-US" sz="4400" b="0" dirty="0">
                <a:latin typeface="Arial"/>
                <a:ea typeface="Arial"/>
                <a:cs typeface="Arial"/>
                <a:sym typeface="Arial"/>
              </a:rPr>
              <a:t>Module 7: Final Project</a:t>
            </a:r>
            <a:br>
              <a:rPr lang="en-US" sz="2900" b="0" dirty="0">
                <a:latin typeface="Arial"/>
                <a:ea typeface="Arial"/>
                <a:cs typeface="Arial"/>
                <a:sym typeface="Arial"/>
              </a:rPr>
            </a:br>
            <a:br>
              <a:rPr lang="en-US" sz="2900" b="0" dirty="0">
                <a:latin typeface="Arial"/>
                <a:ea typeface="Arial"/>
                <a:cs typeface="Arial"/>
                <a:sym typeface="Arial"/>
              </a:rPr>
            </a:br>
            <a:r>
              <a:rPr lang="en-US" sz="2900" b="0" dirty="0">
                <a:latin typeface="Arial"/>
                <a:ea typeface="Arial"/>
                <a:cs typeface="Arial"/>
                <a:sym typeface="Arial"/>
              </a:rPr>
              <a:t>Title: Building A Model to Predict Housing Prices</a:t>
            </a:r>
            <a:endParaRP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Virginia </a:t>
            </a:r>
            <a:r>
              <a:rPr lang="en-US" sz="1500" b="0" i="0" u="none" strike="noStrike" cap="none" dirty="0" err="1">
                <a:solidFill>
                  <a:srgbClr val="000000"/>
                </a:solidFill>
                <a:latin typeface="Arial"/>
                <a:ea typeface="Arial"/>
                <a:cs typeface="Arial"/>
                <a:sym typeface="Arial"/>
              </a:rPr>
              <a:t>Ogozalek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966052"/>
            <a:ext cx="7886700" cy="5295048"/>
          </a:xfrm>
          <a:prstGeom prst="rect">
            <a:avLst/>
          </a:prstGeom>
          <a:noFill/>
          <a:ln>
            <a:noFill/>
          </a:ln>
        </p:spPr>
        <p:txBody>
          <a:bodyPr spcFirstLastPara="1" wrap="square" lIns="45700" tIns="45700" rIns="45700" bIns="45700" anchor="t" anchorCtr="0">
            <a:normAutofit lnSpcReduction="10000"/>
          </a:bodyPr>
          <a:lstStyle/>
          <a:p>
            <a:pPr marL="0" indent="0">
              <a:spcBef>
                <a:spcPts val="0"/>
              </a:spcBef>
              <a:buNone/>
            </a:pPr>
            <a:r>
              <a:rPr lang="en-US" sz="1800" dirty="0">
                <a:latin typeface="Arial"/>
                <a:ea typeface="Arial"/>
                <a:cs typeface="Arial"/>
                <a:sym typeface="Arial"/>
              </a:rPr>
              <a:t>In Model 2b, the variables </a:t>
            </a:r>
            <a:r>
              <a:rPr lang="en-US" sz="1800" dirty="0" err="1">
                <a:latin typeface="Arial"/>
                <a:ea typeface="Arial"/>
                <a:cs typeface="Arial"/>
                <a:sym typeface="Arial"/>
              </a:rPr>
              <a:t>Half</a:t>
            </a:r>
            <a:r>
              <a:rPr lang="en-US" sz="1800" dirty="0" err="1">
                <a:latin typeface="+mn-lt"/>
                <a:ea typeface="Arial"/>
                <a:cs typeface="Arial"/>
                <a:sym typeface="Arial"/>
              </a:rPr>
              <a:t>Bath</a:t>
            </a:r>
            <a:r>
              <a:rPr lang="en-US" sz="1800" dirty="0">
                <a:latin typeface="+mn-lt"/>
                <a:ea typeface="Arial"/>
                <a:cs typeface="Arial"/>
                <a:sym typeface="Arial"/>
              </a:rPr>
              <a:t>, </a:t>
            </a:r>
            <a:r>
              <a:rPr lang="en-US" sz="1800" dirty="0" err="1">
                <a:latin typeface="Arial"/>
                <a:ea typeface="Arial"/>
                <a:cs typeface="Arial"/>
                <a:sym typeface="Arial"/>
              </a:rPr>
              <a:t>Bsmt</a:t>
            </a:r>
            <a:r>
              <a:rPr lang="en-US" sz="1800" dirty="0" err="1">
                <a:latin typeface="+mn-lt"/>
                <a:ea typeface="Arial"/>
                <a:cs typeface="Arial"/>
                <a:sym typeface="Arial"/>
              </a:rPr>
              <a:t>FullBath</a:t>
            </a:r>
            <a:r>
              <a:rPr lang="en-US" sz="1800" dirty="0">
                <a:latin typeface="+mn-lt"/>
                <a:ea typeface="Arial"/>
                <a:cs typeface="Arial"/>
                <a:sym typeface="Arial"/>
              </a:rPr>
              <a:t>, and </a:t>
            </a:r>
            <a:r>
              <a:rPr lang="en-US" sz="1800" dirty="0" err="1">
                <a:latin typeface="Arial"/>
                <a:ea typeface="Arial"/>
                <a:cs typeface="Arial"/>
                <a:sym typeface="Arial"/>
              </a:rPr>
              <a:t>Bsmt</a:t>
            </a:r>
            <a:r>
              <a:rPr lang="en-US" sz="1800" dirty="0" err="1">
                <a:latin typeface="+mn-lt"/>
                <a:ea typeface="Arial"/>
                <a:cs typeface="Arial"/>
                <a:sym typeface="Arial"/>
              </a:rPr>
              <a:t>HalfBath</a:t>
            </a:r>
            <a:r>
              <a:rPr lang="en-US" sz="1800" dirty="0">
                <a:latin typeface="+mn-lt"/>
                <a:ea typeface="Arial"/>
                <a:cs typeface="Arial"/>
                <a:sym typeface="Arial"/>
              </a:rPr>
              <a:t> are added to the existing variables in Model 2a.</a:t>
            </a: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r>
              <a:rPr lang="en-US" sz="1800" dirty="0">
                <a:latin typeface="+mn-lt"/>
                <a:ea typeface="Arial"/>
                <a:cs typeface="Arial"/>
                <a:sym typeface="Arial"/>
              </a:rPr>
              <a:t>All are discrete numeric variables. </a:t>
            </a:r>
            <a:r>
              <a:rPr lang="en-US" sz="1800" dirty="0" err="1">
                <a:latin typeface="Arial"/>
                <a:ea typeface="Arial"/>
                <a:cs typeface="Arial"/>
                <a:sym typeface="Arial"/>
              </a:rPr>
              <a:t>Bsmt</a:t>
            </a:r>
            <a:r>
              <a:rPr lang="en-US" sz="1800" dirty="0" err="1">
                <a:latin typeface="+mn-lt"/>
                <a:ea typeface="Arial"/>
                <a:cs typeface="Arial"/>
                <a:sym typeface="Arial"/>
              </a:rPr>
              <a:t>FullBath</a:t>
            </a:r>
            <a:r>
              <a:rPr lang="en-US" sz="1800" dirty="0">
                <a:latin typeface="+mn-lt"/>
                <a:ea typeface="Arial"/>
                <a:cs typeface="Arial"/>
                <a:sym typeface="Arial"/>
              </a:rPr>
              <a:t> has only 3 observed values, while </a:t>
            </a:r>
            <a:r>
              <a:rPr lang="en-US" sz="1800" dirty="0" err="1">
                <a:latin typeface="Arial"/>
                <a:ea typeface="Arial"/>
                <a:cs typeface="Arial"/>
                <a:sym typeface="Arial"/>
              </a:rPr>
              <a:t>Half</a:t>
            </a:r>
            <a:r>
              <a:rPr lang="en-US" sz="1800" dirty="0" err="1">
                <a:latin typeface="+mn-lt"/>
                <a:ea typeface="Arial"/>
                <a:cs typeface="Arial"/>
                <a:sym typeface="Arial"/>
              </a:rPr>
              <a:t>Bath</a:t>
            </a:r>
            <a:r>
              <a:rPr lang="en-US" sz="1800" dirty="0">
                <a:latin typeface="+mn-lt"/>
                <a:ea typeface="Arial"/>
                <a:cs typeface="Arial"/>
                <a:sym typeface="Arial"/>
              </a:rPr>
              <a:t> and </a:t>
            </a:r>
            <a:r>
              <a:rPr lang="en-US" sz="1800" dirty="0" err="1">
                <a:latin typeface="Arial"/>
                <a:ea typeface="Arial"/>
                <a:cs typeface="Arial"/>
                <a:sym typeface="Arial"/>
              </a:rPr>
              <a:t>Bsmt</a:t>
            </a:r>
            <a:r>
              <a:rPr lang="en-US" sz="1800" dirty="0" err="1">
                <a:latin typeface="+mn-lt"/>
                <a:ea typeface="Arial"/>
                <a:cs typeface="Arial"/>
                <a:sym typeface="Arial"/>
              </a:rPr>
              <a:t>HalfBath</a:t>
            </a:r>
            <a:r>
              <a:rPr lang="en-US" sz="1800" dirty="0">
                <a:latin typeface="+mn-lt"/>
                <a:ea typeface="Arial"/>
                <a:cs typeface="Arial"/>
                <a:sym typeface="Arial"/>
              </a:rPr>
              <a:t> have only 2 observed values.</a:t>
            </a:r>
          </a:p>
        </p:txBody>
      </p:sp>
      <p:sp>
        <p:nvSpPr>
          <p:cNvPr id="116" name="Google Shape;116;p4"/>
          <p:cNvSpPr txBox="1">
            <a:spLocks noGrp="1"/>
          </p:cNvSpPr>
          <p:nvPr>
            <p:ph type="sldNum" idx="4294967295"/>
          </p:nvPr>
        </p:nvSpPr>
        <p:spPr>
          <a:xfrm>
            <a:off x="4455357" y="6356351"/>
            <a:ext cx="400847"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dirty="0"/>
          </a:p>
        </p:txBody>
      </p:sp>
      <p:pic>
        <p:nvPicPr>
          <p:cNvPr id="6" name="Picture 5">
            <a:extLst>
              <a:ext uri="{FF2B5EF4-FFF2-40B4-BE49-F238E27FC236}">
                <a16:creationId xmlns:a16="http://schemas.microsoft.com/office/drawing/2014/main" id="{F2FDDE3E-2A5D-EC71-993E-42BECAF0CD2A}"/>
              </a:ext>
            </a:extLst>
          </p:cNvPr>
          <p:cNvPicPr>
            <a:picLocks noChangeAspect="1"/>
          </p:cNvPicPr>
          <p:nvPr/>
        </p:nvPicPr>
        <p:blipFill>
          <a:blip r:embed="rId3"/>
          <a:stretch>
            <a:fillRect/>
          </a:stretch>
        </p:blipFill>
        <p:spPr>
          <a:xfrm>
            <a:off x="1047743" y="1498602"/>
            <a:ext cx="2937967" cy="1943100"/>
          </a:xfrm>
          <a:prstGeom prst="rect">
            <a:avLst/>
          </a:prstGeom>
        </p:spPr>
      </p:pic>
      <p:pic>
        <p:nvPicPr>
          <p:cNvPr id="8" name="Picture 7">
            <a:extLst>
              <a:ext uri="{FF2B5EF4-FFF2-40B4-BE49-F238E27FC236}">
                <a16:creationId xmlns:a16="http://schemas.microsoft.com/office/drawing/2014/main" id="{FD4180E5-D0B6-104B-FD30-853AC627E59C}"/>
              </a:ext>
            </a:extLst>
          </p:cNvPr>
          <p:cNvPicPr>
            <a:picLocks noChangeAspect="1"/>
          </p:cNvPicPr>
          <p:nvPr/>
        </p:nvPicPr>
        <p:blipFill>
          <a:blip r:embed="rId4"/>
          <a:stretch>
            <a:fillRect/>
          </a:stretch>
        </p:blipFill>
        <p:spPr>
          <a:xfrm>
            <a:off x="4404803" y="1485900"/>
            <a:ext cx="2937967" cy="1943100"/>
          </a:xfrm>
          <a:prstGeom prst="rect">
            <a:avLst/>
          </a:prstGeom>
        </p:spPr>
      </p:pic>
      <p:pic>
        <p:nvPicPr>
          <p:cNvPr id="10" name="Picture 9">
            <a:extLst>
              <a:ext uri="{FF2B5EF4-FFF2-40B4-BE49-F238E27FC236}">
                <a16:creationId xmlns:a16="http://schemas.microsoft.com/office/drawing/2014/main" id="{95FFC19F-244D-07D0-8696-46F0BB687DF8}"/>
              </a:ext>
            </a:extLst>
          </p:cNvPr>
          <p:cNvPicPr>
            <a:picLocks noChangeAspect="1"/>
          </p:cNvPicPr>
          <p:nvPr/>
        </p:nvPicPr>
        <p:blipFill>
          <a:blip r:embed="rId5"/>
          <a:stretch>
            <a:fillRect/>
          </a:stretch>
        </p:blipFill>
        <p:spPr>
          <a:xfrm>
            <a:off x="2726273" y="3429000"/>
            <a:ext cx="2937967" cy="1943100"/>
          </a:xfrm>
          <a:prstGeom prst="rect">
            <a:avLst/>
          </a:prstGeom>
        </p:spPr>
      </p:pic>
    </p:spTree>
    <p:extLst>
      <p:ext uri="{BB962C8B-B14F-4D97-AF65-F5344CB8AC3E}">
        <p14:creationId xmlns:p14="http://schemas.microsoft.com/office/powerpoint/2010/main" val="301484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762000"/>
            <a:ext cx="7886700" cy="5499100"/>
          </a:xfrm>
          <a:prstGeom prst="rect">
            <a:avLst/>
          </a:prstGeom>
          <a:noFill/>
          <a:ln>
            <a:noFill/>
          </a:ln>
        </p:spPr>
        <p:txBody>
          <a:bodyPr spcFirstLastPara="1" wrap="square" lIns="45700" tIns="45700" rIns="45700" bIns="45700" anchor="t" anchorCtr="0">
            <a:normAutofit lnSpcReduction="10000"/>
          </a:bodyPr>
          <a:lstStyle/>
          <a:p>
            <a:pPr marL="0" indent="0">
              <a:spcBef>
                <a:spcPts val="0"/>
              </a:spcBef>
              <a:buNone/>
            </a:pPr>
            <a:r>
              <a:rPr lang="en-US" sz="1800" dirty="0">
                <a:latin typeface="Arial"/>
                <a:ea typeface="Arial"/>
                <a:cs typeface="Arial"/>
                <a:sym typeface="Arial"/>
              </a:rPr>
              <a:t>The variables for the second MIT model are </a:t>
            </a:r>
            <a:r>
              <a:rPr lang="en-US" sz="1800" dirty="0" err="1">
                <a:latin typeface="+mn-lt"/>
                <a:ea typeface="Arial"/>
                <a:cs typeface="Arial"/>
                <a:sym typeface="Arial"/>
              </a:rPr>
              <a:t>OverallQual</a:t>
            </a:r>
            <a:r>
              <a:rPr lang="en-US" sz="1800" dirty="0">
                <a:latin typeface="+mn-lt"/>
                <a:ea typeface="Arial"/>
                <a:cs typeface="Arial"/>
                <a:sym typeface="Arial"/>
              </a:rPr>
              <a:t>*, </a:t>
            </a:r>
            <a:r>
              <a:rPr lang="en-US" sz="1800" dirty="0" err="1">
                <a:latin typeface="+mn-lt"/>
                <a:ea typeface="Arial"/>
                <a:cs typeface="Arial"/>
                <a:sym typeface="Arial"/>
              </a:rPr>
              <a:t>GrLivArea</a:t>
            </a:r>
            <a:r>
              <a:rPr lang="en-US" sz="1800" dirty="0">
                <a:latin typeface="+mn-lt"/>
                <a:ea typeface="Arial"/>
                <a:cs typeface="Arial"/>
                <a:sym typeface="Arial"/>
              </a:rPr>
              <a:t>, </a:t>
            </a:r>
            <a:r>
              <a:rPr lang="en-US" sz="1800" dirty="0" err="1">
                <a:latin typeface="+mn-lt"/>
                <a:ea typeface="Arial"/>
                <a:cs typeface="Arial"/>
                <a:sym typeface="Arial"/>
              </a:rPr>
              <a:t>GarageArea</a:t>
            </a:r>
            <a:r>
              <a:rPr lang="en-US" sz="1800" dirty="0">
                <a:latin typeface="+mn-lt"/>
                <a:ea typeface="Arial"/>
                <a:cs typeface="Arial"/>
                <a:sym typeface="Arial"/>
              </a:rPr>
              <a:t>, </a:t>
            </a:r>
            <a:r>
              <a:rPr lang="en-US" sz="1800" dirty="0" err="1">
                <a:latin typeface="+mn-lt"/>
                <a:ea typeface="Arial"/>
                <a:cs typeface="Arial"/>
                <a:sym typeface="Arial"/>
              </a:rPr>
              <a:t>GarageCars</a:t>
            </a:r>
            <a:r>
              <a:rPr lang="en-US" sz="1050" dirty="0">
                <a:ea typeface="Arial"/>
                <a:cs typeface="Arial"/>
              </a:rPr>
              <a:t>,</a:t>
            </a:r>
            <a:r>
              <a:rPr lang="en-US" sz="1800" dirty="0">
                <a:latin typeface="+mn-lt"/>
                <a:ea typeface="Arial"/>
                <a:cs typeface="Arial"/>
                <a:sym typeface="Arial"/>
              </a:rPr>
              <a:t>  and </a:t>
            </a:r>
            <a:r>
              <a:rPr lang="en-US" sz="1800" dirty="0" err="1">
                <a:latin typeface="+mn-lt"/>
                <a:ea typeface="Arial"/>
                <a:cs typeface="Arial"/>
                <a:sym typeface="Arial"/>
              </a:rPr>
              <a:t>YearBuilt</a:t>
            </a:r>
            <a:r>
              <a:rPr lang="en-US" sz="1800" dirty="0">
                <a:latin typeface="+mn-lt"/>
                <a:ea typeface="Arial"/>
                <a:cs typeface="Arial"/>
                <a:sym typeface="Arial"/>
              </a:rPr>
              <a:t>. </a:t>
            </a: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r>
              <a:rPr lang="en-US" sz="1800" dirty="0">
                <a:latin typeface="+mn-lt"/>
                <a:ea typeface="Arial"/>
                <a:cs typeface="Arial"/>
                <a:sym typeface="Arial"/>
              </a:rPr>
              <a:t>All plots show possible linear relationships, although the upward curve at the right of the </a:t>
            </a:r>
            <a:r>
              <a:rPr lang="en-US" sz="1800" dirty="0" err="1">
                <a:latin typeface="+mn-lt"/>
                <a:ea typeface="Arial"/>
                <a:cs typeface="Arial"/>
                <a:sym typeface="Arial"/>
              </a:rPr>
              <a:t>YearBuilt</a:t>
            </a:r>
            <a:r>
              <a:rPr lang="en-US" sz="1800" dirty="0">
                <a:latin typeface="+mn-lt"/>
                <a:ea typeface="Arial"/>
                <a:cs typeface="Arial"/>
                <a:sym typeface="Arial"/>
              </a:rPr>
              <a:t> plot suggests there may be a different relationship between the variables.</a:t>
            </a:r>
          </a:p>
        </p:txBody>
      </p:sp>
      <p:sp>
        <p:nvSpPr>
          <p:cNvPr id="116" name="Google Shape;116;p4"/>
          <p:cNvSpPr txBox="1">
            <a:spLocks noGrp="1"/>
          </p:cNvSpPr>
          <p:nvPr>
            <p:ph type="sldNum" idx="4294967295"/>
          </p:nvPr>
        </p:nvSpPr>
        <p:spPr>
          <a:xfrm>
            <a:off x="4455358" y="6356351"/>
            <a:ext cx="33254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dirty="0"/>
          </a:p>
        </p:txBody>
      </p:sp>
      <p:pic>
        <p:nvPicPr>
          <p:cNvPr id="3" name="Picture 2">
            <a:extLst>
              <a:ext uri="{FF2B5EF4-FFF2-40B4-BE49-F238E27FC236}">
                <a16:creationId xmlns:a16="http://schemas.microsoft.com/office/drawing/2014/main" id="{FEC4DE73-B0E7-926F-C632-5CB808A587A6}"/>
              </a:ext>
            </a:extLst>
          </p:cNvPr>
          <p:cNvPicPr>
            <a:picLocks noChangeAspect="1"/>
          </p:cNvPicPr>
          <p:nvPr/>
        </p:nvPicPr>
        <p:blipFill>
          <a:blip r:embed="rId3"/>
          <a:stretch>
            <a:fillRect/>
          </a:stretch>
        </p:blipFill>
        <p:spPr>
          <a:xfrm>
            <a:off x="1022021" y="1390639"/>
            <a:ext cx="2972071" cy="1965655"/>
          </a:xfrm>
          <a:prstGeom prst="rect">
            <a:avLst/>
          </a:prstGeom>
        </p:spPr>
      </p:pic>
      <p:pic>
        <p:nvPicPr>
          <p:cNvPr id="5" name="Picture 4">
            <a:extLst>
              <a:ext uri="{FF2B5EF4-FFF2-40B4-BE49-F238E27FC236}">
                <a16:creationId xmlns:a16="http://schemas.microsoft.com/office/drawing/2014/main" id="{7048DFB2-C6E3-6B47-BBCD-FB1465AEC1D2}"/>
              </a:ext>
            </a:extLst>
          </p:cNvPr>
          <p:cNvPicPr>
            <a:picLocks noChangeAspect="1"/>
          </p:cNvPicPr>
          <p:nvPr/>
        </p:nvPicPr>
        <p:blipFill>
          <a:blip r:embed="rId4"/>
          <a:stretch>
            <a:fillRect/>
          </a:stretch>
        </p:blipFill>
        <p:spPr>
          <a:xfrm>
            <a:off x="4614161" y="3356295"/>
            <a:ext cx="2976050" cy="1968287"/>
          </a:xfrm>
          <a:prstGeom prst="rect">
            <a:avLst/>
          </a:prstGeom>
        </p:spPr>
      </p:pic>
      <p:pic>
        <p:nvPicPr>
          <p:cNvPr id="9" name="Picture 8">
            <a:extLst>
              <a:ext uri="{FF2B5EF4-FFF2-40B4-BE49-F238E27FC236}">
                <a16:creationId xmlns:a16="http://schemas.microsoft.com/office/drawing/2014/main" id="{33633B7D-659D-BB84-29CD-223DD000282A}"/>
              </a:ext>
            </a:extLst>
          </p:cNvPr>
          <p:cNvPicPr>
            <a:picLocks noChangeAspect="1"/>
          </p:cNvPicPr>
          <p:nvPr/>
        </p:nvPicPr>
        <p:blipFill>
          <a:blip r:embed="rId5"/>
          <a:stretch>
            <a:fillRect/>
          </a:stretch>
        </p:blipFill>
        <p:spPr>
          <a:xfrm>
            <a:off x="1018041" y="3387876"/>
            <a:ext cx="2976051" cy="1968287"/>
          </a:xfrm>
          <a:prstGeom prst="rect">
            <a:avLst/>
          </a:prstGeom>
        </p:spPr>
      </p:pic>
      <p:pic>
        <p:nvPicPr>
          <p:cNvPr id="12" name="Picture 11">
            <a:extLst>
              <a:ext uri="{FF2B5EF4-FFF2-40B4-BE49-F238E27FC236}">
                <a16:creationId xmlns:a16="http://schemas.microsoft.com/office/drawing/2014/main" id="{5A5AEE0D-63AA-59B9-B861-F6315B34755D}"/>
              </a:ext>
            </a:extLst>
          </p:cNvPr>
          <p:cNvPicPr>
            <a:picLocks noChangeAspect="1"/>
          </p:cNvPicPr>
          <p:nvPr/>
        </p:nvPicPr>
        <p:blipFill>
          <a:blip r:embed="rId6"/>
          <a:stretch>
            <a:fillRect/>
          </a:stretch>
        </p:blipFill>
        <p:spPr>
          <a:xfrm>
            <a:off x="4614161" y="1390640"/>
            <a:ext cx="2972070" cy="1965655"/>
          </a:xfrm>
          <a:prstGeom prst="rect">
            <a:avLst/>
          </a:prstGeom>
        </p:spPr>
      </p:pic>
    </p:spTree>
    <p:extLst>
      <p:ext uri="{BB962C8B-B14F-4D97-AF65-F5344CB8AC3E}">
        <p14:creationId xmlns:p14="http://schemas.microsoft.com/office/powerpoint/2010/main" val="101410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966052"/>
            <a:ext cx="7886700" cy="5256948"/>
          </a:xfrm>
          <a:prstGeom prst="rect">
            <a:avLst/>
          </a:prstGeom>
          <a:noFill/>
          <a:ln>
            <a:noFill/>
          </a:ln>
        </p:spPr>
        <p:txBody>
          <a:bodyPr spcFirstLastPara="1" wrap="square" lIns="45700" tIns="45700" rIns="45700" bIns="45700" anchor="t" anchorCtr="0">
            <a:normAutofit/>
          </a:bodyPr>
          <a:lstStyle/>
          <a:p>
            <a:pPr marL="0" indent="0">
              <a:spcBef>
                <a:spcPts val="0"/>
              </a:spcBef>
              <a:buNone/>
            </a:pPr>
            <a:r>
              <a:rPr lang="en-US" sz="1800" dirty="0">
                <a:latin typeface="Arial"/>
                <a:ea typeface="Arial"/>
                <a:cs typeface="Arial"/>
                <a:sym typeface="Arial"/>
              </a:rPr>
              <a:t>In Model 3, the variable </a:t>
            </a:r>
            <a:r>
              <a:rPr lang="en-US" sz="1800" dirty="0" err="1">
                <a:latin typeface="+mn-lt"/>
                <a:ea typeface="Arial"/>
                <a:cs typeface="Arial"/>
                <a:sym typeface="Arial"/>
              </a:rPr>
              <a:t>TotalBsmtSF</a:t>
            </a:r>
            <a:r>
              <a:rPr lang="en-US" sz="1800" dirty="0">
                <a:latin typeface="+mn-lt"/>
                <a:ea typeface="Arial"/>
                <a:cs typeface="Arial"/>
                <a:sym typeface="Arial"/>
              </a:rPr>
              <a:t> is added to the existing variables in the second MIT model.</a:t>
            </a: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r>
              <a:rPr lang="en-US" sz="1800" dirty="0" err="1">
                <a:latin typeface="+mn-lt"/>
                <a:ea typeface="Arial"/>
                <a:cs typeface="Arial"/>
                <a:sym typeface="Arial"/>
              </a:rPr>
              <a:t>TotalBsmtSF</a:t>
            </a:r>
            <a:r>
              <a:rPr lang="en-US" sz="1800" dirty="0">
                <a:latin typeface="+mn-lt"/>
                <a:ea typeface="Arial"/>
                <a:cs typeface="Arial"/>
                <a:sym typeface="Arial"/>
              </a:rPr>
              <a:t> is a continuous numeric variable. The scatter plot shows a possible linear relationship, although the upward curve at the right suggests there may be a different relationship between the variables.</a:t>
            </a:r>
          </a:p>
        </p:txBody>
      </p:sp>
      <p:sp>
        <p:nvSpPr>
          <p:cNvPr id="116" name="Google Shape;116;p4"/>
          <p:cNvSpPr txBox="1">
            <a:spLocks noGrp="1"/>
          </p:cNvSpPr>
          <p:nvPr>
            <p:ph type="sldNum" idx="4294967295"/>
          </p:nvPr>
        </p:nvSpPr>
        <p:spPr>
          <a:xfrm>
            <a:off x="4455358" y="6356351"/>
            <a:ext cx="33254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dirty="0"/>
          </a:p>
        </p:txBody>
      </p:sp>
      <p:pic>
        <p:nvPicPr>
          <p:cNvPr id="4" name="Picture 3">
            <a:extLst>
              <a:ext uri="{FF2B5EF4-FFF2-40B4-BE49-F238E27FC236}">
                <a16:creationId xmlns:a16="http://schemas.microsoft.com/office/drawing/2014/main" id="{BC1CEBE3-1187-C876-336B-11E7DB0E2219}"/>
              </a:ext>
            </a:extLst>
          </p:cNvPr>
          <p:cNvPicPr>
            <a:picLocks noChangeAspect="1"/>
          </p:cNvPicPr>
          <p:nvPr/>
        </p:nvPicPr>
        <p:blipFill>
          <a:blip r:embed="rId3"/>
          <a:stretch>
            <a:fillRect/>
          </a:stretch>
        </p:blipFill>
        <p:spPr>
          <a:xfrm>
            <a:off x="2055058" y="1739900"/>
            <a:ext cx="4800600" cy="3175000"/>
          </a:xfrm>
          <a:prstGeom prst="rect">
            <a:avLst/>
          </a:prstGeom>
        </p:spPr>
      </p:pic>
    </p:spTree>
    <p:extLst>
      <p:ext uri="{BB962C8B-B14F-4D97-AF65-F5344CB8AC3E}">
        <p14:creationId xmlns:p14="http://schemas.microsoft.com/office/powerpoint/2010/main" val="6929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389548"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dirty="0"/>
          </a:p>
        </p:txBody>
      </p:sp>
      <p:sp>
        <p:nvSpPr>
          <p:cNvPr id="124" name="Google Shape;124;p5"/>
          <p:cNvSpPr txBox="1">
            <a:spLocks noGrp="1"/>
          </p:cNvSpPr>
          <p:nvPr>
            <p:ph type="body" idx="1"/>
          </p:nvPr>
        </p:nvSpPr>
        <p:spPr>
          <a:xfrm>
            <a:off x="606342" y="1149928"/>
            <a:ext cx="7931316" cy="4738254"/>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In the first MIT model, the first 20 records from the original dataset are used as the training set.</a:t>
            </a:r>
            <a:r>
              <a:rPr lang="en-US" sz="1800" dirty="0">
                <a:latin typeface="Arial"/>
                <a:ea typeface="Arial"/>
                <a:cs typeface="Arial"/>
                <a:sym typeface="Arial"/>
              </a:rPr>
              <a:t> </a:t>
            </a:r>
          </a:p>
          <a:p>
            <a:pPr marL="285750" indent="-285750">
              <a:lnSpc>
                <a:spcPct val="110000"/>
              </a:lnSpc>
              <a:spcBef>
                <a:spcPts val="0"/>
              </a:spcBef>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In the second MIT model, </a:t>
            </a:r>
            <a:r>
              <a:rPr lang="en-US" sz="1800" b="0" i="0" u="none" strike="noStrike" cap="none" dirty="0">
                <a:solidFill>
                  <a:srgbClr val="000000"/>
                </a:solidFill>
                <a:latin typeface="Arial"/>
                <a:ea typeface="Arial"/>
                <a:cs typeface="Arial"/>
                <a:sym typeface="Arial"/>
              </a:rPr>
              <a:t>all 100 records from the original dataset are used as the training set.</a:t>
            </a:r>
          </a:p>
          <a:p>
            <a:pPr marL="0" indent="0">
              <a:lnSpc>
                <a:spcPct val="110000"/>
              </a:lnSpc>
              <a:spcBef>
                <a:spcPts val="0"/>
              </a:spcBef>
              <a:buNone/>
            </a:pPr>
            <a:endParaRPr lang="en-US" sz="1800" dirty="0">
              <a:latin typeface="Arial"/>
              <a:cs typeface="Arial"/>
              <a:sym typeface="Arial"/>
            </a:endParaRPr>
          </a:p>
          <a:p>
            <a:pPr marL="285750" indent="-285750">
              <a:lnSpc>
                <a:spcPct val="110000"/>
              </a:lnSpc>
              <a:spcBef>
                <a:spcPts val="0"/>
              </a:spcBef>
            </a:pPr>
            <a:r>
              <a:rPr lang="en-US" sz="1800" dirty="0">
                <a:latin typeface="Arial"/>
                <a:cs typeface="Arial"/>
                <a:sym typeface="Arial"/>
              </a:rPr>
              <a:t>Models 1, 2a, and 2b follow the process used in the first MIT model.</a:t>
            </a:r>
          </a:p>
          <a:p>
            <a:pPr marL="285750" indent="-285750">
              <a:lnSpc>
                <a:spcPct val="110000"/>
              </a:lnSpc>
              <a:spcBef>
                <a:spcPts val="0"/>
              </a:spcBef>
            </a:pPr>
            <a:endParaRPr lang="en-US" sz="1800" dirty="0">
              <a:latin typeface="Arial"/>
              <a:cs typeface="Arial"/>
              <a:sym typeface="Arial"/>
            </a:endParaRPr>
          </a:p>
          <a:p>
            <a:pPr marL="285750" indent="-285750">
              <a:lnSpc>
                <a:spcPct val="110000"/>
              </a:lnSpc>
              <a:spcBef>
                <a:spcPts val="0"/>
              </a:spcBef>
            </a:pPr>
            <a:r>
              <a:rPr lang="en-US" sz="1800" dirty="0">
                <a:latin typeface="Arial"/>
                <a:cs typeface="Arial"/>
                <a:sym typeface="Arial"/>
              </a:rPr>
              <a:t>Module 3 follows the process used in the second MIT model.</a:t>
            </a:r>
          </a:p>
          <a:p>
            <a:pPr marL="285750" indent="-285750">
              <a:lnSpc>
                <a:spcPct val="110000"/>
              </a:lnSpc>
              <a:spcBef>
                <a:spcPts val="0"/>
              </a:spcBef>
            </a:pPr>
            <a:endParaRPr lang="en-US" sz="1800" dirty="0">
              <a:latin typeface="Arial"/>
              <a:cs typeface="Arial"/>
              <a:sym typeface="Arial"/>
            </a:endParaRPr>
          </a:p>
          <a:p>
            <a:pPr marL="285750" indent="-285750">
              <a:lnSpc>
                <a:spcPct val="110000"/>
              </a:lnSpc>
              <a:spcBef>
                <a:spcPts val="0"/>
              </a:spcBef>
            </a:pPr>
            <a:r>
              <a:rPr lang="en-US" sz="1800" dirty="0">
                <a:latin typeface="Arial"/>
                <a:cs typeface="Arial"/>
                <a:sym typeface="Arial"/>
              </a:rPr>
              <a:t>Both training sets are cleaned as follows:</a:t>
            </a:r>
          </a:p>
          <a:p>
            <a:pPr marL="742950" lvl="1" indent="-285750">
              <a:lnSpc>
                <a:spcPct val="110000"/>
              </a:lnSpc>
              <a:spcBef>
                <a:spcPts val="0"/>
              </a:spcBef>
              <a:buFont typeface="Courier New" panose="02070309020205020404" pitchFamily="49" charset="0"/>
              <a:buChar char="o"/>
            </a:pPr>
            <a:r>
              <a:rPr lang="en-US" sz="1800" dirty="0">
                <a:latin typeface="Arial"/>
                <a:cs typeface="Arial"/>
                <a:sym typeface="Arial"/>
              </a:rPr>
              <a:t>All nonnumeric data is removed.</a:t>
            </a:r>
          </a:p>
          <a:p>
            <a:pPr marL="742950" lvl="1" indent="-285750">
              <a:lnSpc>
                <a:spcPct val="110000"/>
              </a:lnSpc>
              <a:spcBef>
                <a:spcPts val="0"/>
              </a:spcBef>
              <a:buFont typeface="Courier New" panose="02070309020205020404" pitchFamily="49" charset="0"/>
              <a:buChar char="o"/>
            </a:pPr>
            <a:r>
              <a:rPr lang="en-US" sz="1800" dirty="0">
                <a:latin typeface="Arial"/>
                <a:cs typeface="Arial"/>
                <a:sym typeface="Arial"/>
              </a:rPr>
              <a:t>The remaining null values are replaced using linear interpolation.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2" y="6356351"/>
            <a:ext cx="328357"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14</a:t>
            </a:fld>
            <a:endParaRPr dirty="0"/>
          </a:p>
        </p:txBody>
      </p:sp>
      <p:sp>
        <p:nvSpPr>
          <p:cNvPr id="124" name="Google Shape;124;p5"/>
          <p:cNvSpPr txBox="1">
            <a:spLocks noGrp="1"/>
          </p:cNvSpPr>
          <p:nvPr>
            <p:ph type="body" idx="1"/>
          </p:nvPr>
        </p:nvSpPr>
        <p:spPr>
          <a:xfrm>
            <a:off x="606342" y="846900"/>
            <a:ext cx="7931316" cy="5363399"/>
          </a:xfrm>
          <a:prstGeom prst="rect">
            <a:avLst/>
          </a:prstGeom>
          <a:noFill/>
          <a:ln>
            <a:noFill/>
          </a:ln>
        </p:spPr>
        <p:txBody>
          <a:bodyPr spcFirstLastPara="1" wrap="square" lIns="45700" tIns="45700" rIns="45700" bIns="45700" anchor="t" anchorCtr="0">
            <a:normAutofit/>
          </a:bodyPr>
          <a:lstStyle/>
          <a:p>
            <a:pPr marL="0" indent="0" algn="ctr">
              <a:lnSpc>
                <a:spcPct val="110000"/>
              </a:lnSpc>
              <a:spcBef>
                <a:spcPts val="0"/>
              </a:spcBef>
              <a:buNone/>
            </a:pPr>
            <a:r>
              <a:rPr lang="en-US" sz="1800" b="1" dirty="0">
                <a:latin typeface="Arial"/>
                <a:ea typeface="Arial"/>
                <a:cs typeface="Arial"/>
                <a:sym typeface="Arial"/>
              </a:rPr>
              <a:t>T</a:t>
            </a:r>
            <a:r>
              <a:rPr lang="en-US" sz="1800" b="1" i="0" u="none" strike="noStrike" cap="none" dirty="0">
                <a:solidFill>
                  <a:srgbClr val="000000"/>
                </a:solidFill>
                <a:latin typeface="Arial"/>
                <a:ea typeface="Arial"/>
                <a:cs typeface="Arial"/>
                <a:sym typeface="Arial"/>
              </a:rPr>
              <a:t>raining Dataset: Before and After</a:t>
            </a: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r>
              <a:rPr lang="en-US" sz="1800" dirty="0">
                <a:latin typeface="Arial"/>
                <a:cs typeface="Arial"/>
                <a:sym typeface="Arial"/>
              </a:rPr>
              <a:t>     Before:                                                  After:</a:t>
            </a: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r>
              <a:rPr lang="en-US" sz="1800" dirty="0">
                <a:latin typeface="Arial"/>
                <a:cs typeface="Arial"/>
                <a:sym typeface="Arial"/>
              </a:rPr>
              <a:t>A subset of the training dataset is shown. All nonnumeric variables, such as </a:t>
            </a:r>
            <a:r>
              <a:rPr lang="en-US" sz="1800" dirty="0" err="1">
                <a:latin typeface="Arial"/>
                <a:cs typeface="Arial"/>
                <a:sym typeface="Arial"/>
              </a:rPr>
              <a:t>MSZoning</a:t>
            </a:r>
            <a:r>
              <a:rPr lang="en-US" sz="1800" dirty="0">
                <a:latin typeface="Arial"/>
                <a:cs typeface="Arial"/>
                <a:sym typeface="Arial"/>
              </a:rPr>
              <a:t>, have been removed. Null values such as </a:t>
            </a:r>
            <a:r>
              <a:rPr lang="en-US" sz="1800" dirty="0" err="1">
                <a:latin typeface="Arial"/>
                <a:cs typeface="Arial"/>
                <a:sym typeface="Arial"/>
              </a:rPr>
              <a:t>LotFrontage</a:t>
            </a:r>
            <a:r>
              <a:rPr lang="en-US" sz="1800" dirty="0">
                <a:latin typeface="Arial"/>
                <a:cs typeface="Arial"/>
                <a:sym typeface="Arial"/>
              </a:rPr>
              <a:t> in row 7 have been replaced using linear interpolation ( the average of 75.0 and 51.0 is 63.0). </a:t>
            </a:r>
            <a:endParaRPr dirty="0"/>
          </a:p>
        </p:txBody>
      </p:sp>
      <p:pic>
        <p:nvPicPr>
          <p:cNvPr id="3" name="Picture 2">
            <a:extLst>
              <a:ext uri="{FF2B5EF4-FFF2-40B4-BE49-F238E27FC236}">
                <a16:creationId xmlns:a16="http://schemas.microsoft.com/office/drawing/2014/main" id="{7D30EDD2-81CC-FFAA-9D00-EA040106A928}"/>
              </a:ext>
            </a:extLst>
          </p:cNvPr>
          <p:cNvPicPr>
            <a:picLocks noChangeAspect="1"/>
          </p:cNvPicPr>
          <p:nvPr/>
        </p:nvPicPr>
        <p:blipFill>
          <a:blip r:embed="rId3"/>
          <a:stretch>
            <a:fillRect/>
          </a:stretch>
        </p:blipFill>
        <p:spPr>
          <a:xfrm>
            <a:off x="1175401" y="1912315"/>
            <a:ext cx="3187700" cy="2754933"/>
          </a:xfrm>
          <a:prstGeom prst="rect">
            <a:avLst/>
          </a:prstGeom>
        </p:spPr>
      </p:pic>
      <p:pic>
        <p:nvPicPr>
          <p:cNvPr id="5" name="Picture 4">
            <a:extLst>
              <a:ext uri="{FF2B5EF4-FFF2-40B4-BE49-F238E27FC236}">
                <a16:creationId xmlns:a16="http://schemas.microsoft.com/office/drawing/2014/main" id="{7A546C44-DA3E-4392-5F65-CE3C088511B2}"/>
              </a:ext>
            </a:extLst>
          </p:cNvPr>
          <p:cNvPicPr>
            <a:picLocks noChangeAspect="1"/>
          </p:cNvPicPr>
          <p:nvPr/>
        </p:nvPicPr>
        <p:blipFill>
          <a:blip r:embed="rId4"/>
          <a:stretch>
            <a:fillRect/>
          </a:stretch>
        </p:blipFill>
        <p:spPr>
          <a:xfrm>
            <a:off x="5105399" y="1912315"/>
            <a:ext cx="2527301" cy="2771536"/>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94EA2E7-5A0A-FFC8-C036-EAB3F62C2B79}"/>
                  </a:ext>
                </a:extLst>
              </p14:cNvPr>
              <p14:cNvContentPartPr/>
              <p14:nvPr/>
            </p14:nvContentPartPr>
            <p14:xfrm>
              <a:off x="3928420" y="4126580"/>
              <a:ext cx="493920" cy="291240"/>
            </p14:xfrm>
          </p:contentPart>
        </mc:Choice>
        <mc:Fallback>
          <p:pic>
            <p:nvPicPr>
              <p:cNvPr id="6" name="Ink 5">
                <a:extLst>
                  <a:ext uri="{FF2B5EF4-FFF2-40B4-BE49-F238E27FC236}">
                    <a16:creationId xmlns:a16="http://schemas.microsoft.com/office/drawing/2014/main" id="{094EA2E7-5A0A-FFC8-C036-EAB3F62C2B79}"/>
                  </a:ext>
                </a:extLst>
              </p:cNvPr>
              <p:cNvPicPr/>
              <p:nvPr/>
            </p:nvPicPr>
            <p:blipFill>
              <a:blip r:embed="rId6"/>
              <a:stretch>
                <a:fillRect/>
              </a:stretch>
            </p:blipFill>
            <p:spPr>
              <a:xfrm>
                <a:off x="3919420" y="4117940"/>
                <a:ext cx="5115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6A7B16BF-0849-00CB-581A-3B2AF9745FD0}"/>
                  </a:ext>
                </a:extLst>
              </p14:cNvPr>
              <p14:cNvContentPartPr/>
              <p14:nvPr/>
            </p14:nvContentPartPr>
            <p14:xfrm>
              <a:off x="7295140" y="4112180"/>
              <a:ext cx="401400" cy="285840"/>
            </p14:xfrm>
          </p:contentPart>
        </mc:Choice>
        <mc:Fallback>
          <p:pic>
            <p:nvPicPr>
              <p:cNvPr id="8" name="Ink 7">
                <a:extLst>
                  <a:ext uri="{FF2B5EF4-FFF2-40B4-BE49-F238E27FC236}">
                    <a16:creationId xmlns:a16="http://schemas.microsoft.com/office/drawing/2014/main" id="{6A7B16BF-0849-00CB-581A-3B2AF9745FD0}"/>
                  </a:ext>
                </a:extLst>
              </p:cNvPr>
              <p:cNvPicPr/>
              <p:nvPr/>
            </p:nvPicPr>
            <p:blipFill>
              <a:blip r:embed="rId8"/>
              <a:stretch>
                <a:fillRect/>
              </a:stretch>
            </p:blipFill>
            <p:spPr>
              <a:xfrm>
                <a:off x="7286500" y="4103540"/>
                <a:ext cx="4190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E0E9BCE-5744-3F2B-37DE-CF5079000E7D}"/>
                  </a:ext>
                </a:extLst>
              </p14:cNvPr>
              <p14:cNvContentPartPr/>
              <p14:nvPr/>
            </p14:nvContentPartPr>
            <p14:xfrm>
              <a:off x="-2145860" y="2250620"/>
              <a:ext cx="360" cy="360"/>
            </p14:xfrm>
          </p:contentPart>
        </mc:Choice>
        <mc:Fallback>
          <p:pic>
            <p:nvPicPr>
              <p:cNvPr id="9" name="Ink 8">
                <a:extLst>
                  <a:ext uri="{FF2B5EF4-FFF2-40B4-BE49-F238E27FC236}">
                    <a16:creationId xmlns:a16="http://schemas.microsoft.com/office/drawing/2014/main" id="{0E0E9BCE-5744-3F2B-37DE-CF5079000E7D}"/>
                  </a:ext>
                </a:extLst>
              </p:cNvPr>
              <p:cNvPicPr/>
              <p:nvPr/>
            </p:nvPicPr>
            <p:blipFill>
              <a:blip r:embed="rId10"/>
              <a:stretch>
                <a:fillRect/>
              </a:stretch>
            </p:blipFill>
            <p:spPr>
              <a:xfrm>
                <a:off x="-2154860" y="22416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D59A5EBE-C077-A591-CF38-794D6955B32D}"/>
                  </a:ext>
                </a:extLst>
              </p14:cNvPr>
              <p14:cNvContentPartPr/>
              <p14:nvPr/>
            </p14:nvContentPartPr>
            <p14:xfrm>
              <a:off x="3326140" y="1831940"/>
              <a:ext cx="3542400" cy="213120"/>
            </p14:xfrm>
          </p:contentPart>
        </mc:Choice>
        <mc:Fallback>
          <p:pic>
            <p:nvPicPr>
              <p:cNvPr id="10" name="Ink 9">
                <a:extLst>
                  <a:ext uri="{FF2B5EF4-FFF2-40B4-BE49-F238E27FC236}">
                    <a16:creationId xmlns:a16="http://schemas.microsoft.com/office/drawing/2014/main" id="{D59A5EBE-C077-A591-CF38-794D6955B32D}"/>
                  </a:ext>
                </a:extLst>
              </p:cNvPr>
              <p:cNvPicPr/>
              <p:nvPr/>
            </p:nvPicPr>
            <p:blipFill>
              <a:blip r:embed="rId12"/>
              <a:stretch>
                <a:fillRect/>
              </a:stretch>
            </p:blipFill>
            <p:spPr>
              <a:xfrm>
                <a:off x="3317500" y="1823300"/>
                <a:ext cx="3560040" cy="230760"/>
              </a:xfrm>
              <a:prstGeom prst="rect">
                <a:avLst/>
              </a:prstGeom>
            </p:spPr>
          </p:pic>
        </mc:Fallback>
      </mc:AlternateContent>
    </p:spTree>
    <p:extLst>
      <p:ext uri="{BB962C8B-B14F-4D97-AF65-F5344CB8AC3E}">
        <p14:creationId xmlns:p14="http://schemas.microsoft.com/office/powerpoint/2010/main" val="76851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568325" y="1011690"/>
            <a:ext cx="7886700" cy="535544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table below shows the correlation coefficient (</a:t>
            </a:r>
            <a:r>
              <a:rPr lang="en-US" sz="1800" i="1" dirty="0">
                <a:latin typeface="Arial"/>
                <a:ea typeface="Arial"/>
                <a:cs typeface="Arial"/>
                <a:sym typeface="Arial"/>
              </a:rPr>
              <a:t>r</a:t>
            </a:r>
            <a:r>
              <a:rPr lang="en-US" sz="1800" dirty="0">
                <a:latin typeface="Arial"/>
                <a:ea typeface="Arial"/>
                <a:cs typeface="Arial"/>
                <a:sym typeface="Arial"/>
              </a:rPr>
              <a:t>) for </a:t>
            </a:r>
            <a:r>
              <a:rPr lang="en-US" sz="1800" dirty="0" err="1">
                <a:latin typeface="Arial"/>
                <a:ea typeface="Arial"/>
                <a:cs typeface="Arial"/>
                <a:sym typeface="Arial"/>
              </a:rPr>
              <a:t>SalePrice</a:t>
            </a:r>
            <a:r>
              <a:rPr lang="en-US" sz="1800" dirty="0">
                <a:latin typeface="Arial"/>
                <a:ea typeface="Arial"/>
                <a:cs typeface="Arial"/>
                <a:sym typeface="Arial"/>
              </a:rPr>
              <a:t> and each of the other variables in the first training dataset, in descending order.</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In the first MIT model, the two independent variables in the regression analysis are selected because they have the strongest correlations with the dependent variable, </a:t>
            </a:r>
            <a:r>
              <a:rPr lang="en-US" sz="1800" dirty="0" err="1">
                <a:latin typeface="Arial"/>
                <a:cs typeface="Arial"/>
                <a:sym typeface="Arial"/>
              </a:rPr>
              <a:t>SalePrice</a:t>
            </a:r>
            <a:r>
              <a:rPr lang="en-US" sz="1800" dirty="0">
                <a:latin typeface="Arial"/>
                <a:cs typeface="Arial"/>
                <a:sym typeface="Arial"/>
              </a:rPr>
              <a:t>.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graphicFrame>
        <p:nvGraphicFramePr>
          <p:cNvPr id="2" name="Table 2">
            <a:extLst>
              <a:ext uri="{FF2B5EF4-FFF2-40B4-BE49-F238E27FC236}">
                <a16:creationId xmlns:a16="http://schemas.microsoft.com/office/drawing/2014/main" id="{C6D9D001-4B22-F4FD-39BF-DAAFAEB50776}"/>
              </a:ext>
            </a:extLst>
          </p:cNvPr>
          <p:cNvGraphicFramePr>
            <a:graphicFrameLocks noGrp="1"/>
          </p:cNvGraphicFramePr>
          <p:nvPr>
            <p:extLst>
              <p:ext uri="{D42A27DB-BD31-4B8C-83A1-F6EECF244321}">
                <p14:modId xmlns:p14="http://schemas.microsoft.com/office/powerpoint/2010/main" val="3682363940"/>
              </p:ext>
            </p:extLst>
          </p:nvPr>
        </p:nvGraphicFramePr>
        <p:xfrm>
          <a:off x="1148092" y="1823721"/>
          <a:ext cx="6452961" cy="3210557"/>
        </p:xfrm>
        <a:graphic>
          <a:graphicData uri="http://schemas.openxmlformats.org/drawingml/2006/table">
            <a:tbl>
              <a:tblPr firstRow="1" bandRow="1">
                <a:tableStyleId>{5C22544A-7EE6-4342-B048-85BDC9FD1C3A}</a:tableStyleId>
              </a:tblPr>
              <a:tblGrid>
                <a:gridCol w="1483897">
                  <a:extLst>
                    <a:ext uri="{9D8B030D-6E8A-4147-A177-3AD203B41FA5}">
                      <a16:colId xmlns:a16="http://schemas.microsoft.com/office/drawing/2014/main" val="295209330"/>
                    </a:ext>
                  </a:extLst>
                </a:gridCol>
                <a:gridCol w="674649">
                  <a:extLst>
                    <a:ext uri="{9D8B030D-6E8A-4147-A177-3AD203B41FA5}">
                      <a16:colId xmlns:a16="http://schemas.microsoft.com/office/drawing/2014/main" val="3069172864"/>
                    </a:ext>
                  </a:extLst>
                </a:gridCol>
                <a:gridCol w="1322615">
                  <a:extLst>
                    <a:ext uri="{9D8B030D-6E8A-4147-A177-3AD203B41FA5}">
                      <a16:colId xmlns:a16="http://schemas.microsoft.com/office/drawing/2014/main" val="1875788419"/>
                    </a:ext>
                  </a:extLst>
                </a:gridCol>
                <a:gridCol w="653143">
                  <a:extLst>
                    <a:ext uri="{9D8B030D-6E8A-4147-A177-3AD203B41FA5}">
                      <a16:colId xmlns:a16="http://schemas.microsoft.com/office/drawing/2014/main" val="1456112138"/>
                    </a:ext>
                  </a:extLst>
                </a:gridCol>
                <a:gridCol w="1616528">
                  <a:extLst>
                    <a:ext uri="{9D8B030D-6E8A-4147-A177-3AD203B41FA5}">
                      <a16:colId xmlns:a16="http://schemas.microsoft.com/office/drawing/2014/main" val="1316842301"/>
                    </a:ext>
                  </a:extLst>
                </a:gridCol>
                <a:gridCol w="702129">
                  <a:extLst>
                    <a:ext uri="{9D8B030D-6E8A-4147-A177-3AD203B41FA5}">
                      <a16:colId xmlns:a16="http://schemas.microsoft.com/office/drawing/2014/main" val="2970456702"/>
                    </a:ext>
                  </a:extLst>
                </a:gridCol>
              </a:tblGrid>
              <a:tr h="345170">
                <a:tc>
                  <a:txBody>
                    <a:bodyPr/>
                    <a:lstStyle/>
                    <a:p>
                      <a:r>
                        <a:rPr lang="en-US" dirty="0"/>
                        <a:t>Variable</a:t>
                      </a:r>
                    </a:p>
                  </a:txBody>
                  <a:tcPr/>
                </a:tc>
                <a:tc>
                  <a:txBody>
                    <a:bodyPr/>
                    <a:lstStyle/>
                    <a:p>
                      <a:pPr algn="ctr"/>
                      <a:r>
                        <a:rPr lang="en-US" i="1" dirty="0"/>
                        <a:t>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Variable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1" dirty="0"/>
                        <a:t>r</a:t>
                      </a:r>
                    </a:p>
                  </a:txBody>
                  <a:tcPr/>
                </a:tc>
                <a:tc>
                  <a:txBody>
                    <a:bodyPr/>
                    <a:lstStyle/>
                    <a:p>
                      <a:r>
                        <a:rPr lang="en-US" dirty="0"/>
                        <a:t>Variable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1" dirty="0"/>
                        <a:t>r</a:t>
                      </a:r>
                    </a:p>
                  </a:txBody>
                  <a:tcPr/>
                </a:tc>
                <a:extLst>
                  <a:ext uri="{0D108BD9-81ED-4DB2-BD59-A6C34878D82A}">
                    <a16:rowId xmlns:a16="http://schemas.microsoft.com/office/drawing/2014/main" val="3882059266"/>
                  </a:ext>
                </a:extLst>
              </a:tr>
              <a:tr h="2865387">
                <a:tc>
                  <a:txBody>
                    <a:bodyPr/>
                    <a:lstStyle/>
                    <a:p>
                      <a:r>
                        <a:rPr lang="en-US" dirty="0" err="1"/>
                        <a:t>SalePrice</a:t>
                      </a:r>
                      <a:r>
                        <a:rPr lang="en-US" dirty="0"/>
                        <a:t> </a:t>
                      </a:r>
                    </a:p>
                    <a:p>
                      <a:r>
                        <a:rPr lang="en-US" dirty="0" err="1"/>
                        <a:t>OverallQual</a:t>
                      </a:r>
                      <a:endParaRPr lang="en-US" dirty="0"/>
                    </a:p>
                    <a:p>
                      <a:r>
                        <a:rPr lang="en-US" dirty="0" err="1"/>
                        <a:t>MasVnrArea</a:t>
                      </a:r>
                      <a:endParaRPr lang="en-US" dirty="0"/>
                    </a:p>
                    <a:p>
                      <a:r>
                        <a:rPr lang="en-US" dirty="0" err="1"/>
                        <a:t>FullBath</a:t>
                      </a:r>
                      <a:endParaRPr lang="en-US" dirty="0"/>
                    </a:p>
                    <a:p>
                      <a:r>
                        <a:rPr lang="en-US" dirty="0" err="1"/>
                        <a:t>TotRmsAbvGrd</a:t>
                      </a:r>
                      <a:r>
                        <a:rPr lang="en-US" dirty="0"/>
                        <a:t> </a:t>
                      </a:r>
                      <a:r>
                        <a:rPr lang="en-US" dirty="0" err="1"/>
                        <a:t>YearBuilt</a:t>
                      </a:r>
                      <a:endParaRPr lang="en-US" dirty="0"/>
                    </a:p>
                    <a:p>
                      <a:r>
                        <a:rPr lang="en-US" dirty="0" err="1"/>
                        <a:t>YearRemodAdd</a:t>
                      </a:r>
                      <a:r>
                        <a:rPr lang="en-US" dirty="0"/>
                        <a:t> </a:t>
                      </a:r>
                      <a:r>
                        <a:rPr lang="en-US" dirty="0" err="1"/>
                        <a:t>GarageArea</a:t>
                      </a:r>
                      <a:endParaRPr lang="en-US" dirty="0"/>
                    </a:p>
                    <a:p>
                      <a:r>
                        <a:rPr lang="en-US" dirty="0" err="1"/>
                        <a:t>BedroomAbvGr</a:t>
                      </a:r>
                      <a:r>
                        <a:rPr lang="en-US" dirty="0"/>
                        <a:t> </a:t>
                      </a:r>
                      <a:r>
                        <a:rPr lang="en-US" dirty="0" err="1"/>
                        <a:t>GrLivArea</a:t>
                      </a:r>
                      <a:r>
                        <a:rPr lang="en-US" dirty="0"/>
                        <a:t> </a:t>
                      </a:r>
                    </a:p>
                    <a:p>
                      <a:r>
                        <a:rPr lang="en-US" dirty="0" err="1"/>
                        <a:t>TotalBsmtSF</a:t>
                      </a:r>
                      <a:endParaRPr lang="en-US" dirty="0"/>
                    </a:p>
                    <a:p>
                      <a:r>
                        <a:rPr lang="en-US" dirty="0" err="1"/>
                        <a:t>GarageYrBlt</a:t>
                      </a:r>
                      <a:endParaRPr lang="en-US" dirty="0"/>
                    </a:p>
                    <a:p>
                      <a:r>
                        <a:rPr lang="en-US" dirty="0" err="1"/>
                        <a:t>WoodDeckSF</a:t>
                      </a:r>
                      <a:endParaRPr lang="en-US" dirty="0"/>
                    </a:p>
                  </a:txBody>
                  <a:tcPr/>
                </a:tc>
                <a:tc>
                  <a:txBody>
                    <a:bodyPr/>
                    <a:lstStyle/>
                    <a:p>
                      <a:r>
                        <a:rPr lang="en-US" dirty="0"/>
                        <a:t>1.00</a:t>
                      </a:r>
                    </a:p>
                    <a:p>
                      <a:r>
                        <a:rPr lang="en-US" dirty="0"/>
                        <a:t>0.81</a:t>
                      </a:r>
                    </a:p>
                    <a:p>
                      <a:r>
                        <a:rPr lang="en-US" dirty="0"/>
                        <a:t>0.79</a:t>
                      </a:r>
                    </a:p>
                    <a:p>
                      <a:r>
                        <a:rPr lang="en-US" dirty="0"/>
                        <a:t>0.72</a:t>
                      </a:r>
                    </a:p>
                    <a:p>
                      <a:r>
                        <a:rPr lang="en-US" dirty="0"/>
                        <a:t>0.70</a:t>
                      </a:r>
                    </a:p>
                    <a:p>
                      <a:r>
                        <a:rPr lang="en-US" dirty="0"/>
                        <a:t>0.70</a:t>
                      </a:r>
                    </a:p>
                    <a:p>
                      <a:r>
                        <a:rPr lang="en-US" dirty="0"/>
                        <a:t>0.70</a:t>
                      </a:r>
                    </a:p>
                    <a:p>
                      <a:r>
                        <a:rPr lang="en-US" dirty="0"/>
                        <a:t>0.70</a:t>
                      </a:r>
                    </a:p>
                    <a:p>
                      <a:r>
                        <a:rPr lang="en-US" dirty="0"/>
                        <a:t>0.68</a:t>
                      </a:r>
                    </a:p>
                    <a:p>
                      <a:r>
                        <a:rPr lang="en-US" dirty="0"/>
                        <a:t>0.68</a:t>
                      </a:r>
                    </a:p>
                    <a:p>
                      <a:r>
                        <a:rPr lang="en-US" dirty="0"/>
                        <a:t>0.65</a:t>
                      </a:r>
                    </a:p>
                    <a:p>
                      <a:r>
                        <a:rPr lang="en-US" dirty="0"/>
                        <a:t>0.65</a:t>
                      </a:r>
                    </a:p>
                    <a:p>
                      <a:r>
                        <a:rPr lang="en-US" dirty="0"/>
                        <a:t>0.58</a:t>
                      </a:r>
                    </a:p>
                  </a:txBody>
                  <a:tcPr/>
                </a:tc>
                <a:tc>
                  <a:txBody>
                    <a:bodyPr/>
                    <a:lstStyle/>
                    <a:p>
                      <a:r>
                        <a:rPr lang="en-US" dirty="0" err="1"/>
                        <a:t>GarageCars</a:t>
                      </a:r>
                      <a:r>
                        <a:rPr lang="en-US" dirty="0"/>
                        <a:t> </a:t>
                      </a:r>
                    </a:p>
                    <a:p>
                      <a:r>
                        <a:rPr lang="en-US" dirty="0" err="1"/>
                        <a:t>LotFrontage</a:t>
                      </a:r>
                      <a:r>
                        <a:rPr lang="en-US" dirty="0"/>
                        <a:t> </a:t>
                      </a:r>
                    </a:p>
                    <a:p>
                      <a:r>
                        <a:rPr lang="en-US" dirty="0"/>
                        <a:t>1stFlrSF </a:t>
                      </a:r>
                    </a:p>
                    <a:p>
                      <a:r>
                        <a:rPr lang="en-US" dirty="0"/>
                        <a:t>2ndFlrSF </a:t>
                      </a:r>
                    </a:p>
                    <a:p>
                      <a:r>
                        <a:rPr lang="en-US" dirty="0"/>
                        <a:t>BsmtFinSF1</a:t>
                      </a:r>
                    </a:p>
                    <a:p>
                      <a:r>
                        <a:rPr lang="en-US" dirty="0"/>
                        <a:t>Fireplaces </a:t>
                      </a:r>
                    </a:p>
                    <a:p>
                      <a:r>
                        <a:rPr lang="en-US" dirty="0" err="1"/>
                        <a:t>MoSold</a:t>
                      </a:r>
                      <a:endParaRPr lang="en-US" dirty="0"/>
                    </a:p>
                    <a:p>
                      <a:r>
                        <a:rPr lang="en-US" dirty="0" err="1"/>
                        <a:t>LotArea</a:t>
                      </a:r>
                      <a:r>
                        <a:rPr lang="en-US" dirty="0"/>
                        <a:t> </a:t>
                      </a:r>
                    </a:p>
                    <a:p>
                      <a:r>
                        <a:rPr lang="en-US" dirty="0" err="1"/>
                        <a:t>BsmtFullBath</a:t>
                      </a:r>
                      <a:r>
                        <a:rPr lang="en-US" dirty="0"/>
                        <a:t> </a:t>
                      </a:r>
                    </a:p>
                    <a:p>
                      <a:r>
                        <a:rPr lang="en-US" dirty="0" err="1"/>
                        <a:t>BsmtUnfSF</a:t>
                      </a:r>
                      <a:endParaRPr lang="en-US" dirty="0"/>
                    </a:p>
                    <a:p>
                      <a:r>
                        <a:rPr lang="en-US" dirty="0" err="1"/>
                        <a:t>OpenPorchSF</a:t>
                      </a:r>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HalfBath</a:t>
                      </a:r>
                      <a:r>
                        <a:rPr lang="en-US" dirty="0"/>
                        <a:t> </a:t>
                      </a:r>
                    </a:p>
                    <a:p>
                      <a:r>
                        <a:rPr lang="en-US" dirty="0"/>
                        <a:t>BsmtFinSF2</a:t>
                      </a:r>
                    </a:p>
                  </a:txBody>
                  <a:tcPr/>
                </a:tc>
                <a:tc>
                  <a:txBody>
                    <a:bodyPr/>
                    <a:lstStyle/>
                    <a:p>
                      <a:r>
                        <a:rPr lang="en-US" dirty="0"/>
                        <a:t>0.57</a:t>
                      </a:r>
                    </a:p>
                    <a:p>
                      <a:r>
                        <a:rPr lang="en-US" dirty="0"/>
                        <a:t>0.51</a:t>
                      </a:r>
                    </a:p>
                    <a:p>
                      <a:r>
                        <a:rPr lang="en-US" dirty="0"/>
                        <a:t>0.45</a:t>
                      </a:r>
                    </a:p>
                    <a:p>
                      <a:r>
                        <a:rPr lang="en-US" dirty="0"/>
                        <a:t>0.42</a:t>
                      </a:r>
                    </a:p>
                    <a:p>
                      <a:r>
                        <a:rPr lang="en-US" dirty="0"/>
                        <a:t>0.40</a:t>
                      </a:r>
                    </a:p>
                    <a:p>
                      <a:r>
                        <a:rPr lang="en-US" dirty="0"/>
                        <a:t>0.37</a:t>
                      </a:r>
                    </a:p>
                    <a:p>
                      <a:r>
                        <a:rPr lang="en-US" dirty="0"/>
                        <a:t>0.33</a:t>
                      </a:r>
                    </a:p>
                    <a:p>
                      <a:r>
                        <a:rPr lang="en-US" dirty="0"/>
                        <a:t>0.27</a:t>
                      </a:r>
                    </a:p>
                    <a:p>
                      <a:r>
                        <a:rPr lang="en-US" dirty="0"/>
                        <a:t>0.22</a:t>
                      </a:r>
                    </a:p>
                    <a:p>
                      <a:r>
                        <a:rPr lang="en-US" dirty="0"/>
                        <a:t>0.17</a:t>
                      </a:r>
                    </a:p>
                    <a:p>
                      <a:r>
                        <a:rPr lang="en-US" dirty="0"/>
                        <a:t>0.13</a:t>
                      </a:r>
                    </a:p>
                    <a:p>
                      <a:r>
                        <a:rPr lang="en-US" dirty="0"/>
                        <a:t>0.11</a:t>
                      </a:r>
                    </a:p>
                    <a:p>
                      <a:r>
                        <a:rPr lang="en-US" dirty="0"/>
                        <a:t>0.06</a:t>
                      </a:r>
                    </a:p>
                  </a:txBody>
                  <a:tcPr/>
                </a:tc>
                <a:tc>
                  <a:txBody>
                    <a:bodyPr/>
                    <a:lstStyle/>
                    <a:p>
                      <a:r>
                        <a:rPr lang="en-US" dirty="0" err="1"/>
                        <a:t>BsmtHalfBath</a:t>
                      </a:r>
                      <a:r>
                        <a:rPr lang="en-US" dirty="0"/>
                        <a:t> </a:t>
                      </a:r>
                    </a:p>
                    <a:p>
                      <a:r>
                        <a:rPr lang="en-US" dirty="0" err="1"/>
                        <a:t>ScreenPorch</a:t>
                      </a:r>
                      <a:r>
                        <a:rPr lang="en-US" dirty="0"/>
                        <a:t> </a:t>
                      </a:r>
                    </a:p>
                    <a:p>
                      <a:r>
                        <a:rPr lang="en-US" dirty="0"/>
                        <a:t>3SsnPorch </a:t>
                      </a:r>
                      <a:r>
                        <a:rPr lang="en-US" dirty="0" err="1"/>
                        <a:t>EnclosedPorch</a:t>
                      </a:r>
                      <a:r>
                        <a:rPr lang="en-US" dirty="0"/>
                        <a:t>  </a:t>
                      </a:r>
                      <a:r>
                        <a:rPr lang="en-US" dirty="0" err="1"/>
                        <a:t>MSSubClass</a:t>
                      </a:r>
                      <a:r>
                        <a:rPr lang="en-US" dirty="0"/>
                        <a:t> </a:t>
                      </a:r>
                      <a:r>
                        <a:rPr lang="en-US" dirty="0" err="1"/>
                        <a:t>OverallCond</a:t>
                      </a:r>
                      <a:r>
                        <a:rPr lang="en-US" dirty="0"/>
                        <a:t> </a:t>
                      </a:r>
                    </a:p>
                    <a:p>
                      <a:r>
                        <a:rPr lang="en-US" dirty="0" err="1"/>
                        <a:t>YrSold</a:t>
                      </a:r>
                      <a:r>
                        <a:rPr lang="en-US" dirty="0"/>
                        <a:t> </a:t>
                      </a:r>
                    </a:p>
                    <a:p>
                      <a:r>
                        <a:rPr lang="en-US" dirty="0" err="1"/>
                        <a:t>MiscVal</a:t>
                      </a:r>
                      <a:r>
                        <a:rPr lang="en-US" dirty="0"/>
                        <a:t> </a:t>
                      </a:r>
                    </a:p>
                    <a:p>
                      <a:r>
                        <a:rPr lang="en-US" dirty="0"/>
                        <a:t>Unnamed (ID-0)</a:t>
                      </a:r>
                    </a:p>
                    <a:p>
                      <a:r>
                        <a:rPr lang="en-US" dirty="0" err="1"/>
                        <a:t>KitchenAbvGr</a:t>
                      </a:r>
                      <a:endParaRPr lang="en-US" dirty="0"/>
                    </a:p>
                    <a:p>
                      <a:r>
                        <a:rPr lang="en-US" dirty="0" err="1"/>
                        <a:t>LowQualFinSF</a:t>
                      </a:r>
                      <a:endParaRPr lang="en-US" dirty="0"/>
                    </a:p>
                    <a:p>
                      <a:r>
                        <a:rPr lang="en-US" dirty="0" err="1"/>
                        <a:t>PoolArea</a:t>
                      </a:r>
                      <a:endParaRPr lang="en-US" dirty="0"/>
                    </a:p>
                  </a:txBody>
                  <a:tcPr/>
                </a:tc>
                <a:tc>
                  <a:txBody>
                    <a:bodyPr/>
                    <a:lstStyle/>
                    <a:p>
                      <a:r>
                        <a:rPr lang="en-US" dirty="0"/>
                        <a:t>0.00</a:t>
                      </a:r>
                    </a:p>
                    <a:p>
                      <a:r>
                        <a:rPr lang="en-US" dirty="0"/>
                        <a:t>-0.13</a:t>
                      </a:r>
                    </a:p>
                    <a:p>
                      <a:r>
                        <a:rPr lang="en-US" dirty="0"/>
                        <a:t>-0.13</a:t>
                      </a:r>
                    </a:p>
                    <a:p>
                      <a:r>
                        <a:rPr lang="en-US" dirty="0"/>
                        <a:t>-0.18</a:t>
                      </a:r>
                    </a:p>
                    <a:p>
                      <a:r>
                        <a:rPr lang="en-US" dirty="0"/>
                        <a:t>-0.20 </a:t>
                      </a:r>
                    </a:p>
                    <a:p>
                      <a:r>
                        <a:rPr lang="en-US" dirty="0"/>
                        <a:t>-0.26 </a:t>
                      </a:r>
                    </a:p>
                    <a:p>
                      <a:r>
                        <a:rPr lang="en-US" dirty="0"/>
                        <a:t>-0.26</a:t>
                      </a:r>
                    </a:p>
                    <a:p>
                      <a:r>
                        <a:rPr lang="en-US" dirty="0"/>
                        <a:t>-0.28</a:t>
                      </a:r>
                    </a:p>
                    <a:p>
                      <a:r>
                        <a:rPr lang="en-US" dirty="0"/>
                        <a:t>-0.30</a:t>
                      </a:r>
                    </a:p>
                    <a:p>
                      <a:r>
                        <a:rPr lang="en-US" dirty="0"/>
                        <a:t>-0.43</a:t>
                      </a:r>
                    </a:p>
                    <a:p>
                      <a:r>
                        <a:rPr lang="en-US" dirty="0" err="1"/>
                        <a:t>NaN</a:t>
                      </a:r>
                      <a:endParaRPr lang="en-US" dirty="0"/>
                    </a:p>
                    <a:p>
                      <a:r>
                        <a:rPr lang="en-US" dirty="0" err="1"/>
                        <a:t>NaN</a:t>
                      </a:r>
                      <a:endParaRPr lang="en-US" dirty="0"/>
                    </a:p>
                  </a:txBody>
                  <a:tcPr/>
                </a:tc>
                <a:extLst>
                  <a:ext uri="{0D108BD9-81ED-4DB2-BD59-A6C34878D82A}">
                    <a16:rowId xmlns:a16="http://schemas.microsoft.com/office/drawing/2014/main" val="3634087988"/>
                  </a:ext>
                </a:extLst>
              </a:tr>
            </a:tbl>
          </a:graphicData>
        </a:graphic>
      </p:graphicFrame>
      <p:sp>
        <p:nvSpPr>
          <p:cNvPr id="4" name="TextBox 3">
            <a:extLst>
              <a:ext uri="{FF2B5EF4-FFF2-40B4-BE49-F238E27FC236}">
                <a16:creationId xmlns:a16="http://schemas.microsoft.com/office/drawing/2014/main" id="{6708AAD1-4D8E-0953-EC68-6091290AFB8F}"/>
              </a:ext>
            </a:extLst>
          </p:cNvPr>
          <p:cNvSpPr txBox="1"/>
          <p:nvPr/>
        </p:nvSpPr>
        <p:spPr>
          <a:xfrm>
            <a:off x="4177146" y="6350807"/>
            <a:ext cx="394854" cy="307777"/>
          </a:xfrm>
          <a:prstGeom prst="rect">
            <a:avLst/>
          </a:prstGeom>
          <a:noFill/>
        </p:spPr>
        <p:txBody>
          <a:bodyPr wrap="square">
            <a:spAutoFit/>
          </a:bodyPr>
          <a:lstStyle/>
          <a:p>
            <a:pPr algn="ctr"/>
            <a:fld id="{00000000-1234-1234-1234-123412341234}" type="slidenum">
              <a:rPr lang="en-US" smtClean="0">
                <a:latin typeface="Georgia"/>
                <a:ea typeface="Georgia"/>
                <a:cs typeface="Georgia"/>
                <a:sym typeface="Georgia"/>
              </a:rPr>
              <a:pPr algn="ct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568325" y="1011690"/>
            <a:ext cx="7886700" cy="535544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table below shows the correlation coefficient (</a:t>
            </a:r>
            <a:r>
              <a:rPr lang="en-US" sz="1800" i="1" dirty="0">
                <a:latin typeface="Arial"/>
                <a:ea typeface="Arial"/>
                <a:cs typeface="Arial"/>
                <a:sym typeface="Arial"/>
              </a:rPr>
              <a:t>r</a:t>
            </a:r>
            <a:r>
              <a:rPr lang="en-US" sz="1800" dirty="0">
                <a:latin typeface="Arial"/>
                <a:ea typeface="Arial"/>
                <a:cs typeface="Arial"/>
                <a:sym typeface="Arial"/>
              </a:rPr>
              <a:t>) for </a:t>
            </a:r>
            <a:r>
              <a:rPr lang="en-US" sz="1800" dirty="0" err="1">
                <a:latin typeface="Arial"/>
                <a:ea typeface="Arial"/>
                <a:cs typeface="Arial"/>
                <a:sym typeface="Arial"/>
              </a:rPr>
              <a:t>SalePrice</a:t>
            </a:r>
            <a:r>
              <a:rPr lang="en-US" sz="1800" dirty="0">
                <a:latin typeface="Arial"/>
                <a:ea typeface="Arial"/>
                <a:cs typeface="Arial"/>
                <a:sym typeface="Arial"/>
              </a:rPr>
              <a:t> and each of the other variables in the second training dataset, in descending order.</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In the second MIT model, the five independent variables in the regression analysis are selected because they have the strongest correlations with the dependent variable, </a:t>
            </a:r>
            <a:r>
              <a:rPr lang="en-US" sz="1800" dirty="0" err="1">
                <a:latin typeface="Arial"/>
                <a:cs typeface="Arial"/>
                <a:sym typeface="Arial"/>
              </a:rPr>
              <a:t>SalePrice</a:t>
            </a:r>
            <a:r>
              <a:rPr lang="en-US" sz="1800" dirty="0">
                <a:latin typeface="Arial"/>
                <a:cs typeface="Arial"/>
                <a:sym typeface="Arial"/>
              </a:rPr>
              <a:t>.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graphicFrame>
        <p:nvGraphicFramePr>
          <p:cNvPr id="2" name="Table 2">
            <a:extLst>
              <a:ext uri="{FF2B5EF4-FFF2-40B4-BE49-F238E27FC236}">
                <a16:creationId xmlns:a16="http://schemas.microsoft.com/office/drawing/2014/main" id="{C6D9D001-4B22-F4FD-39BF-DAAFAEB50776}"/>
              </a:ext>
            </a:extLst>
          </p:cNvPr>
          <p:cNvGraphicFramePr>
            <a:graphicFrameLocks noGrp="1"/>
          </p:cNvGraphicFramePr>
          <p:nvPr>
            <p:extLst>
              <p:ext uri="{D42A27DB-BD31-4B8C-83A1-F6EECF244321}">
                <p14:modId xmlns:p14="http://schemas.microsoft.com/office/powerpoint/2010/main" val="4099756656"/>
              </p:ext>
            </p:extLst>
          </p:nvPr>
        </p:nvGraphicFramePr>
        <p:xfrm>
          <a:off x="1148092" y="1811020"/>
          <a:ext cx="6452961" cy="3235960"/>
        </p:xfrm>
        <a:graphic>
          <a:graphicData uri="http://schemas.openxmlformats.org/drawingml/2006/table">
            <a:tbl>
              <a:tblPr firstRow="1" bandRow="1">
                <a:tableStyleId>{5C22544A-7EE6-4342-B048-85BDC9FD1C3A}</a:tableStyleId>
              </a:tblPr>
              <a:tblGrid>
                <a:gridCol w="1520967">
                  <a:extLst>
                    <a:ext uri="{9D8B030D-6E8A-4147-A177-3AD203B41FA5}">
                      <a16:colId xmlns:a16="http://schemas.microsoft.com/office/drawing/2014/main" val="295209330"/>
                    </a:ext>
                  </a:extLst>
                </a:gridCol>
                <a:gridCol w="637579">
                  <a:extLst>
                    <a:ext uri="{9D8B030D-6E8A-4147-A177-3AD203B41FA5}">
                      <a16:colId xmlns:a16="http://schemas.microsoft.com/office/drawing/2014/main" val="3069172864"/>
                    </a:ext>
                  </a:extLst>
                </a:gridCol>
                <a:gridCol w="1524854">
                  <a:extLst>
                    <a:ext uri="{9D8B030D-6E8A-4147-A177-3AD203B41FA5}">
                      <a16:colId xmlns:a16="http://schemas.microsoft.com/office/drawing/2014/main" val="1875788419"/>
                    </a:ext>
                  </a:extLst>
                </a:gridCol>
                <a:gridCol w="605481">
                  <a:extLst>
                    <a:ext uri="{9D8B030D-6E8A-4147-A177-3AD203B41FA5}">
                      <a16:colId xmlns:a16="http://schemas.microsoft.com/office/drawing/2014/main" val="1456112138"/>
                    </a:ext>
                  </a:extLst>
                </a:gridCol>
                <a:gridCol w="1461951">
                  <a:extLst>
                    <a:ext uri="{9D8B030D-6E8A-4147-A177-3AD203B41FA5}">
                      <a16:colId xmlns:a16="http://schemas.microsoft.com/office/drawing/2014/main" val="1316842301"/>
                    </a:ext>
                  </a:extLst>
                </a:gridCol>
                <a:gridCol w="702129">
                  <a:extLst>
                    <a:ext uri="{9D8B030D-6E8A-4147-A177-3AD203B41FA5}">
                      <a16:colId xmlns:a16="http://schemas.microsoft.com/office/drawing/2014/main" val="2970456702"/>
                    </a:ext>
                  </a:extLst>
                </a:gridCol>
              </a:tblGrid>
              <a:tr h="370840">
                <a:tc>
                  <a:txBody>
                    <a:bodyPr/>
                    <a:lstStyle/>
                    <a:p>
                      <a:r>
                        <a:rPr lang="en-US" dirty="0"/>
                        <a:t>Variable</a:t>
                      </a:r>
                    </a:p>
                  </a:txBody>
                  <a:tcPr/>
                </a:tc>
                <a:tc>
                  <a:txBody>
                    <a:bodyPr/>
                    <a:lstStyle/>
                    <a:p>
                      <a:pPr algn="ctr"/>
                      <a:r>
                        <a:rPr lang="en-US" i="1" dirty="0"/>
                        <a:t>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Variable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1" dirty="0"/>
                        <a:t>r</a:t>
                      </a:r>
                    </a:p>
                  </a:txBody>
                  <a:tcPr/>
                </a:tc>
                <a:tc>
                  <a:txBody>
                    <a:bodyPr/>
                    <a:lstStyle/>
                    <a:p>
                      <a:r>
                        <a:rPr lang="en-US" dirty="0"/>
                        <a:t>Variable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1" dirty="0"/>
                        <a:t>r</a:t>
                      </a:r>
                    </a:p>
                  </a:txBody>
                  <a:tcPr/>
                </a:tc>
                <a:extLst>
                  <a:ext uri="{0D108BD9-81ED-4DB2-BD59-A6C34878D82A}">
                    <a16:rowId xmlns:a16="http://schemas.microsoft.com/office/drawing/2014/main" val="3882059266"/>
                  </a:ext>
                </a:extLst>
              </a:tr>
              <a:tr h="370840">
                <a:tc>
                  <a:txBody>
                    <a:bodyPr/>
                    <a:lstStyle/>
                    <a:p>
                      <a:r>
                        <a:rPr lang="en-US" dirty="0" err="1"/>
                        <a:t>SalePrice</a:t>
                      </a:r>
                      <a:r>
                        <a:rPr lang="en-US" dirty="0"/>
                        <a:t> </a:t>
                      </a:r>
                    </a:p>
                    <a:p>
                      <a:r>
                        <a:rPr lang="en-US" dirty="0" err="1"/>
                        <a:t>OverallQual</a:t>
                      </a:r>
                      <a:endParaRPr lang="en-US" dirty="0"/>
                    </a:p>
                    <a:p>
                      <a:r>
                        <a:rPr lang="en-US" dirty="0" err="1"/>
                        <a:t>GrLivArea</a:t>
                      </a:r>
                      <a:endParaRPr lang="en-US" dirty="0"/>
                    </a:p>
                    <a:p>
                      <a:r>
                        <a:rPr lang="en-US" dirty="0" err="1"/>
                        <a:t>GarageArea</a:t>
                      </a:r>
                      <a:endParaRPr lang="en-US" dirty="0"/>
                    </a:p>
                    <a:p>
                      <a:r>
                        <a:rPr lang="en-US" dirty="0"/>
                        <a:t>Garage Cars </a:t>
                      </a:r>
                      <a:r>
                        <a:rPr lang="en-US" dirty="0" err="1"/>
                        <a:t>YearBuilt</a:t>
                      </a:r>
                      <a:endParaRPr lang="en-US" dirty="0"/>
                    </a:p>
                    <a:p>
                      <a:r>
                        <a:rPr lang="en-US" dirty="0" err="1"/>
                        <a:t>TotalBsmtSF</a:t>
                      </a:r>
                      <a:r>
                        <a:rPr lang="en-US" dirty="0"/>
                        <a:t> </a:t>
                      </a:r>
                      <a:r>
                        <a:rPr lang="en-US" dirty="0" err="1"/>
                        <a:t>GarageYrBlt</a:t>
                      </a:r>
                      <a:endParaRPr lang="en-US" dirty="0"/>
                    </a:p>
                    <a:p>
                      <a:r>
                        <a:rPr lang="en-US" dirty="0" err="1"/>
                        <a:t>FullBath</a:t>
                      </a:r>
                      <a:r>
                        <a:rPr lang="en-US" dirty="0"/>
                        <a:t> </a:t>
                      </a:r>
                      <a:r>
                        <a:rPr lang="en-US" dirty="0" err="1"/>
                        <a:t>MasVnrArea</a:t>
                      </a:r>
                      <a:r>
                        <a:rPr lang="en-US" dirty="0"/>
                        <a:t> </a:t>
                      </a:r>
                    </a:p>
                    <a:p>
                      <a:r>
                        <a:rPr lang="en-US" dirty="0" err="1"/>
                        <a:t>TotRmsAbvGrd</a:t>
                      </a:r>
                      <a:endParaRPr lang="en-US" dirty="0"/>
                    </a:p>
                    <a:p>
                      <a:r>
                        <a:rPr lang="en-US" dirty="0"/>
                        <a:t>1stFlrSF</a:t>
                      </a:r>
                    </a:p>
                    <a:p>
                      <a:r>
                        <a:rPr lang="en-US" dirty="0" err="1"/>
                        <a:t>YearRemodAdd</a:t>
                      </a:r>
                      <a:endParaRPr lang="en-US" dirty="0"/>
                    </a:p>
                  </a:txBody>
                  <a:tcPr/>
                </a:tc>
                <a:tc>
                  <a:txBody>
                    <a:bodyPr/>
                    <a:lstStyle/>
                    <a:p>
                      <a:r>
                        <a:rPr lang="en-US" dirty="0"/>
                        <a:t>1.00</a:t>
                      </a:r>
                    </a:p>
                    <a:p>
                      <a:r>
                        <a:rPr lang="en-US" dirty="0"/>
                        <a:t>0.86</a:t>
                      </a:r>
                    </a:p>
                    <a:p>
                      <a:r>
                        <a:rPr lang="en-US" dirty="0"/>
                        <a:t>0.74</a:t>
                      </a:r>
                    </a:p>
                    <a:p>
                      <a:r>
                        <a:rPr lang="en-US" dirty="0"/>
                        <a:t>0.69</a:t>
                      </a:r>
                    </a:p>
                    <a:p>
                      <a:r>
                        <a:rPr lang="en-US" dirty="0"/>
                        <a:t>0.66</a:t>
                      </a:r>
                    </a:p>
                    <a:p>
                      <a:r>
                        <a:rPr lang="en-US" dirty="0"/>
                        <a:t>0.66</a:t>
                      </a:r>
                    </a:p>
                    <a:p>
                      <a:r>
                        <a:rPr lang="en-US" dirty="0"/>
                        <a:t>0.62</a:t>
                      </a:r>
                    </a:p>
                    <a:p>
                      <a:r>
                        <a:rPr lang="en-US" dirty="0"/>
                        <a:t>0.59</a:t>
                      </a:r>
                    </a:p>
                    <a:p>
                      <a:r>
                        <a:rPr lang="en-US" dirty="0"/>
                        <a:t>0.58</a:t>
                      </a:r>
                    </a:p>
                    <a:p>
                      <a:r>
                        <a:rPr lang="en-US" dirty="0"/>
                        <a:t>0.57</a:t>
                      </a:r>
                    </a:p>
                    <a:p>
                      <a:r>
                        <a:rPr lang="en-US" dirty="0"/>
                        <a:t>0.55</a:t>
                      </a:r>
                    </a:p>
                    <a:p>
                      <a:r>
                        <a:rPr lang="en-US" dirty="0"/>
                        <a:t>0.55</a:t>
                      </a:r>
                    </a:p>
                    <a:p>
                      <a:r>
                        <a:rPr lang="en-US" dirty="0"/>
                        <a:t>0.55</a:t>
                      </a:r>
                    </a:p>
                  </a:txBody>
                  <a:tcPr/>
                </a:tc>
                <a:tc>
                  <a:txBody>
                    <a:bodyPr/>
                    <a:lstStyle/>
                    <a:p>
                      <a:r>
                        <a:rPr lang="en-US" dirty="0" err="1"/>
                        <a:t>LotArea</a:t>
                      </a:r>
                      <a:endParaRPr lang="en-US" dirty="0"/>
                    </a:p>
                    <a:p>
                      <a:r>
                        <a:rPr lang="en-US" dirty="0"/>
                        <a:t>Fireplaces </a:t>
                      </a:r>
                    </a:p>
                    <a:p>
                      <a:r>
                        <a:rPr lang="en-US" dirty="0" err="1"/>
                        <a:t>WoodDeckSF</a:t>
                      </a:r>
                      <a:r>
                        <a:rPr lang="en-US" dirty="0"/>
                        <a:t> </a:t>
                      </a:r>
                    </a:p>
                    <a:p>
                      <a:r>
                        <a:rPr lang="en-US" dirty="0"/>
                        <a:t>2ndFlrSF </a:t>
                      </a:r>
                    </a:p>
                    <a:p>
                      <a:r>
                        <a:rPr lang="en-US" dirty="0" err="1"/>
                        <a:t>BsmtUnfSF</a:t>
                      </a:r>
                      <a:endParaRPr lang="en-US" dirty="0"/>
                    </a:p>
                    <a:p>
                      <a:r>
                        <a:rPr lang="en-US" dirty="0" err="1"/>
                        <a:t>HalfBath</a:t>
                      </a:r>
                      <a:r>
                        <a:rPr lang="en-US" dirty="0"/>
                        <a:t> </a:t>
                      </a:r>
                    </a:p>
                    <a:p>
                      <a:r>
                        <a:rPr lang="en-US" dirty="0" err="1"/>
                        <a:t>OpenPorchSF</a:t>
                      </a:r>
                      <a:endParaRPr lang="en-US" dirty="0"/>
                    </a:p>
                    <a:p>
                      <a:r>
                        <a:rPr lang="en-US" dirty="0" err="1"/>
                        <a:t>LotFrontage</a:t>
                      </a:r>
                      <a:r>
                        <a:rPr lang="en-US" dirty="0"/>
                        <a:t> </a:t>
                      </a:r>
                    </a:p>
                    <a:p>
                      <a:r>
                        <a:rPr lang="en-US" dirty="0"/>
                        <a:t>BsmtFinSF1 </a:t>
                      </a:r>
                    </a:p>
                    <a:p>
                      <a:r>
                        <a:rPr lang="en-US" dirty="0" err="1"/>
                        <a:t>MoSold</a:t>
                      </a:r>
                      <a:endParaRPr lang="en-US" dirty="0"/>
                    </a:p>
                    <a:p>
                      <a:r>
                        <a:rPr lang="en-US" dirty="0" err="1"/>
                        <a:t>BedroomAbvGr</a:t>
                      </a:r>
                      <a:endParaRPr lang="en-US" dirty="0"/>
                    </a:p>
                    <a:p>
                      <a:r>
                        <a:rPr lang="en-US" dirty="0" err="1"/>
                        <a:t>BsmtFullBath</a:t>
                      </a:r>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Screen Porch </a:t>
                      </a:r>
                    </a:p>
                  </a:txBody>
                  <a:tcPr/>
                </a:tc>
                <a:tc>
                  <a:txBody>
                    <a:bodyPr/>
                    <a:lstStyle/>
                    <a:p>
                      <a:r>
                        <a:rPr lang="en-US" dirty="0"/>
                        <a:t>0.50</a:t>
                      </a:r>
                    </a:p>
                    <a:p>
                      <a:r>
                        <a:rPr lang="en-US" dirty="0"/>
                        <a:t>0.49</a:t>
                      </a:r>
                    </a:p>
                    <a:p>
                      <a:r>
                        <a:rPr lang="en-US" dirty="0"/>
                        <a:t>0.45</a:t>
                      </a:r>
                    </a:p>
                    <a:p>
                      <a:r>
                        <a:rPr lang="en-US" dirty="0"/>
                        <a:t>0.38</a:t>
                      </a:r>
                    </a:p>
                    <a:p>
                      <a:r>
                        <a:rPr lang="en-US" dirty="0"/>
                        <a:t>0.33</a:t>
                      </a:r>
                    </a:p>
                    <a:p>
                      <a:r>
                        <a:rPr lang="en-US" dirty="0"/>
                        <a:t>0.32</a:t>
                      </a:r>
                    </a:p>
                    <a:p>
                      <a:r>
                        <a:rPr lang="en-US" dirty="0"/>
                        <a:t>0.30</a:t>
                      </a:r>
                    </a:p>
                    <a:p>
                      <a:r>
                        <a:rPr lang="en-US" dirty="0"/>
                        <a:t>0.28</a:t>
                      </a:r>
                    </a:p>
                    <a:p>
                      <a:r>
                        <a:rPr lang="en-US" dirty="0"/>
                        <a:t>0.27</a:t>
                      </a:r>
                    </a:p>
                    <a:p>
                      <a:r>
                        <a:rPr lang="en-US" dirty="0"/>
                        <a:t>0.26</a:t>
                      </a:r>
                    </a:p>
                    <a:p>
                      <a:r>
                        <a:rPr lang="en-US" dirty="0"/>
                        <a:t>0.23</a:t>
                      </a:r>
                    </a:p>
                    <a:p>
                      <a:r>
                        <a:rPr lang="en-US" dirty="0"/>
                        <a:t>0.16</a:t>
                      </a:r>
                    </a:p>
                    <a:p>
                      <a:r>
                        <a:rPr lang="en-US" dirty="0"/>
                        <a:t>0.04</a:t>
                      </a:r>
                    </a:p>
                  </a:txBody>
                  <a:tcPr/>
                </a:tc>
                <a:tc>
                  <a:txBody>
                    <a:bodyPr/>
                    <a:lstStyle/>
                    <a:p>
                      <a:r>
                        <a:rPr lang="en-US" dirty="0"/>
                        <a:t>3SsnPorch </a:t>
                      </a:r>
                    </a:p>
                    <a:p>
                      <a:r>
                        <a:rPr lang="en-US" dirty="0" err="1"/>
                        <a:t>BsmtHalfBath</a:t>
                      </a:r>
                      <a:r>
                        <a:rPr lang="en-US" dirty="0"/>
                        <a:t> </a:t>
                      </a:r>
                    </a:p>
                    <a:p>
                      <a:r>
                        <a:rPr lang="en-US" dirty="0" err="1"/>
                        <a:t>MSSubClass</a:t>
                      </a:r>
                      <a:r>
                        <a:rPr lang="en-US" dirty="0"/>
                        <a:t> </a:t>
                      </a:r>
                    </a:p>
                    <a:p>
                      <a:r>
                        <a:rPr lang="en-US" dirty="0" err="1"/>
                        <a:t>MiscVal</a:t>
                      </a:r>
                      <a:endParaRPr lang="en-US" dirty="0"/>
                    </a:p>
                    <a:p>
                      <a:r>
                        <a:rPr lang="en-US" dirty="0"/>
                        <a:t>BsmtFinSF2 </a:t>
                      </a:r>
                      <a:r>
                        <a:rPr lang="en-US" dirty="0" err="1"/>
                        <a:t>LowQualFinSF</a:t>
                      </a:r>
                      <a:r>
                        <a:rPr lang="en-US" dirty="0"/>
                        <a:t> </a:t>
                      </a:r>
                    </a:p>
                    <a:p>
                      <a:r>
                        <a:rPr lang="en-US" dirty="0"/>
                        <a:t>ID Unnamed: 0 </a:t>
                      </a:r>
                    </a:p>
                    <a:p>
                      <a:r>
                        <a:rPr lang="en-US" dirty="0" err="1"/>
                        <a:t>OverallCond</a:t>
                      </a:r>
                      <a:endParaRPr lang="en-US" dirty="0"/>
                    </a:p>
                    <a:p>
                      <a:r>
                        <a:rPr lang="en-US" dirty="0"/>
                        <a:t>Enclosed Porch</a:t>
                      </a:r>
                    </a:p>
                    <a:p>
                      <a:r>
                        <a:rPr lang="en-US" dirty="0" err="1"/>
                        <a:t>KitchenAbvGr</a:t>
                      </a:r>
                      <a:endParaRPr lang="en-US" dirty="0"/>
                    </a:p>
                    <a:p>
                      <a:r>
                        <a:rPr lang="en-US" dirty="0" err="1"/>
                        <a:t>YrSold</a:t>
                      </a:r>
                      <a:endParaRPr lang="en-US" dirty="0"/>
                    </a:p>
                    <a:p>
                      <a:r>
                        <a:rPr lang="en-US" dirty="0"/>
                        <a:t>Pool Area</a:t>
                      </a:r>
                    </a:p>
                  </a:txBody>
                  <a:tcPr/>
                </a:tc>
                <a:tc>
                  <a:txBody>
                    <a:bodyPr/>
                    <a:lstStyle/>
                    <a:p>
                      <a:r>
                        <a:rPr lang="en-US" dirty="0"/>
                        <a:t>-0.02</a:t>
                      </a:r>
                    </a:p>
                    <a:p>
                      <a:r>
                        <a:rPr lang="en-US" dirty="0"/>
                        <a:t>-0.06</a:t>
                      </a:r>
                    </a:p>
                    <a:p>
                      <a:r>
                        <a:rPr lang="en-US" dirty="0"/>
                        <a:t>-0.07</a:t>
                      </a:r>
                    </a:p>
                    <a:p>
                      <a:r>
                        <a:rPr lang="en-US" dirty="0"/>
                        <a:t>-0.13</a:t>
                      </a:r>
                    </a:p>
                    <a:p>
                      <a:r>
                        <a:rPr lang="en-US" dirty="0"/>
                        <a:t>-0.14 </a:t>
                      </a:r>
                    </a:p>
                    <a:p>
                      <a:r>
                        <a:rPr lang="en-US" dirty="0"/>
                        <a:t>-0.15 </a:t>
                      </a:r>
                    </a:p>
                    <a:p>
                      <a:r>
                        <a:rPr lang="en-US" dirty="0"/>
                        <a:t>-0.16</a:t>
                      </a:r>
                    </a:p>
                    <a:p>
                      <a:r>
                        <a:rPr lang="en-US" dirty="0"/>
                        <a:t>-0.17</a:t>
                      </a:r>
                    </a:p>
                    <a:p>
                      <a:r>
                        <a:rPr lang="en-US" dirty="0"/>
                        <a:t>-0.23</a:t>
                      </a:r>
                    </a:p>
                    <a:p>
                      <a:r>
                        <a:rPr lang="en-US" dirty="0"/>
                        <a:t>-0.24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-0.26</a:t>
                      </a:r>
                    </a:p>
                    <a:p>
                      <a:r>
                        <a:rPr lang="en-US" dirty="0" err="1"/>
                        <a:t>NaN</a:t>
                      </a:r>
                      <a:endParaRPr lang="en-US" dirty="0"/>
                    </a:p>
                  </a:txBody>
                  <a:tcPr/>
                </a:tc>
                <a:extLst>
                  <a:ext uri="{0D108BD9-81ED-4DB2-BD59-A6C34878D82A}">
                    <a16:rowId xmlns:a16="http://schemas.microsoft.com/office/drawing/2014/main" val="3634087988"/>
                  </a:ext>
                </a:extLst>
              </a:tr>
            </a:tbl>
          </a:graphicData>
        </a:graphic>
      </p:graphicFrame>
      <p:sp>
        <p:nvSpPr>
          <p:cNvPr id="4" name="TextBox 3">
            <a:extLst>
              <a:ext uri="{FF2B5EF4-FFF2-40B4-BE49-F238E27FC236}">
                <a16:creationId xmlns:a16="http://schemas.microsoft.com/office/drawing/2014/main" id="{6708AAD1-4D8E-0953-EC68-6091290AFB8F}"/>
              </a:ext>
            </a:extLst>
          </p:cNvPr>
          <p:cNvSpPr txBox="1"/>
          <p:nvPr/>
        </p:nvSpPr>
        <p:spPr>
          <a:xfrm>
            <a:off x="4177146" y="6350807"/>
            <a:ext cx="394854" cy="307777"/>
          </a:xfrm>
          <a:prstGeom prst="rect">
            <a:avLst/>
          </a:prstGeom>
          <a:noFill/>
        </p:spPr>
        <p:txBody>
          <a:bodyPr wrap="square">
            <a:spAutoFit/>
          </a:bodyPr>
          <a:lstStyle/>
          <a:p>
            <a:pPr algn="ctr"/>
            <a:fld id="{00000000-1234-1234-1234-123412341234}" type="slidenum">
              <a:rPr lang="en-US" smtClean="0">
                <a:latin typeface="Georgia"/>
                <a:ea typeface="Georgia"/>
                <a:cs typeface="Georgia"/>
                <a:sym typeface="Georgia"/>
              </a:rPr>
              <a:pPr algn="ctr"/>
              <a:t>16</a:t>
            </a:fld>
            <a:endParaRPr lang="en-US" dirty="0"/>
          </a:p>
        </p:txBody>
      </p:sp>
    </p:spTree>
    <p:extLst>
      <p:ext uri="{BB962C8B-B14F-4D97-AF65-F5344CB8AC3E}">
        <p14:creationId xmlns:p14="http://schemas.microsoft.com/office/powerpoint/2010/main" val="85391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568325" y="1011690"/>
            <a:ext cx="7886700" cy="535544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Variable Selection for the Project</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285750" indent="-285750">
              <a:lnSpc>
                <a:spcPct val="110000"/>
              </a:lnSpc>
              <a:spcBef>
                <a:spcPts val="0"/>
              </a:spcBef>
            </a:pPr>
            <a:r>
              <a:rPr lang="en-US" sz="1800" b="1" dirty="0">
                <a:latin typeface="Arial"/>
                <a:ea typeface="Arial"/>
                <a:cs typeface="Arial"/>
                <a:sym typeface="Arial"/>
              </a:rPr>
              <a:t>Models 1, 2a, and 2b: </a:t>
            </a:r>
            <a:r>
              <a:rPr lang="en-US" sz="1800" dirty="0">
                <a:latin typeface="Arial"/>
                <a:ea typeface="Arial"/>
                <a:cs typeface="Arial"/>
                <a:sym typeface="Arial"/>
              </a:rPr>
              <a:t>Independent variables are selected based on answering questions of interest, rather than on their correlation coefficients. The newly selected variables are added to the existing variables in the first MIT model.</a:t>
            </a:r>
          </a:p>
          <a:p>
            <a:pPr marL="285750" indent="-285750">
              <a:lnSpc>
                <a:spcPct val="110000"/>
              </a:lnSpc>
              <a:spcBef>
                <a:spcPts val="0"/>
              </a:spcBef>
            </a:pPr>
            <a:endParaRPr lang="en-US" sz="1800" dirty="0">
              <a:latin typeface="Arial"/>
              <a:ea typeface="Arial"/>
              <a:cs typeface="Arial"/>
              <a:sym typeface="Arial"/>
            </a:endParaRPr>
          </a:p>
          <a:p>
            <a:pPr marL="285750" indent="-285750">
              <a:lnSpc>
                <a:spcPct val="110000"/>
              </a:lnSpc>
              <a:spcBef>
                <a:spcPts val="0"/>
              </a:spcBef>
            </a:pPr>
            <a:r>
              <a:rPr lang="en-US" sz="1800" b="1" dirty="0">
                <a:latin typeface="Arial"/>
                <a:ea typeface="Arial"/>
                <a:cs typeface="Arial"/>
                <a:sym typeface="Arial"/>
              </a:rPr>
              <a:t>Model 3:</a:t>
            </a:r>
            <a:r>
              <a:rPr lang="en-US" sz="1800" dirty="0">
                <a:latin typeface="Arial"/>
                <a:ea typeface="Arial"/>
                <a:cs typeface="Arial"/>
                <a:sym typeface="Arial"/>
              </a:rPr>
              <a:t> The sixth independent variables is selected </a:t>
            </a:r>
            <a:r>
              <a:rPr lang="en-US" sz="1800" dirty="0">
                <a:latin typeface="Arial"/>
                <a:cs typeface="Arial"/>
                <a:sym typeface="Arial"/>
              </a:rPr>
              <a:t>because it has the sixth strongest correlation with the dependent variable, </a:t>
            </a:r>
            <a:r>
              <a:rPr lang="en-US" sz="1800" dirty="0" err="1">
                <a:latin typeface="Arial"/>
                <a:cs typeface="Arial"/>
                <a:sym typeface="Arial"/>
              </a:rPr>
              <a:t>SalePrice</a:t>
            </a:r>
            <a:r>
              <a:rPr lang="en-US" sz="1800" dirty="0">
                <a:latin typeface="Arial"/>
                <a:cs typeface="Arial"/>
                <a:sym typeface="Arial"/>
              </a:rPr>
              <a:t>. </a:t>
            </a:r>
            <a:r>
              <a:rPr lang="en-US" sz="1800" dirty="0">
                <a:latin typeface="Arial"/>
                <a:ea typeface="Arial"/>
                <a:cs typeface="Arial"/>
                <a:sym typeface="Arial"/>
              </a:rPr>
              <a:t>The newly selected variable is added to the existing variables in the second MIT model.</a:t>
            </a:r>
          </a:p>
          <a:p>
            <a:pPr marL="0" indent="0">
              <a:lnSpc>
                <a:spcPct val="110000"/>
              </a:lnSpc>
              <a:spcBef>
                <a:spcPts val="0"/>
              </a:spcBef>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sp>
        <p:nvSpPr>
          <p:cNvPr id="4" name="TextBox 3">
            <a:extLst>
              <a:ext uri="{FF2B5EF4-FFF2-40B4-BE49-F238E27FC236}">
                <a16:creationId xmlns:a16="http://schemas.microsoft.com/office/drawing/2014/main" id="{6708AAD1-4D8E-0953-EC68-6091290AFB8F}"/>
              </a:ext>
            </a:extLst>
          </p:cNvPr>
          <p:cNvSpPr txBox="1"/>
          <p:nvPr/>
        </p:nvSpPr>
        <p:spPr>
          <a:xfrm>
            <a:off x="4177146" y="6350807"/>
            <a:ext cx="394854" cy="307777"/>
          </a:xfrm>
          <a:prstGeom prst="rect">
            <a:avLst/>
          </a:prstGeom>
          <a:noFill/>
        </p:spPr>
        <p:txBody>
          <a:bodyPr wrap="square">
            <a:spAutoFit/>
          </a:bodyPr>
          <a:lstStyle/>
          <a:p>
            <a:pPr algn="ctr"/>
            <a:fld id="{00000000-1234-1234-1234-123412341234}" type="slidenum">
              <a:rPr lang="en-US" smtClean="0">
                <a:latin typeface="Georgia"/>
                <a:ea typeface="Georgia"/>
                <a:cs typeface="Georgia"/>
                <a:sym typeface="Georgia"/>
              </a:rPr>
              <a:pPr algn="ctr"/>
              <a:t>17</a:t>
            </a:fld>
            <a:endParaRPr lang="en-US" dirty="0"/>
          </a:p>
        </p:txBody>
      </p:sp>
    </p:spTree>
    <p:extLst>
      <p:ext uri="{BB962C8B-B14F-4D97-AF65-F5344CB8AC3E}">
        <p14:creationId xmlns:p14="http://schemas.microsoft.com/office/powerpoint/2010/main" val="350673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8" y="6356351"/>
            <a:ext cx="358883"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18</a:t>
            </a:fld>
            <a:endParaRPr dirty="0"/>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a:t>
            </a:r>
            <a:r>
              <a:rPr lang="en-US" sz="1800" b="0" i="0" u="none" strike="noStrike" cap="none" dirty="0">
                <a:solidFill>
                  <a:srgbClr val="000000"/>
                </a:solidFill>
                <a:latin typeface="Arial"/>
                <a:ea typeface="Arial"/>
                <a:cs typeface="Arial"/>
                <a:sym typeface="Arial"/>
              </a:rPr>
              <a:t>hree different models are created based on the MIT models. Variables used in the MIT models are included, and then other variables are added.</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285750" indent="-285750">
              <a:lnSpc>
                <a:spcPct val="110000"/>
              </a:lnSpc>
              <a:spcBef>
                <a:spcPts val="0"/>
              </a:spcBef>
            </a:pPr>
            <a:r>
              <a:rPr lang="en-US" sz="1800" b="1" dirty="0">
                <a:latin typeface="Arial"/>
                <a:cs typeface="Arial"/>
                <a:sym typeface="Arial"/>
              </a:rPr>
              <a:t>Model 1:</a:t>
            </a:r>
            <a:r>
              <a:rPr lang="en-US" sz="1800" dirty="0">
                <a:latin typeface="Arial"/>
                <a:cs typeface="Arial"/>
                <a:sym typeface="Arial"/>
              </a:rPr>
              <a:t> Adds </a:t>
            </a:r>
            <a:r>
              <a:rPr lang="en-US" sz="1800" dirty="0" err="1">
                <a:latin typeface="Arial"/>
                <a:cs typeface="Arial"/>
              </a:rPr>
              <a:t>WoodDeckSF</a:t>
            </a:r>
            <a:r>
              <a:rPr lang="en-US" sz="1800" dirty="0">
                <a:latin typeface="Arial"/>
                <a:cs typeface="Arial"/>
              </a:rPr>
              <a:t> to </a:t>
            </a:r>
            <a:r>
              <a:rPr lang="en-US" sz="1800" dirty="0" err="1">
                <a:latin typeface="Arial"/>
                <a:cs typeface="Arial"/>
              </a:rPr>
              <a:t>OverallQual</a:t>
            </a:r>
            <a:r>
              <a:rPr lang="en-US" sz="1800" dirty="0">
                <a:latin typeface="Arial"/>
                <a:cs typeface="Arial"/>
              </a:rPr>
              <a:t> and </a:t>
            </a:r>
            <a:r>
              <a:rPr lang="en-US" sz="1800" dirty="0" err="1">
                <a:latin typeface="Arial"/>
                <a:cs typeface="Arial"/>
              </a:rPr>
              <a:t>MasVnrArea</a:t>
            </a:r>
            <a:endParaRPr lang="en-US" sz="1800" dirty="0">
              <a:latin typeface="Arial"/>
              <a:cs typeface="Arial"/>
            </a:endParaRPr>
          </a:p>
          <a:p>
            <a:pPr marL="285750" indent="-285750">
              <a:lnSpc>
                <a:spcPct val="110000"/>
              </a:lnSpc>
              <a:spcBef>
                <a:spcPts val="0"/>
              </a:spcBef>
            </a:pPr>
            <a:endParaRPr lang="en-US" sz="1800" dirty="0">
              <a:latin typeface="Arial"/>
              <a:cs typeface="Arial"/>
            </a:endParaRPr>
          </a:p>
          <a:p>
            <a:pPr marL="285750" indent="-285750">
              <a:lnSpc>
                <a:spcPct val="110000"/>
              </a:lnSpc>
              <a:spcBef>
                <a:spcPts val="0"/>
              </a:spcBef>
            </a:pPr>
            <a:r>
              <a:rPr lang="en-US" sz="1800" b="1" dirty="0">
                <a:latin typeface="Arial"/>
                <a:cs typeface="Arial"/>
              </a:rPr>
              <a:t>Model 2a:</a:t>
            </a:r>
            <a:r>
              <a:rPr lang="en-US" sz="1800" dirty="0">
                <a:latin typeface="Arial"/>
                <a:cs typeface="Arial"/>
              </a:rPr>
              <a:t> </a:t>
            </a:r>
            <a:r>
              <a:rPr lang="en-US" sz="1800" dirty="0">
                <a:latin typeface="Arial"/>
                <a:cs typeface="Arial"/>
                <a:sym typeface="Arial"/>
              </a:rPr>
              <a:t>Adds </a:t>
            </a:r>
            <a:r>
              <a:rPr lang="en-US" sz="1800" dirty="0" err="1">
                <a:latin typeface="Arial"/>
                <a:cs typeface="Arial"/>
              </a:rPr>
              <a:t>FullBath</a:t>
            </a:r>
            <a:r>
              <a:rPr lang="en-US" sz="1800" dirty="0">
                <a:latin typeface="Arial"/>
                <a:cs typeface="Arial"/>
              </a:rPr>
              <a:t> to </a:t>
            </a:r>
            <a:r>
              <a:rPr lang="en-US" sz="1800" dirty="0" err="1">
                <a:latin typeface="Arial"/>
                <a:cs typeface="Arial"/>
              </a:rPr>
              <a:t>OverallQual</a:t>
            </a:r>
            <a:r>
              <a:rPr lang="en-US" sz="1800" dirty="0">
                <a:latin typeface="Arial"/>
                <a:cs typeface="Arial"/>
              </a:rPr>
              <a:t> and </a:t>
            </a:r>
            <a:r>
              <a:rPr lang="en-US" sz="1800" dirty="0" err="1">
                <a:latin typeface="Arial"/>
                <a:cs typeface="Arial"/>
              </a:rPr>
              <a:t>MasVnrArea</a:t>
            </a:r>
            <a:endParaRPr lang="en-US" sz="1800" dirty="0">
              <a:latin typeface="Arial"/>
              <a:cs typeface="Arial"/>
            </a:endParaRPr>
          </a:p>
          <a:p>
            <a:pPr marL="285750" indent="-285750">
              <a:lnSpc>
                <a:spcPct val="110000"/>
              </a:lnSpc>
              <a:spcBef>
                <a:spcPts val="0"/>
              </a:spcBef>
            </a:pPr>
            <a:endParaRPr lang="en-US" sz="1800" dirty="0">
              <a:latin typeface="Arial"/>
              <a:cs typeface="Arial"/>
            </a:endParaRPr>
          </a:p>
          <a:p>
            <a:pPr marL="285750" indent="-285750">
              <a:lnSpc>
                <a:spcPct val="110000"/>
              </a:lnSpc>
              <a:spcBef>
                <a:spcPts val="0"/>
              </a:spcBef>
            </a:pPr>
            <a:r>
              <a:rPr lang="en-US" sz="1800" b="1" dirty="0">
                <a:latin typeface="Arial"/>
                <a:cs typeface="Arial"/>
              </a:rPr>
              <a:t>Model 2b:</a:t>
            </a:r>
            <a:r>
              <a:rPr lang="en-US" sz="1800" dirty="0">
                <a:latin typeface="Arial"/>
                <a:cs typeface="Arial"/>
              </a:rPr>
              <a:t> </a:t>
            </a:r>
            <a:r>
              <a:rPr lang="en-US" sz="1800" dirty="0">
                <a:latin typeface="Arial"/>
                <a:cs typeface="Arial"/>
                <a:sym typeface="Arial"/>
              </a:rPr>
              <a:t>Adds </a:t>
            </a:r>
            <a:r>
              <a:rPr lang="en-US" sz="1800" dirty="0" err="1">
                <a:latin typeface="Arial"/>
                <a:cs typeface="Arial"/>
              </a:rPr>
              <a:t>FullBath</a:t>
            </a:r>
            <a:r>
              <a:rPr lang="en-US" sz="1800" dirty="0">
                <a:latin typeface="Arial"/>
                <a:cs typeface="Arial"/>
              </a:rPr>
              <a:t>, </a:t>
            </a:r>
            <a:r>
              <a:rPr lang="en-US" sz="1800" dirty="0" err="1">
                <a:latin typeface="Arial"/>
                <a:cs typeface="Arial"/>
              </a:rPr>
              <a:t>HalfBath</a:t>
            </a:r>
            <a:r>
              <a:rPr lang="en-US" sz="1800" dirty="0">
                <a:latin typeface="Arial"/>
                <a:cs typeface="Arial"/>
              </a:rPr>
              <a:t>, </a:t>
            </a:r>
            <a:r>
              <a:rPr lang="en-US" sz="1800" dirty="0" err="1">
                <a:latin typeface="Arial"/>
                <a:cs typeface="Arial"/>
              </a:rPr>
              <a:t>BsmtFullBath</a:t>
            </a:r>
            <a:r>
              <a:rPr lang="en-US" sz="1800" dirty="0">
                <a:latin typeface="Arial"/>
                <a:cs typeface="Arial"/>
              </a:rPr>
              <a:t>, and </a:t>
            </a:r>
            <a:r>
              <a:rPr lang="en-US" sz="1800" dirty="0" err="1">
                <a:latin typeface="Arial"/>
                <a:cs typeface="Arial"/>
              </a:rPr>
              <a:t>BsmtHalfBath</a:t>
            </a:r>
            <a:r>
              <a:rPr lang="en-US" sz="1800" dirty="0">
                <a:latin typeface="Arial"/>
                <a:cs typeface="Arial"/>
              </a:rPr>
              <a:t> to </a:t>
            </a:r>
            <a:r>
              <a:rPr lang="en-US" sz="1800" dirty="0" err="1">
                <a:latin typeface="Arial"/>
                <a:cs typeface="Arial"/>
              </a:rPr>
              <a:t>OverallQual</a:t>
            </a:r>
            <a:r>
              <a:rPr lang="en-US" sz="1800" dirty="0">
                <a:latin typeface="Arial"/>
                <a:cs typeface="Arial"/>
              </a:rPr>
              <a:t> and </a:t>
            </a:r>
            <a:r>
              <a:rPr lang="en-US" sz="1800" dirty="0" err="1">
                <a:latin typeface="Arial"/>
                <a:cs typeface="Arial"/>
              </a:rPr>
              <a:t>MasVnrArea</a:t>
            </a:r>
            <a:endParaRPr lang="en-US" sz="1800" dirty="0">
              <a:latin typeface="Arial"/>
              <a:cs typeface="Arial"/>
            </a:endParaRPr>
          </a:p>
          <a:p>
            <a:pPr marL="285750" indent="-285750">
              <a:lnSpc>
                <a:spcPct val="110000"/>
              </a:lnSpc>
              <a:spcBef>
                <a:spcPts val="0"/>
              </a:spcBef>
            </a:pPr>
            <a:endParaRPr lang="en-US" sz="1800" dirty="0">
              <a:latin typeface="Arial"/>
              <a:cs typeface="Arial"/>
            </a:endParaRPr>
          </a:p>
          <a:p>
            <a:pPr marL="285750" indent="-285750">
              <a:lnSpc>
                <a:spcPct val="110000"/>
              </a:lnSpc>
              <a:spcBef>
                <a:spcPts val="0"/>
              </a:spcBef>
            </a:pPr>
            <a:r>
              <a:rPr lang="en-US" sz="1800" b="1" dirty="0">
                <a:latin typeface="Arial"/>
                <a:cs typeface="Arial"/>
              </a:rPr>
              <a:t>Model 3:</a:t>
            </a:r>
            <a:r>
              <a:rPr lang="en-US" sz="1800" dirty="0">
                <a:latin typeface="Arial"/>
                <a:cs typeface="Arial"/>
              </a:rPr>
              <a:t> Adds </a:t>
            </a:r>
            <a:r>
              <a:rPr lang="en-US" sz="1800" dirty="0" err="1">
                <a:latin typeface="Arial"/>
                <a:cs typeface="Arial"/>
              </a:rPr>
              <a:t>TotalBsmtSF</a:t>
            </a:r>
            <a:r>
              <a:rPr lang="en-US" sz="1800" dirty="0">
                <a:latin typeface="Arial"/>
                <a:cs typeface="Arial"/>
              </a:rPr>
              <a:t> to </a:t>
            </a:r>
            <a:r>
              <a:rPr lang="en-US" sz="1800" dirty="0" err="1">
                <a:latin typeface="Arial"/>
                <a:cs typeface="Arial"/>
              </a:rPr>
              <a:t>OverallQual</a:t>
            </a:r>
            <a:r>
              <a:rPr lang="en-US" sz="1800" dirty="0">
                <a:latin typeface="Arial"/>
                <a:cs typeface="Arial"/>
              </a:rPr>
              <a:t>, </a:t>
            </a:r>
            <a:r>
              <a:rPr lang="en-US" sz="1800" dirty="0" err="1">
                <a:latin typeface="Arial"/>
                <a:cs typeface="Arial"/>
              </a:rPr>
              <a:t>GrLivArea</a:t>
            </a:r>
            <a:r>
              <a:rPr lang="en-US" sz="1800" dirty="0">
                <a:latin typeface="Arial"/>
                <a:cs typeface="Arial"/>
              </a:rPr>
              <a:t>, </a:t>
            </a:r>
            <a:r>
              <a:rPr lang="en-US" sz="1800" dirty="0" err="1">
                <a:latin typeface="Arial"/>
                <a:cs typeface="Arial"/>
              </a:rPr>
              <a:t>GarageArea</a:t>
            </a:r>
            <a:r>
              <a:rPr lang="en-US" sz="1800" dirty="0">
                <a:latin typeface="Arial"/>
                <a:cs typeface="Arial"/>
              </a:rPr>
              <a:t>, </a:t>
            </a:r>
            <a:r>
              <a:rPr lang="en-US" sz="1800" dirty="0" err="1">
                <a:latin typeface="Arial"/>
                <a:cs typeface="Arial"/>
              </a:rPr>
              <a:t>GarageCars</a:t>
            </a:r>
            <a:r>
              <a:rPr lang="en-US" sz="1800" dirty="0">
                <a:latin typeface="Arial"/>
                <a:cs typeface="Arial"/>
              </a:rPr>
              <a:t>, and </a:t>
            </a:r>
            <a:r>
              <a:rPr lang="en-US" sz="1800" dirty="0" err="1">
                <a:latin typeface="Arial"/>
                <a:cs typeface="Arial"/>
              </a:rPr>
              <a:t>YearBuilt</a:t>
            </a:r>
            <a:endParaRPr lang="en-US" sz="1800" dirty="0">
              <a:latin typeface="Arial"/>
              <a:cs typeface="Arial"/>
            </a:endParaRPr>
          </a:p>
          <a:p>
            <a:pPr marL="0" lvl="0" indent="0" algn="l" rtl="0">
              <a:lnSpc>
                <a:spcPct val="110000"/>
              </a:lnSpc>
              <a:spcBef>
                <a:spcPts val="0"/>
              </a:spcBef>
              <a:spcAft>
                <a:spcPts val="0"/>
              </a:spcAft>
              <a:buClr>
                <a:srgbClr val="000000"/>
              </a:buClr>
              <a:buSzPts val="1800"/>
              <a:buNone/>
            </a:pPr>
            <a:endParaRPr sz="1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8" y="6356351"/>
            <a:ext cx="358883"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19</a:t>
            </a:fld>
            <a:endParaRPr dirty="0"/>
          </a:p>
        </p:txBody>
      </p:sp>
      <p:sp>
        <p:nvSpPr>
          <p:cNvPr id="138" name="Google Shape;138;p7"/>
          <p:cNvSpPr txBox="1">
            <a:spLocks noGrp="1"/>
          </p:cNvSpPr>
          <p:nvPr>
            <p:ph type="body" idx="1"/>
          </p:nvPr>
        </p:nvSpPr>
        <p:spPr>
          <a:xfrm>
            <a:off x="606342" y="845127"/>
            <a:ext cx="7931316" cy="5574386"/>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A multiple linear regression model is used to analyze the data in this project</a:t>
            </a:r>
            <a:r>
              <a:rPr lang="en-US" sz="1800" b="0" i="0" u="none" strike="noStrike" cap="none" dirty="0">
                <a:solidFill>
                  <a:srgbClr val="000000"/>
                </a:solidFill>
                <a:latin typeface="Arial"/>
                <a:ea typeface="Arial"/>
                <a:cs typeface="Arial"/>
                <a:sym typeface="Arial"/>
              </a:rPr>
              <a:t>. The graph below shows a simple linear regression, with two variables.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regression line minimizes the prediction error for all data points.</a:t>
            </a: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sz="1800" dirty="0">
              <a:latin typeface="Arial"/>
              <a:cs typeface="Arial"/>
            </a:endParaRPr>
          </a:p>
        </p:txBody>
      </p:sp>
      <p:sp>
        <p:nvSpPr>
          <p:cNvPr id="4" name="Google Shape;139;p7">
            <a:extLst>
              <a:ext uri="{FF2B5EF4-FFF2-40B4-BE49-F238E27FC236}">
                <a16:creationId xmlns:a16="http://schemas.microsoft.com/office/drawing/2014/main" id="{6CC9893B-6C64-8BB3-96EB-73DBC7644CB4}"/>
              </a:ext>
            </a:extLst>
          </p:cNvPr>
          <p:cNvSpPr txBox="1"/>
          <p:nvPr/>
        </p:nvSpPr>
        <p:spPr>
          <a:xfrm>
            <a:off x="3740060" y="5253631"/>
            <a:ext cx="1803757" cy="24618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dirty="0">
                <a:latin typeface="+mj-lt"/>
                <a:ea typeface="Georgia"/>
                <a:cs typeface="Georgia"/>
                <a:sym typeface="Georgia"/>
              </a:rPr>
              <a:t>Res</a:t>
            </a:r>
            <a:r>
              <a:rPr lang="en-US" sz="1000" b="0" i="0" u="none" strike="noStrike" cap="none" dirty="0">
                <a:solidFill>
                  <a:srgbClr val="000000"/>
                </a:solidFill>
                <a:latin typeface="+mj-lt"/>
                <a:ea typeface="Georgia"/>
                <a:cs typeface="Georgia"/>
                <a:sym typeface="Georgia"/>
              </a:rPr>
              <a:t>ource: </a:t>
            </a:r>
            <a:r>
              <a:rPr lang="en-US" sz="1000" b="0" i="0" u="none" strike="noStrike" cap="none" dirty="0" err="1">
                <a:solidFill>
                  <a:srgbClr val="000000"/>
                </a:solidFill>
                <a:latin typeface="+mj-lt"/>
                <a:ea typeface="Georgia"/>
                <a:cs typeface="Georgia"/>
                <a:sym typeface="Georgia"/>
              </a:rPr>
              <a:t>Chugh</a:t>
            </a:r>
            <a:r>
              <a:rPr lang="en-US" sz="1000" b="0" i="0" u="none" strike="noStrike" cap="none" dirty="0">
                <a:solidFill>
                  <a:srgbClr val="000000"/>
                </a:solidFill>
                <a:latin typeface="+mj-lt"/>
                <a:ea typeface="Georgia"/>
                <a:cs typeface="Georgia"/>
                <a:sym typeface="Georgia"/>
              </a:rPr>
              <a:t>, 2020</a:t>
            </a:r>
            <a:endParaRPr dirty="0">
              <a:latin typeface="+mj-lt"/>
            </a:endParaRPr>
          </a:p>
        </p:txBody>
      </p:sp>
      <p:pic>
        <p:nvPicPr>
          <p:cNvPr id="6" name="Picture 5">
            <a:extLst>
              <a:ext uri="{FF2B5EF4-FFF2-40B4-BE49-F238E27FC236}">
                <a16:creationId xmlns:a16="http://schemas.microsoft.com/office/drawing/2014/main" id="{E82229F6-450D-C875-F3C1-99E62ED5AC44}"/>
              </a:ext>
            </a:extLst>
          </p:cNvPr>
          <p:cNvPicPr>
            <a:picLocks noChangeAspect="1"/>
          </p:cNvPicPr>
          <p:nvPr/>
        </p:nvPicPr>
        <p:blipFill>
          <a:blip r:embed="rId3"/>
          <a:stretch>
            <a:fillRect/>
          </a:stretch>
        </p:blipFill>
        <p:spPr>
          <a:xfrm>
            <a:off x="2295434" y="1717066"/>
            <a:ext cx="4334128" cy="3536565"/>
          </a:xfrm>
          <a:prstGeom prst="rect">
            <a:avLst/>
          </a:prstGeom>
        </p:spPr>
      </p:pic>
    </p:spTree>
    <p:extLst>
      <p:ext uri="{BB962C8B-B14F-4D97-AF65-F5344CB8AC3E}">
        <p14:creationId xmlns:p14="http://schemas.microsoft.com/office/powerpoint/2010/main" val="97718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b="1" i="0" u="none" strike="noStrike" cap="none" dirty="0">
                <a:solidFill>
                  <a:srgbClr val="000000"/>
                </a:solidFill>
                <a:latin typeface="Arial"/>
                <a:ea typeface="Arial"/>
                <a:cs typeface="Arial"/>
                <a:sym typeface="Arial"/>
              </a:rPr>
              <a:t>What factors affect the sale price of a house?</a:t>
            </a:r>
          </a:p>
          <a:p>
            <a:pPr marL="0" lvl="0" indent="0" algn="l" rtl="0">
              <a:lnSpc>
                <a:spcPct val="110000"/>
              </a:lnSpc>
              <a:spcBef>
                <a:spcPts val="0"/>
              </a:spcBef>
              <a:spcAft>
                <a:spcPts val="0"/>
              </a:spcAft>
              <a:buClr>
                <a:srgbClr val="000000"/>
              </a:buClr>
              <a:buSzPts val="1800"/>
              <a:buNone/>
            </a:pPr>
            <a:endParaRPr lang="en-US" sz="1800" b="1" i="0" u="none" strike="noStrike" cap="none" dirty="0">
              <a:solidFill>
                <a:srgbClr val="000000"/>
              </a:solidFill>
              <a:latin typeface="Arial"/>
              <a:ea typeface="Arial"/>
              <a:cs typeface="Arial"/>
              <a:sym typeface="Arial"/>
            </a:endParaRPr>
          </a:p>
          <a:p>
            <a:pPr marL="800100" lvl="1">
              <a:lnSpc>
                <a:spcPct val="110000"/>
              </a:lnSpc>
              <a:spcBef>
                <a:spcPts val="0"/>
              </a:spcBef>
            </a:pPr>
            <a:r>
              <a:rPr lang="en-US" sz="2400" b="0" i="0" u="none" strike="noStrike" cap="none" dirty="0">
                <a:solidFill>
                  <a:srgbClr val="000000"/>
                </a:solidFill>
                <a:latin typeface="Arial"/>
                <a:ea typeface="Arial"/>
                <a:cs typeface="Arial"/>
                <a:sym typeface="Arial"/>
              </a:rPr>
              <a:t>Size?</a:t>
            </a:r>
          </a:p>
          <a:p>
            <a:pPr marL="800100" lvl="1">
              <a:lnSpc>
                <a:spcPct val="110000"/>
              </a:lnSpc>
              <a:spcBef>
                <a:spcPts val="0"/>
              </a:spcBef>
            </a:pPr>
            <a:r>
              <a:rPr lang="en-US" sz="2400" dirty="0">
                <a:latin typeface="Arial"/>
                <a:ea typeface="Arial"/>
                <a:cs typeface="Arial"/>
                <a:sym typeface="Arial"/>
              </a:rPr>
              <a:t>Year built?</a:t>
            </a:r>
          </a:p>
          <a:p>
            <a:pPr marL="800100" lvl="1">
              <a:lnSpc>
                <a:spcPct val="110000"/>
              </a:lnSpc>
              <a:spcBef>
                <a:spcPts val="0"/>
              </a:spcBef>
            </a:pPr>
            <a:r>
              <a:rPr lang="en-US" sz="2400" b="0" i="0" u="none" strike="noStrike" cap="none" dirty="0">
                <a:solidFill>
                  <a:srgbClr val="000000"/>
                </a:solidFill>
                <a:latin typeface="Arial"/>
                <a:ea typeface="Arial"/>
                <a:cs typeface="Arial"/>
                <a:sym typeface="Arial"/>
              </a:rPr>
              <a:t>Number of bathrooms?</a:t>
            </a:r>
          </a:p>
          <a:p>
            <a:pPr marL="800100" lvl="1">
              <a:lnSpc>
                <a:spcPct val="110000"/>
              </a:lnSpc>
              <a:spcBef>
                <a:spcPts val="0"/>
              </a:spcBef>
            </a:pPr>
            <a:r>
              <a:rPr lang="en-US" sz="2400" dirty="0">
                <a:latin typeface="Arial"/>
                <a:ea typeface="Arial"/>
                <a:cs typeface="Arial"/>
                <a:sym typeface="Arial"/>
              </a:rPr>
              <a:t>Does it have an outdoor deck? If so, how big?</a:t>
            </a:r>
          </a:p>
          <a:p>
            <a:pPr marL="800100" lvl="1">
              <a:lnSpc>
                <a:spcPct val="110000"/>
              </a:lnSpc>
              <a:spcBef>
                <a:spcPts val="0"/>
              </a:spcBef>
            </a:pPr>
            <a:r>
              <a:rPr lang="en-US" sz="2400" b="0" i="0" u="none" strike="noStrike" cap="none" dirty="0">
                <a:solidFill>
                  <a:srgbClr val="000000"/>
                </a:solidFill>
                <a:latin typeface="Arial"/>
                <a:ea typeface="Arial"/>
                <a:cs typeface="Arial"/>
                <a:sym typeface="Arial"/>
              </a:rPr>
              <a:t>Proximity to good schools?</a:t>
            </a:r>
          </a:p>
          <a:p>
            <a:pPr marL="800100" lvl="1">
              <a:lnSpc>
                <a:spcPct val="110000"/>
              </a:lnSpc>
              <a:spcBef>
                <a:spcPts val="0"/>
              </a:spcBef>
            </a:pPr>
            <a:r>
              <a:rPr lang="en-US" sz="2400" b="0" i="0" u="none" strike="noStrike" cap="none" dirty="0">
                <a:solidFill>
                  <a:srgbClr val="000000"/>
                </a:solidFill>
                <a:latin typeface="Arial"/>
                <a:ea typeface="Arial"/>
                <a:cs typeface="Arial"/>
                <a:sym typeface="Arial"/>
              </a:rPr>
              <a:t>An apple pie in the oven on open house day?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Project Description</a:t>
            </a:r>
            <a:endParaRPr dirty="0"/>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20</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graph below shows a multiple linear regression, with one dependent variable and multiple independent variables.</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A fitted hyperplane minimizes the prediction error for all data points.</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F627674E-E954-18DC-4625-3BFB4D7E3F3C}"/>
              </a:ext>
            </a:extLst>
          </p:cNvPr>
          <p:cNvPicPr>
            <a:picLocks noChangeAspect="1"/>
          </p:cNvPicPr>
          <p:nvPr/>
        </p:nvPicPr>
        <p:blipFill>
          <a:blip r:embed="rId3"/>
          <a:stretch>
            <a:fillRect/>
          </a:stretch>
        </p:blipFill>
        <p:spPr>
          <a:xfrm>
            <a:off x="1753845" y="1743782"/>
            <a:ext cx="5746952" cy="36507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Project Description</a:t>
            </a:r>
            <a:endParaRPr dirty="0"/>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21</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project uses is the </a:t>
            </a:r>
            <a:r>
              <a:rPr lang="en-US" sz="1800" dirty="0" err="1">
                <a:latin typeface="Arial"/>
                <a:ea typeface="Arial"/>
                <a:cs typeface="Arial"/>
                <a:sym typeface="Arial"/>
              </a:rPr>
              <a:t>sklearn</a:t>
            </a:r>
            <a:r>
              <a:rPr lang="en-US" sz="1800" dirty="0">
                <a:latin typeface="Arial"/>
                <a:ea typeface="Arial"/>
                <a:cs typeface="Arial"/>
                <a:sym typeface="Arial"/>
              </a:rPr>
              <a:t> linear regression model.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To find the optimal hyperplane coefficients, the </a:t>
            </a:r>
            <a:r>
              <a:rPr lang="en-US" sz="1800" dirty="0" err="1">
                <a:latin typeface="Arial"/>
                <a:ea typeface="Arial"/>
                <a:cs typeface="Arial"/>
                <a:sym typeface="Arial"/>
              </a:rPr>
              <a:t>sklearn</a:t>
            </a:r>
            <a:r>
              <a:rPr lang="en-US" sz="1800" dirty="0">
                <a:latin typeface="Arial"/>
                <a:ea typeface="Arial"/>
                <a:cs typeface="Arial"/>
                <a:sym typeface="Arial"/>
              </a:rPr>
              <a:t> model uses the Ordinary Least Squares procedure, derived from Gauss-Markov theorem.</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In the equation, </a:t>
            </a:r>
            <a:r>
              <a:rPr lang="en-US" sz="1800" dirty="0">
                <a:latin typeface="Arial"/>
                <a:cs typeface="Arial"/>
              </a:rPr>
              <a:t>𝛽</a:t>
            </a:r>
            <a:r>
              <a:rPr lang="en-US" sz="1800" baseline="-25000" dirty="0">
                <a:latin typeface="Arial"/>
                <a:cs typeface="Arial"/>
              </a:rPr>
              <a:t>0</a:t>
            </a:r>
            <a:r>
              <a:rPr lang="en-US" sz="1800" dirty="0">
                <a:latin typeface="Arial"/>
                <a:cs typeface="Arial"/>
                <a:sym typeface="Arial"/>
              </a:rPr>
              <a:t> </a:t>
            </a:r>
            <a:r>
              <a:rPr lang="en-US" sz="1800" dirty="0">
                <a:latin typeface="Arial"/>
                <a:cs typeface="Arial"/>
              </a:rPr>
              <a:t>is the optimized intercept coefficient and 𝛽</a:t>
            </a:r>
            <a:r>
              <a:rPr lang="en-US" sz="1800" baseline="-25000" dirty="0">
                <a:latin typeface="Arial"/>
                <a:cs typeface="Arial"/>
              </a:rPr>
              <a:t>1</a:t>
            </a:r>
            <a:r>
              <a:rPr lang="en-US" sz="1800" dirty="0">
                <a:latin typeface="Arial"/>
                <a:cs typeface="Arial"/>
              </a:rPr>
              <a:t>...𝛽</a:t>
            </a:r>
            <a:r>
              <a:rPr lang="en-US" sz="1800" baseline="-25000" dirty="0">
                <a:latin typeface="Arial"/>
                <a:cs typeface="Arial"/>
              </a:rPr>
              <a:t>𝑘</a:t>
            </a:r>
            <a:r>
              <a:rPr lang="en-US" sz="1800" dirty="0">
                <a:latin typeface="Arial"/>
                <a:cs typeface="Arial"/>
              </a:rPr>
              <a:t> are the optimized coefficients, all of which are estimated in the Ordinary Least Squares procedure. The 𝜖</a:t>
            </a:r>
            <a:r>
              <a:rPr lang="el-GR" sz="1800" dirty="0">
                <a:latin typeface="Arial"/>
                <a:cs typeface="Arial"/>
              </a:rPr>
              <a:t> </a:t>
            </a:r>
            <a:r>
              <a:rPr lang="en-US" sz="1800" dirty="0">
                <a:latin typeface="Arial"/>
                <a:cs typeface="Arial"/>
              </a:rPr>
              <a:t>is the random error.</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4" name="Picture 3">
            <a:extLst>
              <a:ext uri="{FF2B5EF4-FFF2-40B4-BE49-F238E27FC236}">
                <a16:creationId xmlns:a16="http://schemas.microsoft.com/office/drawing/2014/main" id="{DE721E73-0294-7854-3EE1-64011188B7F5}"/>
              </a:ext>
            </a:extLst>
          </p:cNvPr>
          <p:cNvPicPr>
            <a:picLocks noChangeAspect="1"/>
          </p:cNvPicPr>
          <p:nvPr/>
        </p:nvPicPr>
        <p:blipFill>
          <a:blip r:embed="rId3"/>
          <a:stretch>
            <a:fillRect/>
          </a:stretch>
        </p:blipFill>
        <p:spPr>
          <a:xfrm>
            <a:off x="1614849" y="2751364"/>
            <a:ext cx="6048529" cy="677636"/>
          </a:xfrm>
          <a:prstGeom prst="rect">
            <a:avLst/>
          </a:prstGeom>
        </p:spPr>
      </p:pic>
    </p:spTree>
    <p:extLst>
      <p:ext uri="{BB962C8B-B14F-4D97-AF65-F5344CB8AC3E}">
        <p14:creationId xmlns:p14="http://schemas.microsoft.com/office/powerpoint/2010/main" val="1644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Project Description</a:t>
            </a:r>
            <a:endParaRPr dirty="0"/>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22</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To implement the algorithm using Python:</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342900" lvl="0" algn="l" rtl="0">
              <a:lnSpc>
                <a:spcPct val="110000"/>
              </a:lnSpc>
              <a:spcBef>
                <a:spcPts val="0"/>
              </a:spcBef>
              <a:spcAft>
                <a:spcPts val="0"/>
              </a:spcAft>
              <a:buClr>
                <a:srgbClr val="000000"/>
              </a:buClr>
              <a:buSzPts val="1800"/>
              <a:buFont typeface="+mj-lt"/>
              <a:buAutoNum type="arabicPeriod"/>
            </a:pPr>
            <a:r>
              <a:rPr lang="en-US" sz="1800" dirty="0">
                <a:latin typeface="Arial"/>
                <a:cs typeface="Arial"/>
              </a:rPr>
              <a:t>Store values for the independent variables in a </a:t>
            </a:r>
            <a:r>
              <a:rPr lang="en-US" sz="1800" dirty="0" err="1">
                <a:latin typeface="Arial"/>
                <a:cs typeface="Arial"/>
              </a:rPr>
              <a:t>dataframe</a:t>
            </a:r>
            <a:r>
              <a:rPr lang="en-US" sz="1800" dirty="0">
                <a:latin typeface="Arial"/>
                <a:cs typeface="Arial"/>
              </a:rPr>
              <a:t> </a:t>
            </a:r>
            <a:r>
              <a:rPr lang="en-US" sz="1800" i="1" dirty="0">
                <a:latin typeface="Arial"/>
                <a:cs typeface="Arial"/>
              </a:rPr>
              <a:t>X</a:t>
            </a:r>
            <a:r>
              <a:rPr lang="en-US" sz="1800" dirty="0">
                <a:latin typeface="Arial"/>
                <a:cs typeface="Arial"/>
              </a:rPr>
              <a:t>. </a:t>
            </a:r>
          </a:p>
          <a:p>
            <a:pPr marL="342900" lvl="0" algn="l" rtl="0">
              <a:lnSpc>
                <a:spcPct val="110000"/>
              </a:lnSpc>
              <a:spcBef>
                <a:spcPts val="0"/>
              </a:spcBef>
              <a:spcAft>
                <a:spcPts val="0"/>
              </a:spcAft>
              <a:buClr>
                <a:srgbClr val="000000"/>
              </a:buClr>
              <a:buSzPts val="1800"/>
              <a:buFont typeface="+mj-lt"/>
              <a:buAutoNum type="arabicPeriod"/>
            </a:pPr>
            <a:endParaRPr lang="en-US" sz="1800" dirty="0">
              <a:latin typeface="Arial"/>
              <a:cs typeface="Arial"/>
            </a:endParaRPr>
          </a:p>
          <a:p>
            <a:pPr marL="342900" lvl="0" algn="l" rtl="0">
              <a:lnSpc>
                <a:spcPct val="110000"/>
              </a:lnSpc>
              <a:spcBef>
                <a:spcPts val="0"/>
              </a:spcBef>
              <a:spcAft>
                <a:spcPts val="0"/>
              </a:spcAft>
              <a:buClr>
                <a:srgbClr val="000000"/>
              </a:buClr>
              <a:buSzPts val="1800"/>
              <a:buFont typeface="+mj-lt"/>
              <a:buAutoNum type="arabicPeriod"/>
            </a:pPr>
            <a:r>
              <a:rPr lang="en-US" sz="1800" dirty="0">
                <a:latin typeface="Arial"/>
                <a:cs typeface="Arial"/>
              </a:rPr>
              <a:t>Store values for the dependent variable in a series </a:t>
            </a:r>
            <a:r>
              <a:rPr lang="en-US" sz="1800" i="1" dirty="0">
                <a:latin typeface="Arial"/>
                <a:cs typeface="Arial"/>
              </a:rPr>
              <a:t>Y</a:t>
            </a:r>
            <a:r>
              <a:rPr lang="en-US" sz="1800" dirty="0">
                <a:latin typeface="Arial"/>
                <a:cs typeface="Arial"/>
              </a:rPr>
              <a:t>.</a:t>
            </a:r>
          </a:p>
          <a:p>
            <a:pPr marL="0" lvl="0" indent="0" algn="l" rtl="0">
              <a:lnSpc>
                <a:spcPct val="110000"/>
              </a:lnSpc>
              <a:spcBef>
                <a:spcPts val="0"/>
              </a:spcBef>
              <a:spcAft>
                <a:spcPts val="0"/>
              </a:spcAft>
              <a:buClr>
                <a:srgbClr val="000000"/>
              </a:buClr>
              <a:buSzPts val="1800"/>
              <a:buNone/>
            </a:pPr>
            <a:r>
              <a:rPr lang="en-US" sz="1800" dirty="0">
                <a:latin typeface="Arial"/>
                <a:cs typeface="Arial"/>
              </a:rPr>
              <a:t> </a:t>
            </a:r>
          </a:p>
          <a:p>
            <a:pPr marL="342900" lvl="0" algn="l" rtl="0">
              <a:lnSpc>
                <a:spcPct val="110000"/>
              </a:lnSpc>
              <a:spcBef>
                <a:spcPts val="0"/>
              </a:spcBef>
              <a:spcAft>
                <a:spcPts val="0"/>
              </a:spcAft>
              <a:buClr>
                <a:srgbClr val="000000"/>
              </a:buClr>
              <a:buSzPts val="1800"/>
              <a:buFont typeface="+mj-lt"/>
              <a:buAutoNum type="arabicPeriod" startAt="3"/>
            </a:pPr>
            <a:r>
              <a:rPr lang="en-US" sz="1800" dirty="0">
                <a:latin typeface="Arial"/>
                <a:cs typeface="Arial"/>
              </a:rPr>
              <a:t>Call the fit method for </a:t>
            </a:r>
            <a:r>
              <a:rPr lang="en-US" sz="1800" dirty="0" err="1">
                <a:latin typeface="Arial"/>
                <a:cs typeface="Arial"/>
              </a:rPr>
              <a:t>sklearn</a:t>
            </a:r>
            <a:r>
              <a:rPr lang="en-US" sz="1800" dirty="0">
                <a:latin typeface="Arial"/>
                <a:cs typeface="Arial"/>
              </a:rPr>
              <a:t> linear regression with </a:t>
            </a:r>
            <a:r>
              <a:rPr lang="en-US" sz="1800" i="1" dirty="0">
                <a:latin typeface="Arial"/>
                <a:cs typeface="Arial"/>
              </a:rPr>
              <a:t>X</a:t>
            </a:r>
            <a:r>
              <a:rPr lang="en-US" sz="1800" dirty="0">
                <a:latin typeface="Arial"/>
                <a:cs typeface="Arial"/>
              </a:rPr>
              <a:t> and </a:t>
            </a:r>
            <a:r>
              <a:rPr lang="en-US" sz="1800" i="1" dirty="0">
                <a:latin typeface="Arial"/>
                <a:cs typeface="Arial"/>
              </a:rPr>
              <a:t>Y</a:t>
            </a:r>
            <a:r>
              <a:rPr lang="en-US" sz="1800" dirty="0">
                <a:latin typeface="Arial"/>
                <a:cs typeface="Arial"/>
              </a:rPr>
              <a:t> as parameters, producing the regression model for the data.</a:t>
            </a:r>
          </a:p>
          <a:p>
            <a:pPr marL="0" lvl="0" indent="0" algn="l" rtl="0">
              <a:lnSpc>
                <a:spcPct val="110000"/>
              </a:lnSpc>
              <a:spcBef>
                <a:spcPts val="0"/>
              </a:spcBef>
              <a:spcAft>
                <a:spcPts val="0"/>
              </a:spcAft>
              <a:buClr>
                <a:srgbClr val="000000"/>
              </a:buClr>
              <a:buSzPts val="1800"/>
              <a:buNone/>
            </a:pPr>
            <a:r>
              <a:rPr lang="en-US" sz="1800" dirty="0">
                <a:latin typeface="Arial"/>
                <a:cs typeface="Arial"/>
              </a:rPr>
              <a:t> </a:t>
            </a:r>
          </a:p>
          <a:p>
            <a:pPr marL="342900" lvl="0" algn="l" rtl="0">
              <a:lnSpc>
                <a:spcPct val="110000"/>
              </a:lnSpc>
              <a:spcBef>
                <a:spcPts val="0"/>
              </a:spcBef>
              <a:spcAft>
                <a:spcPts val="0"/>
              </a:spcAft>
              <a:buClr>
                <a:srgbClr val="000000"/>
              </a:buClr>
              <a:buSzPts val="1800"/>
              <a:buFont typeface="+mj-lt"/>
              <a:buAutoNum type="arabicPeriod" startAt="4"/>
            </a:pPr>
            <a:r>
              <a:rPr lang="en-US" sz="1800" dirty="0">
                <a:latin typeface="Arial"/>
                <a:cs typeface="Arial"/>
              </a:rPr>
              <a:t>Make predictions using the model by calling the predict method with </a:t>
            </a:r>
            <a:r>
              <a:rPr lang="en-US" sz="1800" i="1" dirty="0">
                <a:latin typeface="Arial"/>
                <a:cs typeface="Arial"/>
              </a:rPr>
              <a:t>X</a:t>
            </a:r>
            <a:r>
              <a:rPr lang="en-US" sz="1800" dirty="0">
                <a:latin typeface="Arial"/>
                <a:cs typeface="Arial"/>
              </a:rPr>
              <a:t> as a parameter.</a:t>
            </a:r>
          </a:p>
          <a:p>
            <a:pPr marL="0" lvl="0" indent="0" algn="l" rtl="0">
              <a:lnSpc>
                <a:spcPct val="110000"/>
              </a:lnSpc>
              <a:spcBef>
                <a:spcPts val="0"/>
              </a:spcBef>
              <a:spcAft>
                <a:spcPts val="0"/>
              </a:spcAft>
              <a:buClr>
                <a:srgbClr val="000000"/>
              </a:buClr>
              <a:buSzPts val="1800"/>
              <a:buNone/>
            </a:pPr>
            <a:r>
              <a:rPr lang="en-US" sz="1800" dirty="0">
                <a:latin typeface="Arial"/>
                <a:cs typeface="Arial"/>
              </a:rPr>
              <a:t> </a:t>
            </a:r>
          </a:p>
          <a:p>
            <a:pPr marL="342900" lvl="0" algn="l" rtl="0">
              <a:lnSpc>
                <a:spcPct val="110000"/>
              </a:lnSpc>
              <a:spcBef>
                <a:spcPts val="0"/>
              </a:spcBef>
              <a:spcAft>
                <a:spcPts val="0"/>
              </a:spcAft>
              <a:buClr>
                <a:srgbClr val="000000"/>
              </a:buClr>
              <a:buSzPts val="1800"/>
              <a:buFont typeface="+mj-lt"/>
              <a:buAutoNum type="arabicPeriod" startAt="5"/>
            </a:pPr>
            <a:r>
              <a:rPr lang="en-US" sz="1800" dirty="0">
                <a:latin typeface="Arial"/>
                <a:cs typeface="Arial"/>
              </a:rPr>
              <a:t>Assess the accuracy of the predictions using R-squared by calling the score method with </a:t>
            </a:r>
            <a:r>
              <a:rPr lang="en-US" sz="1800" i="1" dirty="0">
                <a:latin typeface="Arial"/>
                <a:cs typeface="Arial"/>
              </a:rPr>
              <a:t>X</a:t>
            </a:r>
            <a:r>
              <a:rPr lang="en-US" sz="1800" dirty="0">
                <a:latin typeface="Arial"/>
                <a:cs typeface="Arial"/>
              </a:rPr>
              <a:t> and </a:t>
            </a:r>
            <a:r>
              <a:rPr lang="en-US" sz="1800" i="1" dirty="0">
                <a:latin typeface="Arial"/>
                <a:cs typeface="Arial"/>
              </a:rPr>
              <a:t>Y</a:t>
            </a:r>
            <a:r>
              <a:rPr lang="en-US" sz="1800" dirty="0">
                <a:latin typeface="Arial"/>
                <a:cs typeface="Arial"/>
              </a:rPr>
              <a:t> as parameters.</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spTree>
    <p:extLst>
      <p:ext uri="{BB962C8B-B14F-4D97-AF65-F5344CB8AC3E}">
        <p14:creationId xmlns:p14="http://schemas.microsoft.com/office/powerpoint/2010/main" val="366413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23</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Coefficient of Determination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is given for each model. Scatter plots are also shown. Models 1, 2a, 2b and 3 are compared to the first MIT model, and to each other. Model 3 is compared to the second MIT model.</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First MIT Model</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0.7502</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4" name="Picture 3">
            <a:extLst>
              <a:ext uri="{FF2B5EF4-FFF2-40B4-BE49-F238E27FC236}">
                <a16:creationId xmlns:a16="http://schemas.microsoft.com/office/drawing/2014/main" id="{BE624984-5226-1AAC-7731-C6AFC85E19F9}"/>
              </a:ext>
            </a:extLst>
          </p:cNvPr>
          <p:cNvPicPr>
            <a:picLocks noChangeAspect="1"/>
          </p:cNvPicPr>
          <p:nvPr/>
        </p:nvPicPr>
        <p:blipFill>
          <a:blip r:embed="rId3"/>
          <a:stretch>
            <a:fillRect/>
          </a:stretch>
        </p:blipFill>
        <p:spPr>
          <a:xfrm>
            <a:off x="1975284" y="2528208"/>
            <a:ext cx="4953000" cy="3365500"/>
          </a:xfrm>
          <a:prstGeom prst="rect">
            <a:avLst/>
          </a:prstGeom>
        </p:spPr>
      </p:pic>
    </p:spTree>
    <p:extLst>
      <p:ext uri="{BB962C8B-B14F-4D97-AF65-F5344CB8AC3E}">
        <p14:creationId xmlns:p14="http://schemas.microsoft.com/office/powerpoint/2010/main" val="392991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24</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1</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0.7882</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Model 1 </a:t>
            </a:r>
            <a:r>
              <a:rPr lang="en-US" sz="1800" i="1" dirty="0">
                <a:latin typeface="Arial"/>
                <a:cs typeface="Arial"/>
                <a:sym typeface="Arial"/>
              </a:rPr>
              <a:t>does</a:t>
            </a:r>
            <a:r>
              <a:rPr lang="en-US" sz="1800" dirty="0">
                <a:latin typeface="Arial"/>
                <a:cs typeface="Arial"/>
                <a:sym typeface="Arial"/>
              </a:rPr>
              <a:t> improve the prediction accuracy of the first MIT model.</a:t>
            </a: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0.7882 &gt; 0.7502</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0CC36CD7-3C9C-17A6-9D43-E60F7BF14447}"/>
              </a:ext>
            </a:extLst>
          </p:cNvPr>
          <p:cNvPicPr>
            <a:picLocks noChangeAspect="1"/>
          </p:cNvPicPr>
          <p:nvPr/>
        </p:nvPicPr>
        <p:blipFill>
          <a:blip r:embed="rId3"/>
          <a:stretch>
            <a:fillRect/>
          </a:stretch>
        </p:blipFill>
        <p:spPr>
          <a:xfrm>
            <a:off x="1779341" y="1623163"/>
            <a:ext cx="4953000" cy="3365500"/>
          </a:xfrm>
          <a:prstGeom prst="rect">
            <a:avLst/>
          </a:prstGeom>
        </p:spPr>
      </p:pic>
    </p:spTree>
    <p:extLst>
      <p:ext uri="{BB962C8B-B14F-4D97-AF65-F5344CB8AC3E}">
        <p14:creationId xmlns:p14="http://schemas.microsoft.com/office/powerpoint/2010/main" val="3335664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25</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2a</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0.7875</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Model 2a </a:t>
            </a:r>
            <a:r>
              <a:rPr lang="en-US" sz="1800" i="1" dirty="0">
                <a:latin typeface="Arial"/>
                <a:cs typeface="Arial"/>
                <a:sym typeface="Arial"/>
              </a:rPr>
              <a:t>does</a:t>
            </a:r>
            <a:r>
              <a:rPr lang="en-US" sz="1800" dirty="0">
                <a:latin typeface="Arial"/>
                <a:cs typeface="Arial"/>
                <a:sym typeface="Arial"/>
              </a:rPr>
              <a:t> improve the prediction accuracy of the first MIT model.</a:t>
            </a: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0.7875 &gt; 0.7502</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4" name="Picture 3">
            <a:extLst>
              <a:ext uri="{FF2B5EF4-FFF2-40B4-BE49-F238E27FC236}">
                <a16:creationId xmlns:a16="http://schemas.microsoft.com/office/drawing/2014/main" id="{C7AC1CC2-EFB6-70CB-F86D-9D0BA453DCD3}"/>
              </a:ext>
            </a:extLst>
          </p:cNvPr>
          <p:cNvPicPr>
            <a:picLocks noChangeAspect="1"/>
          </p:cNvPicPr>
          <p:nvPr/>
        </p:nvPicPr>
        <p:blipFill>
          <a:blip r:embed="rId3"/>
          <a:stretch>
            <a:fillRect/>
          </a:stretch>
        </p:blipFill>
        <p:spPr>
          <a:xfrm>
            <a:off x="1975284" y="1533978"/>
            <a:ext cx="4953000" cy="3365500"/>
          </a:xfrm>
          <a:prstGeom prst="rect">
            <a:avLst/>
          </a:prstGeom>
        </p:spPr>
      </p:pic>
    </p:spTree>
    <p:extLst>
      <p:ext uri="{BB962C8B-B14F-4D97-AF65-F5344CB8AC3E}">
        <p14:creationId xmlns:p14="http://schemas.microsoft.com/office/powerpoint/2010/main" val="62644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26</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2b</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0.8166</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Model 2b </a:t>
            </a:r>
            <a:r>
              <a:rPr lang="en-US" sz="1800" i="1" dirty="0">
                <a:latin typeface="Arial"/>
                <a:cs typeface="Arial"/>
                <a:sym typeface="Arial"/>
              </a:rPr>
              <a:t>does</a:t>
            </a:r>
            <a:r>
              <a:rPr lang="en-US" sz="1800" dirty="0">
                <a:latin typeface="Arial"/>
                <a:cs typeface="Arial"/>
                <a:sym typeface="Arial"/>
              </a:rPr>
              <a:t> improve the prediction accuracy of the first MIT model.</a:t>
            </a: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0.8166 &gt; 0.7502</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825DE590-A76A-2BF6-5B00-9BA2F96E3542}"/>
              </a:ext>
            </a:extLst>
          </p:cNvPr>
          <p:cNvPicPr>
            <a:picLocks noChangeAspect="1"/>
          </p:cNvPicPr>
          <p:nvPr/>
        </p:nvPicPr>
        <p:blipFill>
          <a:blip r:embed="rId3"/>
          <a:stretch>
            <a:fillRect/>
          </a:stretch>
        </p:blipFill>
        <p:spPr>
          <a:xfrm>
            <a:off x="2095500" y="1481206"/>
            <a:ext cx="4953000" cy="3365500"/>
          </a:xfrm>
          <a:prstGeom prst="rect">
            <a:avLst/>
          </a:prstGeom>
        </p:spPr>
      </p:pic>
    </p:spTree>
    <p:extLst>
      <p:ext uri="{BB962C8B-B14F-4D97-AF65-F5344CB8AC3E}">
        <p14:creationId xmlns:p14="http://schemas.microsoft.com/office/powerpoint/2010/main" val="210619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27</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Comparison of Project Models</a:t>
            </a:r>
          </a:p>
          <a:p>
            <a:pPr marL="0" lvl="0" indent="0" algn="l" rtl="0">
              <a:lnSpc>
                <a:spcPct val="110000"/>
              </a:lnSpc>
              <a:spcBef>
                <a:spcPts val="0"/>
              </a:spcBef>
              <a:spcAft>
                <a:spcPts val="0"/>
              </a:spcAft>
              <a:buClr>
                <a:srgbClr val="000000"/>
              </a:buClr>
              <a:buSzPts val="1800"/>
              <a:buNone/>
            </a:pPr>
            <a:endParaRPr lang="en-US" sz="1800" b="1"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Model 2a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0.7875 ) and Model 1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0.7882) </a:t>
            </a:r>
            <a:r>
              <a:rPr lang="en-US" sz="1800" dirty="0">
                <a:latin typeface="Arial"/>
                <a:cs typeface="Arial"/>
                <a:sym typeface="Arial"/>
              </a:rPr>
              <a:t> </a:t>
            </a:r>
          </a:p>
          <a:p>
            <a:pPr marL="457200" lvl="1" indent="0">
              <a:lnSpc>
                <a:spcPct val="110000"/>
              </a:lnSpc>
              <a:spcBef>
                <a:spcPts val="0"/>
              </a:spcBef>
              <a:buNone/>
            </a:pPr>
            <a:r>
              <a:rPr lang="en-US" sz="1800" dirty="0">
                <a:latin typeface="Arial"/>
                <a:cs typeface="Arial"/>
                <a:sym typeface="Arial"/>
              </a:rPr>
              <a:t>Model 2a </a:t>
            </a:r>
            <a:r>
              <a:rPr lang="en-US" sz="1800" i="1" dirty="0">
                <a:latin typeface="Arial"/>
                <a:cs typeface="Arial"/>
                <a:sym typeface="Arial"/>
              </a:rPr>
              <a:t>does not</a:t>
            </a:r>
            <a:r>
              <a:rPr lang="en-US" sz="1800" dirty="0">
                <a:latin typeface="Arial"/>
                <a:cs typeface="Arial"/>
                <a:sym typeface="Arial"/>
              </a:rPr>
              <a:t> improve the prediction accuracy Model 1.</a:t>
            </a:r>
          </a:p>
          <a:p>
            <a:pPr marL="457200" lvl="1" indent="0">
              <a:lnSpc>
                <a:spcPct val="110000"/>
              </a:lnSpc>
              <a:spcBef>
                <a:spcPts val="0"/>
              </a:spcBef>
              <a:buNone/>
            </a:pPr>
            <a:r>
              <a:rPr lang="en-US" sz="1800" dirty="0">
                <a:latin typeface="Arial"/>
                <a:ea typeface="Arial"/>
                <a:cs typeface="Arial"/>
                <a:sym typeface="Arial"/>
              </a:rPr>
              <a:t>0.7875 &lt; 0.7882</a:t>
            </a:r>
          </a:p>
          <a:p>
            <a:pPr marL="457200" lvl="1" indent="0">
              <a:lnSpc>
                <a:spcPct val="110000"/>
              </a:lnSpc>
              <a:spcBef>
                <a:spcPts val="0"/>
              </a:spcBef>
              <a:buNone/>
            </a:pPr>
            <a:endParaRPr lang="en-US" sz="1800" dirty="0">
              <a:latin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Model 2b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0.8166 ) and Model 1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0.7882) </a:t>
            </a:r>
            <a:r>
              <a:rPr lang="en-US" sz="1800" dirty="0">
                <a:latin typeface="Arial"/>
                <a:cs typeface="Arial"/>
                <a:sym typeface="Arial"/>
              </a:rPr>
              <a:t> </a:t>
            </a:r>
          </a:p>
          <a:p>
            <a:pPr marL="457200" lvl="1" indent="0">
              <a:lnSpc>
                <a:spcPct val="110000"/>
              </a:lnSpc>
              <a:spcBef>
                <a:spcPts val="0"/>
              </a:spcBef>
              <a:buNone/>
            </a:pPr>
            <a:r>
              <a:rPr lang="en-US" sz="1800" dirty="0">
                <a:latin typeface="Arial"/>
                <a:cs typeface="Arial"/>
                <a:sym typeface="Arial"/>
              </a:rPr>
              <a:t>Model 2b </a:t>
            </a:r>
            <a:r>
              <a:rPr lang="en-US" sz="1800" i="1" dirty="0">
                <a:latin typeface="Arial"/>
                <a:cs typeface="Arial"/>
                <a:sym typeface="Arial"/>
              </a:rPr>
              <a:t>does</a:t>
            </a:r>
            <a:r>
              <a:rPr lang="en-US" sz="1800" dirty="0">
                <a:latin typeface="Arial"/>
                <a:cs typeface="Arial"/>
                <a:sym typeface="Arial"/>
              </a:rPr>
              <a:t> improve the prediction accuracy Model 1.</a:t>
            </a:r>
          </a:p>
          <a:p>
            <a:pPr marL="457200" lvl="1" indent="0">
              <a:lnSpc>
                <a:spcPct val="110000"/>
              </a:lnSpc>
              <a:spcBef>
                <a:spcPts val="0"/>
              </a:spcBef>
              <a:buNone/>
            </a:pPr>
            <a:r>
              <a:rPr lang="en-US" sz="1800" dirty="0">
                <a:latin typeface="Arial"/>
                <a:ea typeface="Arial"/>
                <a:cs typeface="Arial"/>
                <a:sym typeface="Arial"/>
              </a:rPr>
              <a:t>0.8166 &gt; 0.7882</a:t>
            </a:r>
          </a:p>
          <a:p>
            <a:pPr marL="457200" lvl="1" indent="0">
              <a:lnSpc>
                <a:spcPct val="110000"/>
              </a:lnSpc>
              <a:spcBef>
                <a:spcPts val="0"/>
              </a:spcBef>
              <a:buNone/>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Model 2b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0.8166 ) and Model 2a (</a:t>
            </a: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0.7875) </a:t>
            </a:r>
            <a:r>
              <a:rPr lang="en-US" sz="1800" dirty="0">
                <a:latin typeface="Arial"/>
                <a:cs typeface="Arial"/>
                <a:sym typeface="Arial"/>
              </a:rPr>
              <a:t> </a:t>
            </a:r>
          </a:p>
          <a:p>
            <a:pPr marL="457200" lvl="1" indent="0">
              <a:lnSpc>
                <a:spcPct val="110000"/>
              </a:lnSpc>
              <a:spcBef>
                <a:spcPts val="0"/>
              </a:spcBef>
              <a:buNone/>
            </a:pPr>
            <a:r>
              <a:rPr lang="en-US" sz="1800" dirty="0">
                <a:latin typeface="Arial"/>
                <a:cs typeface="Arial"/>
                <a:sym typeface="Arial"/>
              </a:rPr>
              <a:t>Model 2b </a:t>
            </a:r>
            <a:r>
              <a:rPr lang="en-US" sz="1800" i="1" dirty="0">
                <a:latin typeface="Arial"/>
                <a:cs typeface="Arial"/>
                <a:sym typeface="Arial"/>
              </a:rPr>
              <a:t>does</a:t>
            </a:r>
            <a:r>
              <a:rPr lang="en-US" sz="1800" dirty="0">
                <a:latin typeface="Arial"/>
                <a:cs typeface="Arial"/>
                <a:sym typeface="Arial"/>
              </a:rPr>
              <a:t> improve the prediction accuracy Model 2a.</a:t>
            </a:r>
          </a:p>
          <a:p>
            <a:pPr marL="457200" lvl="1" indent="0">
              <a:lnSpc>
                <a:spcPct val="110000"/>
              </a:lnSpc>
              <a:spcBef>
                <a:spcPts val="0"/>
              </a:spcBef>
              <a:buNone/>
            </a:pPr>
            <a:r>
              <a:rPr lang="en-US" sz="1800" dirty="0">
                <a:latin typeface="Arial"/>
                <a:ea typeface="Arial"/>
                <a:cs typeface="Arial"/>
                <a:sym typeface="Arial"/>
              </a:rPr>
              <a:t>0.8166 &gt; 0.7875</a:t>
            </a:r>
          </a:p>
          <a:p>
            <a:pPr marL="457200" lvl="1" indent="0">
              <a:lnSpc>
                <a:spcPct val="110000"/>
              </a:lnSpc>
              <a:spcBef>
                <a:spcPts val="0"/>
              </a:spcBef>
              <a:buNone/>
            </a:pPr>
            <a:endParaRPr lang="en-US" sz="1800" dirty="0">
              <a:latin typeface="Arial"/>
              <a:ea typeface="Arial"/>
              <a:cs typeface="Arial"/>
              <a:sym typeface="Arial"/>
            </a:endParaRPr>
          </a:p>
          <a:p>
            <a:pPr marL="457200" lvl="1" indent="0">
              <a:lnSpc>
                <a:spcPct val="110000"/>
              </a:lnSpc>
              <a:spcBef>
                <a:spcPts val="0"/>
              </a:spcBef>
              <a:buNone/>
            </a:pPr>
            <a:endParaRPr lang="en-US" sz="1800" dirty="0">
              <a:latin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spTree>
    <p:extLst>
      <p:ext uri="{BB962C8B-B14F-4D97-AF65-F5344CB8AC3E}">
        <p14:creationId xmlns:p14="http://schemas.microsoft.com/office/powerpoint/2010/main" val="3473701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28</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Second MIT Model</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0.8310</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1F693F2D-AA74-3D65-4345-D817B48BCDCE}"/>
              </a:ext>
            </a:extLst>
          </p:cNvPr>
          <p:cNvPicPr>
            <a:picLocks noChangeAspect="1"/>
          </p:cNvPicPr>
          <p:nvPr/>
        </p:nvPicPr>
        <p:blipFill>
          <a:blip r:embed="rId3"/>
          <a:stretch>
            <a:fillRect/>
          </a:stretch>
        </p:blipFill>
        <p:spPr>
          <a:xfrm>
            <a:off x="1975284" y="1600475"/>
            <a:ext cx="4953000" cy="3365500"/>
          </a:xfrm>
          <a:prstGeom prst="rect">
            <a:avLst/>
          </a:prstGeom>
        </p:spPr>
      </p:pic>
    </p:spTree>
    <p:extLst>
      <p:ext uri="{BB962C8B-B14F-4D97-AF65-F5344CB8AC3E}">
        <p14:creationId xmlns:p14="http://schemas.microsoft.com/office/powerpoint/2010/main" val="1926033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29</a:t>
            </a:fld>
            <a:endParaRPr dirty="0"/>
          </a:p>
        </p:txBody>
      </p:sp>
      <p:sp>
        <p:nvSpPr>
          <p:cNvPr id="146" name="Google Shape;146;p8"/>
          <p:cNvSpPr txBox="1">
            <a:spLocks noGrp="1"/>
          </p:cNvSpPr>
          <p:nvPr>
            <p:ph type="body" idx="1"/>
          </p:nvPr>
        </p:nvSpPr>
        <p:spPr>
          <a:xfrm>
            <a:off x="606342" y="898070"/>
            <a:ext cx="7931316" cy="5208815"/>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3</a:t>
            </a:r>
          </a:p>
          <a:p>
            <a:pPr marL="0" lvl="0" indent="0" algn="l" rtl="0">
              <a:lnSpc>
                <a:spcPct val="110000"/>
              </a:lnSpc>
              <a:spcBef>
                <a:spcPts val="0"/>
              </a:spcBef>
              <a:spcAft>
                <a:spcPts val="0"/>
              </a:spcAft>
              <a:buClr>
                <a:srgbClr val="000000"/>
              </a:buClr>
              <a:buSzPts val="1800"/>
              <a:buNone/>
            </a:pPr>
            <a:r>
              <a:rPr lang="en-US" sz="1800" i="1" dirty="0">
                <a:latin typeface="Arial"/>
                <a:ea typeface="Arial"/>
                <a:cs typeface="Arial"/>
                <a:sym typeface="Arial"/>
              </a:rPr>
              <a:t>R</a:t>
            </a:r>
            <a:r>
              <a:rPr lang="en-US" sz="1800" baseline="30000" dirty="0">
                <a:latin typeface="Arial"/>
                <a:ea typeface="Arial"/>
                <a:cs typeface="Arial"/>
                <a:sym typeface="Arial"/>
              </a:rPr>
              <a:t>2</a:t>
            </a:r>
            <a:r>
              <a:rPr lang="en-US" sz="1800" dirty="0">
                <a:latin typeface="Arial"/>
                <a:ea typeface="Arial"/>
                <a:cs typeface="Arial"/>
                <a:sym typeface="Arial"/>
              </a:rPr>
              <a:t> = 0.8490</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sz="1800" dirty="0">
                <a:latin typeface="Arial"/>
                <a:cs typeface="Arial"/>
                <a:sym typeface="Arial"/>
              </a:rPr>
              <a:t>Model 3 improves the prediction accuracy of the second MIT model.</a:t>
            </a:r>
          </a:p>
          <a:p>
            <a:pPr marL="0" lvl="0" indent="0" algn="ctr" rtl="0">
              <a:lnSpc>
                <a:spcPct val="110000"/>
              </a:lnSpc>
              <a:spcBef>
                <a:spcPts val="0"/>
              </a:spcBef>
              <a:spcAft>
                <a:spcPts val="0"/>
              </a:spcAft>
              <a:buClr>
                <a:srgbClr val="000000"/>
              </a:buClr>
              <a:buSzPts val="1800"/>
              <a:buNone/>
            </a:pPr>
            <a:r>
              <a:rPr lang="en-US" sz="1800" dirty="0">
                <a:latin typeface="Arial"/>
                <a:ea typeface="Arial"/>
                <a:cs typeface="Arial"/>
                <a:sym typeface="Arial"/>
              </a:rPr>
              <a:t>0.8490 &gt; 0.8310</a:t>
            </a: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825DE590-A76A-2BF6-5B00-9BA2F96E3542}"/>
              </a:ext>
            </a:extLst>
          </p:cNvPr>
          <p:cNvPicPr>
            <a:picLocks noChangeAspect="1"/>
          </p:cNvPicPr>
          <p:nvPr/>
        </p:nvPicPr>
        <p:blipFill>
          <a:blip r:embed="rId3"/>
          <a:stretch>
            <a:fillRect/>
          </a:stretch>
        </p:blipFill>
        <p:spPr>
          <a:xfrm>
            <a:off x="2095500" y="1481206"/>
            <a:ext cx="4953000" cy="3365500"/>
          </a:xfrm>
          <a:prstGeom prst="rect">
            <a:avLst/>
          </a:prstGeom>
        </p:spPr>
      </p:pic>
    </p:spTree>
    <p:extLst>
      <p:ext uri="{BB962C8B-B14F-4D97-AF65-F5344CB8AC3E}">
        <p14:creationId xmlns:p14="http://schemas.microsoft.com/office/powerpoint/2010/main" val="64570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i="0" u="none" strike="noStrike" cap="none" dirty="0">
                <a:solidFill>
                  <a:srgbClr val="000000"/>
                </a:solidFill>
                <a:latin typeface="Arial"/>
                <a:ea typeface="Arial"/>
                <a:cs typeface="Arial"/>
                <a:sym typeface="Arial"/>
              </a:rPr>
              <a:t>Description:</a:t>
            </a:r>
          </a:p>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This project uses data analysis techniques and multiple linear regression to create three different models to predict housing prices based on a dataset for residential houses in Ames, Iowa.</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b="1" i="0" u="none" strike="noStrike" cap="none" dirty="0">
                <a:solidFill>
                  <a:srgbClr val="000000"/>
                </a:solidFill>
                <a:latin typeface="Arial"/>
                <a:ea typeface="Arial"/>
                <a:cs typeface="Arial"/>
                <a:sym typeface="Arial"/>
              </a:rPr>
              <a:t>Goal:</a:t>
            </a: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P</a:t>
            </a:r>
            <a:r>
              <a:rPr lang="en-US" sz="1800" b="0" i="0" u="none" strike="noStrike" cap="none" dirty="0">
                <a:solidFill>
                  <a:srgbClr val="000000"/>
                </a:solidFill>
                <a:latin typeface="Arial"/>
                <a:ea typeface="Arial"/>
                <a:cs typeface="Arial"/>
                <a:sym typeface="Arial"/>
              </a:rPr>
              <a:t>roduce models with better predictive accuracy than models presented in a Data Engineering course at MIT.</a:t>
            </a:r>
          </a:p>
        </p:txBody>
      </p:sp>
    </p:spTree>
    <p:extLst>
      <p:ext uri="{BB962C8B-B14F-4D97-AF65-F5344CB8AC3E}">
        <p14:creationId xmlns:p14="http://schemas.microsoft.com/office/powerpoint/2010/main" val="2444483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30</a:t>
            </a:fld>
            <a:endParaRPr dirty="0"/>
          </a:p>
        </p:txBody>
      </p:sp>
      <p:sp>
        <p:nvSpPr>
          <p:cNvPr id="146" name="Google Shape;146;p8"/>
          <p:cNvSpPr txBox="1">
            <a:spLocks noGrp="1"/>
          </p:cNvSpPr>
          <p:nvPr>
            <p:ph type="body" idx="1"/>
          </p:nvPr>
        </p:nvSpPr>
        <p:spPr>
          <a:xfrm>
            <a:off x="606342" y="898070"/>
            <a:ext cx="7931316" cy="5458281"/>
          </a:xfrm>
          <a:prstGeom prst="rect">
            <a:avLst/>
          </a:prstGeom>
          <a:noFill/>
          <a:ln>
            <a:noFill/>
          </a:ln>
        </p:spPr>
        <p:txBody>
          <a:bodyPr spcFirstLastPara="1" wrap="square" lIns="45700" tIns="45700" rIns="45700" bIns="45700" anchor="t" anchorCtr="0">
            <a:normAutofit lnSpcReduction="10000"/>
          </a:bodyPr>
          <a:lstStyle/>
          <a:p>
            <a:pPr marL="0" lvl="0" indent="0">
              <a:lnSpc>
                <a:spcPct val="110000"/>
              </a:lnSpc>
              <a:spcBef>
                <a:spcPts val="0"/>
              </a:spcBef>
              <a:buNone/>
            </a:pPr>
            <a:r>
              <a:rPr lang="en-US" sz="1800" dirty="0">
                <a:latin typeface="Arial"/>
                <a:ea typeface="Arial"/>
                <a:cs typeface="Arial"/>
                <a:sym typeface="Arial"/>
              </a:rPr>
              <a:t>In addition to the previously given Coefficient of Determination (R-squared), the metrics Mean Absolute Error (MAE), Mean Squared Error (MSE), and Root Mean Squared Error (RMSE) will be computed for each model.</a:t>
            </a: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r>
              <a:rPr lang="en-US" sz="1800" dirty="0">
                <a:latin typeface="Arial"/>
                <a:ea typeface="Arial"/>
                <a:cs typeface="Arial"/>
                <a:sym typeface="Arial"/>
              </a:rPr>
              <a:t>Lower values of the MAE, the MSE, and the RSME all represent a more accurate regression model, while a higher value of R-squared represents a more accurate model.</a:t>
            </a: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endParaRPr dirty="0"/>
          </a:p>
        </p:txBody>
      </p:sp>
      <p:graphicFrame>
        <p:nvGraphicFramePr>
          <p:cNvPr id="4" name="Table 4">
            <a:extLst>
              <a:ext uri="{FF2B5EF4-FFF2-40B4-BE49-F238E27FC236}">
                <a16:creationId xmlns:a16="http://schemas.microsoft.com/office/drawing/2014/main" id="{66EC58E8-57AC-A895-986B-3CF7430F4D68}"/>
              </a:ext>
            </a:extLst>
          </p:cNvPr>
          <p:cNvGraphicFramePr>
            <a:graphicFrameLocks noGrp="1"/>
          </p:cNvGraphicFramePr>
          <p:nvPr>
            <p:extLst>
              <p:ext uri="{D42A27DB-BD31-4B8C-83A1-F6EECF244321}">
                <p14:modId xmlns:p14="http://schemas.microsoft.com/office/powerpoint/2010/main" val="2199640948"/>
              </p:ext>
            </p:extLst>
          </p:nvPr>
        </p:nvGraphicFramePr>
        <p:xfrm>
          <a:off x="998269" y="1960697"/>
          <a:ext cx="6907030" cy="3083560"/>
        </p:xfrm>
        <a:graphic>
          <a:graphicData uri="http://schemas.openxmlformats.org/drawingml/2006/table">
            <a:tbl>
              <a:tblPr firstRow="1" bandRow="1">
                <a:tableStyleId>{5C22544A-7EE6-4342-B048-85BDC9FD1C3A}</a:tableStyleId>
              </a:tblPr>
              <a:tblGrid>
                <a:gridCol w="2282020">
                  <a:extLst>
                    <a:ext uri="{9D8B030D-6E8A-4147-A177-3AD203B41FA5}">
                      <a16:colId xmlns:a16="http://schemas.microsoft.com/office/drawing/2014/main" val="124572374"/>
                    </a:ext>
                  </a:extLst>
                </a:gridCol>
                <a:gridCol w="4625010">
                  <a:extLst>
                    <a:ext uri="{9D8B030D-6E8A-4147-A177-3AD203B41FA5}">
                      <a16:colId xmlns:a16="http://schemas.microsoft.com/office/drawing/2014/main" val="2371656162"/>
                    </a:ext>
                  </a:extLst>
                </a:gridCol>
              </a:tblGrid>
              <a:tr h="370840">
                <a:tc>
                  <a:txBody>
                    <a:bodyPr/>
                    <a:lstStyle/>
                    <a:p>
                      <a:r>
                        <a:rPr lang="en-US" dirty="0"/>
                        <a:t>Metric</a:t>
                      </a:r>
                    </a:p>
                  </a:txBody>
                  <a:tcPr/>
                </a:tc>
                <a:tc>
                  <a:txBody>
                    <a:bodyPr/>
                    <a:lstStyle/>
                    <a:p>
                      <a:r>
                        <a:rPr lang="en-US" dirty="0"/>
                        <a:t>Description</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Coefficient of Determination (R-squared)</a:t>
                      </a:r>
                      <a:endParaRPr lang="en-US" dirty="0"/>
                    </a:p>
                  </a:txBody>
                  <a:tcPr/>
                </a:tc>
                <a:tc>
                  <a:txBody>
                    <a:bodyPr/>
                    <a:lstStyle/>
                    <a:p>
                      <a:r>
                        <a:rPr lang="en-US" dirty="0"/>
                        <a:t>the proportion of variance in the dependent variable that is explained by the linear regression value. The value of R-squared is always less than one.</a:t>
                      </a:r>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Mean Absolute Error (MAE)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average of the absolute difference between predicted and actual values in the dataset. It measures the average of the residuals.</a:t>
                      </a:r>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Mean Squared Error (MSE)</a:t>
                      </a:r>
                      <a:endParaRPr lang="en-US" dirty="0"/>
                    </a:p>
                  </a:txBody>
                  <a:tcPr/>
                </a:tc>
                <a:tc>
                  <a:txBody>
                    <a:bodyPr/>
                    <a:lstStyle/>
                    <a:p>
                      <a:r>
                        <a:rPr lang="en-US" dirty="0"/>
                        <a:t>the average of the squared difference between predicted and actual values in the dataset. It measures the variance of the residuals.</a:t>
                      </a:r>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Root Mean Squared Error (RMSE)</a:t>
                      </a:r>
                      <a:endParaRPr lang="en-US" dirty="0"/>
                    </a:p>
                  </a:txBody>
                  <a:tcPr/>
                </a:tc>
                <a:tc>
                  <a:txBody>
                    <a:bodyPr/>
                    <a:lstStyle/>
                    <a:p>
                      <a:r>
                        <a:rPr lang="en-US" dirty="0"/>
                        <a:t>the square root of the Mean Squared Error (MSE). It measures the standard deviation of the residuals.</a:t>
                      </a:r>
                    </a:p>
                  </a:txBody>
                  <a:tcPr/>
                </a:tc>
                <a:extLst>
                  <a:ext uri="{0D108BD9-81ED-4DB2-BD59-A6C34878D82A}">
                    <a16:rowId xmlns:a16="http://schemas.microsoft.com/office/drawing/2014/main" val="3365135166"/>
                  </a:ext>
                </a:extLst>
              </a:tr>
            </a:tbl>
          </a:graphicData>
        </a:graphic>
      </p:graphicFrame>
    </p:spTree>
    <p:extLst>
      <p:ext uri="{BB962C8B-B14F-4D97-AF65-F5344CB8AC3E}">
        <p14:creationId xmlns:p14="http://schemas.microsoft.com/office/powerpoint/2010/main" val="187108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31</a:t>
            </a:fld>
            <a:endParaRPr dirty="0"/>
          </a:p>
        </p:txBody>
      </p:sp>
      <p:sp>
        <p:nvSpPr>
          <p:cNvPr id="146" name="Google Shape;146;p8"/>
          <p:cNvSpPr txBox="1">
            <a:spLocks noGrp="1"/>
          </p:cNvSpPr>
          <p:nvPr>
            <p:ph type="body" idx="1"/>
          </p:nvPr>
        </p:nvSpPr>
        <p:spPr>
          <a:xfrm>
            <a:off x="606342" y="898070"/>
            <a:ext cx="7931316" cy="5752582"/>
          </a:xfrm>
          <a:prstGeom prst="rect">
            <a:avLst/>
          </a:prstGeom>
          <a:noFill/>
          <a:ln>
            <a:noFill/>
          </a:ln>
        </p:spPr>
        <p:txBody>
          <a:bodyPr spcFirstLastPara="1" wrap="square" lIns="45700" tIns="45700" rIns="45700" bIns="45700" anchor="t" anchorCtr="0">
            <a:normAutofit/>
          </a:bodyPr>
          <a:lstStyle/>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endParaRPr lang="en-US" dirty="0"/>
          </a:p>
        </p:txBody>
      </p:sp>
      <p:graphicFrame>
        <p:nvGraphicFramePr>
          <p:cNvPr id="4" name="Table 4">
            <a:extLst>
              <a:ext uri="{FF2B5EF4-FFF2-40B4-BE49-F238E27FC236}">
                <a16:creationId xmlns:a16="http://schemas.microsoft.com/office/drawing/2014/main" id="{66EC58E8-57AC-A895-986B-3CF7430F4D68}"/>
              </a:ext>
            </a:extLst>
          </p:cNvPr>
          <p:cNvGraphicFramePr>
            <a:graphicFrameLocks noGrp="1"/>
          </p:cNvGraphicFramePr>
          <p:nvPr>
            <p:extLst>
              <p:ext uri="{D42A27DB-BD31-4B8C-83A1-F6EECF244321}">
                <p14:modId xmlns:p14="http://schemas.microsoft.com/office/powerpoint/2010/main" val="1806845028"/>
              </p:ext>
            </p:extLst>
          </p:nvPr>
        </p:nvGraphicFramePr>
        <p:xfrm>
          <a:off x="565715" y="834908"/>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First MIT Model</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0.7501</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29251.6</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1104293866.6</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33230.9</a:t>
                      </a:r>
                      <a:endParaRPr lang="en-US" dirty="0"/>
                    </a:p>
                  </a:txBody>
                  <a:tcPr/>
                </a:tc>
                <a:extLst>
                  <a:ext uri="{0D108BD9-81ED-4DB2-BD59-A6C34878D82A}">
                    <a16:rowId xmlns:a16="http://schemas.microsoft.com/office/drawing/2014/main" val="3365135166"/>
                  </a:ext>
                </a:extLst>
              </a:tr>
            </a:tbl>
          </a:graphicData>
        </a:graphic>
      </p:graphicFrame>
      <p:graphicFrame>
        <p:nvGraphicFramePr>
          <p:cNvPr id="10" name="Table 4">
            <a:extLst>
              <a:ext uri="{FF2B5EF4-FFF2-40B4-BE49-F238E27FC236}">
                <a16:creationId xmlns:a16="http://schemas.microsoft.com/office/drawing/2014/main" id="{E73D4193-6133-DE3B-C756-8D43B331CCA2}"/>
              </a:ext>
            </a:extLst>
          </p:cNvPr>
          <p:cNvGraphicFramePr>
            <a:graphicFrameLocks noGrp="1"/>
          </p:cNvGraphicFramePr>
          <p:nvPr>
            <p:extLst>
              <p:ext uri="{D42A27DB-BD31-4B8C-83A1-F6EECF244321}">
                <p14:modId xmlns:p14="http://schemas.microsoft.com/office/powerpoint/2010/main" val="169675358"/>
              </p:ext>
            </p:extLst>
          </p:nvPr>
        </p:nvGraphicFramePr>
        <p:xfrm>
          <a:off x="3202898" y="834908"/>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Model 1</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0.7882</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25729.2</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936304000.0</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30599.1</a:t>
                      </a:r>
                      <a:endParaRPr lang="en-US" dirty="0"/>
                    </a:p>
                  </a:txBody>
                  <a:tcPr/>
                </a:tc>
                <a:extLst>
                  <a:ext uri="{0D108BD9-81ED-4DB2-BD59-A6C34878D82A}">
                    <a16:rowId xmlns:a16="http://schemas.microsoft.com/office/drawing/2014/main" val="3365135166"/>
                  </a:ext>
                </a:extLst>
              </a:tr>
            </a:tbl>
          </a:graphicData>
        </a:graphic>
      </p:graphicFrame>
      <p:graphicFrame>
        <p:nvGraphicFramePr>
          <p:cNvPr id="11" name="Table 4">
            <a:extLst>
              <a:ext uri="{FF2B5EF4-FFF2-40B4-BE49-F238E27FC236}">
                <a16:creationId xmlns:a16="http://schemas.microsoft.com/office/drawing/2014/main" id="{F990952A-323F-8E22-E24C-86654A060985}"/>
              </a:ext>
            </a:extLst>
          </p:cNvPr>
          <p:cNvGraphicFramePr>
            <a:graphicFrameLocks noGrp="1"/>
          </p:cNvGraphicFramePr>
          <p:nvPr>
            <p:extLst>
              <p:ext uri="{D42A27DB-BD31-4B8C-83A1-F6EECF244321}">
                <p14:modId xmlns:p14="http://schemas.microsoft.com/office/powerpoint/2010/main" val="4038788044"/>
              </p:ext>
            </p:extLst>
          </p:nvPr>
        </p:nvGraphicFramePr>
        <p:xfrm>
          <a:off x="5870278" y="834908"/>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Model 2a</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0.7875</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26718.7</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939245456.0</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30647.1</a:t>
                      </a:r>
                      <a:endParaRPr lang="en-US" dirty="0"/>
                    </a:p>
                  </a:txBody>
                  <a:tcPr/>
                </a:tc>
                <a:extLst>
                  <a:ext uri="{0D108BD9-81ED-4DB2-BD59-A6C34878D82A}">
                    <a16:rowId xmlns:a16="http://schemas.microsoft.com/office/drawing/2014/main" val="3365135166"/>
                  </a:ext>
                </a:extLst>
              </a:tr>
            </a:tbl>
          </a:graphicData>
        </a:graphic>
      </p:graphicFrame>
      <p:graphicFrame>
        <p:nvGraphicFramePr>
          <p:cNvPr id="12" name="Table 4">
            <a:extLst>
              <a:ext uri="{FF2B5EF4-FFF2-40B4-BE49-F238E27FC236}">
                <a16:creationId xmlns:a16="http://schemas.microsoft.com/office/drawing/2014/main" id="{BF180B70-4413-37A3-01BB-7469795B9EA0}"/>
              </a:ext>
            </a:extLst>
          </p:cNvPr>
          <p:cNvGraphicFramePr>
            <a:graphicFrameLocks noGrp="1"/>
          </p:cNvGraphicFramePr>
          <p:nvPr>
            <p:extLst>
              <p:ext uri="{D42A27DB-BD31-4B8C-83A1-F6EECF244321}">
                <p14:modId xmlns:p14="http://schemas.microsoft.com/office/powerpoint/2010/main" val="810057580"/>
              </p:ext>
            </p:extLst>
          </p:nvPr>
        </p:nvGraphicFramePr>
        <p:xfrm>
          <a:off x="582866" y="2972547"/>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Model 2b</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0.8166</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24363.5</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810836000.2</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28475.2</a:t>
                      </a:r>
                      <a:endParaRPr lang="en-US" dirty="0"/>
                    </a:p>
                  </a:txBody>
                  <a:tcPr/>
                </a:tc>
                <a:extLst>
                  <a:ext uri="{0D108BD9-81ED-4DB2-BD59-A6C34878D82A}">
                    <a16:rowId xmlns:a16="http://schemas.microsoft.com/office/drawing/2014/main" val="3365135166"/>
                  </a:ext>
                </a:extLst>
              </a:tr>
            </a:tbl>
          </a:graphicData>
        </a:graphic>
      </p:graphicFrame>
      <p:graphicFrame>
        <p:nvGraphicFramePr>
          <p:cNvPr id="13" name="Table 4">
            <a:extLst>
              <a:ext uri="{FF2B5EF4-FFF2-40B4-BE49-F238E27FC236}">
                <a16:creationId xmlns:a16="http://schemas.microsoft.com/office/drawing/2014/main" id="{FAD9368B-48B8-1DB8-518E-0671B15FF1EE}"/>
              </a:ext>
            </a:extLst>
          </p:cNvPr>
          <p:cNvGraphicFramePr>
            <a:graphicFrameLocks noGrp="1"/>
          </p:cNvGraphicFramePr>
          <p:nvPr>
            <p:extLst>
              <p:ext uri="{D42A27DB-BD31-4B8C-83A1-F6EECF244321}">
                <p14:modId xmlns:p14="http://schemas.microsoft.com/office/powerpoint/2010/main" val="1612728842"/>
              </p:ext>
            </p:extLst>
          </p:nvPr>
        </p:nvGraphicFramePr>
        <p:xfrm>
          <a:off x="3202898" y="2969981"/>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Second MIT Model</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0.8310</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22547.0</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873115927.3</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29548.5</a:t>
                      </a:r>
                      <a:endParaRPr lang="en-US" dirty="0"/>
                    </a:p>
                  </a:txBody>
                  <a:tcPr/>
                </a:tc>
                <a:extLst>
                  <a:ext uri="{0D108BD9-81ED-4DB2-BD59-A6C34878D82A}">
                    <a16:rowId xmlns:a16="http://schemas.microsoft.com/office/drawing/2014/main" val="3365135166"/>
                  </a:ext>
                </a:extLst>
              </a:tr>
            </a:tbl>
          </a:graphicData>
        </a:graphic>
      </p:graphicFrame>
      <p:graphicFrame>
        <p:nvGraphicFramePr>
          <p:cNvPr id="14" name="Table 4">
            <a:extLst>
              <a:ext uri="{FF2B5EF4-FFF2-40B4-BE49-F238E27FC236}">
                <a16:creationId xmlns:a16="http://schemas.microsoft.com/office/drawing/2014/main" id="{22A626B3-624A-791D-6FAB-6F697D09F418}"/>
              </a:ext>
            </a:extLst>
          </p:cNvPr>
          <p:cNvGraphicFramePr>
            <a:graphicFrameLocks noGrp="1"/>
          </p:cNvGraphicFramePr>
          <p:nvPr>
            <p:extLst>
              <p:ext uri="{D42A27DB-BD31-4B8C-83A1-F6EECF244321}">
                <p14:modId xmlns:p14="http://schemas.microsoft.com/office/powerpoint/2010/main" val="3466228517"/>
              </p:ext>
            </p:extLst>
          </p:nvPr>
        </p:nvGraphicFramePr>
        <p:xfrm>
          <a:off x="5870278" y="2982486"/>
          <a:ext cx="2497772" cy="1854200"/>
        </p:xfrm>
        <a:graphic>
          <a:graphicData uri="http://schemas.openxmlformats.org/drawingml/2006/table">
            <a:tbl>
              <a:tblPr firstRow="1" bandRow="1">
                <a:tableStyleId>{5C22544A-7EE6-4342-B048-85BDC9FD1C3A}</a:tableStyleId>
              </a:tblPr>
              <a:tblGrid>
                <a:gridCol w="1037793">
                  <a:extLst>
                    <a:ext uri="{9D8B030D-6E8A-4147-A177-3AD203B41FA5}">
                      <a16:colId xmlns:a16="http://schemas.microsoft.com/office/drawing/2014/main" val="124572374"/>
                    </a:ext>
                  </a:extLst>
                </a:gridCol>
                <a:gridCol w="1459979">
                  <a:extLst>
                    <a:ext uri="{9D8B030D-6E8A-4147-A177-3AD203B41FA5}">
                      <a16:colId xmlns:a16="http://schemas.microsoft.com/office/drawing/2014/main" val="2371656162"/>
                    </a:ext>
                  </a:extLst>
                </a:gridCol>
              </a:tblGrid>
              <a:tr h="370840">
                <a:tc gridSpan="2">
                  <a:txBody>
                    <a:bodyPr/>
                    <a:lstStyle/>
                    <a:p>
                      <a:pPr algn="ctr"/>
                      <a:r>
                        <a:rPr lang="en-US" dirty="0"/>
                        <a:t>Model 3</a:t>
                      </a:r>
                    </a:p>
                  </a:txBody>
                  <a:tcPr/>
                </a:tc>
                <a:tc hMerge="1">
                  <a:txBody>
                    <a:bodyPr/>
                    <a:lstStyle/>
                    <a:p>
                      <a:r>
                        <a:rPr lang="en-US" dirty="0"/>
                        <a:t>Value</a:t>
                      </a:r>
                    </a:p>
                  </a:txBody>
                  <a:tcPr/>
                </a:tc>
                <a:extLst>
                  <a:ext uri="{0D108BD9-81ED-4DB2-BD59-A6C34878D82A}">
                    <a16:rowId xmlns:a16="http://schemas.microsoft.com/office/drawing/2014/main" val="4129697536"/>
                  </a:ext>
                </a:extLst>
              </a:tr>
              <a:tr h="370840">
                <a:tc>
                  <a:txBody>
                    <a:bodyPr/>
                    <a:lstStyle/>
                    <a:p>
                      <a:r>
                        <a:rPr lang="en-US" sz="1400" dirty="0">
                          <a:latin typeface="+mn-lt"/>
                          <a:ea typeface="Arial"/>
                          <a:cs typeface="Arial"/>
                          <a:sym typeface="Arial"/>
                        </a:rPr>
                        <a:t>R-squared</a:t>
                      </a:r>
                      <a:endParaRPr lang="en-US" dirty="0"/>
                    </a:p>
                  </a:txBody>
                  <a:tcPr/>
                </a:tc>
                <a:tc>
                  <a:txBody>
                    <a:bodyPr/>
                    <a:lstStyle/>
                    <a:p>
                      <a:pPr algn="r"/>
                      <a:r>
                        <a:rPr lang="en-US" sz="1400" dirty="0"/>
                        <a:t>0.7501</a:t>
                      </a:r>
                      <a:endParaRPr lang="en-US" dirty="0"/>
                    </a:p>
                  </a:txBody>
                  <a:tcPr/>
                </a:tc>
                <a:extLst>
                  <a:ext uri="{0D108BD9-81ED-4DB2-BD59-A6C34878D82A}">
                    <a16:rowId xmlns:a16="http://schemas.microsoft.com/office/drawing/2014/main" val="1664090337"/>
                  </a:ext>
                </a:extLst>
              </a:tr>
              <a:tr h="370840">
                <a:tc>
                  <a:txBody>
                    <a:bodyPr/>
                    <a:lstStyle/>
                    <a:p>
                      <a:r>
                        <a:rPr lang="en-US" sz="1400" dirty="0">
                          <a:latin typeface="+mn-lt"/>
                          <a:ea typeface="Arial"/>
                          <a:cs typeface="Arial"/>
                          <a:sym typeface="Arial"/>
                        </a:rPr>
                        <a:t>MAE</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29251.6</a:t>
                      </a:r>
                      <a:endParaRPr lang="en-US" dirty="0"/>
                    </a:p>
                  </a:txBody>
                  <a:tcPr/>
                </a:tc>
                <a:extLst>
                  <a:ext uri="{0D108BD9-81ED-4DB2-BD59-A6C34878D82A}">
                    <a16:rowId xmlns:a16="http://schemas.microsoft.com/office/drawing/2014/main" val="3201659318"/>
                  </a:ext>
                </a:extLst>
              </a:tr>
              <a:tr h="370840">
                <a:tc>
                  <a:txBody>
                    <a:bodyPr/>
                    <a:lstStyle/>
                    <a:p>
                      <a:r>
                        <a:rPr lang="en-US" sz="1400" dirty="0">
                          <a:latin typeface="+mn-lt"/>
                          <a:ea typeface="Arial"/>
                          <a:cs typeface="Arial"/>
                          <a:sym typeface="Arial"/>
                        </a:rPr>
                        <a:t>MSE</a:t>
                      </a:r>
                      <a:endParaRPr lang="en-US" dirty="0"/>
                    </a:p>
                  </a:txBody>
                  <a:tcPr/>
                </a:tc>
                <a:tc>
                  <a:txBody>
                    <a:bodyPr/>
                    <a:lstStyle/>
                    <a:p>
                      <a:pPr algn="r"/>
                      <a:r>
                        <a:rPr lang="en-US" sz="1400" dirty="0"/>
                        <a:t>1104293866.6</a:t>
                      </a:r>
                      <a:endParaRPr lang="en-US" dirty="0"/>
                    </a:p>
                  </a:txBody>
                  <a:tcPr/>
                </a:tc>
                <a:extLst>
                  <a:ext uri="{0D108BD9-81ED-4DB2-BD59-A6C34878D82A}">
                    <a16:rowId xmlns:a16="http://schemas.microsoft.com/office/drawing/2014/main" val="1899513789"/>
                  </a:ext>
                </a:extLst>
              </a:tr>
              <a:tr h="370840">
                <a:tc>
                  <a:txBody>
                    <a:bodyPr/>
                    <a:lstStyle/>
                    <a:p>
                      <a:r>
                        <a:rPr lang="en-US" sz="1400" dirty="0">
                          <a:latin typeface="+mn-lt"/>
                          <a:ea typeface="Arial"/>
                          <a:cs typeface="Arial"/>
                          <a:sym typeface="Arial"/>
                        </a:rPr>
                        <a:t>RMSE</a:t>
                      </a:r>
                      <a:endParaRPr lang="en-US" dirty="0"/>
                    </a:p>
                  </a:txBody>
                  <a:tcPr/>
                </a:tc>
                <a:tc>
                  <a:txBody>
                    <a:bodyPr/>
                    <a:lstStyle/>
                    <a:p>
                      <a:pPr algn="r"/>
                      <a:r>
                        <a:rPr lang="en-US" sz="1400" dirty="0"/>
                        <a:t>33230.9</a:t>
                      </a:r>
                      <a:endParaRPr lang="en-US" dirty="0"/>
                    </a:p>
                  </a:txBody>
                  <a:tcPr/>
                </a:tc>
                <a:extLst>
                  <a:ext uri="{0D108BD9-81ED-4DB2-BD59-A6C34878D82A}">
                    <a16:rowId xmlns:a16="http://schemas.microsoft.com/office/drawing/2014/main" val="3365135166"/>
                  </a:ext>
                </a:extLst>
              </a:tr>
            </a:tbl>
          </a:graphicData>
        </a:graphic>
      </p:graphicFrame>
    </p:spTree>
    <p:extLst>
      <p:ext uri="{BB962C8B-B14F-4D97-AF65-F5344CB8AC3E}">
        <p14:creationId xmlns:p14="http://schemas.microsoft.com/office/powerpoint/2010/main" val="3846390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32</a:t>
            </a:fld>
            <a:endParaRPr dirty="0"/>
          </a:p>
        </p:txBody>
      </p:sp>
      <p:sp>
        <p:nvSpPr>
          <p:cNvPr id="146" name="Google Shape;146;p8"/>
          <p:cNvSpPr txBox="1">
            <a:spLocks noGrp="1"/>
          </p:cNvSpPr>
          <p:nvPr>
            <p:ph type="body" idx="1"/>
          </p:nvPr>
        </p:nvSpPr>
        <p:spPr>
          <a:xfrm>
            <a:off x="606342" y="898070"/>
            <a:ext cx="7931316" cy="5458281"/>
          </a:xfrm>
          <a:prstGeom prst="rect">
            <a:avLst/>
          </a:prstGeom>
          <a:noFill/>
          <a:ln>
            <a:noFill/>
          </a:ln>
        </p:spPr>
        <p:txBody>
          <a:bodyPr spcFirstLastPara="1" wrap="square" lIns="45700" tIns="45700" rIns="45700" bIns="45700" anchor="t" anchorCtr="0">
            <a:normAutofit/>
          </a:bodyPr>
          <a:lstStyle/>
          <a:p>
            <a:pPr marL="0" lvl="0" indent="0">
              <a:lnSpc>
                <a:spcPct val="110000"/>
              </a:lnSpc>
              <a:spcBef>
                <a:spcPts val="0"/>
              </a:spcBef>
              <a:buNone/>
            </a:pPr>
            <a:r>
              <a:rPr lang="en-US" sz="1800" dirty="0">
                <a:latin typeface="Arial"/>
                <a:ea typeface="Arial"/>
                <a:cs typeface="Arial"/>
                <a:sym typeface="Arial"/>
              </a:rPr>
              <a:t>The tables below compare results using both R-Squared and RMSE metrics, confirming that the accuracy of the predictions are consistent. </a:t>
            </a: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r>
              <a:rPr lang="en-US" sz="1800" dirty="0">
                <a:latin typeface="Arial"/>
                <a:ea typeface="Arial"/>
                <a:cs typeface="Arial"/>
                <a:sym typeface="Arial"/>
              </a:rPr>
              <a:t>Recall that higher values of R-squared represent a more accurate regression model, while lower values of RSME represent a more accurate model.</a:t>
            </a:r>
            <a:endParaRPr lang="en-US" dirty="0"/>
          </a:p>
          <a:p>
            <a:pPr marL="0" lvl="0" indent="0" algn="l" rtl="0">
              <a:lnSpc>
                <a:spcPct val="110000"/>
              </a:lnSpc>
              <a:spcBef>
                <a:spcPts val="0"/>
              </a:spcBef>
              <a:spcAft>
                <a:spcPts val="0"/>
              </a:spcAft>
              <a:buClr>
                <a:srgbClr val="000000"/>
              </a:buClr>
              <a:buSzPts val="1800"/>
              <a:buNone/>
            </a:pPr>
            <a:endParaRPr dirty="0"/>
          </a:p>
        </p:txBody>
      </p:sp>
      <p:graphicFrame>
        <p:nvGraphicFramePr>
          <p:cNvPr id="3" name="Table 4">
            <a:extLst>
              <a:ext uri="{FF2B5EF4-FFF2-40B4-BE49-F238E27FC236}">
                <a16:creationId xmlns:a16="http://schemas.microsoft.com/office/drawing/2014/main" id="{CEF4CDD2-7E2C-6817-EC2C-22EE8B015A4F}"/>
              </a:ext>
            </a:extLst>
          </p:cNvPr>
          <p:cNvGraphicFramePr>
            <a:graphicFrameLocks noGrp="1"/>
          </p:cNvGraphicFramePr>
          <p:nvPr>
            <p:extLst>
              <p:ext uri="{D42A27DB-BD31-4B8C-83A1-F6EECF244321}">
                <p14:modId xmlns:p14="http://schemas.microsoft.com/office/powerpoint/2010/main" val="2079224745"/>
              </p:ext>
            </p:extLst>
          </p:nvPr>
        </p:nvGraphicFramePr>
        <p:xfrm>
          <a:off x="463384" y="1625341"/>
          <a:ext cx="8349311" cy="1112520"/>
        </p:xfrm>
        <a:graphic>
          <a:graphicData uri="http://schemas.openxmlformats.org/drawingml/2006/table">
            <a:tbl>
              <a:tblPr firstRow="1" bandRow="1">
                <a:tableStyleId>{5C22544A-7EE6-4342-B048-85BDC9FD1C3A}</a:tableStyleId>
              </a:tblPr>
              <a:tblGrid>
                <a:gridCol w="729311">
                  <a:extLst>
                    <a:ext uri="{9D8B030D-6E8A-4147-A177-3AD203B41FA5}">
                      <a16:colId xmlns:a16="http://schemas.microsoft.com/office/drawing/2014/main" val="2444713059"/>
                    </a:ext>
                  </a:extLst>
                </a:gridCol>
                <a:gridCol w="848139">
                  <a:extLst>
                    <a:ext uri="{9D8B030D-6E8A-4147-A177-3AD203B41FA5}">
                      <a16:colId xmlns:a16="http://schemas.microsoft.com/office/drawing/2014/main" val="246766519"/>
                    </a:ext>
                  </a:extLst>
                </a:gridCol>
                <a:gridCol w="318052">
                  <a:extLst>
                    <a:ext uri="{9D8B030D-6E8A-4147-A177-3AD203B41FA5}">
                      <a16:colId xmlns:a16="http://schemas.microsoft.com/office/drawing/2014/main" val="4008495968"/>
                    </a:ext>
                  </a:extLst>
                </a:gridCol>
                <a:gridCol w="954156">
                  <a:extLst>
                    <a:ext uri="{9D8B030D-6E8A-4147-A177-3AD203B41FA5}">
                      <a16:colId xmlns:a16="http://schemas.microsoft.com/office/drawing/2014/main" val="4230116772"/>
                    </a:ext>
                  </a:extLst>
                </a:gridCol>
                <a:gridCol w="238540">
                  <a:extLst>
                    <a:ext uri="{9D8B030D-6E8A-4147-A177-3AD203B41FA5}">
                      <a16:colId xmlns:a16="http://schemas.microsoft.com/office/drawing/2014/main" val="3789208166"/>
                    </a:ext>
                  </a:extLst>
                </a:gridCol>
                <a:gridCol w="1060174">
                  <a:extLst>
                    <a:ext uri="{9D8B030D-6E8A-4147-A177-3AD203B41FA5}">
                      <a16:colId xmlns:a16="http://schemas.microsoft.com/office/drawing/2014/main" val="826237691"/>
                    </a:ext>
                  </a:extLst>
                </a:gridCol>
                <a:gridCol w="291547">
                  <a:extLst>
                    <a:ext uri="{9D8B030D-6E8A-4147-A177-3AD203B41FA5}">
                      <a16:colId xmlns:a16="http://schemas.microsoft.com/office/drawing/2014/main" val="1511059425"/>
                    </a:ext>
                  </a:extLst>
                </a:gridCol>
                <a:gridCol w="1007166">
                  <a:extLst>
                    <a:ext uri="{9D8B030D-6E8A-4147-A177-3AD203B41FA5}">
                      <a16:colId xmlns:a16="http://schemas.microsoft.com/office/drawing/2014/main" val="1741997405"/>
                    </a:ext>
                  </a:extLst>
                </a:gridCol>
                <a:gridCol w="265043">
                  <a:extLst>
                    <a:ext uri="{9D8B030D-6E8A-4147-A177-3AD203B41FA5}">
                      <a16:colId xmlns:a16="http://schemas.microsoft.com/office/drawing/2014/main" val="2022881056"/>
                    </a:ext>
                  </a:extLst>
                </a:gridCol>
                <a:gridCol w="1046922">
                  <a:extLst>
                    <a:ext uri="{9D8B030D-6E8A-4147-A177-3AD203B41FA5}">
                      <a16:colId xmlns:a16="http://schemas.microsoft.com/office/drawing/2014/main" val="3534140871"/>
                    </a:ext>
                  </a:extLst>
                </a:gridCol>
                <a:gridCol w="331304">
                  <a:extLst>
                    <a:ext uri="{9D8B030D-6E8A-4147-A177-3AD203B41FA5}">
                      <a16:colId xmlns:a16="http://schemas.microsoft.com/office/drawing/2014/main" val="3397197765"/>
                    </a:ext>
                  </a:extLst>
                </a:gridCol>
                <a:gridCol w="1258957">
                  <a:extLst>
                    <a:ext uri="{9D8B030D-6E8A-4147-A177-3AD203B41FA5}">
                      <a16:colId xmlns:a16="http://schemas.microsoft.com/office/drawing/2014/main" val="4041718919"/>
                    </a:ext>
                  </a:extLst>
                </a:gridCol>
              </a:tblGrid>
              <a:tr h="370840">
                <a:tc>
                  <a:txBody>
                    <a:bodyPr/>
                    <a:lstStyle/>
                    <a:p>
                      <a:endParaRPr lang="en-US" dirty="0"/>
                    </a:p>
                  </a:txBody>
                  <a:tcPr/>
                </a:tc>
                <a:tc>
                  <a:txBody>
                    <a:bodyPr/>
                    <a:lstStyle/>
                    <a:p>
                      <a:r>
                        <a:rPr lang="en-US" dirty="0"/>
                        <a:t>Model 1</a:t>
                      </a:r>
                    </a:p>
                  </a:txBody>
                  <a:tcPr/>
                </a:tc>
                <a:tc>
                  <a:txBody>
                    <a:bodyPr/>
                    <a:lstStyle/>
                    <a:p>
                      <a:endParaRPr lang="en-US"/>
                    </a:p>
                  </a:txBody>
                  <a:tcPr/>
                </a:tc>
                <a:tc>
                  <a:txBody>
                    <a:bodyPr/>
                    <a:lstStyle/>
                    <a:p>
                      <a:r>
                        <a:rPr lang="en-US" dirty="0"/>
                        <a:t>First MIT</a:t>
                      </a:r>
                    </a:p>
                  </a:txBody>
                  <a:tcPr/>
                </a:tc>
                <a:tc>
                  <a:txBody>
                    <a:bodyPr/>
                    <a:lstStyle/>
                    <a:p>
                      <a:endParaRPr lang="en-US" dirty="0"/>
                    </a:p>
                  </a:txBody>
                  <a:tcPr/>
                </a:tc>
                <a:tc>
                  <a:txBody>
                    <a:bodyPr/>
                    <a:lstStyle/>
                    <a:p>
                      <a:r>
                        <a:rPr lang="en-US" dirty="0"/>
                        <a:t>Model 2a</a:t>
                      </a:r>
                    </a:p>
                  </a:txBody>
                  <a:tcPr/>
                </a:tc>
                <a:tc>
                  <a:txBody>
                    <a:bodyPr/>
                    <a:lstStyle/>
                    <a:p>
                      <a:endParaRPr lang="en-US"/>
                    </a:p>
                  </a:txBody>
                  <a:tcPr/>
                </a:tc>
                <a:tc>
                  <a:txBody>
                    <a:bodyPr/>
                    <a:lstStyle/>
                    <a:p>
                      <a:r>
                        <a:rPr lang="en-US" dirty="0"/>
                        <a:t>First MIT</a:t>
                      </a:r>
                    </a:p>
                  </a:txBody>
                  <a:tcPr/>
                </a:tc>
                <a:tc>
                  <a:txBody>
                    <a:bodyPr/>
                    <a:lstStyle/>
                    <a:p>
                      <a:endParaRPr lang="en-US"/>
                    </a:p>
                  </a:txBody>
                  <a:tcPr/>
                </a:tc>
                <a:tc>
                  <a:txBody>
                    <a:bodyPr/>
                    <a:lstStyle/>
                    <a:p>
                      <a:r>
                        <a:rPr lang="en-US" dirty="0"/>
                        <a:t>Model 2b</a:t>
                      </a:r>
                    </a:p>
                  </a:txBody>
                  <a:tcPr/>
                </a:tc>
                <a:tc>
                  <a:txBody>
                    <a:bodyPr/>
                    <a:lstStyle/>
                    <a:p>
                      <a:endParaRPr lang="en-US" dirty="0"/>
                    </a:p>
                  </a:txBody>
                  <a:tcPr/>
                </a:tc>
                <a:tc>
                  <a:txBody>
                    <a:bodyPr/>
                    <a:lstStyle/>
                    <a:p>
                      <a:r>
                        <a:rPr lang="en-US" dirty="0"/>
                        <a:t>First MIT</a:t>
                      </a:r>
                    </a:p>
                  </a:txBody>
                  <a:tcPr/>
                </a:tc>
                <a:extLst>
                  <a:ext uri="{0D108BD9-81ED-4DB2-BD59-A6C34878D82A}">
                    <a16:rowId xmlns:a16="http://schemas.microsoft.com/office/drawing/2014/main" val="1291936782"/>
                  </a:ext>
                </a:extLst>
              </a:tr>
              <a:tr h="370840">
                <a:tc>
                  <a:txBody>
                    <a:bodyPr/>
                    <a:lstStyle/>
                    <a:p>
                      <a:r>
                        <a:rPr lang="en-US" dirty="0"/>
                        <a:t>R</a:t>
                      </a:r>
                      <a:r>
                        <a:rPr lang="en-US" baseline="30000" dirty="0"/>
                        <a:t>2</a:t>
                      </a:r>
                    </a:p>
                  </a:txBody>
                  <a:tcPr/>
                </a:tc>
                <a:tc>
                  <a:txBody>
                    <a:bodyPr/>
                    <a:lstStyle/>
                    <a:p>
                      <a:r>
                        <a:rPr lang="en-US" dirty="0"/>
                        <a:t>0.7882</a:t>
                      </a:r>
                    </a:p>
                  </a:txBody>
                  <a:tcPr/>
                </a:tc>
                <a:tc>
                  <a:txBody>
                    <a:bodyPr/>
                    <a:lstStyle/>
                    <a:p>
                      <a:r>
                        <a:rPr lang="en-US" dirty="0"/>
                        <a:t>&gt;</a:t>
                      </a:r>
                    </a:p>
                  </a:txBody>
                  <a:tcPr/>
                </a:tc>
                <a:tc>
                  <a:txBody>
                    <a:bodyPr/>
                    <a:lstStyle/>
                    <a:p>
                      <a:r>
                        <a:rPr lang="en-US" dirty="0"/>
                        <a:t>0.7502</a:t>
                      </a:r>
                    </a:p>
                  </a:txBody>
                  <a:tcPr/>
                </a:tc>
                <a:tc>
                  <a:txBody>
                    <a:bodyPr/>
                    <a:lstStyle/>
                    <a:p>
                      <a:endParaRPr lang="en-US"/>
                    </a:p>
                  </a:txBody>
                  <a:tcPr/>
                </a:tc>
                <a:tc>
                  <a:txBody>
                    <a:bodyPr/>
                    <a:lstStyle/>
                    <a:p>
                      <a:r>
                        <a:rPr lang="en-US" dirty="0"/>
                        <a:t>0.7875</a:t>
                      </a:r>
                    </a:p>
                  </a:txBody>
                  <a:tcPr/>
                </a:tc>
                <a:tc>
                  <a:txBody>
                    <a:bodyPr/>
                    <a:lstStyle/>
                    <a:p>
                      <a:r>
                        <a:rPr lang="en-US" dirty="0"/>
                        <a:t>&gt;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0.7502</a:t>
                      </a:r>
                    </a:p>
                  </a:txBody>
                  <a:tcPr/>
                </a:tc>
                <a:tc>
                  <a:txBody>
                    <a:bodyPr/>
                    <a:lstStyle/>
                    <a:p>
                      <a:endParaRPr lang="en-US"/>
                    </a:p>
                  </a:txBody>
                  <a:tcPr/>
                </a:tc>
                <a:tc>
                  <a:txBody>
                    <a:bodyPr/>
                    <a:lstStyle/>
                    <a:p>
                      <a:r>
                        <a:rPr lang="en-US" dirty="0"/>
                        <a:t>0.8166</a:t>
                      </a:r>
                    </a:p>
                  </a:txBody>
                  <a:tcPr/>
                </a:tc>
                <a:tc>
                  <a:txBody>
                    <a:bodyPr/>
                    <a:lstStyle/>
                    <a:p>
                      <a:r>
                        <a:rPr lang="en-US" dirty="0"/>
                        <a:t>&gt;</a:t>
                      </a:r>
                    </a:p>
                  </a:txBody>
                  <a:tcPr/>
                </a:tc>
                <a:tc>
                  <a:txBody>
                    <a:bodyPr/>
                    <a:lstStyle/>
                    <a:p>
                      <a:r>
                        <a:rPr lang="en-US" dirty="0"/>
                        <a:t>0.7502</a:t>
                      </a:r>
                    </a:p>
                  </a:txBody>
                  <a:tcPr/>
                </a:tc>
                <a:extLst>
                  <a:ext uri="{0D108BD9-81ED-4DB2-BD59-A6C34878D82A}">
                    <a16:rowId xmlns:a16="http://schemas.microsoft.com/office/drawing/2014/main" val="461571082"/>
                  </a:ext>
                </a:extLst>
              </a:tr>
              <a:tr h="370840">
                <a:tc>
                  <a:txBody>
                    <a:bodyPr/>
                    <a:lstStyle/>
                    <a:p>
                      <a:r>
                        <a:rPr lang="en-US" dirty="0"/>
                        <a:t>RMSE</a:t>
                      </a:r>
                    </a:p>
                  </a:txBody>
                  <a:tcPr/>
                </a:tc>
                <a:tc>
                  <a:txBody>
                    <a:bodyPr/>
                    <a:lstStyle/>
                    <a:p>
                      <a:r>
                        <a:rPr lang="en-US" dirty="0"/>
                        <a:t>30599.1</a:t>
                      </a:r>
                    </a:p>
                  </a:txBody>
                  <a:tcPr/>
                </a:tc>
                <a:tc>
                  <a:txBody>
                    <a:bodyPr/>
                    <a:lstStyle/>
                    <a:p>
                      <a:r>
                        <a:rPr lang="en-US" dirty="0"/>
                        <a:t>&lt;</a:t>
                      </a:r>
                    </a:p>
                  </a:txBody>
                  <a:tcPr/>
                </a:tc>
                <a:tc>
                  <a:txBody>
                    <a:bodyPr/>
                    <a:lstStyle/>
                    <a:p>
                      <a:r>
                        <a:rPr lang="en-US" dirty="0"/>
                        <a:t>33230.0</a:t>
                      </a:r>
                    </a:p>
                  </a:txBody>
                  <a:tcPr/>
                </a:tc>
                <a:tc>
                  <a:txBody>
                    <a:bodyPr/>
                    <a:lstStyle/>
                    <a:p>
                      <a:endParaRPr lang="en-US"/>
                    </a:p>
                  </a:txBody>
                  <a:tcPr/>
                </a:tc>
                <a:tc>
                  <a:txBody>
                    <a:bodyPr/>
                    <a:lstStyle/>
                    <a:p>
                      <a:r>
                        <a:rPr lang="en-US" dirty="0"/>
                        <a:t>30647.1</a:t>
                      </a:r>
                    </a:p>
                  </a:txBody>
                  <a:tcPr/>
                </a:tc>
                <a:tc>
                  <a:txBody>
                    <a:bodyPr/>
                    <a:lstStyle/>
                    <a:p>
                      <a:r>
                        <a:rPr lang="en-US" dirty="0"/>
                        <a:t>&lt;</a:t>
                      </a:r>
                    </a:p>
                  </a:txBody>
                  <a:tcPr/>
                </a:tc>
                <a:tc>
                  <a:txBody>
                    <a:bodyPr/>
                    <a:lstStyle/>
                    <a:p>
                      <a:r>
                        <a:rPr lang="en-US" dirty="0"/>
                        <a:t>33230.0</a:t>
                      </a:r>
                    </a:p>
                  </a:txBody>
                  <a:tcPr/>
                </a:tc>
                <a:tc>
                  <a:txBody>
                    <a:bodyPr/>
                    <a:lstStyle/>
                    <a:p>
                      <a:endParaRPr lang="en-US"/>
                    </a:p>
                  </a:txBody>
                  <a:tcPr/>
                </a:tc>
                <a:tc>
                  <a:txBody>
                    <a:bodyPr/>
                    <a:lstStyle/>
                    <a:p>
                      <a:r>
                        <a:rPr lang="en-US" dirty="0"/>
                        <a:t>28475.2</a:t>
                      </a:r>
                    </a:p>
                  </a:txBody>
                  <a:tcPr/>
                </a:tc>
                <a:tc>
                  <a:txBody>
                    <a:bodyPr/>
                    <a:lstStyle/>
                    <a:p>
                      <a:r>
                        <a:rPr lang="en-US" dirty="0"/>
                        <a:t>&lt;</a:t>
                      </a:r>
                    </a:p>
                  </a:txBody>
                  <a:tcPr/>
                </a:tc>
                <a:tc>
                  <a:txBody>
                    <a:bodyPr/>
                    <a:lstStyle/>
                    <a:p>
                      <a:r>
                        <a:rPr lang="en-US" dirty="0"/>
                        <a:t>33230.0</a:t>
                      </a:r>
                    </a:p>
                  </a:txBody>
                  <a:tcPr/>
                </a:tc>
                <a:extLst>
                  <a:ext uri="{0D108BD9-81ED-4DB2-BD59-A6C34878D82A}">
                    <a16:rowId xmlns:a16="http://schemas.microsoft.com/office/drawing/2014/main" val="394239884"/>
                  </a:ext>
                </a:extLst>
              </a:tr>
            </a:tbl>
          </a:graphicData>
        </a:graphic>
      </p:graphicFrame>
      <p:graphicFrame>
        <p:nvGraphicFramePr>
          <p:cNvPr id="5" name="Table 4">
            <a:extLst>
              <a:ext uri="{FF2B5EF4-FFF2-40B4-BE49-F238E27FC236}">
                <a16:creationId xmlns:a16="http://schemas.microsoft.com/office/drawing/2014/main" id="{46756840-1F3E-515F-2916-AE6DFB7FB22E}"/>
              </a:ext>
            </a:extLst>
          </p:cNvPr>
          <p:cNvGraphicFramePr>
            <a:graphicFrameLocks noGrp="1"/>
          </p:cNvGraphicFramePr>
          <p:nvPr>
            <p:extLst>
              <p:ext uri="{D42A27DB-BD31-4B8C-83A1-F6EECF244321}">
                <p14:modId xmlns:p14="http://schemas.microsoft.com/office/powerpoint/2010/main" val="4061840684"/>
              </p:ext>
            </p:extLst>
          </p:nvPr>
        </p:nvGraphicFramePr>
        <p:xfrm>
          <a:off x="463384" y="2932261"/>
          <a:ext cx="8349311" cy="1112520"/>
        </p:xfrm>
        <a:graphic>
          <a:graphicData uri="http://schemas.openxmlformats.org/drawingml/2006/table">
            <a:tbl>
              <a:tblPr firstRow="1" bandRow="1">
                <a:tableStyleId>{5C22544A-7EE6-4342-B048-85BDC9FD1C3A}</a:tableStyleId>
              </a:tblPr>
              <a:tblGrid>
                <a:gridCol w="729311">
                  <a:extLst>
                    <a:ext uri="{9D8B030D-6E8A-4147-A177-3AD203B41FA5}">
                      <a16:colId xmlns:a16="http://schemas.microsoft.com/office/drawing/2014/main" val="2444713059"/>
                    </a:ext>
                  </a:extLst>
                </a:gridCol>
                <a:gridCol w="848139">
                  <a:extLst>
                    <a:ext uri="{9D8B030D-6E8A-4147-A177-3AD203B41FA5}">
                      <a16:colId xmlns:a16="http://schemas.microsoft.com/office/drawing/2014/main" val="246766519"/>
                    </a:ext>
                  </a:extLst>
                </a:gridCol>
                <a:gridCol w="318052">
                  <a:extLst>
                    <a:ext uri="{9D8B030D-6E8A-4147-A177-3AD203B41FA5}">
                      <a16:colId xmlns:a16="http://schemas.microsoft.com/office/drawing/2014/main" val="4008495968"/>
                    </a:ext>
                  </a:extLst>
                </a:gridCol>
                <a:gridCol w="954156">
                  <a:extLst>
                    <a:ext uri="{9D8B030D-6E8A-4147-A177-3AD203B41FA5}">
                      <a16:colId xmlns:a16="http://schemas.microsoft.com/office/drawing/2014/main" val="4230116772"/>
                    </a:ext>
                  </a:extLst>
                </a:gridCol>
                <a:gridCol w="238540">
                  <a:extLst>
                    <a:ext uri="{9D8B030D-6E8A-4147-A177-3AD203B41FA5}">
                      <a16:colId xmlns:a16="http://schemas.microsoft.com/office/drawing/2014/main" val="3789208166"/>
                    </a:ext>
                  </a:extLst>
                </a:gridCol>
                <a:gridCol w="1060174">
                  <a:extLst>
                    <a:ext uri="{9D8B030D-6E8A-4147-A177-3AD203B41FA5}">
                      <a16:colId xmlns:a16="http://schemas.microsoft.com/office/drawing/2014/main" val="826237691"/>
                    </a:ext>
                  </a:extLst>
                </a:gridCol>
                <a:gridCol w="291547">
                  <a:extLst>
                    <a:ext uri="{9D8B030D-6E8A-4147-A177-3AD203B41FA5}">
                      <a16:colId xmlns:a16="http://schemas.microsoft.com/office/drawing/2014/main" val="1511059425"/>
                    </a:ext>
                  </a:extLst>
                </a:gridCol>
                <a:gridCol w="1007166">
                  <a:extLst>
                    <a:ext uri="{9D8B030D-6E8A-4147-A177-3AD203B41FA5}">
                      <a16:colId xmlns:a16="http://schemas.microsoft.com/office/drawing/2014/main" val="1741997405"/>
                    </a:ext>
                  </a:extLst>
                </a:gridCol>
                <a:gridCol w="265043">
                  <a:extLst>
                    <a:ext uri="{9D8B030D-6E8A-4147-A177-3AD203B41FA5}">
                      <a16:colId xmlns:a16="http://schemas.microsoft.com/office/drawing/2014/main" val="2022881056"/>
                    </a:ext>
                  </a:extLst>
                </a:gridCol>
                <a:gridCol w="1046922">
                  <a:extLst>
                    <a:ext uri="{9D8B030D-6E8A-4147-A177-3AD203B41FA5}">
                      <a16:colId xmlns:a16="http://schemas.microsoft.com/office/drawing/2014/main" val="3534140871"/>
                    </a:ext>
                  </a:extLst>
                </a:gridCol>
                <a:gridCol w="331304">
                  <a:extLst>
                    <a:ext uri="{9D8B030D-6E8A-4147-A177-3AD203B41FA5}">
                      <a16:colId xmlns:a16="http://schemas.microsoft.com/office/drawing/2014/main" val="3397197765"/>
                    </a:ext>
                  </a:extLst>
                </a:gridCol>
                <a:gridCol w="1258957">
                  <a:extLst>
                    <a:ext uri="{9D8B030D-6E8A-4147-A177-3AD203B41FA5}">
                      <a16:colId xmlns:a16="http://schemas.microsoft.com/office/drawing/2014/main" val="4041718919"/>
                    </a:ext>
                  </a:extLst>
                </a:gridCol>
              </a:tblGrid>
              <a:tr h="370840">
                <a:tc>
                  <a:txBody>
                    <a:bodyPr/>
                    <a:lstStyle/>
                    <a:p>
                      <a:endParaRPr lang="en-US" dirty="0"/>
                    </a:p>
                  </a:txBody>
                  <a:tcPr/>
                </a:tc>
                <a:tc>
                  <a:txBody>
                    <a:bodyPr/>
                    <a:lstStyle/>
                    <a:p>
                      <a:r>
                        <a:rPr lang="en-US" dirty="0"/>
                        <a:t>Model 1</a:t>
                      </a:r>
                    </a:p>
                  </a:txBody>
                  <a:tcPr/>
                </a:tc>
                <a:tc>
                  <a:txBody>
                    <a:bodyPr/>
                    <a:lstStyle/>
                    <a:p>
                      <a:endParaRPr lang="en-US"/>
                    </a:p>
                  </a:txBody>
                  <a:tcPr/>
                </a:tc>
                <a:tc>
                  <a:txBody>
                    <a:bodyPr/>
                    <a:lstStyle/>
                    <a:p>
                      <a:r>
                        <a:rPr lang="en-US" dirty="0"/>
                        <a:t>Model 2a</a:t>
                      </a:r>
                    </a:p>
                  </a:txBody>
                  <a:tcPr/>
                </a:tc>
                <a:tc>
                  <a:txBody>
                    <a:bodyPr/>
                    <a:lstStyle/>
                    <a:p>
                      <a:endParaRPr lang="en-US" dirty="0"/>
                    </a:p>
                  </a:txBody>
                  <a:tcPr/>
                </a:tc>
                <a:tc>
                  <a:txBody>
                    <a:bodyPr/>
                    <a:lstStyle/>
                    <a:p>
                      <a:r>
                        <a:rPr lang="en-US" dirty="0"/>
                        <a:t>Model 1</a:t>
                      </a:r>
                    </a:p>
                  </a:txBody>
                  <a:tcPr/>
                </a:tc>
                <a:tc>
                  <a:txBody>
                    <a:bodyPr/>
                    <a:lstStyle/>
                    <a:p>
                      <a:endParaRPr lang="en-US"/>
                    </a:p>
                  </a:txBody>
                  <a:tcPr/>
                </a:tc>
                <a:tc>
                  <a:txBody>
                    <a:bodyPr/>
                    <a:lstStyle/>
                    <a:p>
                      <a:r>
                        <a:rPr lang="en-US" dirty="0"/>
                        <a:t>Model 2b</a:t>
                      </a:r>
                    </a:p>
                  </a:txBody>
                  <a:tcPr/>
                </a:tc>
                <a:tc>
                  <a:txBody>
                    <a:bodyPr/>
                    <a:lstStyle/>
                    <a:p>
                      <a:endParaRPr lang="en-US"/>
                    </a:p>
                  </a:txBody>
                  <a:tcPr/>
                </a:tc>
                <a:tc>
                  <a:txBody>
                    <a:bodyPr/>
                    <a:lstStyle/>
                    <a:p>
                      <a:r>
                        <a:rPr lang="en-US" dirty="0"/>
                        <a:t>Model 2a</a:t>
                      </a:r>
                    </a:p>
                  </a:txBody>
                  <a:tcPr/>
                </a:tc>
                <a:tc>
                  <a:txBody>
                    <a:bodyPr/>
                    <a:lstStyle/>
                    <a:p>
                      <a:endParaRPr lang="en-US"/>
                    </a:p>
                  </a:txBody>
                  <a:tcPr/>
                </a:tc>
                <a:tc>
                  <a:txBody>
                    <a:bodyPr/>
                    <a:lstStyle/>
                    <a:p>
                      <a:r>
                        <a:rPr lang="en-US" dirty="0"/>
                        <a:t>Model 2b</a:t>
                      </a:r>
                    </a:p>
                  </a:txBody>
                  <a:tcPr/>
                </a:tc>
                <a:extLst>
                  <a:ext uri="{0D108BD9-81ED-4DB2-BD59-A6C34878D82A}">
                    <a16:rowId xmlns:a16="http://schemas.microsoft.com/office/drawing/2014/main" val="1291936782"/>
                  </a:ext>
                </a:extLst>
              </a:tr>
              <a:tr h="370840">
                <a:tc>
                  <a:txBody>
                    <a:bodyPr/>
                    <a:lstStyle/>
                    <a:p>
                      <a:r>
                        <a:rPr lang="en-US" dirty="0"/>
                        <a:t>R</a:t>
                      </a:r>
                      <a:r>
                        <a:rPr lang="en-US" baseline="30000" dirty="0"/>
                        <a:t>2</a:t>
                      </a:r>
                    </a:p>
                  </a:txBody>
                  <a:tcPr/>
                </a:tc>
                <a:tc>
                  <a:txBody>
                    <a:bodyPr/>
                    <a:lstStyle/>
                    <a:p>
                      <a:r>
                        <a:rPr lang="en-US" dirty="0"/>
                        <a:t>0.7882</a:t>
                      </a:r>
                    </a:p>
                  </a:txBody>
                  <a:tcPr/>
                </a:tc>
                <a:tc>
                  <a:txBody>
                    <a:bodyPr/>
                    <a:lstStyle/>
                    <a:p>
                      <a:r>
                        <a:rPr lang="en-US" dirty="0"/>
                        <a:t>&gt;</a:t>
                      </a:r>
                    </a:p>
                  </a:txBody>
                  <a:tcPr/>
                </a:tc>
                <a:tc>
                  <a:txBody>
                    <a:bodyPr/>
                    <a:lstStyle/>
                    <a:p>
                      <a:r>
                        <a:rPr lang="en-US" dirty="0"/>
                        <a:t>0.7875</a:t>
                      </a:r>
                    </a:p>
                  </a:txBody>
                  <a:tcPr/>
                </a:tc>
                <a:tc>
                  <a:txBody>
                    <a:bodyPr/>
                    <a:lstStyle/>
                    <a:p>
                      <a:endParaRPr lang="en-US"/>
                    </a:p>
                  </a:txBody>
                  <a:tcPr/>
                </a:tc>
                <a:tc>
                  <a:txBody>
                    <a:bodyPr/>
                    <a:lstStyle/>
                    <a:p>
                      <a:r>
                        <a:rPr lang="en-US" dirty="0"/>
                        <a:t>0.7882</a:t>
                      </a:r>
                    </a:p>
                  </a:txBody>
                  <a:tcPr/>
                </a:tc>
                <a:tc>
                  <a:txBody>
                    <a:bodyPr/>
                    <a:lstStyle/>
                    <a:p>
                      <a:r>
                        <a:rPr lang="en-US" dirty="0"/>
                        <a:t>&lt;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0.8166</a:t>
                      </a:r>
                    </a:p>
                  </a:txBody>
                  <a:tcPr/>
                </a:tc>
                <a:tc>
                  <a:txBody>
                    <a:bodyPr/>
                    <a:lstStyle/>
                    <a:p>
                      <a:endParaRPr lang="en-US"/>
                    </a:p>
                  </a:txBody>
                  <a:tcPr/>
                </a:tc>
                <a:tc>
                  <a:txBody>
                    <a:bodyPr/>
                    <a:lstStyle/>
                    <a:p>
                      <a:r>
                        <a:rPr lang="en-US" dirty="0"/>
                        <a:t>0.7875</a:t>
                      </a:r>
                    </a:p>
                  </a:txBody>
                  <a:tcPr/>
                </a:tc>
                <a:tc>
                  <a:txBody>
                    <a:bodyPr/>
                    <a:lstStyle/>
                    <a:p>
                      <a:r>
                        <a:rPr lang="en-US" dirty="0"/>
                        <a:t>&lt;</a:t>
                      </a:r>
                    </a:p>
                  </a:txBody>
                  <a:tcPr/>
                </a:tc>
                <a:tc>
                  <a:txBody>
                    <a:bodyPr/>
                    <a:lstStyle/>
                    <a:p>
                      <a:r>
                        <a:rPr lang="en-US" dirty="0"/>
                        <a:t>0.8166</a:t>
                      </a:r>
                    </a:p>
                  </a:txBody>
                  <a:tcPr/>
                </a:tc>
                <a:extLst>
                  <a:ext uri="{0D108BD9-81ED-4DB2-BD59-A6C34878D82A}">
                    <a16:rowId xmlns:a16="http://schemas.microsoft.com/office/drawing/2014/main" val="461571082"/>
                  </a:ext>
                </a:extLst>
              </a:tr>
              <a:tr h="370840">
                <a:tc>
                  <a:txBody>
                    <a:bodyPr/>
                    <a:lstStyle/>
                    <a:p>
                      <a:r>
                        <a:rPr lang="en-US" dirty="0"/>
                        <a:t>RMSE</a:t>
                      </a:r>
                    </a:p>
                  </a:txBody>
                  <a:tcPr/>
                </a:tc>
                <a:tc>
                  <a:txBody>
                    <a:bodyPr/>
                    <a:lstStyle/>
                    <a:p>
                      <a:r>
                        <a:rPr lang="en-US" dirty="0"/>
                        <a:t>30599.1</a:t>
                      </a:r>
                    </a:p>
                  </a:txBody>
                  <a:tcPr/>
                </a:tc>
                <a:tc>
                  <a:txBody>
                    <a:bodyPr/>
                    <a:lstStyle/>
                    <a:p>
                      <a:r>
                        <a:rPr lang="en-US" dirty="0"/>
                        <a:t>&lt;</a:t>
                      </a:r>
                    </a:p>
                  </a:txBody>
                  <a:tcPr/>
                </a:tc>
                <a:tc>
                  <a:txBody>
                    <a:bodyPr/>
                    <a:lstStyle/>
                    <a:p>
                      <a:r>
                        <a:rPr lang="en-US" dirty="0"/>
                        <a:t>30647.1</a:t>
                      </a:r>
                    </a:p>
                  </a:txBody>
                  <a:tcPr/>
                </a:tc>
                <a:tc>
                  <a:txBody>
                    <a:bodyPr/>
                    <a:lstStyle/>
                    <a:p>
                      <a:endParaRPr lang="en-US"/>
                    </a:p>
                  </a:txBody>
                  <a:tcPr/>
                </a:tc>
                <a:tc>
                  <a:txBody>
                    <a:bodyPr/>
                    <a:lstStyle/>
                    <a:p>
                      <a:r>
                        <a:rPr lang="en-US" dirty="0"/>
                        <a:t>30599.1</a:t>
                      </a:r>
                    </a:p>
                  </a:txBody>
                  <a:tcPr/>
                </a:tc>
                <a:tc>
                  <a:txBody>
                    <a:bodyPr/>
                    <a:lstStyle/>
                    <a:p>
                      <a:r>
                        <a:rPr lang="en-US" dirty="0"/>
                        <a:t>&gt;</a:t>
                      </a:r>
                    </a:p>
                  </a:txBody>
                  <a:tcPr/>
                </a:tc>
                <a:tc>
                  <a:txBody>
                    <a:bodyPr/>
                    <a:lstStyle/>
                    <a:p>
                      <a:r>
                        <a:rPr lang="en-US" dirty="0"/>
                        <a:t>28475.2</a:t>
                      </a:r>
                    </a:p>
                  </a:txBody>
                  <a:tcPr/>
                </a:tc>
                <a:tc>
                  <a:txBody>
                    <a:bodyPr/>
                    <a:lstStyle/>
                    <a:p>
                      <a:endParaRPr lang="en-US"/>
                    </a:p>
                  </a:txBody>
                  <a:tcPr/>
                </a:tc>
                <a:tc>
                  <a:txBody>
                    <a:bodyPr/>
                    <a:lstStyle/>
                    <a:p>
                      <a:r>
                        <a:rPr lang="en-US" dirty="0"/>
                        <a:t>30647.1</a:t>
                      </a:r>
                    </a:p>
                  </a:txBody>
                  <a:tcPr/>
                </a:tc>
                <a:tc>
                  <a:txBody>
                    <a:bodyPr/>
                    <a:lstStyle/>
                    <a:p>
                      <a:r>
                        <a:rPr lang="en-US" dirty="0"/>
                        <a:t>&gt;</a:t>
                      </a:r>
                    </a:p>
                  </a:txBody>
                  <a:tcPr/>
                </a:tc>
                <a:tc>
                  <a:txBody>
                    <a:bodyPr/>
                    <a:lstStyle/>
                    <a:p>
                      <a:r>
                        <a:rPr lang="en-US" dirty="0"/>
                        <a:t>28475.2</a:t>
                      </a:r>
                    </a:p>
                  </a:txBody>
                  <a:tcPr/>
                </a:tc>
                <a:extLst>
                  <a:ext uri="{0D108BD9-81ED-4DB2-BD59-A6C34878D82A}">
                    <a16:rowId xmlns:a16="http://schemas.microsoft.com/office/drawing/2014/main" val="394239884"/>
                  </a:ext>
                </a:extLst>
              </a:tr>
            </a:tbl>
          </a:graphicData>
        </a:graphic>
      </p:graphicFrame>
      <p:graphicFrame>
        <p:nvGraphicFramePr>
          <p:cNvPr id="7" name="Table 6">
            <a:extLst>
              <a:ext uri="{FF2B5EF4-FFF2-40B4-BE49-F238E27FC236}">
                <a16:creationId xmlns:a16="http://schemas.microsoft.com/office/drawing/2014/main" id="{FF7D33BA-BD03-164F-5AF7-81AF50DA3A04}"/>
              </a:ext>
            </a:extLst>
          </p:cNvPr>
          <p:cNvGraphicFramePr>
            <a:graphicFrameLocks noGrp="1"/>
          </p:cNvGraphicFramePr>
          <p:nvPr>
            <p:extLst>
              <p:ext uri="{D42A27DB-BD31-4B8C-83A1-F6EECF244321}">
                <p14:modId xmlns:p14="http://schemas.microsoft.com/office/powerpoint/2010/main" val="3607082656"/>
              </p:ext>
            </p:extLst>
          </p:nvPr>
        </p:nvGraphicFramePr>
        <p:xfrm>
          <a:off x="3226089" y="4239181"/>
          <a:ext cx="3279647" cy="1112520"/>
        </p:xfrm>
        <a:graphic>
          <a:graphicData uri="http://schemas.openxmlformats.org/drawingml/2006/table">
            <a:tbl>
              <a:tblPr firstRow="1" bandRow="1">
                <a:tableStyleId>{5C22544A-7EE6-4342-B048-85BDC9FD1C3A}</a:tableStyleId>
              </a:tblPr>
              <a:tblGrid>
                <a:gridCol w="735231">
                  <a:extLst>
                    <a:ext uri="{9D8B030D-6E8A-4147-A177-3AD203B41FA5}">
                      <a16:colId xmlns:a16="http://schemas.microsoft.com/office/drawing/2014/main" val="2444713059"/>
                    </a:ext>
                  </a:extLst>
                </a:gridCol>
                <a:gridCol w="927652">
                  <a:extLst>
                    <a:ext uri="{9D8B030D-6E8A-4147-A177-3AD203B41FA5}">
                      <a16:colId xmlns:a16="http://schemas.microsoft.com/office/drawing/2014/main" val="246766519"/>
                    </a:ext>
                  </a:extLst>
                </a:gridCol>
                <a:gridCol w="331304">
                  <a:extLst>
                    <a:ext uri="{9D8B030D-6E8A-4147-A177-3AD203B41FA5}">
                      <a16:colId xmlns:a16="http://schemas.microsoft.com/office/drawing/2014/main" val="4008495968"/>
                    </a:ext>
                  </a:extLst>
                </a:gridCol>
                <a:gridCol w="1285460">
                  <a:extLst>
                    <a:ext uri="{9D8B030D-6E8A-4147-A177-3AD203B41FA5}">
                      <a16:colId xmlns:a16="http://schemas.microsoft.com/office/drawing/2014/main" val="4230116772"/>
                    </a:ext>
                  </a:extLst>
                </a:gridCol>
              </a:tblGrid>
              <a:tr h="370840">
                <a:tc>
                  <a:txBody>
                    <a:bodyPr/>
                    <a:lstStyle/>
                    <a:p>
                      <a:endParaRPr lang="en-US" dirty="0"/>
                    </a:p>
                  </a:txBody>
                  <a:tcPr/>
                </a:tc>
                <a:tc>
                  <a:txBody>
                    <a:bodyPr/>
                    <a:lstStyle/>
                    <a:p>
                      <a:r>
                        <a:rPr lang="en-US" dirty="0"/>
                        <a:t>Model 3</a:t>
                      </a:r>
                    </a:p>
                  </a:txBody>
                  <a:tcPr/>
                </a:tc>
                <a:tc>
                  <a:txBody>
                    <a:bodyPr/>
                    <a:lstStyle/>
                    <a:p>
                      <a:endParaRPr lang="en-US"/>
                    </a:p>
                  </a:txBody>
                  <a:tcPr/>
                </a:tc>
                <a:tc>
                  <a:txBody>
                    <a:bodyPr/>
                    <a:lstStyle/>
                    <a:p>
                      <a:r>
                        <a:rPr lang="en-US" dirty="0"/>
                        <a:t>Second MIT</a:t>
                      </a:r>
                    </a:p>
                  </a:txBody>
                  <a:tcPr/>
                </a:tc>
                <a:extLst>
                  <a:ext uri="{0D108BD9-81ED-4DB2-BD59-A6C34878D82A}">
                    <a16:rowId xmlns:a16="http://schemas.microsoft.com/office/drawing/2014/main" val="1291936782"/>
                  </a:ext>
                </a:extLst>
              </a:tr>
              <a:tr h="370840">
                <a:tc>
                  <a:txBody>
                    <a:bodyPr/>
                    <a:lstStyle/>
                    <a:p>
                      <a:r>
                        <a:rPr lang="en-US" dirty="0"/>
                        <a:t>R</a:t>
                      </a:r>
                      <a:r>
                        <a:rPr lang="en-US" baseline="30000" dirty="0"/>
                        <a:t>2</a:t>
                      </a:r>
                    </a:p>
                  </a:txBody>
                  <a:tcPr/>
                </a:tc>
                <a:tc>
                  <a:txBody>
                    <a:bodyPr/>
                    <a:lstStyle/>
                    <a:p>
                      <a:r>
                        <a:rPr lang="en-US" dirty="0"/>
                        <a:t>0.8490</a:t>
                      </a:r>
                    </a:p>
                  </a:txBody>
                  <a:tcPr/>
                </a:tc>
                <a:tc>
                  <a:txBody>
                    <a:bodyPr/>
                    <a:lstStyle/>
                    <a:p>
                      <a:r>
                        <a:rPr lang="en-US" dirty="0"/>
                        <a:t>&gt;</a:t>
                      </a:r>
                    </a:p>
                  </a:txBody>
                  <a:tcPr/>
                </a:tc>
                <a:tc>
                  <a:txBody>
                    <a:bodyPr/>
                    <a:lstStyle/>
                    <a:p>
                      <a:r>
                        <a:rPr lang="en-US" dirty="0"/>
                        <a:t>0.8310</a:t>
                      </a:r>
                    </a:p>
                  </a:txBody>
                  <a:tcPr/>
                </a:tc>
                <a:extLst>
                  <a:ext uri="{0D108BD9-81ED-4DB2-BD59-A6C34878D82A}">
                    <a16:rowId xmlns:a16="http://schemas.microsoft.com/office/drawing/2014/main" val="461571082"/>
                  </a:ext>
                </a:extLst>
              </a:tr>
              <a:tr h="370840">
                <a:tc>
                  <a:txBody>
                    <a:bodyPr/>
                    <a:lstStyle/>
                    <a:p>
                      <a:r>
                        <a:rPr lang="en-US" dirty="0"/>
                        <a:t>RMSE</a:t>
                      </a:r>
                    </a:p>
                  </a:txBody>
                  <a:tcPr/>
                </a:tc>
                <a:tc>
                  <a:txBody>
                    <a:bodyPr/>
                    <a:lstStyle/>
                    <a:p>
                      <a:r>
                        <a:rPr lang="en-US" dirty="0"/>
                        <a:t>27932.3</a:t>
                      </a:r>
                    </a:p>
                  </a:txBody>
                  <a:tcPr/>
                </a:tc>
                <a:tc>
                  <a:txBody>
                    <a:bodyPr/>
                    <a:lstStyle/>
                    <a:p>
                      <a:r>
                        <a:rPr lang="en-US" dirty="0"/>
                        <a:t>&lt;</a:t>
                      </a:r>
                    </a:p>
                  </a:txBody>
                  <a:tcPr/>
                </a:tc>
                <a:tc>
                  <a:txBody>
                    <a:bodyPr/>
                    <a:lstStyle/>
                    <a:p>
                      <a:r>
                        <a:rPr lang="en-US" dirty="0"/>
                        <a:t>29548.5</a:t>
                      </a:r>
                    </a:p>
                  </a:txBody>
                  <a:tcPr/>
                </a:tc>
                <a:extLst>
                  <a:ext uri="{0D108BD9-81ED-4DB2-BD59-A6C34878D82A}">
                    <a16:rowId xmlns:a16="http://schemas.microsoft.com/office/drawing/2014/main" val="394239884"/>
                  </a:ext>
                </a:extLst>
              </a:tr>
            </a:tbl>
          </a:graphicData>
        </a:graphic>
      </p:graphicFrame>
    </p:spTree>
    <p:extLst>
      <p:ext uri="{BB962C8B-B14F-4D97-AF65-F5344CB8AC3E}">
        <p14:creationId xmlns:p14="http://schemas.microsoft.com/office/powerpoint/2010/main" val="959450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33</a:t>
            </a:fld>
            <a:endParaRPr dirty="0"/>
          </a:p>
        </p:txBody>
      </p:sp>
      <p:sp>
        <p:nvSpPr>
          <p:cNvPr id="146" name="Google Shape;146;p8"/>
          <p:cNvSpPr txBox="1">
            <a:spLocks noGrp="1"/>
          </p:cNvSpPr>
          <p:nvPr>
            <p:ph type="body" idx="1"/>
          </p:nvPr>
        </p:nvSpPr>
        <p:spPr>
          <a:xfrm>
            <a:off x="606342" y="898070"/>
            <a:ext cx="7931316" cy="5458281"/>
          </a:xfrm>
          <a:prstGeom prst="rect">
            <a:avLst/>
          </a:prstGeom>
          <a:noFill/>
          <a:ln>
            <a:noFill/>
          </a:ln>
        </p:spPr>
        <p:txBody>
          <a:bodyPr spcFirstLastPara="1" wrap="square" lIns="45700" tIns="45700" rIns="45700" bIns="45700" anchor="t" anchorCtr="0">
            <a:normAutofit/>
          </a:bodyPr>
          <a:lstStyle/>
          <a:p>
            <a:pPr marL="0" lvl="0" indent="0">
              <a:lnSpc>
                <a:spcPct val="110000"/>
              </a:lnSpc>
              <a:spcBef>
                <a:spcPts val="0"/>
              </a:spcBef>
              <a:buNone/>
            </a:pPr>
            <a:r>
              <a:rPr lang="en-US" sz="1800" dirty="0">
                <a:latin typeface="Arial"/>
                <a:ea typeface="Arial"/>
                <a:cs typeface="Arial"/>
                <a:sym typeface="Arial"/>
              </a:rPr>
              <a:t>To summarize, Models 1, 2a, and 2b perform better than the first MIT model, and Model 3 performs better than the second MIT model.</a:t>
            </a:r>
          </a:p>
          <a:p>
            <a:pPr marL="0" lvl="0" indent="0">
              <a:lnSpc>
                <a:spcPct val="110000"/>
              </a:lnSpc>
              <a:spcBef>
                <a:spcPts val="0"/>
              </a:spcBef>
              <a:buNone/>
            </a:pPr>
            <a:r>
              <a:rPr lang="en-US" sz="1800" dirty="0">
                <a:latin typeface="Arial"/>
                <a:ea typeface="Arial"/>
                <a:cs typeface="Arial"/>
                <a:sym typeface="Arial"/>
              </a:rPr>
              <a:t> </a:t>
            </a:r>
          </a:p>
          <a:p>
            <a:pPr marL="285750" indent="-285750">
              <a:lnSpc>
                <a:spcPct val="110000"/>
              </a:lnSpc>
              <a:spcBef>
                <a:spcPts val="0"/>
              </a:spcBef>
            </a:pPr>
            <a:r>
              <a:rPr lang="en-US" sz="1800" dirty="0">
                <a:latin typeface="Arial"/>
                <a:ea typeface="Arial"/>
                <a:cs typeface="Arial"/>
                <a:sym typeface="Arial"/>
              </a:rPr>
              <a:t>The new models are all additive, i.e., new variables are added to the existing variables in the original models. </a:t>
            </a:r>
          </a:p>
          <a:p>
            <a:pPr marL="285750" indent="-285750">
              <a:lnSpc>
                <a:spcPct val="110000"/>
              </a:lnSpc>
              <a:spcBef>
                <a:spcPts val="0"/>
              </a:spcBef>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Model 2b performs better than Model 2a—again, additional variables are added to existing variables.</a:t>
            </a:r>
          </a:p>
          <a:p>
            <a:pPr marL="285750" indent="-285750">
              <a:lnSpc>
                <a:spcPct val="110000"/>
              </a:lnSpc>
              <a:spcBef>
                <a:spcPts val="0"/>
              </a:spcBef>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Counterintuitively, Model 1 performs slightly better than Model 2a, even though the added variable </a:t>
            </a:r>
            <a:r>
              <a:rPr lang="en-US" sz="1800" dirty="0" err="1">
                <a:latin typeface="Arial"/>
                <a:ea typeface="Arial"/>
                <a:cs typeface="Arial"/>
                <a:sym typeface="Arial"/>
              </a:rPr>
              <a:t>FullBath</a:t>
            </a:r>
            <a:r>
              <a:rPr lang="en-US" sz="1800" dirty="0">
                <a:latin typeface="Arial"/>
                <a:ea typeface="Arial"/>
                <a:cs typeface="Arial"/>
                <a:sym typeface="Arial"/>
              </a:rPr>
              <a:t> in Model 2a has a greater correlation coefficient than the added variable </a:t>
            </a:r>
            <a:r>
              <a:rPr lang="en-US" sz="1800" dirty="0" err="1">
                <a:latin typeface="Arial"/>
                <a:ea typeface="Arial"/>
                <a:cs typeface="Arial"/>
                <a:sym typeface="Arial"/>
              </a:rPr>
              <a:t>WoodDeckSF</a:t>
            </a:r>
            <a:r>
              <a:rPr lang="en-US" sz="1800" dirty="0">
                <a:latin typeface="Arial"/>
                <a:ea typeface="Arial"/>
                <a:cs typeface="Arial"/>
                <a:sym typeface="Arial"/>
              </a:rPr>
              <a:t> in Model 1.</a:t>
            </a: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r>
              <a:rPr lang="en-US" sz="1800" dirty="0">
                <a:latin typeface="Arial"/>
                <a:ea typeface="Arial"/>
                <a:cs typeface="Arial"/>
                <a:sym typeface="Arial"/>
              </a:rPr>
              <a:t>To address the last point, a Seaborn </a:t>
            </a:r>
            <a:r>
              <a:rPr lang="en-US" sz="1800" dirty="0" err="1">
                <a:latin typeface="Arial"/>
                <a:ea typeface="Arial"/>
                <a:cs typeface="Arial"/>
                <a:sym typeface="Arial"/>
              </a:rPr>
              <a:t>pairplot</a:t>
            </a:r>
            <a:r>
              <a:rPr lang="en-US" sz="1800" dirty="0">
                <a:latin typeface="Arial"/>
                <a:ea typeface="Arial"/>
                <a:cs typeface="Arial"/>
                <a:sym typeface="Arial"/>
              </a:rPr>
              <a:t> graph can be used to show relationships between </a:t>
            </a:r>
            <a:r>
              <a:rPr lang="en-US" sz="1800" dirty="0" err="1">
                <a:latin typeface="Arial"/>
                <a:ea typeface="Arial"/>
                <a:cs typeface="Arial"/>
                <a:sym typeface="Arial"/>
              </a:rPr>
              <a:t>SalePrice</a:t>
            </a:r>
            <a:r>
              <a:rPr lang="en-US" sz="1800" dirty="0">
                <a:latin typeface="Arial"/>
                <a:ea typeface="Arial"/>
                <a:cs typeface="Arial"/>
                <a:sym typeface="Arial"/>
              </a:rPr>
              <a:t>, </a:t>
            </a:r>
            <a:r>
              <a:rPr lang="en-US" sz="1800" dirty="0" err="1">
                <a:latin typeface="Arial"/>
                <a:ea typeface="Arial"/>
                <a:cs typeface="Arial"/>
                <a:sym typeface="Arial"/>
              </a:rPr>
              <a:t>FullBath</a:t>
            </a:r>
            <a:r>
              <a:rPr lang="en-US" sz="1800" dirty="0">
                <a:latin typeface="Arial"/>
                <a:ea typeface="Arial"/>
                <a:cs typeface="Arial"/>
                <a:sym typeface="Arial"/>
              </a:rPr>
              <a:t>, and </a:t>
            </a:r>
            <a:r>
              <a:rPr lang="en-US" sz="1800" dirty="0" err="1">
                <a:latin typeface="Arial"/>
                <a:ea typeface="Arial"/>
                <a:cs typeface="Arial"/>
                <a:sym typeface="Arial"/>
              </a:rPr>
              <a:t>WoodDeckSF</a:t>
            </a:r>
            <a:r>
              <a:rPr lang="en-US" sz="1800" dirty="0">
                <a:latin typeface="Arial"/>
                <a:ea typeface="Arial"/>
                <a:cs typeface="Arial"/>
                <a:sym typeface="Arial"/>
              </a:rPr>
              <a:t>.</a:t>
            </a:r>
          </a:p>
          <a:p>
            <a:pPr marL="0" lvl="0" indent="0">
              <a:lnSpc>
                <a:spcPct val="110000"/>
              </a:lnSpc>
              <a:spcBef>
                <a:spcPts val="0"/>
              </a:spcBef>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spTree>
    <p:extLst>
      <p:ext uri="{BB962C8B-B14F-4D97-AF65-F5344CB8AC3E}">
        <p14:creationId xmlns:p14="http://schemas.microsoft.com/office/powerpoint/2010/main" val="8094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4" y="6356351"/>
            <a:ext cx="414129"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34</a:t>
            </a:fld>
            <a:endParaRPr dirty="0"/>
          </a:p>
        </p:txBody>
      </p:sp>
      <p:sp>
        <p:nvSpPr>
          <p:cNvPr id="146" name="Google Shape;146;p8"/>
          <p:cNvSpPr txBox="1">
            <a:spLocks noGrp="1"/>
          </p:cNvSpPr>
          <p:nvPr>
            <p:ph type="body" idx="1"/>
          </p:nvPr>
        </p:nvSpPr>
        <p:spPr>
          <a:xfrm>
            <a:off x="606342" y="649358"/>
            <a:ext cx="7931316" cy="5706994"/>
          </a:xfrm>
          <a:prstGeom prst="rect">
            <a:avLst/>
          </a:prstGeom>
          <a:noFill/>
          <a:ln>
            <a:noFill/>
          </a:ln>
        </p:spPr>
        <p:txBody>
          <a:bodyPr spcFirstLastPara="1" wrap="square" lIns="45700" tIns="45700" rIns="45700" bIns="45700" anchor="t" anchorCtr="0">
            <a:normAutofit/>
          </a:bodyPr>
          <a:lstStyle/>
          <a:p>
            <a:pPr marL="0" lvl="0" indent="0">
              <a:lnSpc>
                <a:spcPct val="110000"/>
              </a:lnSpc>
              <a:spcBef>
                <a:spcPts val="0"/>
              </a:spcBef>
              <a:buNone/>
            </a:pPr>
            <a:r>
              <a:rPr lang="en-US" sz="1800" dirty="0">
                <a:latin typeface="Arial"/>
                <a:ea typeface="Arial"/>
                <a:cs typeface="Arial"/>
                <a:sym typeface="Arial"/>
              </a:rPr>
              <a:t>The discrepancy between Model 1 (</a:t>
            </a:r>
            <a:r>
              <a:rPr lang="en-US" sz="1800" dirty="0" err="1">
                <a:latin typeface="Arial"/>
                <a:ea typeface="Arial"/>
                <a:cs typeface="Arial"/>
                <a:sym typeface="Arial"/>
              </a:rPr>
              <a:t>WoodDeckSF</a:t>
            </a:r>
            <a:r>
              <a:rPr lang="en-US" sz="1800" dirty="0">
                <a:latin typeface="Arial"/>
                <a:ea typeface="Arial"/>
                <a:cs typeface="Arial"/>
                <a:sym typeface="Arial"/>
              </a:rPr>
              <a:t>) and Model 2a (</a:t>
            </a:r>
            <a:r>
              <a:rPr lang="en-US" sz="1800" dirty="0" err="1">
                <a:latin typeface="Arial"/>
                <a:ea typeface="Arial"/>
                <a:cs typeface="Arial"/>
                <a:sym typeface="Arial"/>
              </a:rPr>
              <a:t>FullBath</a:t>
            </a:r>
            <a:r>
              <a:rPr lang="en-US" sz="1800" dirty="0">
                <a:latin typeface="Arial"/>
                <a:ea typeface="Arial"/>
                <a:cs typeface="Arial"/>
                <a:sym typeface="Arial"/>
              </a:rPr>
              <a:t>) may be attributed to the data values themselves. </a:t>
            </a: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r>
              <a:rPr lang="en-US" sz="1800" dirty="0" err="1">
                <a:latin typeface="Arial"/>
                <a:ea typeface="Arial"/>
                <a:cs typeface="Arial"/>
                <a:sym typeface="Arial"/>
              </a:rPr>
              <a:t>FullBath</a:t>
            </a:r>
            <a:r>
              <a:rPr lang="en-US" sz="1800" dirty="0">
                <a:latin typeface="Arial"/>
                <a:ea typeface="Arial"/>
                <a:cs typeface="Arial"/>
                <a:sym typeface="Arial"/>
              </a:rPr>
              <a:t> values are integers, with values of 1, 2, or 3. </a:t>
            </a:r>
            <a:r>
              <a:rPr lang="en-US" sz="1800" dirty="0" err="1">
                <a:latin typeface="Arial"/>
                <a:ea typeface="Arial"/>
                <a:cs typeface="Arial"/>
                <a:sym typeface="Arial"/>
              </a:rPr>
              <a:t>WoodDeckSF</a:t>
            </a:r>
            <a:r>
              <a:rPr lang="en-US" sz="1800" dirty="0">
                <a:latin typeface="Arial"/>
                <a:ea typeface="Arial"/>
                <a:cs typeface="Arial"/>
                <a:sym typeface="Arial"/>
              </a:rPr>
              <a:t> values are floating point numbers, with many different values ranging from 0 to 300.</a:t>
            </a: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nSpc>
                <a:spcPct val="110000"/>
              </a:lnSpc>
              <a:spcBef>
                <a:spcPts val="0"/>
              </a:spcBef>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4" name="Picture 3">
            <a:extLst>
              <a:ext uri="{FF2B5EF4-FFF2-40B4-BE49-F238E27FC236}">
                <a16:creationId xmlns:a16="http://schemas.microsoft.com/office/drawing/2014/main" id="{36D272AA-9F85-4147-A86C-A10BCF1ADF66}"/>
              </a:ext>
            </a:extLst>
          </p:cNvPr>
          <p:cNvPicPr>
            <a:picLocks noChangeAspect="1"/>
          </p:cNvPicPr>
          <p:nvPr/>
        </p:nvPicPr>
        <p:blipFill>
          <a:blip r:embed="rId3"/>
          <a:stretch>
            <a:fillRect/>
          </a:stretch>
        </p:blipFill>
        <p:spPr>
          <a:xfrm>
            <a:off x="2211927" y="1399531"/>
            <a:ext cx="4109359" cy="4058938"/>
          </a:xfrm>
          <a:prstGeom prst="rect">
            <a:avLst/>
          </a:prstGeom>
        </p:spPr>
      </p:pic>
    </p:spTree>
    <p:extLst>
      <p:ext uri="{BB962C8B-B14F-4D97-AF65-F5344CB8AC3E}">
        <p14:creationId xmlns:p14="http://schemas.microsoft.com/office/powerpoint/2010/main" val="403632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40830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35</a:t>
            </a:fld>
            <a:endParaRPr dirty="0"/>
          </a:p>
        </p:txBody>
      </p:sp>
      <p:sp>
        <p:nvSpPr>
          <p:cNvPr id="154" name="Google Shape;154;p9"/>
          <p:cNvSpPr txBox="1">
            <a:spLocks noGrp="1"/>
          </p:cNvSpPr>
          <p:nvPr>
            <p:ph type="body" idx="1"/>
          </p:nvPr>
        </p:nvSpPr>
        <p:spPr>
          <a:xfrm>
            <a:off x="712971" y="914401"/>
            <a:ext cx="7931316" cy="5328744"/>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For all models, prediction accuracy consistently decreases when the models are tested against the test data. Relationships between the models, however, remain consistent when compared to the training results, as shown in the table below.</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900" b="0" i="0" dirty="0">
                <a:solidFill>
                  <a:srgbClr val="000000"/>
                </a:solidFill>
                <a:effectLst/>
                <a:latin typeface="+mn-lt"/>
              </a:rPr>
              <a:t>The decrease in prediction accuracy for the test data could be because the results for the training models are based on the data used to create the training models, while the test data is completely different.</a:t>
            </a:r>
            <a:endParaRPr sz="1900" dirty="0">
              <a:latin typeface="+mn-lt"/>
            </a:endParaRPr>
          </a:p>
        </p:txBody>
      </p:sp>
      <p:graphicFrame>
        <p:nvGraphicFramePr>
          <p:cNvPr id="3" name="Table 3">
            <a:extLst>
              <a:ext uri="{FF2B5EF4-FFF2-40B4-BE49-F238E27FC236}">
                <a16:creationId xmlns:a16="http://schemas.microsoft.com/office/drawing/2014/main" id="{1016992A-59AD-009A-EAB6-7685BB78F12A}"/>
              </a:ext>
            </a:extLst>
          </p:cNvPr>
          <p:cNvGraphicFramePr>
            <a:graphicFrameLocks noGrp="1"/>
          </p:cNvGraphicFramePr>
          <p:nvPr>
            <p:extLst>
              <p:ext uri="{D42A27DB-BD31-4B8C-83A1-F6EECF244321}">
                <p14:modId xmlns:p14="http://schemas.microsoft.com/office/powerpoint/2010/main" val="1434945550"/>
              </p:ext>
            </p:extLst>
          </p:nvPr>
        </p:nvGraphicFramePr>
        <p:xfrm>
          <a:off x="2136115" y="2280833"/>
          <a:ext cx="4638261" cy="2595880"/>
        </p:xfrm>
        <a:graphic>
          <a:graphicData uri="http://schemas.openxmlformats.org/drawingml/2006/table">
            <a:tbl>
              <a:tblPr firstRow="1" bandRow="1">
                <a:tableStyleId>{5C22544A-7EE6-4342-B048-85BDC9FD1C3A}</a:tableStyleId>
              </a:tblPr>
              <a:tblGrid>
                <a:gridCol w="2504364">
                  <a:extLst>
                    <a:ext uri="{9D8B030D-6E8A-4147-A177-3AD203B41FA5}">
                      <a16:colId xmlns:a16="http://schemas.microsoft.com/office/drawing/2014/main" val="2231777205"/>
                    </a:ext>
                  </a:extLst>
                </a:gridCol>
                <a:gridCol w="894860">
                  <a:extLst>
                    <a:ext uri="{9D8B030D-6E8A-4147-A177-3AD203B41FA5}">
                      <a16:colId xmlns:a16="http://schemas.microsoft.com/office/drawing/2014/main" val="1218571777"/>
                    </a:ext>
                  </a:extLst>
                </a:gridCol>
                <a:gridCol w="413012">
                  <a:extLst>
                    <a:ext uri="{9D8B030D-6E8A-4147-A177-3AD203B41FA5}">
                      <a16:colId xmlns:a16="http://schemas.microsoft.com/office/drawing/2014/main" val="437230064"/>
                    </a:ext>
                  </a:extLst>
                </a:gridCol>
                <a:gridCol w="826025">
                  <a:extLst>
                    <a:ext uri="{9D8B030D-6E8A-4147-A177-3AD203B41FA5}">
                      <a16:colId xmlns:a16="http://schemas.microsoft.com/office/drawing/2014/main" val="3801003853"/>
                    </a:ext>
                  </a:extLst>
                </a:gridCol>
              </a:tblGrid>
              <a:tr h="370840">
                <a:tc>
                  <a:txBody>
                    <a:bodyPr/>
                    <a:lstStyle/>
                    <a:p>
                      <a:endParaRPr lang="en-US"/>
                    </a:p>
                  </a:txBody>
                  <a:tcPr/>
                </a:tc>
                <a:tc>
                  <a:txBody>
                    <a:bodyPr/>
                    <a:lstStyle/>
                    <a:p>
                      <a:r>
                        <a:rPr lang="en-US" dirty="0"/>
                        <a:t>Train </a:t>
                      </a:r>
                      <a:r>
                        <a:rPr lang="en-US" i="1" dirty="0"/>
                        <a:t>R</a:t>
                      </a:r>
                      <a:r>
                        <a:rPr lang="en-US" baseline="30000" dirty="0"/>
                        <a:t>2</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Test </a:t>
                      </a:r>
                      <a:r>
                        <a:rPr lang="en-US" i="1" dirty="0"/>
                        <a:t>R</a:t>
                      </a:r>
                      <a:r>
                        <a:rPr lang="en-US" baseline="30000" dirty="0"/>
                        <a:t>2</a:t>
                      </a:r>
                    </a:p>
                  </a:txBody>
                  <a:tcPr/>
                </a:tc>
                <a:extLst>
                  <a:ext uri="{0D108BD9-81ED-4DB2-BD59-A6C34878D82A}">
                    <a16:rowId xmlns:a16="http://schemas.microsoft.com/office/drawing/2014/main" val="3412917297"/>
                  </a:ext>
                </a:extLst>
              </a:tr>
              <a:tr h="370840">
                <a:tc>
                  <a:txBody>
                    <a:bodyPr/>
                    <a:lstStyle/>
                    <a:p>
                      <a:r>
                        <a:rPr lang="en-US" dirty="0"/>
                        <a:t>First MIT Model</a:t>
                      </a:r>
                    </a:p>
                  </a:txBody>
                  <a:tcPr/>
                </a:tc>
                <a:tc>
                  <a:txBody>
                    <a:bodyPr/>
                    <a:lstStyle/>
                    <a:p>
                      <a:r>
                        <a:rPr lang="en-US" dirty="0"/>
                        <a:t>0.7502</a:t>
                      </a:r>
                    </a:p>
                  </a:txBody>
                  <a:tcPr/>
                </a:tc>
                <a:tc>
                  <a:txBody>
                    <a:bodyPr/>
                    <a:lstStyle/>
                    <a:p>
                      <a:r>
                        <a:rPr lang="en-US" dirty="0"/>
                        <a:t>&gt;</a:t>
                      </a:r>
                    </a:p>
                  </a:txBody>
                  <a:tcPr/>
                </a:tc>
                <a:tc>
                  <a:txBody>
                    <a:bodyPr/>
                    <a:lstStyle/>
                    <a:p>
                      <a:r>
                        <a:rPr lang="en-US" dirty="0"/>
                        <a:t>0.6257</a:t>
                      </a:r>
                    </a:p>
                  </a:txBody>
                  <a:tcPr/>
                </a:tc>
                <a:extLst>
                  <a:ext uri="{0D108BD9-81ED-4DB2-BD59-A6C34878D82A}">
                    <a16:rowId xmlns:a16="http://schemas.microsoft.com/office/drawing/2014/main" val="2355203190"/>
                  </a:ext>
                </a:extLst>
              </a:tr>
              <a:tr h="370840">
                <a:tc>
                  <a:txBody>
                    <a:bodyPr/>
                    <a:lstStyle/>
                    <a:p>
                      <a:r>
                        <a:rPr lang="en-US" dirty="0"/>
                        <a:t>Model 1</a:t>
                      </a:r>
                    </a:p>
                  </a:txBody>
                  <a:tcPr/>
                </a:tc>
                <a:tc>
                  <a:txBody>
                    <a:bodyPr/>
                    <a:lstStyle/>
                    <a:p>
                      <a:r>
                        <a:rPr lang="en-US" dirty="0"/>
                        <a:t>0.7882</a:t>
                      </a:r>
                    </a:p>
                  </a:txBody>
                  <a:tcPr/>
                </a:tc>
                <a:tc>
                  <a:txBody>
                    <a:bodyPr/>
                    <a:lstStyle/>
                    <a:p>
                      <a:r>
                        <a:rPr lang="en-US" dirty="0"/>
                        <a:t>&gt;</a:t>
                      </a:r>
                    </a:p>
                  </a:txBody>
                  <a:tcPr/>
                </a:tc>
                <a:tc>
                  <a:txBody>
                    <a:bodyPr/>
                    <a:lstStyle/>
                    <a:p>
                      <a:r>
                        <a:rPr lang="en-US" dirty="0"/>
                        <a:t>0.6375</a:t>
                      </a:r>
                    </a:p>
                  </a:txBody>
                  <a:tcPr/>
                </a:tc>
                <a:extLst>
                  <a:ext uri="{0D108BD9-81ED-4DB2-BD59-A6C34878D82A}">
                    <a16:rowId xmlns:a16="http://schemas.microsoft.com/office/drawing/2014/main" val="1500716630"/>
                  </a:ext>
                </a:extLst>
              </a:tr>
              <a:tr h="370840">
                <a:tc>
                  <a:txBody>
                    <a:bodyPr/>
                    <a:lstStyle/>
                    <a:p>
                      <a:r>
                        <a:rPr lang="en-US" dirty="0"/>
                        <a:t>Model 2a</a:t>
                      </a:r>
                    </a:p>
                  </a:txBody>
                  <a:tcPr/>
                </a:tc>
                <a:tc>
                  <a:txBody>
                    <a:bodyPr/>
                    <a:lstStyle/>
                    <a:p>
                      <a:r>
                        <a:rPr lang="en-US" dirty="0"/>
                        <a:t>0.7875</a:t>
                      </a:r>
                    </a:p>
                  </a:txBody>
                  <a:tcPr/>
                </a:tc>
                <a:tc>
                  <a:txBody>
                    <a:bodyPr/>
                    <a:lstStyle/>
                    <a:p>
                      <a:r>
                        <a:rPr lang="en-US" dirty="0"/>
                        <a:t>&gt;</a:t>
                      </a:r>
                    </a:p>
                  </a:txBody>
                  <a:tcPr/>
                </a:tc>
                <a:tc>
                  <a:txBody>
                    <a:bodyPr/>
                    <a:lstStyle/>
                    <a:p>
                      <a:r>
                        <a:rPr lang="en-US" dirty="0"/>
                        <a:t>0.6332</a:t>
                      </a:r>
                    </a:p>
                  </a:txBody>
                  <a:tcPr/>
                </a:tc>
                <a:extLst>
                  <a:ext uri="{0D108BD9-81ED-4DB2-BD59-A6C34878D82A}">
                    <a16:rowId xmlns:a16="http://schemas.microsoft.com/office/drawing/2014/main" val="3498384104"/>
                  </a:ext>
                </a:extLst>
              </a:tr>
              <a:tr h="370840">
                <a:tc>
                  <a:txBody>
                    <a:bodyPr/>
                    <a:lstStyle/>
                    <a:p>
                      <a:r>
                        <a:rPr lang="en-US" dirty="0"/>
                        <a:t>Model 2b</a:t>
                      </a:r>
                    </a:p>
                  </a:txBody>
                  <a:tcPr/>
                </a:tc>
                <a:tc>
                  <a:txBody>
                    <a:bodyPr/>
                    <a:lstStyle/>
                    <a:p>
                      <a:r>
                        <a:rPr lang="en-US" dirty="0"/>
                        <a:t>0.8166</a:t>
                      </a:r>
                    </a:p>
                  </a:txBody>
                  <a:tcPr/>
                </a:tc>
                <a:tc>
                  <a:txBody>
                    <a:bodyPr/>
                    <a:lstStyle/>
                    <a:p>
                      <a:r>
                        <a:rPr lang="en-US" dirty="0"/>
                        <a:t>&gt;</a:t>
                      </a:r>
                    </a:p>
                  </a:txBody>
                  <a:tcPr/>
                </a:tc>
                <a:tc>
                  <a:txBody>
                    <a:bodyPr/>
                    <a:lstStyle/>
                    <a:p>
                      <a:r>
                        <a:rPr lang="en-US" dirty="0"/>
                        <a:t>0.7058</a:t>
                      </a:r>
                    </a:p>
                  </a:txBody>
                  <a:tcPr/>
                </a:tc>
                <a:extLst>
                  <a:ext uri="{0D108BD9-81ED-4DB2-BD59-A6C34878D82A}">
                    <a16:rowId xmlns:a16="http://schemas.microsoft.com/office/drawing/2014/main" val="1448061285"/>
                  </a:ext>
                </a:extLst>
              </a:tr>
              <a:tr h="370840">
                <a:tc>
                  <a:txBody>
                    <a:bodyPr/>
                    <a:lstStyle/>
                    <a:p>
                      <a:r>
                        <a:rPr lang="en-US" dirty="0"/>
                        <a:t>Second MIT Model</a:t>
                      </a:r>
                    </a:p>
                  </a:txBody>
                  <a:tcPr/>
                </a:tc>
                <a:tc>
                  <a:txBody>
                    <a:bodyPr/>
                    <a:lstStyle/>
                    <a:p>
                      <a:r>
                        <a:rPr lang="en-US" dirty="0"/>
                        <a:t>0.8310</a:t>
                      </a:r>
                    </a:p>
                  </a:txBody>
                  <a:tcPr/>
                </a:tc>
                <a:tc>
                  <a:txBody>
                    <a:bodyPr/>
                    <a:lstStyle/>
                    <a:p>
                      <a:r>
                        <a:rPr lang="en-US" dirty="0"/>
                        <a:t>&gt;</a:t>
                      </a:r>
                    </a:p>
                  </a:txBody>
                  <a:tcPr/>
                </a:tc>
                <a:tc>
                  <a:txBody>
                    <a:bodyPr/>
                    <a:lstStyle/>
                    <a:p>
                      <a:r>
                        <a:rPr lang="en-US" dirty="0"/>
                        <a:t>0.8019</a:t>
                      </a:r>
                    </a:p>
                  </a:txBody>
                  <a:tcPr/>
                </a:tc>
                <a:extLst>
                  <a:ext uri="{0D108BD9-81ED-4DB2-BD59-A6C34878D82A}">
                    <a16:rowId xmlns:a16="http://schemas.microsoft.com/office/drawing/2014/main" val="3804420248"/>
                  </a:ext>
                </a:extLst>
              </a:tr>
              <a:tr h="370840">
                <a:tc>
                  <a:txBody>
                    <a:bodyPr/>
                    <a:lstStyle/>
                    <a:p>
                      <a:r>
                        <a:rPr lang="en-US" dirty="0"/>
                        <a:t>Model 3</a:t>
                      </a:r>
                    </a:p>
                  </a:txBody>
                  <a:tcPr/>
                </a:tc>
                <a:tc>
                  <a:txBody>
                    <a:bodyPr/>
                    <a:lstStyle/>
                    <a:p>
                      <a:r>
                        <a:rPr lang="en-US" dirty="0"/>
                        <a:t>0.8490</a:t>
                      </a:r>
                    </a:p>
                  </a:txBody>
                  <a:tcPr/>
                </a:tc>
                <a:tc>
                  <a:txBody>
                    <a:bodyPr/>
                    <a:lstStyle/>
                    <a:p>
                      <a:r>
                        <a:rPr lang="en-US" dirty="0"/>
                        <a:t>&gt;</a:t>
                      </a:r>
                    </a:p>
                  </a:txBody>
                  <a:tcPr/>
                </a:tc>
                <a:tc>
                  <a:txBody>
                    <a:bodyPr/>
                    <a:lstStyle/>
                    <a:p>
                      <a:r>
                        <a:rPr lang="en-US" dirty="0"/>
                        <a:t>0.8076</a:t>
                      </a:r>
                    </a:p>
                  </a:txBody>
                  <a:tcPr/>
                </a:tc>
                <a:extLst>
                  <a:ext uri="{0D108BD9-81ED-4DB2-BD59-A6C34878D82A}">
                    <a16:rowId xmlns:a16="http://schemas.microsoft.com/office/drawing/2014/main" val="398714147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36</a:t>
            </a:fld>
            <a:endParaRPr dirty="0"/>
          </a:p>
        </p:txBody>
      </p:sp>
      <p:sp>
        <p:nvSpPr>
          <p:cNvPr id="162" name="Google Shape;162;p10"/>
          <p:cNvSpPr txBox="1">
            <a:spLocks noGrp="1"/>
          </p:cNvSpPr>
          <p:nvPr>
            <p:ph type="body" idx="1"/>
          </p:nvPr>
        </p:nvSpPr>
        <p:spPr>
          <a:xfrm>
            <a:off x="667252" y="725214"/>
            <a:ext cx="7931316" cy="5517931"/>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For my project, I developed three models based on the first and second MIT models presented in the MIT Data Engineering course.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My Models 1, 2a, and 2b are based on the approach in the first MIT model, which uses a training dataset containing the first 20 observations from the 100 observations in the original data set. </a:t>
            </a:r>
          </a:p>
          <a:p>
            <a:pPr marL="0" indent="0">
              <a:lnSpc>
                <a:spcPct val="110000"/>
              </a:lnSpc>
              <a:spcBef>
                <a:spcPts val="0"/>
              </a:spcBef>
              <a:buNone/>
            </a:pPr>
            <a:endParaRPr lang="en-US" sz="1800" dirty="0">
              <a:latin typeface="Arial"/>
              <a:ea typeface="Arial"/>
              <a:cs typeface="Arial"/>
              <a:sym typeface="Arial"/>
            </a:endParaRPr>
          </a:p>
          <a:p>
            <a:pPr marL="285750" indent="-285750">
              <a:lnSpc>
                <a:spcPct val="110000"/>
              </a:lnSpc>
              <a:spcBef>
                <a:spcPts val="0"/>
              </a:spcBef>
            </a:pPr>
            <a:r>
              <a:rPr lang="en-US" sz="1800" dirty="0">
                <a:latin typeface="Arial"/>
                <a:ea typeface="Arial"/>
                <a:cs typeface="Arial"/>
                <a:sym typeface="Arial"/>
              </a:rPr>
              <a:t>My Model 3 is based on the approach in the second MIT model, which uses a training dataset containing all 100 observations from the original data set.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My conclusions are based on (1) comparing the approaches used in the two MIT models, (2) comparing my models with the corresponding MIT models, and (3) comparing all of my models with each other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37</a:t>
            </a:fld>
            <a:endParaRPr dirty="0"/>
          </a:p>
        </p:txBody>
      </p:sp>
      <p:sp>
        <p:nvSpPr>
          <p:cNvPr id="162" name="Google Shape;162;p10"/>
          <p:cNvSpPr txBox="1">
            <a:spLocks noGrp="1"/>
          </p:cNvSpPr>
          <p:nvPr>
            <p:ph type="body" idx="1"/>
          </p:nvPr>
        </p:nvSpPr>
        <p:spPr>
          <a:xfrm>
            <a:off x="606342" y="1384969"/>
            <a:ext cx="7931316" cy="4290617"/>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Result 1</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The training models based on 100 observations consistently had greater predictive accuracy than the models based on 20 observations, both in initial results and when tested against test data. </a:t>
            </a:r>
          </a:p>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Conclusion 1</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It is better to include more observations in the training dataset.</a:t>
            </a:r>
            <a:endParaRPr lang="en-US" sz="1800" dirty="0">
              <a:latin typeface="Arial"/>
              <a:ea typeface="Arial"/>
              <a:cs typeface="Arial"/>
              <a:sym typeface="Arial"/>
            </a:endParaRPr>
          </a:p>
        </p:txBody>
      </p:sp>
    </p:spTree>
    <p:extLst>
      <p:ext uri="{BB962C8B-B14F-4D97-AF65-F5344CB8AC3E}">
        <p14:creationId xmlns:p14="http://schemas.microsoft.com/office/powerpoint/2010/main" val="2757790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38</a:t>
            </a:fld>
            <a:endParaRPr dirty="0"/>
          </a:p>
        </p:txBody>
      </p:sp>
      <p:sp>
        <p:nvSpPr>
          <p:cNvPr id="162" name="Google Shape;162;p10"/>
          <p:cNvSpPr txBox="1">
            <a:spLocks noGrp="1"/>
          </p:cNvSpPr>
          <p:nvPr>
            <p:ph type="body" idx="1"/>
          </p:nvPr>
        </p:nvSpPr>
        <p:spPr>
          <a:xfrm>
            <a:off x="606342" y="1384969"/>
            <a:ext cx="7931316" cy="4290617"/>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Result 2</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In all three of my models, adding variables with nonnegative correlation coefficients to existing variables in another model consistently improved predictive accuracy.</a:t>
            </a:r>
          </a:p>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Conclusion 2</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Predictive accuracy of a multiple regression model can be improved by adding variables with positive coefficients.</a:t>
            </a:r>
            <a:endParaRPr lang="en-US" sz="1800" dirty="0">
              <a:latin typeface="Arial"/>
              <a:ea typeface="Arial"/>
              <a:cs typeface="Arial"/>
              <a:sym typeface="Arial"/>
            </a:endParaRPr>
          </a:p>
        </p:txBody>
      </p:sp>
    </p:spTree>
    <p:extLst>
      <p:ext uri="{BB962C8B-B14F-4D97-AF65-F5344CB8AC3E}">
        <p14:creationId xmlns:p14="http://schemas.microsoft.com/office/powerpoint/2010/main" val="199158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39</a:t>
            </a:fld>
            <a:endParaRPr dirty="0"/>
          </a:p>
        </p:txBody>
      </p:sp>
      <p:sp>
        <p:nvSpPr>
          <p:cNvPr id="162" name="Google Shape;162;p10"/>
          <p:cNvSpPr txBox="1">
            <a:spLocks noGrp="1"/>
          </p:cNvSpPr>
          <p:nvPr>
            <p:ph type="body" idx="1"/>
          </p:nvPr>
        </p:nvSpPr>
        <p:spPr>
          <a:xfrm>
            <a:off x="606342" y="1384969"/>
            <a:ext cx="7931316" cy="4290617"/>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Result 3</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Adding the variable </a:t>
            </a:r>
            <a:r>
              <a:rPr lang="en-US" sz="2400" dirty="0" err="1">
                <a:latin typeface="Arial"/>
                <a:ea typeface="Arial"/>
                <a:cs typeface="Arial"/>
                <a:sym typeface="Arial"/>
              </a:rPr>
              <a:t>WoodDeckSF</a:t>
            </a:r>
            <a:r>
              <a:rPr lang="en-US" sz="2400" dirty="0">
                <a:latin typeface="Arial"/>
                <a:ea typeface="Arial"/>
                <a:cs typeface="Arial"/>
                <a:sym typeface="Arial"/>
              </a:rPr>
              <a:t> improved predictive accuracy more than adding </a:t>
            </a:r>
            <a:r>
              <a:rPr lang="en-US" sz="2400" dirty="0" err="1">
                <a:latin typeface="Arial"/>
                <a:ea typeface="Arial"/>
                <a:cs typeface="Arial"/>
                <a:sym typeface="Arial"/>
              </a:rPr>
              <a:t>FullBath</a:t>
            </a:r>
            <a:r>
              <a:rPr lang="en-US" sz="2400" dirty="0">
                <a:latin typeface="Arial"/>
                <a:ea typeface="Arial"/>
                <a:cs typeface="Arial"/>
                <a:sym typeface="Arial"/>
              </a:rPr>
              <a:t>, even though </a:t>
            </a:r>
            <a:r>
              <a:rPr lang="en-US" sz="2400" dirty="0" err="1">
                <a:latin typeface="Arial"/>
                <a:ea typeface="Arial"/>
                <a:cs typeface="Arial"/>
                <a:sym typeface="Arial"/>
              </a:rPr>
              <a:t>FullBath</a:t>
            </a:r>
            <a:r>
              <a:rPr lang="en-US" sz="2400" dirty="0">
                <a:latin typeface="Arial"/>
                <a:ea typeface="Arial"/>
                <a:cs typeface="Arial"/>
                <a:sym typeface="Arial"/>
              </a:rPr>
              <a:t> had a stronger correlation with </a:t>
            </a:r>
            <a:r>
              <a:rPr lang="en-US" sz="2400" dirty="0" err="1">
                <a:latin typeface="Arial"/>
                <a:ea typeface="Arial"/>
                <a:cs typeface="Arial"/>
                <a:sym typeface="Arial"/>
              </a:rPr>
              <a:t>SalePrice</a:t>
            </a:r>
            <a:r>
              <a:rPr lang="en-US" sz="2400" dirty="0">
                <a:latin typeface="Arial"/>
                <a:ea typeface="Arial"/>
                <a:cs typeface="Arial"/>
                <a:sym typeface="Arial"/>
              </a:rPr>
              <a:t> than </a:t>
            </a:r>
            <a:r>
              <a:rPr lang="en-US" sz="2400" dirty="0" err="1">
                <a:latin typeface="Arial"/>
                <a:ea typeface="Arial"/>
                <a:cs typeface="Arial"/>
                <a:sym typeface="Arial"/>
              </a:rPr>
              <a:t>WoodDeckSF</a:t>
            </a:r>
            <a:r>
              <a:rPr lang="en-US" sz="2400" dirty="0">
                <a:latin typeface="Arial"/>
                <a:ea typeface="Arial"/>
                <a:cs typeface="Arial"/>
                <a:sym typeface="Arial"/>
              </a:rPr>
              <a:t>.</a:t>
            </a:r>
          </a:p>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Conclusion 3</a:t>
            </a:r>
          </a:p>
          <a:p>
            <a:pPr marL="0" lvl="0" indent="0">
              <a:lnSpc>
                <a:spcPct val="110000"/>
              </a:lnSpc>
              <a:spcBef>
                <a:spcPts val="0"/>
              </a:spcBef>
              <a:buNone/>
            </a:pPr>
            <a:r>
              <a:rPr lang="en-US" sz="2400" dirty="0">
                <a:latin typeface="Arial"/>
                <a:ea typeface="Arial"/>
                <a:cs typeface="Arial"/>
                <a:sym typeface="Arial"/>
              </a:rPr>
              <a:t>There are factors other than correlation strength that can determine how different variables will affect the predictive accuracy of a multiple linear regression model.</a:t>
            </a:r>
            <a:r>
              <a:rPr lang="en-US" sz="1800" dirty="0">
                <a:latin typeface="Arial"/>
                <a:ea typeface="Arial"/>
                <a:cs typeface="Arial"/>
                <a:sym typeface="Arial"/>
              </a:rPr>
              <a:t> </a:t>
            </a:r>
          </a:p>
        </p:txBody>
      </p:sp>
    </p:spTree>
    <p:extLst>
      <p:ext uri="{BB962C8B-B14F-4D97-AF65-F5344CB8AC3E}">
        <p14:creationId xmlns:p14="http://schemas.microsoft.com/office/powerpoint/2010/main" val="106706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sp>
        <p:nvSpPr>
          <p:cNvPr id="100" name="Google Shape;100;p2"/>
          <p:cNvSpPr txBox="1">
            <a:spLocks noGrp="1"/>
          </p:cNvSpPr>
          <p:nvPr>
            <p:ph type="body" idx="1"/>
          </p:nvPr>
        </p:nvSpPr>
        <p:spPr>
          <a:xfrm>
            <a:off x="667251" y="928272"/>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i="0" u="none" strike="noStrike" cap="none" dirty="0">
                <a:solidFill>
                  <a:srgbClr val="000000"/>
                </a:solidFill>
                <a:latin typeface="Arial"/>
                <a:ea typeface="Arial"/>
                <a:cs typeface="Arial"/>
                <a:sym typeface="Arial"/>
              </a:rPr>
              <a:t>Workflow Model</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70EC1A58-F1A4-521A-2CF5-2ED74899BBF6}"/>
              </a:ext>
            </a:extLst>
          </p:cNvPr>
          <p:cNvPicPr>
            <a:picLocks noChangeAspect="1"/>
          </p:cNvPicPr>
          <p:nvPr/>
        </p:nvPicPr>
        <p:blipFill>
          <a:blip r:embed="rId3"/>
          <a:stretch>
            <a:fillRect/>
          </a:stretch>
        </p:blipFill>
        <p:spPr>
          <a:xfrm>
            <a:off x="2105891" y="1207895"/>
            <a:ext cx="5004262" cy="5055536"/>
          </a:xfrm>
          <a:prstGeom prst="rect">
            <a:avLst/>
          </a:prstGeom>
        </p:spPr>
      </p:pic>
    </p:spTree>
    <p:extLst>
      <p:ext uri="{BB962C8B-B14F-4D97-AF65-F5344CB8AC3E}">
        <p14:creationId xmlns:p14="http://schemas.microsoft.com/office/powerpoint/2010/main" val="2050107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40</a:t>
            </a:fld>
            <a:endParaRPr dirty="0"/>
          </a:p>
        </p:txBody>
      </p:sp>
      <p:sp>
        <p:nvSpPr>
          <p:cNvPr id="162" name="Google Shape;162;p10"/>
          <p:cNvSpPr txBox="1">
            <a:spLocks noGrp="1"/>
          </p:cNvSpPr>
          <p:nvPr>
            <p:ph type="body" idx="1"/>
          </p:nvPr>
        </p:nvSpPr>
        <p:spPr>
          <a:xfrm>
            <a:off x="606342" y="772511"/>
            <a:ext cx="7931316" cy="4903076"/>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Suggestions for Further Learning</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Here are three additional topics I would like to explore after completing this project:</a:t>
            </a:r>
          </a:p>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1. How have other researchers analyzed the Ames Housing data?</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As I mentioned at the beginning of this report, a Google search on "Ames housing dataset" returns 218,000 results! I look forward to exploring how other data scientists approach this data and to seeing how they present their findings.</a:t>
            </a:r>
          </a:p>
        </p:txBody>
      </p:sp>
    </p:spTree>
    <p:extLst>
      <p:ext uri="{BB962C8B-B14F-4D97-AF65-F5344CB8AC3E}">
        <p14:creationId xmlns:p14="http://schemas.microsoft.com/office/powerpoint/2010/main" val="2768604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41</a:t>
            </a:fld>
            <a:endParaRPr dirty="0"/>
          </a:p>
        </p:txBody>
      </p:sp>
      <p:sp>
        <p:nvSpPr>
          <p:cNvPr id="162" name="Google Shape;162;p10"/>
          <p:cNvSpPr txBox="1">
            <a:spLocks noGrp="1"/>
          </p:cNvSpPr>
          <p:nvPr>
            <p:ph type="body" idx="1"/>
          </p:nvPr>
        </p:nvSpPr>
        <p:spPr>
          <a:xfrm>
            <a:off x="606342" y="772511"/>
            <a:ext cx="7931316" cy="4903076"/>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2. What else needs to be done to data to improve predictive accuracy?</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An example was given in the MIT Data Engineering course of a data set that had a logarithmic distribution rather than a normal one. Taking the logs of the original data values made the analysis more productive. I look forward to exploring techniques for making data better suited for analysis. </a:t>
            </a:r>
          </a:p>
        </p:txBody>
      </p:sp>
    </p:spTree>
    <p:extLst>
      <p:ext uri="{BB962C8B-B14F-4D97-AF65-F5344CB8AC3E}">
        <p14:creationId xmlns:p14="http://schemas.microsoft.com/office/powerpoint/2010/main" val="539803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2" y="6356351"/>
            <a:ext cx="61277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42</a:t>
            </a:fld>
            <a:endParaRPr dirty="0"/>
          </a:p>
        </p:txBody>
      </p:sp>
      <p:sp>
        <p:nvSpPr>
          <p:cNvPr id="162" name="Google Shape;162;p10"/>
          <p:cNvSpPr txBox="1">
            <a:spLocks noGrp="1"/>
          </p:cNvSpPr>
          <p:nvPr>
            <p:ph type="body" idx="1"/>
          </p:nvPr>
        </p:nvSpPr>
        <p:spPr>
          <a:xfrm>
            <a:off x="606342" y="772511"/>
            <a:ext cx="7931316" cy="4903076"/>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lang="en-US" sz="24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2400" b="1" dirty="0">
                <a:latin typeface="Arial"/>
                <a:ea typeface="Arial"/>
                <a:cs typeface="Arial"/>
                <a:sym typeface="Arial"/>
              </a:rPr>
              <a:t>3. How could I take a more experimental approach to analyzing data so that I can draw better conclusions?</a:t>
            </a:r>
          </a:p>
          <a:p>
            <a:pPr marL="0" lvl="0" indent="0" algn="l" rtl="0">
              <a:lnSpc>
                <a:spcPct val="110000"/>
              </a:lnSpc>
              <a:spcBef>
                <a:spcPts val="0"/>
              </a:spcBef>
              <a:spcAft>
                <a:spcPts val="0"/>
              </a:spcAft>
              <a:buClr>
                <a:srgbClr val="000000"/>
              </a:buClr>
              <a:buSzPts val="1800"/>
              <a:buNone/>
            </a:pPr>
            <a:r>
              <a:rPr lang="en-US" sz="2400" dirty="0">
                <a:latin typeface="Arial"/>
                <a:ea typeface="Arial"/>
                <a:cs typeface="Arial"/>
                <a:sym typeface="Arial"/>
              </a:rPr>
              <a:t>I found myself repeatedly doing quick-and-dirty “What if?” analyses to see what interesting patterns I could discover. Upon reflection, I would have been more productive if I had been more methodical about the process. </a:t>
            </a:r>
          </a:p>
        </p:txBody>
      </p:sp>
    </p:spTree>
    <p:extLst>
      <p:ext uri="{BB962C8B-B14F-4D97-AF65-F5344CB8AC3E}">
        <p14:creationId xmlns:p14="http://schemas.microsoft.com/office/powerpoint/2010/main" val="3423961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506556"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43</a:t>
            </a:fld>
            <a:endParaRPr/>
          </a:p>
        </p:txBody>
      </p:sp>
      <p:sp>
        <p:nvSpPr>
          <p:cNvPr id="170" name="Google Shape;170;p11"/>
          <p:cNvSpPr txBox="1">
            <a:spLocks noGrp="1"/>
          </p:cNvSpPr>
          <p:nvPr>
            <p:ph type="body" idx="1"/>
          </p:nvPr>
        </p:nvSpPr>
        <p:spPr>
          <a:xfrm>
            <a:off x="667252" y="1062681"/>
            <a:ext cx="7931316" cy="5103341"/>
          </a:xfrm>
          <a:prstGeom prst="rect">
            <a:avLst/>
          </a:prstGeom>
          <a:noFill/>
          <a:ln>
            <a:noFill/>
          </a:ln>
        </p:spPr>
        <p:txBody>
          <a:bodyPr spcFirstLastPara="1" wrap="square" lIns="45700" tIns="45700" rIns="45700" bIns="45700" anchor="t" anchorCtr="0">
            <a:normAutofit/>
          </a:bodyPr>
          <a:lstStyle/>
          <a:p>
            <a:pPr marL="0" lvl="0" indent="0" algn="l" rtl="0">
              <a:lnSpc>
                <a:spcPct val="99000"/>
              </a:lnSpc>
              <a:spcBef>
                <a:spcPts val="1200"/>
              </a:spcBef>
              <a:spcAft>
                <a:spcPts val="0"/>
              </a:spcAft>
              <a:buClr>
                <a:srgbClr val="000000"/>
              </a:buClr>
              <a:buSzPts val="1800"/>
              <a:buNone/>
            </a:pPr>
            <a:r>
              <a:rPr lang="en-US" sz="1800" dirty="0" err="1">
                <a:latin typeface="Arial"/>
                <a:ea typeface="Arial"/>
                <a:cs typeface="Arial"/>
                <a:sym typeface="Arial"/>
              </a:rPr>
              <a:t>Chugh</a:t>
            </a:r>
            <a:r>
              <a:rPr lang="en-US" sz="1800" dirty="0">
                <a:latin typeface="Arial"/>
                <a:ea typeface="Arial"/>
                <a:cs typeface="Arial"/>
                <a:sym typeface="Arial"/>
              </a:rPr>
              <a:t>, </a:t>
            </a:r>
            <a:r>
              <a:rPr lang="en-US" sz="1800" dirty="0" err="1">
                <a:latin typeface="Arial"/>
                <a:ea typeface="Arial"/>
                <a:cs typeface="Arial"/>
                <a:sym typeface="Arial"/>
              </a:rPr>
              <a:t>Akshita</a:t>
            </a:r>
            <a:r>
              <a:rPr lang="en-US" sz="1800" dirty="0">
                <a:latin typeface="Arial"/>
                <a:ea typeface="Arial"/>
                <a:cs typeface="Arial"/>
                <a:sym typeface="Arial"/>
              </a:rPr>
              <a:t>. "MAE, MSE, RMSE, Coefficient of Determination, Adjusted R Squared — Which Metric is Better?" </a:t>
            </a:r>
            <a:r>
              <a:rPr lang="en-US" sz="1800" i="1" dirty="0">
                <a:latin typeface="Arial"/>
                <a:ea typeface="Arial"/>
                <a:cs typeface="Arial"/>
                <a:sym typeface="Arial"/>
              </a:rPr>
              <a:t>Analytics Vidhya</a:t>
            </a:r>
            <a:r>
              <a:rPr lang="en-US" sz="1800" dirty="0">
                <a:latin typeface="Arial"/>
                <a:ea typeface="Arial"/>
                <a:cs typeface="Arial"/>
                <a:sym typeface="Arial"/>
              </a:rPr>
              <a:t>, 2020. https://</a:t>
            </a:r>
            <a:r>
              <a:rPr lang="en-US" sz="1800" dirty="0" err="1">
                <a:latin typeface="Arial"/>
                <a:ea typeface="Arial"/>
                <a:cs typeface="Arial"/>
                <a:sym typeface="Arial"/>
              </a:rPr>
              <a:t>medium.com</a:t>
            </a:r>
            <a:r>
              <a:rPr lang="en-US" sz="1800" dirty="0">
                <a:latin typeface="Arial"/>
                <a:ea typeface="Arial"/>
                <a:cs typeface="Arial"/>
                <a:sym typeface="Arial"/>
              </a:rPr>
              <a:t>/analytics-</a:t>
            </a:r>
            <a:r>
              <a:rPr lang="en-US" sz="1800" dirty="0" err="1">
                <a:latin typeface="Arial"/>
                <a:ea typeface="Arial"/>
                <a:cs typeface="Arial"/>
                <a:sym typeface="Arial"/>
              </a:rPr>
              <a:t>vidhya</a:t>
            </a:r>
            <a:r>
              <a:rPr lang="en-US" sz="1800" dirty="0">
                <a:latin typeface="Arial"/>
                <a:ea typeface="Arial"/>
                <a:cs typeface="Arial"/>
                <a:sym typeface="Arial"/>
              </a:rPr>
              <a:t>/mae-mse-rmse-coefficient-of-determination-adjusted-r-squared-which-metric-is-better-cd0326a5697e</a:t>
            </a: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de Cock, Dean. "Ames, Iowa: Alternative to the Boston Housing Data as an End of Semester Regression Project." </a:t>
            </a:r>
            <a:r>
              <a:rPr lang="en-US" sz="1800" i="1" dirty="0">
                <a:latin typeface="Arial"/>
                <a:ea typeface="Arial"/>
                <a:cs typeface="Arial"/>
                <a:sym typeface="Arial"/>
              </a:rPr>
              <a:t>Journal of Statistics Education</a:t>
            </a:r>
            <a:r>
              <a:rPr lang="en-US" sz="1800" dirty="0">
                <a:latin typeface="Arial"/>
                <a:ea typeface="Arial"/>
                <a:cs typeface="Arial"/>
                <a:sym typeface="Arial"/>
              </a:rPr>
              <a:t> Volume 19, No. 3(2011). </a:t>
            </a:r>
            <a:r>
              <a:rPr lang="en-US" sz="1800" dirty="0" err="1">
                <a:latin typeface="Arial"/>
                <a:ea typeface="Arial"/>
                <a:cs typeface="Arial"/>
                <a:sym typeface="Arial"/>
              </a:rPr>
              <a:t>www.amstat.org</a:t>
            </a:r>
            <a:r>
              <a:rPr lang="en-US" sz="1800" dirty="0">
                <a:latin typeface="Arial"/>
                <a:ea typeface="Arial"/>
                <a:cs typeface="Arial"/>
                <a:sym typeface="Arial"/>
              </a:rPr>
              <a:t>/publications/</a:t>
            </a:r>
            <a:r>
              <a:rPr lang="en-US" sz="1800" dirty="0" err="1">
                <a:latin typeface="Arial"/>
                <a:ea typeface="Arial"/>
                <a:cs typeface="Arial"/>
                <a:sym typeface="Arial"/>
              </a:rPr>
              <a:t>jse</a:t>
            </a:r>
            <a:r>
              <a:rPr lang="en-US" sz="1800" dirty="0">
                <a:latin typeface="Arial"/>
                <a:ea typeface="Arial"/>
                <a:cs typeface="Arial"/>
                <a:sym typeface="Arial"/>
              </a:rPr>
              <a:t>/v19n3/</a:t>
            </a:r>
            <a:r>
              <a:rPr lang="en-US" sz="1800" dirty="0" err="1">
                <a:latin typeface="Arial"/>
                <a:ea typeface="Arial"/>
                <a:cs typeface="Arial"/>
                <a:sym typeface="Arial"/>
              </a:rPr>
              <a:t>decock.pdf</a:t>
            </a:r>
            <a:endParaRPr lang="en-US" sz="1800" dirty="0">
              <a:latin typeface="Arial"/>
              <a:ea typeface="Arial"/>
              <a:cs typeface="Arial"/>
              <a:sym typeface="Arial"/>
            </a:endParaRP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Gupta, </a:t>
            </a:r>
            <a:r>
              <a:rPr lang="en-US" sz="1800" dirty="0" err="1">
                <a:latin typeface="Arial"/>
                <a:ea typeface="Arial"/>
                <a:cs typeface="Arial"/>
                <a:sym typeface="Arial"/>
              </a:rPr>
              <a:t>Alind</a:t>
            </a:r>
            <a:r>
              <a:rPr lang="en-US" sz="1800" dirty="0">
                <a:latin typeface="Arial"/>
                <a:ea typeface="Arial"/>
                <a:cs typeface="Arial"/>
                <a:sym typeface="Arial"/>
              </a:rPr>
              <a:t>. "Python: </a:t>
            </a:r>
            <a:r>
              <a:rPr lang="en-US" sz="1800" dirty="0" err="1">
                <a:latin typeface="Arial"/>
                <a:ea typeface="Arial"/>
                <a:cs typeface="Arial"/>
                <a:sym typeface="Arial"/>
              </a:rPr>
              <a:t>inear</a:t>
            </a:r>
            <a:r>
              <a:rPr lang="en-US" sz="1800" dirty="0">
                <a:latin typeface="Arial"/>
                <a:ea typeface="Arial"/>
                <a:cs typeface="Arial"/>
                <a:sym typeface="Arial"/>
              </a:rPr>
              <a:t> Regression Using </a:t>
            </a:r>
            <a:r>
              <a:rPr lang="en-US" sz="1800" dirty="0" err="1">
                <a:latin typeface="Arial"/>
                <a:ea typeface="Arial"/>
                <a:cs typeface="Arial"/>
                <a:sym typeface="Arial"/>
              </a:rPr>
              <a:t>sklearn</a:t>
            </a:r>
            <a:r>
              <a:rPr lang="en-US" sz="1800" dirty="0">
                <a:latin typeface="Arial"/>
                <a:ea typeface="Arial"/>
                <a:cs typeface="Arial"/>
                <a:sym typeface="Arial"/>
              </a:rPr>
              <a:t>." </a:t>
            </a:r>
            <a:r>
              <a:rPr lang="en-US" sz="1800" i="1" dirty="0">
                <a:latin typeface="Arial"/>
                <a:ea typeface="Arial"/>
                <a:cs typeface="Arial"/>
                <a:sym typeface="Arial"/>
              </a:rPr>
              <a:t>Geeks for Geeks</a:t>
            </a:r>
            <a:r>
              <a:rPr lang="en-US" sz="1800" dirty="0">
                <a:latin typeface="Arial"/>
                <a:ea typeface="Arial"/>
                <a:cs typeface="Arial"/>
                <a:sym typeface="Arial"/>
              </a:rPr>
              <a:t>, 2022. https://</a:t>
            </a:r>
            <a:r>
              <a:rPr lang="en-US" sz="1800" dirty="0" err="1">
                <a:latin typeface="Arial"/>
                <a:ea typeface="Arial"/>
                <a:cs typeface="Arial"/>
                <a:sym typeface="Arial"/>
              </a:rPr>
              <a:t>www.geeksforgeeks.org</a:t>
            </a:r>
            <a:r>
              <a:rPr lang="en-US" sz="1800" dirty="0">
                <a:latin typeface="Arial"/>
                <a:ea typeface="Arial"/>
                <a:cs typeface="Arial"/>
                <a:sym typeface="Arial"/>
              </a:rPr>
              <a:t>/python-linear-regression-using-</a:t>
            </a:r>
            <a:r>
              <a:rPr lang="en-US" sz="1800" dirty="0" err="1">
                <a:latin typeface="Arial"/>
                <a:ea typeface="Arial"/>
                <a:cs typeface="Arial"/>
                <a:sym typeface="Arial"/>
              </a:rPr>
              <a:t>sklearn</a:t>
            </a:r>
            <a:r>
              <a:rPr lang="en-US" sz="1800" dirty="0">
                <a:latin typeface="Arial"/>
                <a:ea typeface="Arial"/>
                <a:cs typeface="Arial"/>
                <a:sym typeface="Arial"/>
              </a:rPr>
              <a:t>/</a:t>
            </a:r>
          </a:p>
          <a:p>
            <a:pPr marL="0" lvl="0" indent="0" algn="l" rtl="0">
              <a:lnSpc>
                <a:spcPct val="99000"/>
              </a:lnSpc>
              <a:spcBef>
                <a:spcPts val="1200"/>
              </a:spcBef>
              <a:spcAft>
                <a:spcPts val="0"/>
              </a:spcAft>
              <a:buClr>
                <a:srgbClr val="000000"/>
              </a:buClr>
              <a:buSzPts val="1800"/>
              <a:buNone/>
            </a:pPr>
            <a:r>
              <a:rPr lang="en-US" sz="1800" dirty="0" err="1">
                <a:latin typeface="Arial"/>
                <a:ea typeface="Arial"/>
                <a:cs typeface="Arial"/>
                <a:sym typeface="Arial"/>
              </a:rPr>
              <a:t>Kargin</a:t>
            </a:r>
            <a:r>
              <a:rPr lang="en-US" sz="1800" dirty="0">
                <a:latin typeface="Arial"/>
                <a:ea typeface="Arial"/>
                <a:cs typeface="Arial"/>
                <a:sym typeface="Arial"/>
              </a:rPr>
              <a:t>, </a:t>
            </a:r>
            <a:r>
              <a:rPr lang="en-US" sz="1800" dirty="0" err="1">
                <a:latin typeface="Arial"/>
                <a:ea typeface="Arial"/>
                <a:cs typeface="Arial"/>
                <a:sym typeface="Arial"/>
              </a:rPr>
              <a:t>Kerem</a:t>
            </a:r>
            <a:r>
              <a:rPr lang="en-US" sz="1800" dirty="0">
                <a:latin typeface="Arial"/>
                <a:ea typeface="Arial"/>
                <a:cs typeface="Arial"/>
                <a:sym typeface="Arial"/>
              </a:rPr>
              <a:t>. "Multiple Linear Regression Fundamentals and Modeling in Python." </a:t>
            </a:r>
            <a:r>
              <a:rPr lang="en-US" sz="1800" dirty="0" err="1">
                <a:latin typeface="Arial"/>
                <a:ea typeface="Arial"/>
                <a:cs typeface="Arial"/>
                <a:sym typeface="Arial"/>
              </a:rPr>
              <a:t>MLearning.ai</a:t>
            </a:r>
            <a:r>
              <a:rPr lang="en-US" sz="1800" dirty="0">
                <a:latin typeface="Arial"/>
                <a:ea typeface="Arial"/>
                <a:cs typeface="Arial"/>
                <a:sym typeface="Arial"/>
              </a:rPr>
              <a:t>, 2021. https://</a:t>
            </a:r>
            <a:r>
              <a:rPr lang="en-US" sz="1800" dirty="0" err="1">
                <a:latin typeface="Arial"/>
                <a:ea typeface="Arial"/>
                <a:cs typeface="Arial"/>
                <a:sym typeface="Arial"/>
              </a:rPr>
              <a:t>medium.com</a:t>
            </a:r>
            <a:r>
              <a:rPr lang="en-US" sz="1800" dirty="0">
                <a:latin typeface="Arial"/>
                <a:ea typeface="Arial"/>
                <a:cs typeface="Arial"/>
                <a:sym typeface="Arial"/>
              </a:rPr>
              <a:t>/</a:t>
            </a:r>
            <a:r>
              <a:rPr lang="en-US" sz="1800" dirty="0" err="1">
                <a:latin typeface="Arial"/>
                <a:ea typeface="Arial"/>
                <a:cs typeface="Arial"/>
                <a:sym typeface="Arial"/>
              </a:rPr>
              <a:t>mlearning</a:t>
            </a:r>
            <a:r>
              <a:rPr lang="en-US" sz="1800" dirty="0">
                <a:latin typeface="Arial"/>
                <a:ea typeface="Arial"/>
                <a:cs typeface="Arial"/>
                <a:sym typeface="Arial"/>
              </a:rPr>
              <a:t>-ai/multiple-linear-regression-fundamentals-and-modeling-in-python-60db7095deff</a:t>
            </a: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Prasad, </a:t>
            </a:r>
            <a:r>
              <a:rPr lang="en-US" sz="1800" dirty="0" err="1">
                <a:latin typeface="Arial"/>
                <a:ea typeface="Arial"/>
                <a:cs typeface="Arial"/>
                <a:sym typeface="Arial"/>
              </a:rPr>
              <a:t>Dipanshu</a:t>
            </a:r>
            <a:r>
              <a:rPr lang="en-US" sz="1800" dirty="0">
                <a:latin typeface="Arial"/>
                <a:ea typeface="Arial"/>
                <a:cs typeface="Arial"/>
                <a:sym typeface="Arial"/>
              </a:rPr>
              <a:t>."</a:t>
            </a:r>
            <a:r>
              <a:rPr lang="en-US" sz="1800" dirty="0" err="1">
                <a:latin typeface="Arial"/>
                <a:ea typeface="Arial"/>
                <a:cs typeface="Arial"/>
                <a:sym typeface="Arial"/>
              </a:rPr>
              <a:t>sklearn</a:t>
            </a:r>
            <a:r>
              <a:rPr lang="en-US" sz="1800" dirty="0">
                <a:latin typeface="Arial"/>
                <a:ea typeface="Arial"/>
                <a:cs typeface="Arial"/>
                <a:sym typeface="Arial"/>
              </a:rPr>
              <a:t>-Linear Regression under the Hood." </a:t>
            </a:r>
            <a:r>
              <a:rPr lang="en-US" sz="1800" i="1" dirty="0">
                <a:latin typeface="Arial"/>
                <a:ea typeface="Arial"/>
                <a:cs typeface="Arial"/>
                <a:sym typeface="Arial"/>
              </a:rPr>
              <a:t>Analytics Vidhya</a:t>
            </a:r>
            <a:r>
              <a:rPr lang="en-US" sz="1800" dirty="0">
                <a:latin typeface="Arial"/>
                <a:ea typeface="Arial"/>
                <a:cs typeface="Arial"/>
                <a:sym typeface="Arial"/>
              </a:rPr>
              <a:t>, 2020. https://</a:t>
            </a:r>
            <a:r>
              <a:rPr lang="en-US" sz="1800" dirty="0" err="1">
                <a:latin typeface="Arial"/>
                <a:ea typeface="Arial"/>
                <a:cs typeface="Arial"/>
                <a:sym typeface="Arial"/>
              </a:rPr>
              <a:t>medium.com</a:t>
            </a:r>
            <a:r>
              <a:rPr lang="en-US" sz="1800" dirty="0">
                <a:latin typeface="Arial"/>
                <a:ea typeface="Arial"/>
                <a:cs typeface="Arial"/>
                <a:sym typeface="Arial"/>
              </a:rPr>
              <a:t>/analytics-</a:t>
            </a:r>
            <a:r>
              <a:rPr lang="en-US" sz="1800" dirty="0" err="1">
                <a:latin typeface="Arial"/>
                <a:ea typeface="Arial"/>
                <a:cs typeface="Arial"/>
                <a:sym typeface="Arial"/>
              </a:rPr>
              <a:t>vidhya</a:t>
            </a:r>
            <a:r>
              <a:rPr lang="en-US" sz="1800" dirty="0">
                <a:latin typeface="Arial"/>
                <a:ea typeface="Arial"/>
                <a:cs typeface="Arial"/>
                <a:sym typeface="Arial"/>
              </a:rPr>
              <a:t>/sklearn-linear-regression-under-the-hood-31ee71aec00</a:t>
            </a:r>
          </a:p>
        </p:txBody>
      </p:sp>
    </p:spTree>
    <p:extLst>
      <p:ext uri="{BB962C8B-B14F-4D97-AF65-F5344CB8AC3E}">
        <p14:creationId xmlns:p14="http://schemas.microsoft.com/office/powerpoint/2010/main" val="1978708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3" y="6356351"/>
            <a:ext cx="482805"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44</a:t>
            </a:fld>
            <a:endParaRPr/>
          </a:p>
        </p:txBody>
      </p:sp>
      <p:sp>
        <p:nvSpPr>
          <p:cNvPr id="170" name="Google Shape;170;p11"/>
          <p:cNvSpPr txBox="1">
            <a:spLocks noGrp="1"/>
          </p:cNvSpPr>
          <p:nvPr>
            <p:ph type="body" idx="1"/>
          </p:nvPr>
        </p:nvSpPr>
        <p:spPr>
          <a:xfrm>
            <a:off x="667252" y="1370286"/>
            <a:ext cx="7931316" cy="4795736"/>
          </a:xfrm>
          <a:prstGeom prst="rect">
            <a:avLst/>
          </a:prstGeom>
          <a:noFill/>
          <a:ln>
            <a:noFill/>
          </a:ln>
        </p:spPr>
        <p:txBody>
          <a:bodyPr spcFirstLastPara="1" wrap="square" lIns="45700" tIns="45700" rIns="45700" bIns="45700" anchor="t" anchorCtr="0">
            <a:normAutofit/>
          </a:bodyPr>
          <a:lstStyle/>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Priya, </a:t>
            </a:r>
            <a:r>
              <a:rPr lang="en-US" sz="1800" dirty="0" err="1">
                <a:latin typeface="Arial"/>
                <a:ea typeface="Arial"/>
                <a:cs typeface="Arial"/>
                <a:sym typeface="Arial"/>
              </a:rPr>
              <a:t>Lekha</a:t>
            </a:r>
            <a:r>
              <a:rPr lang="en-US" sz="1800" dirty="0">
                <a:latin typeface="Arial"/>
                <a:ea typeface="Arial"/>
                <a:cs typeface="Arial"/>
                <a:sym typeface="Arial"/>
              </a:rPr>
              <a:t>. New Aspects to consider while moving from Simple Linear Regression to Multiple Linear Regression." </a:t>
            </a:r>
            <a:r>
              <a:rPr lang="en-US" sz="1800" i="1" dirty="0">
                <a:latin typeface="Arial"/>
                <a:ea typeface="Arial"/>
                <a:cs typeface="Arial"/>
                <a:sym typeface="Arial"/>
              </a:rPr>
              <a:t>Analytics Vidhya</a:t>
            </a:r>
            <a:r>
              <a:rPr lang="en-US" sz="1800" dirty="0">
                <a:latin typeface="Arial"/>
                <a:ea typeface="Arial"/>
                <a:cs typeface="Arial"/>
                <a:sym typeface="Arial"/>
              </a:rPr>
              <a:t>, 2019. https://</a:t>
            </a:r>
            <a:r>
              <a:rPr lang="en-US" sz="1800" dirty="0" err="1">
                <a:latin typeface="Arial"/>
                <a:ea typeface="Arial"/>
                <a:cs typeface="Arial"/>
                <a:sym typeface="Arial"/>
              </a:rPr>
              <a:t>medium.com</a:t>
            </a:r>
            <a:r>
              <a:rPr lang="en-US" sz="1800" dirty="0">
                <a:latin typeface="Arial"/>
                <a:ea typeface="Arial"/>
                <a:cs typeface="Arial"/>
                <a:sym typeface="Arial"/>
              </a:rPr>
              <a:t>/analytics-</a:t>
            </a:r>
            <a:r>
              <a:rPr lang="en-US" sz="1800" dirty="0" err="1">
                <a:latin typeface="Arial"/>
                <a:ea typeface="Arial"/>
                <a:cs typeface="Arial"/>
                <a:sym typeface="Arial"/>
              </a:rPr>
              <a:t>vidhya</a:t>
            </a:r>
            <a:r>
              <a:rPr lang="en-US" sz="1800" dirty="0">
                <a:latin typeface="Arial"/>
                <a:ea typeface="Arial"/>
                <a:cs typeface="Arial"/>
                <a:sym typeface="Arial"/>
              </a:rPr>
              <a:t>/new-aspects-to-consider-while-moving-from-simple-linear-regression-to-multiple-linear-regression-dad06b3449ff </a:t>
            </a: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"Sales Prices of Houses in Ames, Iowa." Community Prediction Competition, 2018. https://</a:t>
            </a:r>
            <a:r>
              <a:rPr lang="en-US" sz="1800" dirty="0" err="1">
                <a:latin typeface="Arial"/>
                <a:ea typeface="Arial"/>
                <a:cs typeface="Arial"/>
                <a:sym typeface="Arial"/>
              </a:rPr>
              <a:t>www.kaggle.com</a:t>
            </a:r>
            <a:r>
              <a:rPr lang="en-US" sz="1800" dirty="0">
                <a:latin typeface="Arial"/>
                <a:ea typeface="Arial"/>
                <a:cs typeface="Arial"/>
                <a:sym typeface="Arial"/>
              </a:rPr>
              <a:t>/competitions/stat101ahouseprice/overview</a:t>
            </a: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"The 10 Best ROI Home Improvement Projects for 2022." Coldwell Banker Elite, 2022. https://</a:t>
            </a:r>
            <a:r>
              <a:rPr lang="en-US" sz="1800" dirty="0" err="1">
                <a:latin typeface="Arial"/>
                <a:ea typeface="Arial"/>
                <a:cs typeface="Arial"/>
                <a:sym typeface="Arial"/>
              </a:rPr>
              <a:t>coldwellbankerelite.com</a:t>
            </a:r>
            <a:r>
              <a:rPr lang="en-US" sz="1800" dirty="0">
                <a:latin typeface="Arial"/>
                <a:ea typeface="Arial"/>
                <a:cs typeface="Arial"/>
                <a:sym typeface="Arial"/>
              </a:rPr>
              <a:t>/the-10-best-roi-home-improvement-projects-for-2022/ </a:t>
            </a:r>
          </a:p>
          <a:p>
            <a:pPr marL="0" lvl="0" indent="0" algn="l" rtl="0">
              <a:lnSpc>
                <a:spcPct val="99000"/>
              </a:lnSpc>
              <a:spcBef>
                <a:spcPts val="1200"/>
              </a:spcBef>
              <a:spcAft>
                <a:spcPts val="0"/>
              </a:spcAft>
              <a:buClr>
                <a:srgbClr val="000000"/>
              </a:buClr>
              <a:buSzPts val="1800"/>
              <a:buNone/>
            </a:pPr>
            <a:r>
              <a:rPr lang="en-US" sz="1800" dirty="0">
                <a:latin typeface="Arial"/>
                <a:ea typeface="Arial"/>
                <a:cs typeface="Arial"/>
                <a:sym typeface="Arial"/>
              </a:rPr>
              <a:t>Williams, Dima. "6 Features That Determine a Home's Final Sale Price." Money, 2021. https://</a:t>
            </a:r>
            <a:r>
              <a:rPr lang="en-US" sz="1800" dirty="0" err="1">
                <a:latin typeface="Arial"/>
                <a:ea typeface="Arial"/>
                <a:cs typeface="Arial"/>
                <a:sym typeface="Arial"/>
              </a:rPr>
              <a:t>money.com</a:t>
            </a:r>
            <a:r>
              <a:rPr lang="en-US" sz="1800" dirty="0">
                <a:latin typeface="Arial"/>
                <a:ea typeface="Arial"/>
                <a:cs typeface="Arial"/>
                <a:sym typeface="Arial"/>
              </a:rPr>
              <a:t>/how-to-price-a-home/</a:t>
            </a:r>
            <a:endParaRPr dirty="0"/>
          </a:p>
        </p:txBody>
      </p:sp>
    </p:spTree>
    <p:extLst>
      <p:ext uri="{BB962C8B-B14F-4D97-AF65-F5344CB8AC3E}">
        <p14:creationId xmlns:p14="http://schemas.microsoft.com/office/powerpoint/2010/main" val="324247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dataset used in this project contains 100 observations taken from the 2,930 observations in the Ames, Iowa housing dataset.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indent="0">
              <a:lnSpc>
                <a:spcPct val="110000"/>
              </a:lnSpc>
              <a:spcBef>
                <a:spcPts val="0"/>
              </a:spcBef>
              <a:buNone/>
            </a:pPr>
            <a:r>
              <a:rPr lang="en-US" sz="1800" dirty="0">
                <a:latin typeface="Arial"/>
                <a:ea typeface="Arial"/>
                <a:cs typeface="Arial"/>
                <a:sym typeface="Arial"/>
              </a:rPr>
              <a:t>The data is read into a Python </a:t>
            </a:r>
            <a:r>
              <a:rPr lang="en-US" sz="1800" dirty="0" err="1">
                <a:latin typeface="Arial"/>
                <a:ea typeface="Arial"/>
                <a:cs typeface="Arial"/>
                <a:sym typeface="Arial"/>
              </a:rPr>
              <a:t>dataframe</a:t>
            </a:r>
            <a:r>
              <a:rPr lang="en-US" sz="1800" dirty="0">
                <a:latin typeface="Arial"/>
                <a:ea typeface="Arial"/>
                <a:cs typeface="Arial"/>
                <a:sym typeface="Arial"/>
              </a:rPr>
              <a:t> . A subset is shown below:</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indent="0">
              <a:lnSpc>
                <a:spcPct val="110000"/>
              </a:lnSpc>
              <a:spcBef>
                <a:spcPts val="0"/>
              </a:spcBef>
              <a:buNone/>
            </a:pPr>
            <a:endParaRPr lang="en-US" sz="1800" dirty="0">
              <a:latin typeface="Arial"/>
              <a:ea typeface="Arial"/>
              <a:cs typeface="Arial"/>
              <a:sym typeface="Arial"/>
            </a:endParaRPr>
          </a:p>
          <a:p>
            <a:pPr marL="0" indent="0">
              <a:lnSpc>
                <a:spcPct val="110000"/>
              </a:lnSpc>
              <a:spcBef>
                <a:spcPts val="0"/>
              </a:spcBef>
              <a:buNone/>
            </a:pPr>
            <a:r>
              <a:rPr lang="en-US" sz="1800" dirty="0">
                <a:latin typeface="Arial"/>
                <a:ea typeface="Arial"/>
                <a:cs typeface="Arial"/>
                <a:sym typeface="Arial"/>
              </a:rPr>
              <a:t>This data has been analyzed extensively. A Google search on "Ames housing dataset" returns 218,000 results!</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p:txBody>
      </p:sp>
      <p:pic>
        <p:nvPicPr>
          <p:cNvPr id="3" name="Picture 2">
            <a:extLst>
              <a:ext uri="{FF2B5EF4-FFF2-40B4-BE49-F238E27FC236}">
                <a16:creationId xmlns:a16="http://schemas.microsoft.com/office/drawing/2014/main" id="{E3B6983E-7238-4AD0-422E-B51B832C044F}"/>
              </a:ext>
            </a:extLst>
          </p:cNvPr>
          <p:cNvPicPr>
            <a:picLocks noChangeAspect="1"/>
          </p:cNvPicPr>
          <p:nvPr/>
        </p:nvPicPr>
        <p:blipFill>
          <a:blip r:embed="rId3"/>
          <a:stretch>
            <a:fillRect/>
          </a:stretch>
        </p:blipFill>
        <p:spPr>
          <a:xfrm>
            <a:off x="712971" y="2909142"/>
            <a:ext cx="7772400" cy="13126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sp>
        <p:nvSpPr>
          <p:cNvPr id="108" name="Google Shape;108;p3"/>
          <p:cNvSpPr txBox="1">
            <a:spLocks noGrp="1"/>
          </p:cNvSpPr>
          <p:nvPr>
            <p:ph type="body" idx="1"/>
          </p:nvPr>
        </p:nvSpPr>
        <p:spPr>
          <a:xfrm>
            <a:off x="606342" y="681905"/>
            <a:ext cx="7783896" cy="485564"/>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table shows variables that will be used in the regression analysis.</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p:txBody>
      </p:sp>
      <p:graphicFrame>
        <p:nvGraphicFramePr>
          <p:cNvPr id="2" name="Table 3">
            <a:extLst>
              <a:ext uri="{FF2B5EF4-FFF2-40B4-BE49-F238E27FC236}">
                <a16:creationId xmlns:a16="http://schemas.microsoft.com/office/drawing/2014/main" id="{726CBC16-19A6-A838-4ED5-730DCC2832B1}"/>
              </a:ext>
            </a:extLst>
          </p:cNvPr>
          <p:cNvGraphicFramePr>
            <a:graphicFrameLocks noGrp="1"/>
          </p:cNvGraphicFramePr>
          <p:nvPr>
            <p:extLst>
              <p:ext uri="{D42A27DB-BD31-4B8C-83A1-F6EECF244321}">
                <p14:modId xmlns:p14="http://schemas.microsoft.com/office/powerpoint/2010/main" val="2755534960"/>
              </p:ext>
            </p:extLst>
          </p:nvPr>
        </p:nvGraphicFramePr>
        <p:xfrm>
          <a:off x="860680" y="1147734"/>
          <a:ext cx="7192370" cy="5125720"/>
        </p:xfrm>
        <a:graphic>
          <a:graphicData uri="http://schemas.openxmlformats.org/drawingml/2006/table">
            <a:tbl>
              <a:tblPr firstRow="1" bandRow="1">
                <a:tableStyleId>{5C22544A-7EE6-4342-B048-85BDC9FD1C3A}</a:tableStyleId>
              </a:tblPr>
              <a:tblGrid>
                <a:gridCol w="1728317">
                  <a:extLst>
                    <a:ext uri="{9D8B030D-6E8A-4147-A177-3AD203B41FA5}">
                      <a16:colId xmlns:a16="http://schemas.microsoft.com/office/drawing/2014/main" val="1578674715"/>
                    </a:ext>
                  </a:extLst>
                </a:gridCol>
                <a:gridCol w="5464053">
                  <a:extLst>
                    <a:ext uri="{9D8B030D-6E8A-4147-A177-3AD203B41FA5}">
                      <a16:colId xmlns:a16="http://schemas.microsoft.com/office/drawing/2014/main" val="678639927"/>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1949388750"/>
                  </a:ext>
                </a:extLst>
              </a:tr>
              <a:tr h="370840">
                <a:tc>
                  <a:txBody>
                    <a:bodyPr/>
                    <a:lstStyle/>
                    <a:p>
                      <a:r>
                        <a:rPr lang="en-US" sz="1400" dirty="0" err="1">
                          <a:latin typeface="+mn-lt"/>
                          <a:ea typeface="Arial"/>
                          <a:cs typeface="Arial"/>
                          <a:sym typeface="Arial"/>
                        </a:rPr>
                        <a:t>SalePrice</a:t>
                      </a:r>
                      <a:endParaRPr lang="en-US" dirty="0"/>
                    </a:p>
                  </a:txBody>
                  <a:tcPr/>
                </a:tc>
                <a:tc>
                  <a:txBody>
                    <a:bodyPr/>
                    <a:lstStyle/>
                    <a:p>
                      <a:r>
                        <a:rPr lang="en-US" sz="1400" dirty="0">
                          <a:latin typeface="+mn-lt"/>
                          <a:ea typeface="Arial"/>
                          <a:cs typeface="Arial"/>
                          <a:sym typeface="Arial"/>
                        </a:rPr>
                        <a:t>Sale price of house</a:t>
                      </a:r>
                      <a:endParaRPr lang="en-US" dirty="0"/>
                    </a:p>
                  </a:txBody>
                  <a:tcPr/>
                </a:tc>
                <a:extLst>
                  <a:ext uri="{0D108BD9-81ED-4DB2-BD59-A6C34878D82A}">
                    <a16:rowId xmlns:a16="http://schemas.microsoft.com/office/drawing/2014/main" val="3290557588"/>
                  </a:ext>
                </a:extLst>
              </a:tr>
              <a:tr h="370840">
                <a:tc>
                  <a:txBody>
                    <a:bodyPr/>
                    <a:lstStyle/>
                    <a:p>
                      <a:r>
                        <a:rPr lang="en-US" sz="1400" dirty="0" err="1">
                          <a:latin typeface="+mn-lt"/>
                          <a:ea typeface="Arial"/>
                          <a:cs typeface="Arial"/>
                          <a:sym typeface="Arial"/>
                        </a:rPr>
                        <a:t>OverallQual</a:t>
                      </a:r>
                      <a:endParaRPr lang="en-US" dirty="0"/>
                    </a:p>
                  </a:txBody>
                  <a:tcPr/>
                </a:tc>
                <a:tc>
                  <a:txBody>
                    <a:bodyPr/>
                    <a:lstStyle/>
                    <a:p>
                      <a:r>
                        <a:rPr lang="en-US" sz="1400" dirty="0">
                          <a:latin typeface="+mn-lt"/>
                          <a:ea typeface="Arial"/>
                          <a:cs typeface="Arial"/>
                          <a:sym typeface="Arial"/>
                        </a:rPr>
                        <a:t>Rates the overall material and finish of the house (score of 1–10)</a:t>
                      </a:r>
                      <a:endParaRPr lang="en-US" dirty="0"/>
                    </a:p>
                  </a:txBody>
                  <a:tcPr/>
                </a:tc>
                <a:extLst>
                  <a:ext uri="{0D108BD9-81ED-4DB2-BD59-A6C34878D82A}">
                    <a16:rowId xmlns:a16="http://schemas.microsoft.com/office/drawing/2014/main" val="4113600265"/>
                  </a:ext>
                </a:extLst>
              </a:tr>
              <a:tr h="370840">
                <a:tc>
                  <a:txBody>
                    <a:bodyPr/>
                    <a:lstStyle/>
                    <a:p>
                      <a:r>
                        <a:rPr lang="en-US" sz="1400" dirty="0" err="1">
                          <a:latin typeface="+mn-lt"/>
                          <a:ea typeface="Arial"/>
                          <a:cs typeface="Arial"/>
                          <a:sym typeface="Arial"/>
                        </a:rPr>
                        <a:t>MasVnrArea</a:t>
                      </a:r>
                      <a:endParaRPr lang="en-US" dirty="0"/>
                    </a:p>
                  </a:txBody>
                  <a:tcPr/>
                </a:tc>
                <a:tc>
                  <a:txBody>
                    <a:bodyPr/>
                    <a:lstStyle/>
                    <a:p>
                      <a:r>
                        <a:rPr lang="en-US" sz="1400" dirty="0">
                          <a:latin typeface="+mn-lt"/>
                          <a:ea typeface="Arial"/>
                          <a:cs typeface="Arial"/>
                          <a:sym typeface="Arial"/>
                        </a:rPr>
                        <a:t>Masonry veneer area in square feet</a:t>
                      </a:r>
                      <a:endParaRPr lang="en-US" dirty="0"/>
                    </a:p>
                  </a:txBody>
                  <a:tcPr/>
                </a:tc>
                <a:extLst>
                  <a:ext uri="{0D108BD9-81ED-4DB2-BD59-A6C34878D82A}">
                    <a16:rowId xmlns:a16="http://schemas.microsoft.com/office/drawing/2014/main" val="758620032"/>
                  </a:ext>
                </a:extLst>
              </a:tr>
              <a:tr h="149443">
                <a:tc>
                  <a:txBody>
                    <a:bodyPr/>
                    <a:lstStyle/>
                    <a:p>
                      <a:r>
                        <a:rPr lang="en-US" sz="1400" dirty="0" err="1">
                          <a:latin typeface="+mn-lt"/>
                          <a:ea typeface="Arial"/>
                          <a:cs typeface="Arial"/>
                          <a:sym typeface="Arial"/>
                        </a:rPr>
                        <a:t>WoodDeckSF</a:t>
                      </a:r>
                      <a:endParaRPr lang="en-US" dirty="0"/>
                    </a:p>
                  </a:txBody>
                  <a:tcPr/>
                </a:tc>
                <a:tc>
                  <a:txBody>
                    <a:bodyPr/>
                    <a:lstStyle/>
                    <a:p>
                      <a:r>
                        <a:rPr lang="en-US" sz="1400" dirty="0">
                          <a:latin typeface="+mn-lt"/>
                          <a:ea typeface="Arial"/>
                          <a:cs typeface="Arial"/>
                          <a:sym typeface="Arial"/>
                        </a:rPr>
                        <a:t>Wood deck area in square feet</a:t>
                      </a:r>
                      <a:endParaRPr lang="en-US" dirty="0"/>
                    </a:p>
                  </a:txBody>
                  <a:tcPr/>
                </a:tc>
                <a:extLst>
                  <a:ext uri="{0D108BD9-81ED-4DB2-BD59-A6C34878D82A}">
                    <a16:rowId xmlns:a16="http://schemas.microsoft.com/office/drawing/2014/main" val="657315599"/>
                  </a:ext>
                </a:extLst>
              </a:tr>
              <a:tr h="370840">
                <a:tc>
                  <a:txBody>
                    <a:bodyPr/>
                    <a:lstStyle/>
                    <a:p>
                      <a:r>
                        <a:rPr lang="en-US" sz="1400" dirty="0" err="1">
                          <a:latin typeface="+mn-lt"/>
                          <a:ea typeface="Arial"/>
                          <a:cs typeface="Arial"/>
                          <a:sym typeface="Arial"/>
                        </a:rPr>
                        <a:t>FullBath</a:t>
                      </a:r>
                      <a:endParaRPr lang="en-US" dirty="0"/>
                    </a:p>
                  </a:txBody>
                  <a:tcPr/>
                </a:tc>
                <a:tc>
                  <a:txBody>
                    <a:bodyPr/>
                    <a:lstStyle/>
                    <a:p>
                      <a:pPr marL="0" lvl="0" indent="0" algn="l" rtl="0">
                        <a:lnSpc>
                          <a:spcPct val="110000"/>
                        </a:lnSpc>
                        <a:spcBef>
                          <a:spcPts val="0"/>
                        </a:spcBef>
                        <a:spcAft>
                          <a:spcPts val="0"/>
                        </a:spcAft>
                        <a:buClr>
                          <a:srgbClr val="000000"/>
                        </a:buClr>
                        <a:buSzPts val="1800"/>
                        <a:buNone/>
                      </a:pPr>
                      <a:r>
                        <a:rPr lang="en-US" sz="1400" dirty="0">
                          <a:latin typeface="+mn-lt"/>
                          <a:ea typeface="Arial"/>
                          <a:cs typeface="Arial"/>
                          <a:sym typeface="Arial"/>
                        </a:rPr>
                        <a:t>Full bathrooms above grade</a:t>
                      </a:r>
                    </a:p>
                  </a:txBody>
                  <a:tcPr/>
                </a:tc>
                <a:extLst>
                  <a:ext uri="{0D108BD9-81ED-4DB2-BD59-A6C34878D82A}">
                    <a16:rowId xmlns:a16="http://schemas.microsoft.com/office/drawing/2014/main" val="1346270928"/>
                  </a:ext>
                </a:extLst>
              </a:tr>
              <a:tr h="370840">
                <a:tc>
                  <a:txBody>
                    <a:bodyPr/>
                    <a:lstStyle/>
                    <a:p>
                      <a:r>
                        <a:rPr lang="en-US" sz="1400" dirty="0" err="1">
                          <a:latin typeface="+mn-lt"/>
                          <a:ea typeface="Arial"/>
                          <a:cs typeface="Arial"/>
                          <a:sym typeface="Arial"/>
                        </a:rPr>
                        <a:t>HalfBath</a:t>
                      </a:r>
                      <a:endParaRPr lang="en-US" dirty="0"/>
                    </a:p>
                  </a:txBody>
                  <a:tcPr/>
                </a:tc>
                <a:tc>
                  <a:txBody>
                    <a:bodyPr/>
                    <a:lstStyle/>
                    <a:p>
                      <a:r>
                        <a:rPr lang="en-US" sz="1400" dirty="0">
                          <a:latin typeface="+mn-lt"/>
                          <a:ea typeface="Arial"/>
                          <a:cs typeface="Arial"/>
                          <a:sym typeface="Arial"/>
                        </a:rPr>
                        <a:t>Half baths above grade</a:t>
                      </a:r>
                      <a:endParaRPr lang="en-US" dirty="0"/>
                    </a:p>
                  </a:txBody>
                  <a:tcPr/>
                </a:tc>
                <a:extLst>
                  <a:ext uri="{0D108BD9-81ED-4DB2-BD59-A6C34878D82A}">
                    <a16:rowId xmlns:a16="http://schemas.microsoft.com/office/drawing/2014/main" val="3161959647"/>
                  </a:ext>
                </a:extLst>
              </a:tr>
              <a:tr h="370840">
                <a:tc>
                  <a:txBody>
                    <a:bodyPr/>
                    <a:lstStyle/>
                    <a:p>
                      <a:r>
                        <a:rPr lang="en-US" sz="1400" dirty="0" err="1">
                          <a:latin typeface="+mn-lt"/>
                          <a:ea typeface="Arial"/>
                          <a:cs typeface="Arial"/>
                          <a:sym typeface="Arial"/>
                        </a:rPr>
                        <a:t>BsmtFullBath</a:t>
                      </a:r>
                      <a:endParaRPr lang="en-US" dirty="0"/>
                    </a:p>
                  </a:txBody>
                  <a:tcPr/>
                </a:tc>
                <a:tc>
                  <a:txBody>
                    <a:bodyPr/>
                    <a:lstStyle/>
                    <a:p>
                      <a:r>
                        <a:rPr lang="en-US" sz="1400" dirty="0">
                          <a:latin typeface="+mn-lt"/>
                          <a:ea typeface="Arial"/>
                          <a:cs typeface="Arial"/>
                          <a:sym typeface="Arial"/>
                        </a:rPr>
                        <a:t>Basement full bathrooms</a:t>
                      </a:r>
                      <a:endParaRPr lang="en-US" dirty="0"/>
                    </a:p>
                  </a:txBody>
                  <a:tcPr/>
                </a:tc>
                <a:extLst>
                  <a:ext uri="{0D108BD9-81ED-4DB2-BD59-A6C34878D82A}">
                    <a16:rowId xmlns:a16="http://schemas.microsoft.com/office/drawing/2014/main" val="4095245861"/>
                  </a:ext>
                </a:extLst>
              </a:tr>
              <a:tr h="370840">
                <a:tc>
                  <a:txBody>
                    <a:bodyPr/>
                    <a:lstStyle/>
                    <a:p>
                      <a:r>
                        <a:rPr lang="en-US" sz="1400" dirty="0" err="1">
                          <a:latin typeface="+mn-lt"/>
                          <a:ea typeface="Arial"/>
                          <a:cs typeface="Arial"/>
                          <a:sym typeface="Arial"/>
                        </a:rPr>
                        <a:t>BsmtHalfBath</a:t>
                      </a:r>
                      <a:endParaRPr lang="en-US" dirty="0"/>
                    </a:p>
                  </a:txBody>
                  <a:tcPr/>
                </a:tc>
                <a:tc>
                  <a:txBody>
                    <a:bodyPr/>
                    <a:lstStyle/>
                    <a:p>
                      <a:r>
                        <a:rPr lang="en-US" sz="1400" dirty="0">
                          <a:latin typeface="+mn-lt"/>
                          <a:ea typeface="Arial"/>
                          <a:cs typeface="Arial"/>
                          <a:sym typeface="Arial"/>
                        </a:rPr>
                        <a:t>Basement half bathrooms</a:t>
                      </a:r>
                      <a:endParaRPr lang="en-US" dirty="0"/>
                    </a:p>
                  </a:txBody>
                  <a:tcPr/>
                </a:tc>
                <a:extLst>
                  <a:ext uri="{0D108BD9-81ED-4DB2-BD59-A6C34878D82A}">
                    <a16:rowId xmlns:a16="http://schemas.microsoft.com/office/drawing/2014/main" val="4116827084"/>
                  </a:ext>
                </a:extLst>
              </a:tr>
              <a:tr h="370840">
                <a:tc>
                  <a:txBody>
                    <a:bodyPr/>
                    <a:lstStyle/>
                    <a:p>
                      <a:r>
                        <a:rPr lang="en-US" sz="1400" dirty="0" err="1">
                          <a:latin typeface="+mn-lt"/>
                          <a:ea typeface="Arial"/>
                          <a:cs typeface="Arial"/>
                          <a:sym typeface="Arial"/>
                        </a:rPr>
                        <a:t>GrLivArea</a:t>
                      </a:r>
                      <a:endParaRPr lang="en-US" dirty="0"/>
                    </a:p>
                  </a:txBody>
                  <a:tcPr/>
                </a:tc>
                <a:tc>
                  <a:txBody>
                    <a:bodyPr/>
                    <a:lstStyle/>
                    <a:p>
                      <a:pPr marL="0" lvl="0" indent="0" algn="l" rtl="0">
                        <a:lnSpc>
                          <a:spcPct val="110000"/>
                        </a:lnSpc>
                        <a:spcBef>
                          <a:spcPts val="0"/>
                        </a:spcBef>
                        <a:spcAft>
                          <a:spcPts val="0"/>
                        </a:spcAft>
                        <a:buClr>
                          <a:srgbClr val="000000"/>
                        </a:buClr>
                        <a:buSzPts val="1800"/>
                        <a:buNone/>
                      </a:pPr>
                      <a:r>
                        <a:rPr lang="en-US" sz="1400" dirty="0">
                          <a:latin typeface="+mn-lt"/>
                          <a:ea typeface="Arial"/>
                          <a:cs typeface="Arial"/>
                          <a:sym typeface="Arial"/>
                        </a:rPr>
                        <a:t>Above grade (ground) living area square feet</a:t>
                      </a:r>
                    </a:p>
                  </a:txBody>
                  <a:tcPr/>
                </a:tc>
                <a:extLst>
                  <a:ext uri="{0D108BD9-81ED-4DB2-BD59-A6C34878D82A}">
                    <a16:rowId xmlns:a16="http://schemas.microsoft.com/office/drawing/2014/main" val="2785515676"/>
                  </a:ext>
                </a:extLst>
              </a:tr>
              <a:tr h="370840">
                <a:tc>
                  <a:txBody>
                    <a:bodyPr/>
                    <a:lstStyle/>
                    <a:p>
                      <a:r>
                        <a:rPr lang="en-US" sz="1400" dirty="0" err="1">
                          <a:latin typeface="+mn-lt"/>
                          <a:ea typeface="Arial"/>
                          <a:cs typeface="Arial"/>
                          <a:sym typeface="Arial"/>
                        </a:rPr>
                        <a:t>GarageArea</a:t>
                      </a:r>
                      <a:endParaRPr lang="en-US" dirty="0"/>
                    </a:p>
                  </a:txBody>
                  <a:tcPr/>
                </a:tc>
                <a:tc>
                  <a:txBody>
                    <a:bodyPr/>
                    <a:lstStyle/>
                    <a:p>
                      <a:r>
                        <a:rPr lang="en-US" sz="1400" dirty="0">
                          <a:latin typeface="+mn-lt"/>
                          <a:ea typeface="Arial"/>
                          <a:cs typeface="Arial"/>
                          <a:sym typeface="Arial"/>
                        </a:rPr>
                        <a:t>Size of garage in square feet</a:t>
                      </a:r>
                      <a:endParaRPr lang="en-US" dirty="0"/>
                    </a:p>
                  </a:txBody>
                  <a:tcPr/>
                </a:tc>
                <a:extLst>
                  <a:ext uri="{0D108BD9-81ED-4DB2-BD59-A6C34878D82A}">
                    <a16:rowId xmlns:a16="http://schemas.microsoft.com/office/drawing/2014/main" val="1606799914"/>
                  </a:ext>
                </a:extLst>
              </a:tr>
              <a:tr h="370840">
                <a:tc>
                  <a:txBody>
                    <a:bodyPr/>
                    <a:lstStyle/>
                    <a:p>
                      <a:r>
                        <a:rPr lang="en-US" sz="1400" dirty="0" err="1">
                          <a:latin typeface="+mn-lt"/>
                          <a:ea typeface="Arial"/>
                          <a:cs typeface="Arial"/>
                          <a:sym typeface="Arial"/>
                        </a:rPr>
                        <a:t>GarageCars</a:t>
                      </a:r>
                      <a:endParaRPr lang="en-US" dirty="0"/>
                    </a:p>
                  </a:txBody>
                  <a:tcPr/>
                </a:tc>
                <a:tc>
                  <a:txBody>
                    <a:bodyPr/>
                    <a:lstStyle/>
                    <a:p>
                      <a:r>
                        <a:rPr lang="en-US" sz="1400" dirty="0">
                          <a:latin typeface="+mn-lt"/>
                          <a:ea typeface="Arial"/>
                          <a:cs typeface="Arial"/>
                          <a:sym typeface="Arial"/>
                        </a:rPr>
                        <a:t>Size of garage in car capacity</a:t>
                      </a:r>
                      <a:endParaRPr lang="en-US" dirty="0"/>
                    </a:p>
                  </a:txBody>
                  <a:tcPr/>
                </a:tc>
                <a:extLst>
                  <a:ext uri="{0D108BD9-81ED-4DB2-BD59-A6C34878D82A}">
                    <a16:rowId xmlns:a16="http://schemas.microsoft.com/office/drawing/2014/main" val="4051808523"/>
                  </a:ext>
                </a:extLst>
              </a:tr>
              <a:tr h="370840">
                <a:tc>
                  <a:txBody>
                    <a:bodyPr/>
                    <a:lstStyle/>
                    <a:p>
                      <a:r>
                        <a:rPr lang="en-US" sz="1400" dirty="0" err="1">
                          <a:latin typeface="+mn-lt"/>
                          <a:ea typeface="Arial"/>
                          <a:cs typeface="Arial"/>
                          <a:sym typeface="Arial"/>
                        </a:rPr>
                        <a:t>YearBuilt</a:t>
                      </a:r>
                      <a:endParaRPr lang="en-US" dirty="0"/>
                    </a:p>
                  </a:txBody>
                  <a:tcPr/>
                </a:tc>
                <a:tc>
                  <a:txBody>
                    <a:bodyPr/>
                    <a:lstStyle/>
                    <a:p>
                      <a:pPr marL="0" lvl="0" indent="0" algn="l" rtl="0">
                        <a:lnSpc>
                          <a:spcPct val="110000"/>
                        </a:lnSpc>
                        <a:spcBef>
                          <a:spcPts val="0"/>
                        </a:spcBef>
                        <a:spcAft>
                          <a:spcPts val="0"/>
                        </a:spcAft>
                        <a:buClr>
                          <a:srgbClr val="000000"/>
                        </a:buClr>
                        <a:buSzPts val="1800"/>
                        <a:buNone/>
                      </a:pPr>
                      <a:r>
                        <a:rPr lang="en-US" sz="1400" dirty="0">
                          <a:latin typeface="+mn-lt"/>
                          <a:ea typeface="Arial"/>
                          <a:cs typeface="Arial"/>
                          <a:sym typeface="Arial"/>
                        </a:rPr>
                        <a:t>Original construction date|</a:t>
                      </a:r>
                    </a:p>
                  </a:txBody>
                  <a:tcPr/>
                </a:tc>
                <a:extLst>
                  <a:ext uri="{0D108BD9-81ED-4DB2-BD59-A6C34878D82A}">
                    <a16:rowId xmlns:a16="http://schemas.microsoft.com/office/drawing/2014/main" val="760930553"/>
                  </a:ext>
                </a:extLst>
              </a:tr>
              <a:tr h="370840">
                <a:tc>
                  <a:txBody>
                    <a:bodyPr/>
                    <a:lstStyle/>
                    <a:p>
                      <a:r>
                        <a:rPr lang="en-US" sz="1400" dirty="0" err="1">
                          <a:latin typeface="+mn-lt"/>
                          <a:ea typeface="Arial"/>
                          <a:cs typeface="Arial"/>
                          <a:sym typeface="Arial"/>
                        </a:rPr>
                        <a:t>TotalBsmtSF</a:t>
                      </a:r>
                      <a:endParaRPr lang="en-US" dirty="0"/>
                    </a:p>
                  </a:txBody>
                  <a:tcPr/>
                </a:tc>
                <a:tc>
                  <a:txBody>
                    <a:bodyPr/>
                    <a:lstStyle/>
                    <a:p>
                      <a:r>
                        <a:rPr lang="en-US" sz="1400" dirty="0">
                          <a:latin typeface="+mn-lt"/>
                          <a:ea typeface="Arial"/>
                          <a:cs typeface="Arial"/>
                          <a:sym typeface="Arial"/>
                        </a:rPr>
                        <a:t>Total square feet of basement area</a:t>
                      </a:r>
                      <a:endParaRPr lang="en-US" dirty="0"/>
                    </a:p>
                  </a:txBody>
                  <a:tcPr/>
                </a:tc>
                <a:extLst>
                  <a:ext uri="{0D108BD9-81ED-4DB2-BD59-A6C34878D82A}">
                    <a16:rowId xmlns:a16="http://schemas.microsoft.com/office/drawing/2014/main" val="1603783923"/>
                  </a:ext>
                </a:extLst>
              </a:tr>
            </a:tbl>
          </a:graphicData>
        </a:graphic>
      </p:graphicFrame>
    </p:spTree>
    <p:extLst>
      <p:ext uri="{BB962C8B-B14F-4D97-AF65-F5344CB8AC3E}">
        <p14:creationId xmlns:p14="http://schemas.microsoft.com/office/powerpoint/2010/main" val="186005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728528"/>
            <a:ext cx="7886700" cy="5486921"/>
          </a:xfrm>
          <a:prstGeom prst="rect">
            <a:avLst/>
          </a:prstGeom>
          <a:noFill/>
          <a:ln>
            <a:noFill/>
          </a:ln>
        </p:spPr>
        <p:txBody>
          <a:bodyPr spcFirstLastPara="1" wrap="square" lIns="45700" tIns="45700" rIns="45700" bIns="45700" anchor="t" anchorCtr="0">
            <a:normAutofit/>
          </a:bodyPr>
          <a:lstStyle/>
          <a:p>
            <a:pPr marL="0" indent="0">
              <a:spcBef>
                <a:spcPts val="0"/>
              </a:spcBef>
              <a:buNone/>
            </a:pPr>
            <a:r>
              <a:rPr lang="en-US" sz="1800" dirty="0">
                <a:latin typeface="Arial"/>
                <a:ea typeface="Arial"/>
                <a:cs typeface="Arial"/>
                <a:sym typeface="Arial"/>
              </a:rPr>
              <a:t>Independent variables for each model are identified. Scatter plots show the relationship between each independent variable and the dependent variable </a:t>
            </a:r>
            <a:r>
              <a:rPr lang="en-US" sz="1800" i="1" dirty="0" err="1">
                <a:latin typeface="Arial"/>
                <a:ea typeface="Arial"/>
                <a:cs typeface="Arial"/>
                <a:sym typeface="Arial"/>
              </a:rPr>
              <a:t>SalePrice</a:t>
            </a:r>
            <a:r>
              <a:rPr lang="en-US" sz="1800" dirty="0">
                <a:latin typeface="Arial"/>
                <a:ea typeface="Arial"/>
                <a:cs typeface="Arial"/>
                <a:sym typeface="Arial"/>
              </a:rPr>
              <a:t>.</a:t>
            </a:r>
          </a:p>
          <a:p>
            <a:pPr marL="0" indent="0">
              <a:spcBef>
                <a:spcPts val="0"/>
              </a:spcBef>
              <a:buNone/>
            </a:pPr>
            <a:endParaRPr lang="en-US" sz="1800" dirty="0">
              <a:latin typeface="Arial"/>
              <a:ea typeface="Arial"/>
              <a:cs typeface="Arial"/>
              <a:sym typeface="Arial"/>
            </a:endParaRPr>
          </a:p>
          <a:p>
            <a:pPr marL="0" indent="0">
              <a:spcBef>
                <a:spcPts val="0"/>
              </a:spcBef>
              <a:buNone/>
            </a:pPr>
            <a:r>
              <a:rPr lang="en-US" sz="1800" dirty="0">
                <a:latin typeface="Arial"/>
                <a:ea typeface="Arial"/>
                <a:cs typeface="Arial"/>
                <a:sym typeface="Arial"/>
              </a:rPr>
              <a:t>The variables for the first MIT model are </a:t>
            </a:r>
            <a:r>
              <a:rPr lang="en-US" sz="1800" dirty="0" err="1">
                <a:latin typeface="+mn-lt"/>
                <a:ea typeface="Arial"/>
                <a:cs typeface="Arial"/>
                <a:sym typeface="Arial"/>
              </a:rPr>
              <a:t>OverallQual</a:t>
            </a:r>
            <a:r>
              <a:rPr lang="en-US" sz="1800" dirty="0">
                <a:latin typeface="+mn-lt"/>
                <a:ea typeface="Arial"/>
                <a:cs typeface="Arial"/>
                <a:sym typeface="Arial"/>
              </a:rPr>
              <a:t> and </a:t>
            </a:r>
            <a:r>
              <a:rPr lang="en-US" sz="1800" dirty="0" err="1">
                <a:latin typeface="+mn-lt"/>
                <a:ea typeface="Arial"/>
                <a:cs typeface="Arial"/>
                <a:sym typeface="Arial"/>
              </a:rPr>
              <a:t>MasVnrArea</a:t>
            </a:r>
            <a:r>
              <a:rPr lang="en-US" sz="1050" dirty="0">
                <a:ea typeface="Arial"/>
                <a:cs typeface="Arial"/>
              </a:rPr>
              <a:t>.</a:t>
            </a: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endParaRPr lang="en-US" sz="1050" dirty="0">
              <a:latin typeface="+mn-lt"/>
              <a:ea typeface="Arial"/>
              <a:cs typeface="Arial"/>
              <a:sym typeface="Arial"/>
            </a:endParaRPr>
          </a:p>
          <a:p>
            <a:pPr marL="0" indent="0">
              <a:spcBef>
                <a:spcPts val="0"/>
              </a:spcBef>
              <a:buNone/>
            </a:pPr>
            <a:r>
              <a:rPr lang="en-US" sz="1800" dirty="0" err="1">
                <a:latin typeface="+mn-lt"/>
                <a:ea typeface="Arial"/>
                <a:cs typeface="Arial"/>
                <a:sym typeface="Arial"/>
              </a:rPr>
              <a:t>OverallQual</a:t>
            </a:r>
            <a:r>
              <a:rPr lang="en-US" sz="1800" dirty="0">
                <a:latin typeface="+mn-lt"/>
                <a:ea typeface="Arial"/>
                <a:cs typeface="Arial"/>
                <a:sym typeface="Arial"/>
              </a:rPr>
              <a:t> is a discrete numeric variable, while </a:t>
            </a:r>
            <a:r>
              <a:rPr lang="en-US" sz="1800" dirty="0" err="1">
                <a:latin typeface="+mn-lt"/>
                <a:ea typeface="Arial"/>
                <a:cs typeface="Arial"/>
                <a:sym typeface="Arial"/>
              </a:rPr>
              <a:t>MasVnrArea</a:t>
            </a:r>
            <a:r>
              <a:rPr lang="en-US" sz="1800" dirty="0">
                <a:latin typeface="+mn-lt"/>
                <a:ea typeface="Arial"/>
                <a:cs typeface="Arial"/>
                <a:sym typeface="Arial"/>
              </a:rPr>
              <a:t> is continuous. The cluster of points at 0 on the </a:t>
            </a:r>
            <a:r>
              <a:rPr lang="en-US" sz="1800" i="1" dirty="0">
                <a:latin typeface="+mn-lt"/>
                <a:ea typeface="Arial"/>
                <a:cs typeface="Arial"/>
                <a:sym typeface="Arial"/>
              </a:rPr>
              <a:t>x</a:t>
            </a:r>
            <a:r>
              <a:rPr lang="en-US" sz="1800" dirty="0">
                <a:latin typeface="+mn-lt"/>
                <a:ea typeface="Arial"/>
                <a:cs typeface="Arial"/>
                <a:sym typeface="Arial"/>
              </a:rPr>
              <a:t>-axis represent houses without veneers. </a:t>
            </a:r>
            <a:r>
              <a:rPr lang="en-US" sz="1050" dirty="0">
                <a:ea typeface="Arial"/>
                <a:cs typeface="Arial"/>
              </a:rPr>
              <a:t> </a:t>
            </a:r>
            <a:endParaRPr lang="en-US" sz="1800" dirty="0">
              <a:latin typeface="Arial"/>
              <a:ea typeface="Arial"/>
              <a:cs typeface="Arial"/>
              <a:sym typeface="Arial"/>
            </a:endParaRPr>
          </a:p>
          <a:p>
            <a:pPr marL="0" indent="0">
              <a:spcBef>
                <a:spcPts val="0"/>
              </a:spcBef>
              <a:buNone/>
            </a:pPr>
            <a:endParaRPr lang="en-US" sz="1800" dirty="0">
              <a:latin typeface="Arial"/>
              <a:ea typeface="Arial"/>
              <a:cs typeface="Arial"/>
              <a:sym typeface="Arial"/>
            </a:endParaRPr>
          </a:p>
          <a:p>
            <a:pPr marL="0" indent="0">
              <a:spcBef>
                <a:spcPts val="0"/>
              </a:spcBef>
              <a:buNone/>
            </a:pP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pic>
        <p:nvPicPr>
          <p:cNvPr id="3" name="Picture 2">
            <a:extLst>
              <a:ext uri="{FF2B5EF4-FFF2-40B4-BE49-F238E27FC236}">
                <a16:creationId xmlns:a16="http://schemas.microsoft.com/office/drawing/2014/main" id="{01357AD4-3486-8B84-C3AA-9C8086C10D90}"/>
              </a:ext>
            </a:extLst>
          </p:cNvPr>
          <p:cNvPicPr>
            <a:picLocks noChangeAspect="1"/>
          </p:cNvPicPr>
          <p:nvPr/>
        </p:nvPicPr>
        <p:blipFill>
          <a:blip r:embed="rId3"/>
          <a:stretch>
            <a:fillRect/>
          </a:stretch>
        </p:blipFill>
        <p:spPr>
          <a:xfrm>
            <a:off x="560418" y="2178132"/>
            <a:ext cx="3912619" cy="2587711"/>
          </a:xfrm>
          <a:prstGeom prst="rect">
            <a:avLst/>
          </a:prstGeom>
        </p:spPr>
      </p:pic>
      <p:pic>
        <p:nvPicPr>
          <p:cNvPr id="5" name="Picture 4">
            <a:extLst>
              <a:ext uri="{FF2B5EF4-FFF2-40B4-BE49-F238E27FC236}">
                <a16:creationId xmlns:a16="http://schemas.microsoft.com/office/drawing/2014/main" id="{65BDDD0A-2D8F-1ABD-7E12-64D6E5EEF0A3}"/>
              </a:ext>
            </a:extLst>
          </p:cNvPr>
          <p:cNvPicPr>
            <a:picLocks noChangeAspect="1"/>
          </p:cNvPicPr>
          <p:nvPr/>
        </p:nvPicPr>
        <p:blipFill>
          <a:blip r:embed="rId4"/>
          <a:stretch>
            <a:fillRect/>
          </a:stretch>
        </p:blipFill>
        <p:spPr>
          <a:xfrm>
            <a:off x="4353758" y="2126308"/>
            <a:ext cx="4069332" cy="2691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966052"/>
            <a:ext cx="7886700" cy="5002948"/>
          </a:xfrm>
          <a:prstGeom prst="rect">
            <a:avLst/>
          </a:prstGeom>
          <a:noFill/>
          <a:ln>
            <a:noFill/>
          </a:ln>
        </p:spPr>
        <p:txBody>
          <a:bodyPr spcFirstLastPara="1" wrap="square" lIns="45700" tIns="45700" rIns="45700" bIns="45700" anchor="t" anchorCtr="0">
            <a:normAutofit/>
          </a:bodyPr>
          <a:lstStyle/>
          <a:p>
            <a:pPr marL="0" indent="0">
              <a:spcBef>
                <a:spcPts val="0"/>
              </a:spcBef>
              <a:buNone/>
            </a:pPr>
            <a:r>
              <a:rPr lang="en-US" sz="1800" dirty="0">
                <a:latin typeface="Arial"/>
                <a:ea typeface="Arial"/>
                <a:cs typeface="Arial"/>
                <a:sym typeface="Arial"/>
              </a:rPr>
              <a:t>In Model 1, the variable </a:t>
            </a:r>
            <a:r>
              <a:rPr lang="en-US" sz="1800" dirty="0" err="1">
                <a:latin typeface="+mn-lt"/>
                <a:ea typeface="Arial"/>
                <a:cs typeface="Arial"/>
                <a:sym typeface="Arial"/>
              </a:rPr>
              <a:t>WoodDeckSF</a:t>
            </a:r>
            <a:r>
              <a:rPr lang="en-US" sz="1800" dirty="0">
                <a:latin typeface="+mn-lt"/>
                <a:ea typeface="Arial"/>
                <a:cs typeface="Arial"/>
                <a:sym typeface="Arial"/>
              </a:rPr>
              <a:t> is added to the existing variables in the first MIT model.</a:t>
            </a: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r>
              <a:rPr lang="en-US" sz="1800" dirty="0" err="1">
                <a:latin typeface="+mn-lt"/>
                <a:ea typeface="Arial"/>
                <a:cs typeface="Arial"/>
                <a:sym typeface="Arial"/>
              </a:rPr>
              <a:t>WoodDeckSF</a:t>
            </a:r>
            <a:r>
              <a:rPr lang="en-US" sz="1800" dirty="0">
                <a:latin typeface="+mn-lt"/>
                <a:ea typeface="Arial"/>
                <a:cs typeface="Arial"/>
                <a:sym typeface="Arial"/>
              </a:rPr>
              <a:t> is a continuous numeric variable. The cluster of points at 0 on the </a:t>
            </a:r>
            <a:r>
              <a:rPr lang="en-US" sz="1800" i="1" dirty="0">
                <a:latin typeface="+mn-lt"/>
                <a:ea typeface="Arial"/>
                <a:cs typeface="Arial"/>
                <a:sym typeface="Arial"/>
              </a:rPr>
              <a:t>x</a:t>
            </a:r>
            <a:r>
              <a:rPr lang="en-US" sz="1800" dirty="0">
                <a:latin typeface="+mn-lt"/>
                <a:ea typeface="Arial"/>
                <a:cs typeface="Arial"/>
                <a:sym typeface="Arial"/>
              </a:rPr>
              <a:t>-axis represent houses without decks.</a:t>
            </a: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pic>
        <p:nvPicPr>
          <p:cNvPr id="3" name="Picture 2">
            <a:extLst>
              <a:ext uri="{FF2B5EF4-FFF2-40B4-BE49-F238E27FC236}">
                <a16:creationId xmlns:a16="http://schemas.microsoft.com/office/drawing/2014/main" id="{EA28B36C-CAB8-776E-38D5-54BEF3C963B7}"/>
              </a:ext>
            </a:extLst>
          </p:cNvPr>
          <p:cNvPicPr>
            <a:picLocks noChangeAspect="1"/>
          </p:cNvPicPr>
          <p:nvPr/>
        </p:nvPicPr>
        <p:blipFill>
          <a:blip r:embed="rId3"/>
          <a:stretch>
            <a:fillRect/>
          </a:stretch>
        </p:blipFill>
        <p:spPr>
          <a:xfrm>
            <a:off x="2171700" y="1732022"/>
            <a:ext cx="4800600" cy="3175000"/>
          </a:xfrm>
          <a:prstGeom prst="rect">
            <a:avLst/>
          </a:prstGeom>
        </p:spPr>
      </p:pic>
    </p:spTree>
    <p:extLst>
      <p:ext uri="{BB962C8B-B14F-4D97-AF65-F5344CB8AC3E}">
        <p14:creationId xmlns:p14="http://schemas.microsoft.com/office/powerpoint/2010/main" val="161608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966052"/>
            <a:ext cx="7886700" cy="5002948"/>
          </a:xfrm>
          <a:prstGeom prst="rect">
            <a:avLst/>
          </a:prstGeom>
          <a:noFill/>
          <a:ln>
            <a:noFill/>
          </a:ln>
        </p:spPr>
        <p:txBody>
          <a:bodyPr spcFirstLastPara="1" wrap="square" lIns="45700" tIns="45700" rIns="45700" bIns="45700" anchor="t" anchorCtr="0">
            <a:normAutofit/>
          </a:bodyPr>
          <a:lstStyle/>
          <a:p>
            <a:pPr marL="0" indent="0">
              <a:spcBef>
                <a:spcPts val="0"/>
              </a:spcBef>
              <a:buNone/>
            </a:pPr>
            <a:r>
              <a:rPr lang="en-US" sz="1800" dirty="0">
                <a:latin typeface="Arial"/>
                <a:ea typeface="Arial"/>
                <a:cs typeface="Arial"/>
                <a:sym typeface="Arial"/>
              </a:rPr>
              <a:t>In Model 2a, the variable </a:t>
            </a:r>
            <a:r>
              <a:rPr lang="en-US" sz="1800" dirty="0" err="1">
                <a:latin typeface="+mn-lt"/>
                <a:ea typeface="Arial"/>
                <a:cs typeface="Arial"/>
                <a:sym typeface="Arial"/>
              </a:rPr>
              <a:t>FullBath</a:t>
            </a:r>
            <a:r>
              <a:rPr lang="en-US" sz="1800" dirty="0">
                <a:latin typeface="+mn-lt"/>
                <a:ea typeface="Arial"/>
                <a:cs typeface="Arial"/>
                <a:sym typeface="Arial"/>
              </a:rPr>
              <a:t> is added to the existing variables in the first MIT model.</a:t>
            </a: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endParaRPr lang="en-US" sz="1800" dirty="0">
              <a:latin typeface="+mn-lt"/>
              <a:ea typeface="Arial"/>
              <a:cs typeface="Arial"/>
              <a:sym typeface="Arial"/>
            </a:endParaRPr>
          </a:p>
          <a:p>
            <a:pPr marL="0" indent="0">
              <a:spcBef>
                <a:spcPts val="0"/>
              </a:spcBef>
              <a:buNone/>
            </a:pPr>
            <a:r>
              <a:rPr lang="en-US" sz="1800" dirty="0" err="1">
                <a:latin typeface="+mn-lt"/>
                <a:ea typeface="Arial"/>
                <a:cs typeface="Arial"/>
                <a:sym typeface="Arial"/>
              </a:rPr>
              <a:t>FullBath</a:t>
            </a:r>
            <a:r>
              <a:rPr lang="en-US" sz="1800" dirty="0">
                <a:latin typeface="+mn-lt"/>
                <a:ea typeface="Arial"/>
                <a:cs typeface="Arial"/>
                <a:sym typeface="Arial"/>
              </a:rPr>
              <a:t> is a discrete numeric variable with only 4 observed values.</a:t>
            </a: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pic>
        <p:nvPicPr>
          <p:cNvPr id="4" name="Picture 3">
            <a:extLst>
              <a:ext uri="{FF2B5EF4-FFF2-40B4-BE49-F238E27FC236}">
                <a16:creationId xmlns:a16="http://schemas.microsoft.com/office/drawing/2014/main" id="{F70DA009-E359-6CBA-0215-2A74A2F8CA93}"/>
              </a:ext>
            </a:extLst>
          </p:cNvPr>
          <p:cNvPicPr>
            <a:picLocks noChangeAspect="1"/>
          </p:cNvPicPr>
          <p:nvPr/>
        </p:nvPicPr>
        <p:blipFill>
          <a:blip r:embed="rId3"/>
          <a:stretch>
            <a:fillRect/>
          </a:stretch>
        </p:blipFill>
        <p:spPr>
          <a:xfrm>
            <a:off x="1955800" y="1841500"/>
            <a:ext cx="4800600" cy="3175000"/>
          </a:xfrm>
          <a:prstGeom prst="rect">
            <a:avLst/>
          </a:prstGeom>
        </p:spPr>
      </p:pic>
    </p:spTree>
    <p:extLst>
      <p:ext uri="{BB962C8B-B14F-4D97-AF65-F5344CB8AC3E}">
        <p14:creationId xmlns:p14="http://schemas.microsoft.com/office/powerpoint/2010/main" val="9754696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3222</Words>
  <Application>Microsoft Macintosh PowerPoint</Application>
  <PresentationFormat>On-screen Show (4:3)</PresentationFormat>
  <Paragraphs>946</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Courier New</vt:lpstr>
      <vt:lpstr>Georgia</vt:lpstr>
      <vt:lpstr>Office Theme</vt:lpstr>
      <vt:lpstr> Module 7: Final Project  Title: Building A Model to Predict Housing Prices</vt:lpstr>
      <vt:lpstr>Introduction</vt:lpstr>
      <vt:lpstr>Introduction</vt:lpstr>
      <vt:lpstr>Introduction</vt:lpstr>
      <vt:lpstr>The Data</vt:lpstr>
      <vt:lpstr>The Data</vt:lpstr>
      <vt:lpstr>Data Exploration</vt:lpstr>
      <vt:lpstr>Data Exploration</vt:lpstr>
      <vt:lpstr>Data Exploration</vt:lpstr>
      <vt:lpstr>Data Exploration</vt:lpstr>
      <vt:lpstr>Data Exploration</vt:lpstr>
      <vt:lpstr>Data Exploration</vt:lpstr>
      <vt:lpstr>Data Preparation</vt:lpstr>
      <vt:lpstr>Data Preparation</vt:lpstr>
      <vt:lpstr>Correlation</vt:lpstr>
      <vt:lpstr>Correlation</vt:lpstr>
      <vt:lpstr>Correlation</vt:lpstr>
      <vt:lpstr>Project Description</vt:lpstr>
      <vt:lpstr>Project Description</vt:lpstr>
      <vt:lpstr>Project Description</vt:lpstr>
      <vt:lpstr>Project Description</vt:lpstr>
      <vt:lpstr>Project Description</vt:lpstr>
      <vt:lpstr>Analysis and Results</vt:lpstr>
      <vt:lpstr>Analysis and Results</vt:lpstr>
      <vt:lpstr>Analysis and Results</vt:lpstr>
      <vt:lpstr>Analysis and Results</vt:lpstr>
      <vt:lpstr>Analysis and Results</vt:lpstr>
      <vt:lpstr>Analysis and Results</vt:lpstr>
      <vt:lpstr>Analysis and Results</vt:lpstr>
      <vt:lpstr>Analysis and Results</vt:lpstr>
      <vt:lpstr>Analysis and Results</vt:lpstr>
      <vt:lpstr>Analysis and Results</vt:lpstr>
      <vt:lpstr>Analysis and Results</vt:lpstr>
      <vt:lpstr>Analysis and Results</vt:lpstr>
      <vt:lpstr>Verification</vt:lpstr>
      <vt:lpstr>Conclusion</vt:lpstr>
      <vt:lpstr>Conclusion</vt:lpstr>
      <vt:lpstr>Conclusion</vt:lpstr>
      <vt:lpstr>Conclusion</vt:lpstr>
      <vt:lpstr>Conclusion</vt:lpstr>
      <vt:lpstr>Conclusion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&lt;Enter your title here&gt;</dc:title>
  <dc:creator>Britni Epstein</dc:creator>
  <cp:lastModifiedBy>Virginia Ogozalek</cp:lastModifiedBy>
  <cp:revision>127</cp:revision>
  <dcterms:modified xsi:type="dcterms:W3CDTF">2022-11-29T00:25:46Z</dcterms:modified>
</cp:coreProperties>
</file>