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41148000" cy="32004000"/>
  <p:notesSz cx="7315200" cy="96012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72" userDrawn="1">
          <p15:clr>
            <a:srgbClr val="A4A3A4"/>
          </p15:clr>
        </p15:guide>
        <p15:guide id="2" pos="12960" userDrawn="1">
          <p15:clr>
            <a:srgbClr val="A4A3A4"/>
          </p15:clr>
        </p15:guide>
        <p15:guide id="3" orient="horz" pos="3552" userDrawn="1">
          <p15:clr>
            <a:srgbClr val="A4A3A4"/>
          </p15:clr>
        </p15:guide>
        <p15:guide id="4" orient="horz" pos="2832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19296" userDrawn="1">
          <p15:clr>
            <a:srgbClr val="A4A3A4"/>
          </p15:clr>
        </p15:guide>
        <p15:guide id="7" pos="864" userDrawn="1">
          <p15:clr>
            <a:srgbClr val="A4A3A4"/>
          </p15:clr>
        </p15:guide>
        <p15:guide id="8" pos="9216" userDrawn="1">
          <p15:clr>
            <a:srgbClr val="A4A3A4"/>
          </p15:clr>
        </p15:guide>
        <p15:guide id="9" pos="8328" userDrawn="1">
          <p15:clr>
            <a:srgbClr val="A4A3A4"/>
          </p15:clr>
        </p15:guide>
        <p15:guide id="10" pos="16704" userDrawn="1">
          <p15:clr>
            <a:srgbClr val="A4A3A4"/>
          </p15:clr>
        </p15:guide>
        <p15:guide id="11" pos="17568" userDrawn="1">
          <p15:clr>
            <a:srgbClr val="A4A3A4"/>
          </p15:clr>
        </p15:guide>
        <p15:guide id="12" pos="25056" userDrawn="1">
          <p15:clr>
            <a:srgbClr val="A4A3A4"/>
          </p15:clr>
        </p15:guide>
        <p15:guide id="13" orient="horz" pos="10080" userDrawn="1">
          <p15:clr>
            <a:srgbClr val="A4A3A4"/>
          </p15:clr>
        </p15:guide>
        <p15:guide id="14" orient="horz" pos="19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7E"/>
    <a:srgbClr val="0E1132"/>
    <a:srgbClr val="CDD1E2"/>
    <a:srgbClr val="F1EFF7"/>
    <a:srgbClr val="0070C1"/>
    <a:srgbClr val="1D75AF"/>
    <a:srgbClr val="292D78"/>
    <a:srgbClr val="4B89DA"/>
    <a:srgbClr val="0D1B74"/>
    <a:srgbClr val="E3A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3556"/>
  </p:normalViewPr>
  <p:slideViewPr>
    <p:cSldViewPr snapToGrid="0" snapToObjects="1">
      <p:cViewPr varScale="1">
        <p:scale>
          <a:sx n="33" d="100"/>
          <a:sy n="33" d="100"/>
        </p:scale>
        <p:origin x="1956" y="174"/>
      </p:cViewPr>
      <p:guideLst>
        <p:guide orient="horz" pos="19872"/>
        <p:guide pos="12960"/>
        <p:guide orient="horz" pos="3552"/>
        <p:guide orient="horz" pos="2832"/>
        <p:guide orient="horz" pos="864"/>
        <p:guide orient="horz" pos="19296"/>
        <p:guide pos="864"/>
        <p:guide pos="9216"/>
        <p:guide pos="8328"/>
        <p:guide pos="16704"/>
        <p:guide pos="17568"/>
        <p:guide pos="25056"/>
        <p:guide orient="horz" pos="10080"/>
        <p:guide orient="horz" pos="196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68501\Documents\GSE%20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aseline="0">
                <a:latin typeface="Arial" panose="020B0604020202020204" pitchFamily="34" charset="0"/>
                <a:cs typeface="Arial" panose="020B0604020202020204" pitchFamily="34" charset="0"/>
              </a:rPr>
              <a:t> Rate Observed vs. Mass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of ch avgs (16)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rgbClr val="C0000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317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errBars>
            <c:errDir val="x"/>
            <c:errBarType val="both"/>
            <c:errValType val="cust"/>
            <c:noEndCap val="0"/>
            <c:plus>
              <c:numRef>
                <c:f>Sheet1!$Q$2:$Q$7</c:f>
                <c:numCache>
                  <c:formatCode>General</c:formatCode>
                  <c:ptCount val="6"/>
                  <c:pt idx="0">
                    <c:v>1.1545024448392711E-11</c:v>
                  </c:pt>
                  <c:pt idx="1">
                    <c:v>1.3424722560326001E-11</c:v>
                  </c:pt>
                  <c:pt idx="2">
                    <c:v>1.4138331227841439E-11</c:v>
                  </c:pt>
                  <c:pt idx="3">
                    <c:v>2.3284172936528618E-13</c:v>
                  </c:pt>
                  <c:pt idx="4">
                    <c:v>2.3941809995153211E-11</c:v>
                  </c:pt>
                  <c:pt idx="5">
                    <c:v>1.7314731688505032E-12</c:v>
                  </c:pt>
                </c:numCache>
              </c:numRef>
            </c:plus>
            <c:minus>
              <c:numRef>
                <c:f>Sheet1!$Q$2:$Q$7</c:f>
                <c:numCache>
                  <c:formatCode>General</c:formatCode>
                  <c:ptCount val="6"/>
                  <c:pt idx="0">
                    <c:v>1.1545024448392711E-11</c:v>
                  </c:pt>
                  <c:pt idx="1">
                    <c:v>1.3424722560326001E-11</c:v>
                  </c:pt>
                  <c:pt idx="2">
                    <c:v>1.4138331227841439E-11</c:v>
                  </c:pt>
                  <c:pt idx="3">
                    <c:v>2.3284172936528618E-13</c:v>
                  </c:pt>
                  <c:pt idx="4">
                    <c:v>2.3941809995153211E-11</c:v>
                  </c:pt>
                  <c:pt idx="5">
                    <c:v>1.7314731688505032E-12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Sheet1!$Q$2:$Q$7</c:f>
                <c:numCache>
                  <c:formatCode>General</c:formatCode>
                  <c:ptCount val="6"/>
                  <c:pt idx="0">
                    <c:v>1.1545024448392711E-11</c:v>
                  </c:pt>
                  <c:pt idx="1">
                    <c:v>1.3424722560326001E-11</c:v>
                  </c:pt>
                  <c:pt idx="2">
                    <c:v>1.4138331227841439E-11</c:v>
                  </c:pt>
                  <c:pt idx="3">
                    <c:v>2.3284172936528618E-13</c:v>
                  </c:pt>
                  <c:pt idx="4">
                    <c:v>2.3941809995153211E-11</c:v>
                  </c:pt>
                  <c:pt idx="5">
                    <c:v>1.7314731688505032E-12</c:v>
                  </c:pt>
                </c:numCache>
              </c:numRef>
            </c:plus>
            <c:minus>
              <c:numRef>
                <c:f>Sheet1!$Q$2:$Q$7</c:f>
                <c:numCache>
                  <c:formatCode>General</c:formatCode>
                  <c:ptCount val="6"/>
                  <c:pt idx="0">
                    <c:v>1.1545024448392711E-11</c:v>
                  </c:pt>
                  <c:pt idx="1">
                    <c:v>1.3424722560326001E-11</c:v>
                  </c:pt>
                  <c:pt idx="2">
                    <c:v>1.4138331227841439E-11</c:v>
                  </c:pt>
                  <c:pt idx="3">
                    <c:v>2.3284172936528618E-13</c:v>
                  </c:pt>
                  <c:pt idx="4">
                    <c:v>2.3941809995153211E-11</c:v>
                  </c:pt>
                  <c:pt idx="5">
                    <c:v>1.7314731688505032E-12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Sheet1!$B$2:$B$7</c:f>
              <c:numCache>
                <c:formatCode>General</c:formatCode>
                <c:ptCount val="6"/>
                <c:pt idx="0">
                  <c:v>7181.9266666666599</c:v>
                </c:pt>
                <c:pt idx="1">
                  <c:v>9707.01</c:v>
                </c:pt>
                <c:pt idx="2">
                  <c:v>10765.1933333333</c:v>
                </c:pt>
                <c:pt idx="3">
                  <c:v>28.7001114827201</c:v>
                </c:pt>
                <c:pt idx="4">
                  <c:v>30849.286666666601</c:v>
                </c:pt>
                <c:pt idx="5">
                  <c:v>333.77796327212002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1.6933123476145297E-8</c:v>
                </c:pt>
                <c:pt idx="1">
                  <c:v>2.2895914770310405E-8</c:v>
                </c:pt>
                <c:pt idx="2">
                  <c:v>2.5394733832769231E-8</c:v>
                </c:pt>
                <c:pt idx="3">
                  <c:v>4.1325702431673342E-11</c:v>
                </c:pt>
                <c:pt idx="4">
                  <c:v>7.2821785169371612E-8</c:v>
                </c:pt>
                <c:pt idx="5">
                  <c:v>7.6174373168183269E-10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DCA-40EF-A9CE-6F04D4861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410863"/>
        <c:axId val="1922411279"/>
      </c:scatterChart>
      <c:valAx>
        <c:axId val="192241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Count Rate (total of 16 channel averages in neutron/sec)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11279"/>
        <c:crosses val="autoZero"/>
        <c:crossBetween val="midCat"/>
      </c:valAx>
      <c:valAx>
        <c:axId val="192241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Mass(g)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10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Arial" panose="020B0604020202020204" pitchFamily="34" charset="0"/>
              </a:defRPr>
            </a:lvl1pPr>
          </a:lstStyle>
          <a:p>
            <a:fld id="{C64D7CA3-7008-7349-8B55-6C7D24D241FF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Arial" panose="020B0604020202020204" pitchFamily="34" charset="0"/>
              </a:defRPr>
            </a:lvl1pPr>
          </a:lstStyle>
          <a:p>
            <a:fld id="{DB85F00F-E729-F041-A446-F7796B903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55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F00F-E729-F041-A446-F7796B903D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62316F-6342-8C4E-ADCB-0BD41831ABF6}"/>
              </a:ext>
            </a:extLst>
          </p:cNvPr>
          <p:cNvSpPr/>
          <p:nvPr userDrawn="1"/>
        </p:nvSpPr>
        <p:spPr>
          <a:xfrm>
            <a:off x="0" y="30175200"/>
            <a:ext cx="41148000" cy="1828800"/>
          </a:xfrm>
          <a:prstGeom prst="rect">
            <a:avLst/>
          </a:prstGeom>
          <a:solidFill>
            <a:srgbClr val="000F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F9324-7FE6-DF47-95BF-B8FE0D26E9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0432" y="30391767"/>
            <a:ext cx="44577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FAA73-A168-F34C-9243-979EB8C420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8904" y="30344046"/>
            <a:ext cx="3249200" cy="1491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A0E4C-B04D-274F-B644-CE9BF827AD6D}"/>
              </a:ext>
            </a:extLst>
          </p:cNvPr>
          <p:cNvSpPr txBox="1"/>
          <p:nvPr userDrawn="1"/>
        </p:nvSpPr>
        <p:spPr>
          <a:xfrm>
            <a:off x="10208757" y="30944294"/>
            <a:ext cx="8843285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21745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81644"/>
            <a:ext cx="37033200" cy="533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467602"/>
            <a:ext cx="37033200" cy="211211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1281646"/>
            <a:ext cx="9258300" cy="273071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1281646"/>
            <a:ext cx="27089100" cy="273071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81644"/>
            <a:ext cx="37033200" cy="533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7467602"/>
            <a:ext cx="37033200" cy="21121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20565536"/>
            <a:ext cx="34975800" cy="6356350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3564663"/>
            <a:ext cx="34975800" cy="70008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81644"/>
            <a:ext cx="37033200" cy="533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7467602"/>
            <a:ext cx="18173700" cy="2112116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7467602"/>
            <a:ext cx="18173700" cy="21121161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81644"/>
            <a:ext cx="37033200" cy="533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7163861"/>
            <a:ext cx="18180846" cy="29855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10149417"/>
            <a:ext cx="18180846" cy="18439344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7163861"/>
            <a:ext cx="18187988" cy="29855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10149417"/>
            <a:ext cx="18187988" cy="18439344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81644"/>
            <a:ext cx="37033200" cy="533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2" y="1274233"/>
            <a:ext cx="13537409" cy="5422900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1274236"/>
            <a:ext cx="23002875" cy="27314527"/>
          </a:xfrm>
          <a:prstGeom prst="rect">
            <a:avLst/>
          </a:prstGeo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2" y="6697136"/>
            <a:ext cx="13537409" cy="21891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22402800"/>
            <a:ext cx="24688800" cy="2644777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859617"/>
            <a:ext cx="24688800" cy="19202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5047577"/>
            <a:ext cx="24688800" cy="3756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2FD8D12E-95C4-274C-8538-6990C022EA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58900" y="29662969"/>
            <a:ext cx="13030200" cy="17039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489400" y="29662969"/>
            <a:ext cx="9601200" cy="1703917"/>
          </a:xfrm>
          <a:prstGeom prst="rect">
            <a:avLst/>
          </a:prstGeom>
        </p:spPr>
        <p:txBody>
          <a:bodyPr/>
          <a:lstStyle/>
          <a:p>
            <a:fld id="{0B12AD88-E058-DF43-96A6-CB00B83C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B584FA-17CF-ED4B-B3C2-1698B0A813F7}"/>
              </a:ext>
            </a:extLst>
          </p:cNvPr>
          <p:cNvSpPr/>
          <p:nvPr userDrawn="1"/>
        </p:nvSpPr>
        <p:spPr>
          <a:xfrm>
            <a:off x="0" y="30175200"/>
            <a:ext cx="41148000" cy="1828800"/>
          </a:xfrm>
          <a:prstGeom prst="rect">
            <a:avLst/>
          </a:prstGeom>
          <a:solidFill>
            <a:srgbClr val="000F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EA511-F7C2-4340-AE90-B20D8EEB331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32" y="30391767"/>
            <a:ext cx="44577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9B8C9-904E-1D46-8001-708F67FBB0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68904" y="30344046"/>
            <a:ext cx="3249200" cy="1491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79CEC-2C24-DC45-9691-CC2E5E0912C9}"/>
              </a:ext>
            </a:extLst>
          </p:cNvPr>
          <p:cNvSpPr txBox="1"/>
          <p:nvPr userDrawn="1"/>
        </p:nvSpPr>
        <p:spPr>
          <a:xfrm>
            <a:off x="10208757" y="30944294"/>
            <a:ext cx="8843285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2B9ACB1-6CF2-C449-9779-D6827692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6715" y="30723840"/>
            <a:ext cx="4238625" cy="99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LA-UR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567533" indent="-1567533" algn="l" defTabSz="2090044" rtl="0" eaLnBrk="1" latinLnBrk="0" hangingPunct="1">
        <a:spcBef>
          <a:spcPct val="20000"/>
        </a:spcBef>
        <a:buFont typeface="Arial"/>
        <a:buChar char="•"/>
        <a:defRPr sz="14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396322" indent="-1306278" algn="l" defTabSz="2090044" rtl="0" eaLnBrk="1" latinLnBrk="0" hangingPunct="1">
        <a:spcBef>
          <a:spcPct val="20000"/>
        </a:spcBef>
        <a:buFont typeface="Arial"/>
        <a:buChar char="–"/>
        <a:defRPr sz="1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5225110" indent="-1045022" algn="l" defTabSz="2090044" rtl="0" eaLnBrk="1" latinLnBrk="0" hangingPunct="1">
        <a:spcBef>
          <a:spcPct val="20000"/>
        </a:spcBef>
        <a:buFont typeface="Arial"/>
        <a:buChar char="•"/>
        <a:defRPr sz="11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7315154" indent="-1045022" algn="l" defTabSz="2090044" rtl="0" eaLnBrk="1" latinLnBrk="0" hangingPunct="1">
        <a:spcBef>
          <a:spcPct val="20000"/>
        </a:spcBef>
        <a:buFont typeface="Arial"/>
        <a:buChar char="–"/>
        <a:defRPr sz="9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9405198" indent="-1045022" algn="l" defTabSz="2090044" rtl="0" eaLnBrk="1" latinLnBrk="0" hangingPunct="1">
        <a:spcBef>
          <a:spcPct val="20000"/>
        </a:spcBef>
        <a:buFont typeface="Arial"/>
        <a:buChar char="»"/>
        <a:defRPr sz="9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71613C7-836B-B2AE-0C4A-F728126C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572" y="4494665"/>
            <a:ext cx="10561481" cy="7921110"/>
          </a:xfrm>
          <a:prstGeom prst="rect">
            <a:avLst/>
          </a:prstGeom>
        </p:spPr>
      </p:pic>
      <p:sp>
        <p:nvSpPr>
          <p:cNvPr id="11" name="Text Box 122"/>
          <p:cNvSpPr txBox="1">
            <a:spLocks noChangeArrowheads="1"/>
          </p:cNvSpPr>
          <p:nvPr/>
        </p:nvSpPr>
        <p:spPr bwMode="auto">
          <a:xfrm>
            <a:off x="1360659" y="1063133"/>
            <a:ext cx="39290625" cy="195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M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ass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P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rediction of a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N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uclear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S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ource in a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D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ynamic </a:t>
            </a:r>
            <a:r>
              <a:rPr lang="en-US" b="1" dirty="0">
                <a:solidFill>
                  <a:srgbClr val="000F7E"/>
                </a:solidFill>
                <a:latin typeface="Arial" panose="020B0604020202020204" pitchFamily="34" charset="0"/>
              </a:rPr>
              <a:t>E</a:t>
            </a:r>
            <a:r>
              <a:rPr lang="en-US" b="1" i="0" u="none" strike="noStrike" dirty="0">
                <a:solidFill>
                  <a:srgbClr val="000F7E"/>
                </a:solidFill>
                <a:effectLst/>
                <a:latin typeface="Arial" panose="020B0604020202020204" pitchFamily="34" charset="0"/>
              </a:rPr>
              <a:t>nvironment</a:t>
            </a:r>
            <a:endParaRPr lang="en-US" b="1" dirty="0">
              <a:solidFill>
                <a:srgbClr val="000F7E"/>
              </a:solidFill>
              <a:effectLst/>
            </a:endParaRPr>
          </a:p>
        </p:txBody>
      </p:sp>
      <p:sp>
        <p:nvSpPr>
          <p:cNvPr id="12" name="Text Box 123"/>
          <p:cNvSpPr txBox="1">
            <a:spLocks noChangeArrowheads="1"/>
          </p:cNvSpPr>
          <p:nvPr/>
        </p:nvSpPr>
        <p:spPr bwMode="auto">
          <a:xfrm>
            <a:off x="1371600" y="3129394"/>
            <a:ext cx="26974800" cy="1371600"/>
          </a:xfrm>
          <a:prstGeom prst="rect">
            <a:avLst/>
          </a:prstGeom>
          <a:solidFill>
            <a:srgbClr val="0070C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0"/>
          <a:lstStyle/>
          <a:p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Owen Pannucci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1,2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; Danielle South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1,3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; Thomas DeGuire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1,3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; Tom Stockman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</a:t>
            </a:r>
            <a:r>
              <a:rPr lang="en-US" sz="3400" kern="12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; Rollin Lakis</a:t>
            </a:r>
            <a:r>
              <a:rPr lang="en-US" sz="3400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</a:t>
            </a:r>
            <a:r>
              <a:rPr lang="en-US" sz="3400" kern="12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   |   NEN-1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 Safeguards Science and Technology, 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1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Los Alamos National Laboratory, 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2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University of New Mexico, </a:t>
            </a:r>
            <a:r>
              <a:rPr lang="en-US" sz="3400" baseline="30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3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Texas A&amp;M University</a:t>
            </a:r>
            <a:endParaRPr lang="en-US" sz="3400" kern="12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6234" y="4865044"/>
            <a:ext cx="11887200" cy="1388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F7E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Background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reduce the attribution of background in measurements, nuclear material is often transported from a working area into a shielded measurement area, reducing uncertainties. </a:t>
            </a: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effective;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material movement represents a significant contamination and exposure risk to operators. </a:t>
            </a: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This work aims to remove that step from the process and enable the use of high-precision instruments in an environment with a dynamic radiation background as seen in Figure 1.</a:t>
            </a: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The dynamic radiation background of a working area will be artificially removed, allowing for an accurate assay of a nuclear material source.</a:t>
            </a: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Multiple background sources with varying strengths can be compensated for with a data driven model.</a:t>
            </a:r>
          </a:p>
          <a:p>
            <a:pPr marL="457200" marR="0" lvl="0" indent="-45720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Post compensation, an accurate measurement for corrected mass will be outputted.</a:t>
            </a:r>
          </a:p>
          <a:p>
            <a:pPr marL="0" marR="0" lvl="0" indent="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marL="0" marR="0" lvl="0" indent="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marL="0" marR="0" lvl="0" indent="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marL="0" marR="0" lvl="0" indent="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marL="0" marR="0" lvl="0" indent="0" algn="l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l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00F7E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Times"/>
            </a:endParaRPr>
          </a:p>
          <a:p>
            <a:pPr lvl="0" algn="just"/>
            <a:endParaRPr lang="en-US" sz="800" b="0" dirty="0">
              <a:effectLst/>
            </a:endParaRPr>
          </a:p>
          <a:p>
            <a:pPr algn="just"/>
            <a:br>
              <a:rPr lang="en-US" sz="800" dirty="0"/>
            </a:br>
            <a:endParaRPr lang="en-US" sz="3200" dirty="0">
              <a:solidFill>
                <a:srgbClr val="000F7E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5CD02D4-B0DA-AE46-B851-779AD0464A18}"/>
                  </a:ext>
                </a:extLst>
              </p:cNvPr>
              <p:cNvSpPr/>
              <p:nvPr/>
            </p:nvSpPr>
            <p:spPr>
              <a:xfrm>
                <a:off x="14628903" y="4865044"/>
                <a:ext cx="11887200" cy="26868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7200" b="1" dirty="0">
                    <a:solidFill>
                      <a:srgbClr val="000F7E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Methods</a:t>
                </a: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Measurements were taken with a High-Level Neutron-Coincidence-Counter (HLNCC). The HLNCC is a high precision detector used for mass assay.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The nuclear material that was used in the experiments was Cf-252 which has an accepted neutron emission rate of 2.34E+12 neutrons/(gram × second). </a:t>
                </a: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One Cf-252 source, A7-869, was recently assayed with high accuracy and used as a calibration to normalize other sources. Some sources were assayed 20-30 years ago and can no longer be certified.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Because there is a linear relationship between mass and count rate, each source with an inaccurate assay can be normalized to a source that is accurate.</a:t>
                </a: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Times"/>
                  </a:rPr>
                  <a:t>Deadtime and non-linearity would not come into effect unless measuring much stronger material.</a:t>
                </a:r>
              </a:p>
              <a:p>
                <a:pPr algn="just">
                  <a:defRPr/>
                </a:pPr>
                <a:endParaRPr lang="en-US" sz="3200" dirty="0">
                  <a:solidFill>
                    <a:prstClr val="black"/>
                  </a:solidFill>
                  <a:latin typeface="Arial" panose="020B0604020202020204" pitchFamily="34" charset="0"/>
                  <a:ea typeface="Source Sans Pro Semibold" panose="020B0503030403020204" pitchFamily="34" charset="0"/>
                  <a:cs typeface="Times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sz="32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sz="32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r>
                  <a:rPr lang="en-US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Mass = 2.31614E-12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count rate (n/s)</a:t>
                </a:r>
              </a:p>
              <a:p>
                <a:pPr algn="ctr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algn="just">
                  <a:defRPr/>
                </a:pPr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ea typeface="Source Sans Pro Semibold" panose="020B0503030403020204" pitchFamily="34" charset="0"/>
                    <a:cs typeface="Arial" panose="020B0604020202020204" pitchFamily="34" charset="0"/>
                  </a:rPr>
                  <a:t>After the measurements were taken, the counts in all 16 HLNCC channels were averaged across the time period then added together to create a value that represents the total counts observed by the HLNCC per second. </a:t>
                </a: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ea typeface="Source Sans Pro Semibold" panose="020B0503030403020204" pitchFamily="34" charset="0"/>
                    <a:cs typeface="Arial" panose="020B0604020202020204" pitchFamily="34" charset="0"/>
                  </a:rPr>
                  <a:t>This value was then normalized against A7-869, which had an accurate current source strength measured in neutrons per second. </a:t>
                </a:r>
              </a:p>
              <a:p>
                <a:pPr marL="457200" lvl="0" indent="-457200" algn="just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ea typeface="Source Sans Pro Semibold" panose="020B0503030403020204" pitchFamily="34" charset="0"/>
                    <a:cs typeface="Arial" panose="020B0604020202020204" pitchFamily="34" charset="0"/>
                  </a:rPr>
                  <a:t>Each normalized ratio is multiplied by the known source’s neutron count rate to find the neutron emission rate of each source in neutrons/second. This rate is then divided by the neutron emission rate per gram of Cf-252 to return the mass of the source in grams. The mass of a source vs. the count rate is plotted in Figure 2.</a:t>
                </a:r>
              </a:p>
              <a:p>
                <a:pPr lvl="0" algn="just"/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en-US" sz="3200" dirty="0"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  <a:p>
                <a:pPr lvl="0" algn="just"/>
                <a:endParaRPr lang="en-US" sz="3600" b="1" dirty="0">
                  <a:solidFill>
                    <a:srgbClr val="000F7E"/>
                  </a:solidFill>
                  <a:latin typeface="Arial" panose="020B0604020202020204" pitchFamily="34" charset="0"/>
                  <a:ea typeface="Source Sans Pro Semibold" panose="020B05030304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5CD02D4-B0DA-AE46-B851-779AD0464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903" y="4865044"/>
                <a:ext cx="11887200" cy="26868894"/>
              </a:xfrm>
              <a:prstGeom prst="rect">
                <a:avLst/>
              </a:prstGeom>
              <a:blipFill>
                <a:blip r:embed="rId4"/>
                <a:stretch>
                  <a:fillRect l="-3897" t="-862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ADF15B3B-EC7D-B24B-B259-473561AA6778}"/>
              </a:ext>
            </a:extLst>
          </p:cNvPr>
          <p:cNvSpPr txBox="1">
            <a:spLocks/>
          </p:cNvSpPr>
          <p:nvPr/>
        </p:nvSpPr>
        <p:spPr>
          <a:xfrm>
            <a:off x="20155545" y="30909917"/>
            <a:ext cx="3290956" cy="35678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67533" indent="-1567533" algn="l" defTabSz="2090044" rtl="0" eaLnBrk="1" latinLnBrk="0" hangingPunct="1">
              <a:spcBef>
                <a:spcPct val="20000"/>
              </a:spcBef>
              <a:buFontTx/>
              <a:buNone/>
              <a:defRPr sz="10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396322" indent="-1306278" algn="l" defTabSz="2090044" rtl="0" eaLnBrk="1" latinLnBrk="0" hangingPunct="1">
              <a:spcBef>
                <a:spcPct val="20000"/>
              </a:spcBef>
              <a:buFontTx/>
              <a:buNone/>
              <a:defRPr sz="12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225110" indent="-1045022" algn="l" defTabSz="2090044" rtl="0" eaLnBrk="1" latinLnBrk="0" hangingPunct="1">
              <a:spcBef>
                <a:spcPct val="20000"/>
              </a:spcBef>
              <a:buFontTx/>
              <a:buNone/>
              <a:defRPr sz="12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7315154" indent="-1045022" algn="l" defTabSz="2090044" rtl="0" eaLnBrk="1" latinLnBrk="0" hangingPunct="1">
              <a:spcBef>
                <a:spcPct val="20000"/>
              </a:spcBef>
              <a:buFontTx/>
              <a:buNone/>
              <a:defRPr sz="12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9405198" indent="-1045022" algn="l" defTabSz="2090044" rtl="0" eaLnBrk="1" latinLnBrk="0" hangingPunct="1">
              <a:spcBef>
                <a:spcPct val="20000"/>
              </a:spcBef>
              <a:buFontTx/>
              <a:buNone/>
              <a:defRPr sz="12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1495242" indent="-1045022" algn="l" defTabSz="2090044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85287" indent="-1045022" algn="l" defTabSz="2090044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75331" indent="-1045022" algn="l" defTabSz="2090044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65375" indent="-1045022" algn="l" defTabSz="2090044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CDD1E2"/>
                </a:solidFill>
              </a:rPr>
              <a:t>LA-UR# 22-27508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AE7D162-4318-F8EA-A03D-A2480F3F1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88"/>
          <a:stretch/>
        </p:blipFill>
        <p:spPr>
          <a:xfrm>
            <a:off x="27921572" y="13282590"/>
            <a:ext cx="10561320" cy="7763524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86173-E43A-6148-D653-69157D41B8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600" r="20265"/>
          <a:stretch/>
        </p:blipFill>
        <p:spPr>
          <a:xfrm>
            <a:off x="7287320" y="14067566"/>
            <a:ext cx="5968486" cy="6474901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A373EA52-1BBE-FFD2-45E1-63F868CE8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1" y="14553341"/>
            <a:ext cx="5421913" cy="5436933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2A77F7C8-59B7-A797-75AE-CF31F64776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90" r="20300"/>
          <a:stretch/>
        </p:blipFill>
        <p:spPr>
          <a:xfrm>
            <a:off x="3714750" y="20267368"/>
            <a:ext cx="6406399" cy="6862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8A1E3C-08DD-83DB-2941-FC680CF4107F}"/>
              </a:ext>
            </a:extLst>
          </p:cNvPr>
          <p:cNvSpPr txBox="1"/>
          <p:nvPr/>
        </p:nvSpPr>
        <p:spPr>
          <a:xfrm>
            <a:off x="1371601" y="27159350"/>
            <a:ext cx="11884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Layout of testbed with simulated images of radiation sources used to replicate the effects of moving nuclear material that creates a dynamic radiation background for high performance measurement systems.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69C892-1958-8948-E6B0-0722090382D0}"/>
              </a:ext>
            </a:extLst>
          </p:cNvPr>
          <p:cNvSpPr txBox="1"/>
          <p:nvPr/>
        </p:nvSpPr>
        <p:spPr>
          <a:xfrm>
            <a:off x="27889200" y="12306993"/>
            <a:ext cx="1188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3. Uncorrected mass measurement with a dynamic background compared to the true mass of the source.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0AD0D-FE8D-9277-304F-F053813B3522}"/>
              </a:ext>
            </a:extLst>
          </p:cNvPr>
          <p:cNvSpPr txBox="1"/>
          <p:nvPr/>
        </p:nvSpPr>
        <p:spPr>
          <a:xfrm>
            <a:off x="27889200" y="20936253"/>
            <a:ext cx="118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Mass measurement during the same dynamic background as in Figure 3 but corrected for source movement.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0EF5AA-2B33-6C32-4E68-999172892A00}"/>
              </a:ext>
            </a:extLst>
          </p:cNvPr>
          <p:cNvSpPr txBox="1"/>
          <p:nvPr/>
        </p:nvSpPr>
        <p:spPr>
          <a:xfrm>
            <a:off x="27886206" y="22565921"/>
            <a:ext cx="1188570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2090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F7E"/>
                </a:solidFill>
                <a:effectLst/>
                <a:uLnTx/>
                <a:uFillTx/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rPr>
              <a:t>Conclusion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0F7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A data driven model was successfully created to reduce measurement uncertainties for a high value neutron detector in a dynamic radiation background environment. Figure 4. was generated using the data driven model to subtract the background seen in Figure 3.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The average uncorrected mass error was 56% and the newly developed correction method reduced that error to 2%.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Times"/>
              </a:rPr>
              <a:t>This is a factor of 28 improvement over conventional measurements.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F6834-49F6-98AD-C56A-F7649413FAA1}"/>
              </a:ext>
            </a:extLst>
          </p:cNvPr>
          <p:cNvSpPr txBox="1"/>
          <p:nvPr/>
        </p:nvSpPr>
        <p:spPr>
          <a:xfrm>
            <a:off x="14631898" y="21409425"/>
            <a:ext cx="11885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2. Normalized singles count rate vs. mass of the Cf-252 sources.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D31A5C-5B7F-A0E8-2609-22D434518358}"/>
              </a:ext>
            </a:extLst>
          </p:cNvPr>
          <p:cNvSpPr txBox="1"/>
          <p:nvPr/>
        </p:nvSpPr>
        <p:spPr>
          <a:xfrm>
            <a:off x="27884709" y="27793950"/>
            <a:ext cx="118842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pPr algn="just"/>
            <a:r>
              <a:rPr lang="en-US" sz="3200" dirty="0">
                <a:solidFill>
                  <a:srgbClr val="0E1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to the DYMAC LDRD for funding this research.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F47FBDC-13DF-DB55-3177-C6B472768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869353"/>
              </p:ext>
            </p:extLst>
          </p:nvPr>
        </p:nvGraphicFramePr>
        <p:xfrm>
          <a:off x="14858999" y="13492161"/>
          <a:ext cx="11657103" cy="705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2314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14450</TotalTime>
  <Words>646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z210424</dc:creator>
  <cp:lastModifiedBy>Pannucci, Owen Giuseppe</cp:lastModifiedBy>
  <cp:revision>96</cp:revision>
  <dcterms:created xsi:type="dcterms:W3CDTF">2014-07-21T16:08:02Z</dcterms:created>
  <dcterms:modified xsi:type="dcterms:W3CDTF">2022-07-27T18:02:19Z</dcterms:modified>
</cp:coreProperties>
</file>