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928" r:id="rId2"/>
    <p:sldId id="2147376539" r:id="rId3"/>
    <p:sldId id="2147376540" r:id="rId4"/>
    <p:sldId id="2147376541" r:id="rId5"/>
    <p:sldId id="469" r:id="rId6"/>
    <p:sldId id="385" r:id="rId7"/>
    <p:sldId id="2147376542" r:id="rId8"/>
    <p:sldId id="2147376547" r:id="rId9"/>
    <p:sldId id="2147376543" r:id="rId10"/>
    <p:sldId id="2147376546" r:id="rId11"/>
    <p:sldId id="2147376548" r:id="rId12"/>
    <p:sldId id="2147376552" r:id="rId13"/>
    <p:sldId id="323" r:id="rId14"/>
    <p:sldId id="2147376551" r:id="rId15"/>
    <p:sldId id="2147376544" r:id="rId16"/>
    <p:sldId id="257" r:id="rId17"/>
    <p:sldId id="259" r:id="rId18"/>
    <p:sldId id="260" r:id="rId19"/>
    <p:sldId id="2147376549" r:id="rId20"/>
    <p:sldId id="310" r:id="rId21"/>
    <p:sldId id="451" r:id="rId22"/>
    <p:sldId id="2147376553" r:id="rId23"/>
  </p:sldIdLst>
  <p:sldSz cx="9144000" cy="5143500" type="screen16x9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>
          <p15:clr>
            <a:srgbClr val="A4A3A4"/>
          </p15:clr>
        </p15:guide>
        <p15:guide id="2" orient="horz" pos="106">
          <p15:clr>
            <a:srgbClr val="A4A3A4"/>
          </p15:clr>
        </p15:guide>
        <p15:guide id="3" orient="horz" pos="2811">
          <p15:clr>
            <a:srgbClr val="A4A3A4"/>
          </p15:clr>
        </p15:guide>
        <p15:guide id="4" pos="391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233"/>
    <a:srgbClr val="3F9C35"/>
    <a:srgbClr val="005172"/>
    <a:srgbClr val="000000"/>
    <a:srgbClr val="FFFFFF"/>
    <a:srgbClr val="008CC4"/>
    <a:srgbClr val="292929"/>
    <a:srgbClr val="D5D2CA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1754" autoAdjust="0"/>
  </p:normalViewPr>
  <p:slideViewPr>
    <p:cSldViewPr snapToGrid="0" showGuides="1">
      <p:cViewPr varScale="1">
        <p:scale>
          <a:sx n="137" d="100"/>
          <a:sy n="137" d="100"/>
        </p:scale>
        <p:origin x="174" y="120"/>
      </p:cViewPr>
      <p:guideLst>
        <p:guide orient="horz" pos="928"/>
        <p:guide orient="horz" pos="106"/>
        <p:guide orient="horz" pos="2811"/>
        <p:guide pos="391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4DB5B-5FBC-43F8-820F-759D8ED9467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DD00BCE-187C-4D13-9B39-820D864A997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Background</a:t>
          </a:r>
          <a:endParaRPr lang="da-DK" dirty="0"/>
        </a:p>
      </dgm:t>
    </dgm:pt>
    <dgm:pt modelId="{CBB6E998-C6CD-4ACE-B959-D0CE8AA213B8}" type="parTrans" cxnId="{BFD842EE-B047-4A0F-928C-2A67C400C6FA}">
      <dgm:prSet/>
      <dgm:spPr/>
      <dgm:t>
        <a:bodyPr/>
        <a:lstStyle/>
        <a:p>
          <a:endParaRPr lang="da-DK"/>
        </a:p>
      </dgm:t>
    </dgm:pt>
    <dgm:pt modelId="{995C3862-DF40-4828-A18E-8056834537DB}" type="sibTrans" cxnId="{BFD842EE-B047-4A0F-928C-2A67C400C6FA}">
      <dgm:prSet/>
      <dgm:spPr/>
      <dgm:t>
        <a:bodyPr/>
        <a:lstStyle/>
        <a:p>
          <a:endParaRPr lang="da-DK"/>
        </a:p>
      </dgm:t>
    </dgm:pt>
    <dgm:pt modelId="{B7242D71-847B-40D0-8FC1-918A11EC3AA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Creating event</a:t>
          </a:r>
          <a:endParaRPr lang="da-DK" dirty="0"/>
        </a:p>
      </dgm:t>
    </dgm:pt>
    <dgm:pt modelId="{E3B20FF6-8CDF-4BBB-8321-4C18413369B4}" type="parTrans" cxnId="{305A8B90-3214-46D6-ADFA-57EEA7A6796D}">
      <dgm:prSet/>
      <dgm:spPr/>
      <dgm:t>
        <a:bodyPr/>
        <a:lstStyle/>
        <a:p>
          <a:endParaRPr lang="da-DK"/>
        </a:p>
      </dgm:t>
    </dgm:pt>
    <dgm:pt modelId="{288A754B-5B64-489B-8427-0E4D9C978F82}" type="sibTrans" cxnId="{305A8B90-3214-46D6-ADFA-57EEA7A6796D}">
      <dgm:prSet/>
      <dgm:spPr/>
      <dgm:t>
        <a:bodyPr/>
        <a:lstStyle/>
        <a:p>
          <a:endParaRPr lang="da-DK"/>
        </a:p>
      </dgm:t>
    </dgm:pt>
    <dgm:pt modelId="{3187E7D8-9BB5-45A3-9D1D-FB6DC086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Discard first 20-60 sec</a:t>
          </a:r>
          <a:endParaRPr lang="da-DK" dirty="0"/>
        </a:p>
      </dgm:t>
    </dgm:pt>
    <dgm:pt modelId="{BC6CBC01-5420-4FCE-B154-8561CA54E6D8}" type="parTrans" cxnId="{F2212840-2D4B-48BD-A199-CA9E87026E6E}">
      <dgm:prSet/>
      <dgm:spPr/>
      <dgm:t>
        <a:bodyPr/>
        <a:lstStyle/>
        <a:p>
          <a:endParaRPr lang="da-DK"/>
        </a:p>
      </dgm:t>
    </dgm:pt>
    <dgm:pt modelId="{6A3746C1-5977-4D98-8292-5BD2D242D543}" type="sibTrans" cxnId="{F2212840-2D4B-48BD-A199-CA9E87026E6E}">
      <dgm:prSet/>
      <dgm:spPr/>
      <dgm:t>
        <a:bodyPr/>
        <a:lstStyle/>
        <a:p>
          <a:endParaRPr lang="da-DK"/>
        </a:p>
      </dgm:t>
    </dgm:pt>
    <dgm:pt modelId="{F7E38E39-2855-49B8-8ED7-30264E532A14}">
      <dgm:prSet phldrT="[Text]" custT="1"/>
      <dgm:spPr>
        <a:noFill/>
      </dgm:spPr>
      <dgm:t>
        <a:bodyPr/>
        <a:lstStyle/>
        <a:p>
          <a:r>
            <a:rPr lang="en-US" sz="1000" dirty="0">
              <a:solidFill>
                <a:schemeClr val="bg2"/>
              </a:solidFill>
            </a:rPr>
            <a:t>Measuring or estimating </a:t>
          </a:r>
          <a:endParaRPr lang="da-DK" sz="1000" dirty="0">
            <a:solidFill>
              <a:schemeClr val="bg2"/>
            </a:solidFill>
          </a:endParaRPr>
        </a:p>
      </dgm:t>
    </dgm:pt>
    <dgm:pt modelId="{F1D74AD5-6D0D-4A03-A1E4-BDDCDC5FB895}" type="sibTrans" cxnId="{53441AA2-3930-4075-9B3E-45614A2FF5EF}">
      <dgm:prSet/>
      <dgm:spPr/>
      <dgm:t>
        <a:bodyPr/>
        <a:lstStyle/>
        <a:p>
          <a:endParaRPr lang="da-DK"/>
        </a:p>
      </dgm:t>
    </dgm:pt>
    <dgm:pt modelId="{370C104F-18C2-401B-987A-C9C0D7754E96}" type="parTrans" cxnId="{53441AA2-3930-4075-9B3E-45614A2FF5EF}">
      <dgm:prSet/>
      <dgm:spPr/>
      <dgm:t>
        <a:bodyPr/>
        <a:lstStyle/>
        <a:p>
          <a:endParaRPr lang="da-DK"/>
        </a:p>
      </dgm:t>
    </dgm:pt>
    <dgm:pt modelId="{1E91C8CC-39D7-4D7F-B03D-8C67F9381FA9}">
      <dgm:prSet phldrT="[Text]"/>
      <dgm:spPr/>
      <dgm:t>
        <a:bodyPr/>
        <a:lstStyle/>
        <a:p>
          <a:r>
            <a:rPr lang="da-DK" dirty="0">
              <a:solidFill>
                <a:schemeClr val="bg2"/>
              </a:solidFill>
            </a:rPr>
            <a:t>Per animal and visit</a:t>
          </a:r>
        </a:p>
      </dgm:t>
    </dgm:pt>
    <dgm:pt modelId="{618B7093-042A-4591-8F65-0CB300DDDDD3}" type="sibTrans" cxnId="{8A442D57-84DD-4731-BAEA-786444C1CBB1}">
      <dgm:prSet/>
      <dgm:spPr/>
      <dgm:t>
        <a:bodyPr/>
        <a:lstStyle/>
        <a:p>
          <a:endParaRPr lang="da-DK"/>
        </a:p>
      </dgm:t>
    </dgm:pt>
    <dgm:pt modelId="{8475B058-9450-44D1-8691-8138FA867C73}" type="parTrans" cxnId="{8A442D57-84DD-4731-BAEA-786444C1CBB1}">
      <dgm:prSet/>
      <dgm:spPr/>
      <dgm:t>
        <a:bodyPr/>
        <a:lstStyle/>
        <a:p>
          <a:endParaRPr lang="da-DK"/>
        </a:p>
      </dgm:t>
    </dgm:pt>
    <dgm:pt modelId="{89DFC8D6-8265-4132-94FA-B2418590C0F0}">
      <dgm:prSet phldrT="[Text]" custT="1"/>
      <dgm:spPr/>
      <dgm:t>
        <a:bodyPr/>
        <a:lstStyle/>
        <a:p>
          <a:r>
            <a:rPr lang="en-US" sz="1000" dirty="0">
              <a:solidFill>
                <a:schemeClr val="bg2"/>
              </a:solidFill>
            </a:rPr>
            <a:t>Accounting for the time the gas takes to travel through the tube</a:t>
          </a:r>
          <a:endParaRPr lang="da-DK" sz="1000" dirty="0">
            <a:solidFill>
              <a:schemeClr val="bg2"/>
            </a:solidFill>
          </a:endParaRPr>
        </a:p>
      </dgm:t>
    </dgm:pt>
    <dgm:pt modelId="{DFF6CCAD-BA72-4139-8592-F629BB4B4E46}" type="sibTrans" cxnId="{1FAE4007-F70F-4EC6-9D89-33911C26CB7F}">
      <dgm:prSet/>
      <dgm:spPr/>
      <dgm:t>
        <a:bodyPr/>
        <a:lstStyle/>
        <a:p>
          <a:endParaRPr lang="da-DK"/>
        </a:p>
      </dgm:t>
    </dgm:pt>
    <dgm:pt modelId="{F40DED61-7D44-4BC3-8207-E350F07600E7}" type="parTrans" cxnId="{1FAE4007-F70F-4EC6-9D89-33911C26CB7F}">
      <dgm:prSet/>
      <dgm:spPr/>
      <dgm:t>
        <a:bodyPr/>
        <a:lstStyle/>
        <a:p>
          <a:endParaRPr lang="da-DK"/>
        </a:p>
      </dgm:t>
    </dgm:pt>
    <dgm:pt modelId="{893064E4-35A2-4115-A7FA-469604E1C6A5}" type="pres">
      <dgm:prSet presAssocID="{4B64DB5B-5FBC-43F8-820F-759D8ED9467E}" presName="rootnode" presStyleCnt="0">
        <dgm:presLayoutVars>
          <dgm:chMax/>
          <dgm:chPref/>
          <dgm:dir/>
          <dgm:animLvl val="lvl"/>
        </dgm:presLayoutVars>
      </dgm:prSet>
      <dgm:spPr/>
    </dgm:pt>
    <dgm:pt modelId="{80577850-07C8-44D3-9067-D7F8C589949C}" type="pres">
      <dgm:prSet presAssocID="{BDD00BCE-187C-4D13-9B39-820D864A997B}" presName="composite" presStyleCnt="0"/>
      <dgm:spPr/>
    </dgm:pt>
    <dgm:pt modelId="{6689AA15-D028-4EA4-A4E8-102BB677B065}" type="pres">
      <dgm:prSet presAssocID="{BDD00BCE-187C-4D13-9B39-820D864A997B}" presName="bentUpArrow1" presStyleLbl="alignImgPlace1" presStyleIdx="0" presStyleCnt="2"/>
      <dgm:spPr>
        <a:solidFill>
          <a:srgbClr val="34B233"/>
        </a:solidFill>
        <a:ln>
          <a:solidFill>
            <a:srgbClr val="34B233"/>
          </a:solidFill>
        </a:ln>
      </dgm:spPr>
    </dgm:pt>
    <dgm:pt modelId="{A0C08A60-DBBD-4225-B787-1A3AD9220E7E}" type="pres">
      <dgm:prSet presAssocID="{BDD00BCE-187C-4D13-9B39-820D864A997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87D824D-FE1C-46E2-84C1-9F159302F605}" type="pres">
      <dgm:prSet presAssocID="{BDD00BCE-187C-4D13-9B39-820D864A997B}" presName="ChildText" presStyleLbl="revTx" presStyleIdx="0" presStyleCnt="3" custScaleX="161755" custLinFactNeighborX="36882" custLinFactNeighborY="-2396">
        <dgm:presLayoutVars>
          <dgm:chMax val="0"/>
          <dgm:chPref val="0"/>
          <dgm:bulletEnabled val="1"/>
        </dgm:presLayoutVars>
      </dgm:prSet>
      <dgm:spPr/>
    </dgm:pt>
    <dgm:pt modelId="{1240C3D0-34F5-49B9-8257-1741E43A8AC7}" type="pres">
      <dgm:prSet presAssocID="{995C3862-DF40-4828-A18E-8056834537DB}" presName="sibTrans" presStyleCnt="0"/>
      <dgm:spPr/>
    </dgm:pt>
    <dgm:pt modelId="{0FD41B65-A025-48F6-AA8C-8FE27514D715}" type="pres">
      <dgm:prSet presAssocID="{B7242D71-847B-40D0-8FC1-918A11EC3AA9}" presName="composite" presStyleCnt="0"/>
      <dgm:spPr/>
    </dgm:pt>
    <dgm:pt modelId="{17B08D6F-E3AC-4BAC-ABF6-60F512C8CE1D}" type="pres">
      <dgm:prSet presAssocID="{B7242D71-847B-40D0-8FC1-918A11EC3AA9}" presName="bentUpArrow1" presStyleLbl="alignImgPlace1" presStyleIdx="1" presStyleCnt="2"/>
      <dgm:spPr>
        <a:solidFill>
          <a:srgbClr val="34B233"/>
        </a:solidFill>
        <a:ln>
          <a:solidFill>
            <a:srgbClr val="34B233"/>
          </a:solidFill>
        </a:ln>
      </dgm:spPr>
    </dgm:pt>
    <dgm:pt modelId="{5336F96D-AD70-427C-BBF6-7FCEE5E2E44A}" type="pres">
      <dgm:prSet presAssocID="{B7242D71-847B-40D0-8FC1-918A11EC3AA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B3ED112-3254-4FCE-8648-686DF075FC5F}" type="pres">
      <dgm:prSet presAssocID="{B7242D71-847B-40D0-8FC1-918A11EC3AA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2F0365C-781F-4428-9887-A95DD26FBDF3}" type="pres">
      <dgm:prSet presAssocID="{288A754B-5B64-489B-8427-0E4D9C978F82}" presName="sibTrans" presStyleCnt="0"/>
      <dgm:spPr/>
    </dgm:pt>
    <dgm:pt modelId="{8B26C20B-6133-4225-B09E-78D878B3CE74}" type="pres">
      <dgm:prSet presAssocID="{3187E7D8-9BB5-45A3-9D1D-FB6DC086A6CA}" presName="composite" presStyleCnt="0"/>
      <dgm:spPr/>
    </dgm:pt>
    <dgm:pt modelId="{32533316-7D24-439D-9C5F-8F6A460FFA6E}" type="pres">
      <dgm:prSet presAssocID="{3187E7D8-9BB5-45A3-9D1D-FB6DC086A6C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C2DEE4D-B75E-4063-92EF-F3014C9A704C}" type="pres">
      <dgm:prSet presAssocID="{3187E7D8-9BB5-45A3-9D1D-FB6DC086A6CA}" presName="FinalChildText" presStyleLbl="revTx" presStyleIdx="2" presStyleCnt="3" custScaleX="191950" custLinFactNeighborX="61656" custLinFactNeighborY="-4401">
        <dgm:presLayoutVars>
          <dgm:chMax val="0"/>
          <dgm:chPref val="0"/>
          <dgm:bulletEnabled val="1"/>
        </dgm:presLayoutVars>
      </dgm:prSet>
      <dgm:spPr/>
    </dgm:pt>
  </dgm:ptLst>
  <dgm:cxnLst>
    <dgm:cxn modelId="{1FAE4007-F70F-4EC6-9D89-33911C26CB7F}" srcId="{3187E7D8-9BB5-45A3-9D1D-FB6DC086A6CA}" destId="{89DFC8D6-8265-4132-94FA-B2418590C0F0}" srcOrd="0" destOrd="0" parTransId="{F40DED61-7D44-4BC3-8207-E350F07600E7}" sibTransId="{DFF6CCAD-BA72-4139-8592-F629BB4B4E46}"/>
    <dgm:cxn modelId="{F63CD63C-3140-48FA-B4EE-56CACEA8D533}" type="presOf" srcId="{F7E38E39-2855-49B8-8ED7-30264E532A14}" destId="{487D824D-FE1C-46E2-84C1-9F159302F605}" srcOrd="0" destOrd="0" presId="urn:microsoft.com/office/officeart/2005/8/layout/StepDownProcess"/>
    <dgm:cxn modelId="{F2212840-2D4B-48BD-A199-CA9E87026E6E}" srcId="{4B64DB5B-5FBC-43F8-820F-759D8ED9467E}" destId="{3187E7D8-9BB5-45A3-9D1D-FB6DC086A6CA}" srcOrd="2" destOrd="0" parTransId="{BC6CBC01-5420-4FCE-B154-8561CA54E6D8}" sibTransId="{6A3746C1-5977-4D98-8292-5BD2D242D543}"/>
    <dgm:cxn modelId="{13A07B76-C5C6-4699-A696-DE1FEFE2D647}" type="presOf" srcId="{89DFC8D6-8265-4132-94FA-B2418590C0F0}" destId="{2C2DEE4D-B75E-4063-92EF-F3014C9A704C}" srcOrd="0" destOrd="0" presId="urn:microsoft.com/office/officeart/2005/8/layout/StepDownProcess"/>
    <dgm:cxn modelId="{8A442D57-84DD-4731-BAEA-786444C1CBB1}" srcId="{B7242D71-847B-40D0-8FC1-918A11EC3AA9}" destId="{1E91C8CC-39D7-4D7F-B03D-8C67F9381FA9}" srcOrd="0" destOrd="0" parTransId="{8475B058-9450-44D1-8691-8138FA867C73}" sibTransId="{618B7093-042A-4591-8F65-0CB300DDDDD3}"/>
    <dgm:cxn modelId="{EBB9DA59-4D24-43B5-AAF3-D08BA7EDCBCA}" type="presOf" srcId="{3187E7D8-9BB5-45A3-9D1D-FB6DC086A6CA}" destId="{32533316-7D24-439D-9C5F-8F6A460FFA6E}" srcOrd="0" destOrd="0" presId="urn:microsoft.com/office/officeart/2005/8/layout/StepDownProcess"/>
    <dgm:cxn modelId="{305A8B90-3214-46D6-ADFA-57EEA7A6796D}" srcId="{4B64DB5B-5FBC-43F8-820F-759D8ED9467E}" destId="{B7242D71-847B-40D0-8FC1-918A11EC3AA9}" srcOrd="1" destOrd="0" parTransId="{E3B20FF6-8CDF-4BBB-8321-4C18413369B4}" sibTransId="{288A754B-5B64-489B-8427-0E4D9C978F82}"/>
    <dgm:cxn modelId="{53441AA2-3930-4075-9B3E-45614A2FF5EF}" srcId="{BDD00BCE-187C-4D13-9B39-820D864A997B}" destId="{F7E38E39-2855-49B8-8ED7-30264E532A14}" srcOrd="0" destOrd="0" parTransId="{370C104F-18C2-401B-987A-C9C0D7754E96}" sibTransId="{F1D74AD5-6D0D-4A03-A1E4-BDDCDC5FB895}"/>
    <dgm:cxn modelId="{35FC09A4-8DD0-4E3F-A260-536458D76012}" type="presOf" srcId="{BDD00BCE-187C-4D13-9B39-820D864A997B}" destId="{A0C08A60-DBBD-4225-B787-1A3AD9220E7E}" srcOrd="0" destOrd="0" presId="urn:microsoft.com/office/officeart/2005/8/layout/StepDownProcess"/>
    <dgm:cxn modelId="{9A4111C8-7F71-4DE2-B9A8-F2551B55A214}" type="presOf" srcId="{B7242D71-847B-40D0-8FC1-918A11EC3AA9}" destId="{5336F96D-AD70-427C-BBF6-7FCEE5E2E44A}" srcOrd="0" destOrd="0" presId="urn:microsoft.com/office/officeart/2005/8/layout/StepDownProcess"/>
    <dgm:cxn modelId="{8F7449D4-DA51-4DA3-AEE6-E226C4ED9537}" type="presOf" srcId="{1E91C8CC-39D7-4D7F-B03D-8C67F9381FA9}" destId="{4B3ED112-3254-4FCE-8648-686DF075FC5F}" srcOrd="0" destOrd="0" presId="urn:microsoft.com/office/officeart/2005/8/layout/StepDownProcess"/>
    <dgm:cxn modelId="{C409ACD9-96BE-453A-A157-2C4136AA5105}" type="presOf" srcId="{4B64DB5B-5FBC-43F8-820F-759D8ED9467E}" destId="{893064E4-35A2-4115-A7FA-469604E1C6A5}" srcOrd="0" destOrd="0" presId="urn:microsoft.com/office/officeart/2005/8/layout/StepDownProcess"/>
    <dgm:cxn modelId="{BFD842EE-B047-4A0F-928C-2A67C400C6FA}" srcId="{4B64DB5B-5FBC-43F8-820F-759D8ED9467E}" destId="{BDD00BCE-187C-4D13-9B39-820D864A997B}" srcOrd="0" destOrd="0" parTransId="{CBB6E998-C6CD-4ACE-B959-D0CE8AA213B8}" sibTransId="{995C3862-DF40-4828-A18E-8056834537DB}"/>
    <dgm:cxn modelId="{AB65D7BE-61B8-490A-8657-2846DA0954F4}" type="presParOf" srcId="{893064E4-35A2-4115-A7FA-469604E1C6A5}" destId="{80577850-07C8-44D3-9067-D7F8C589949C}" srcOrd="0" destOrd="0" presId="urn:microsoft.com/office/officeart/2005/8/layout/StepDownProcess"/>
    <dgm:cxn modelId="{228D8858-773C-48E1-A90B-BC9C0574241F}" type="presParOf" srcId="{80577850-07C8-44D3-9067-D7F8C589949C}" destId="{6689AA15-D028-4EA4-A4E8-102BB677B065}" srcOrd="0" destOrd="0" presId="urn:microsoft.com/office/officeart/2005/8/layout/StepDownProcess"/>
    <dgm:cxn modelId="{DB53E92D-D46E-45F7-95D3-FD8B8B6BC490}" type="presParOf" srcId="{80577850-07C8-44D3-9067-D7F8C589949C}" destId="{A0C08A60-DBBD-4225-B787-1A3AD9220E7E}" srcOrd="1" destOrd="0" presId="urn:microsoft.com/office/officeart/2005/8/layout/StepDownProcess"/>
    <dgm:cxn modelId="{33CA341E-4EF3-42FD-AB6A-809616C9E5A8}" type="presParOf" srcId="{80577850-07C8-44D3-9067-D7F8C589949C}" destId="{487D824D-FE1C-46E2-84C1-9F159302F605}" srcOrd="2" destOrd="0" presId="urn:microsoft.com/office/officeart/2005/8/layout/StepDownProcess"/>
    <dgm:cxn modelId="{36043445-96F7-4AEE-B2D9-D9E7432AF08E}" type="presParOf" srcId="{893064E4-35A2-4115-A7FA-469604E1C6A5}" destId="{1240C3D0-34F5-49B9-8257-1741E43A8AC7}" srcOrd="1" destOrd="0" presId="urn:microsoft.com/office/officeart/2005/8/layout/StepDownProcess"/>
    <dgm:cxn modelId="{38EF2848-5A84-46B2-95DF-F4C8072DAA61}" type="presParOf" srcId="{893064E4-35A2-4115-A7FA-469604E1C6A5}" destId="{0FD41B65-A025-48F6-AA8C-8FE27514D715}" srcOrd="2" destOrd="0" presId="urn:microsoft.com/office/officeart/2005/8/layout/StepDownProcess"/>
    <dgm:cxn modelId="{0D5E3BDB-3CDB-49AD-9091-FEB0ABE4D32D}" type="presParOf" srcId="{0FD41B65-A025-48F6-AA8C-8FE27514D715}" destId="{17B08D6F-E3AC-4BAC-ABF6-60F512C8CE1D}" srcOrd="0" destOrd="0" presId="urn:microsoft.com/office/officeart/2005/8/layout/StepDownProcess"/>
    <dgm:cxn modelId="{163D2EFB-C260-4698-9219-8EC80024F1AF}" type="presParOf" srcId="{0FD41B65-A025-48F6-AA8C-8FE27514D715}" destId="{5336F96D-AD70-427C-BBF6-7FCEE5E2E44A}" srcOrd="1" destOrd="0" presId="urn:microsoft.com/office/officeart/2005/8/layout/StepDownProcess"/>
    <dgm:cxn modelId="{D66510CA-4484-4583-BB9D-997D93DDBF3E}" type="presParOf" srcId="{0FD41B65-A025-48F6-AA8C-8FE27514D715}" destId="{4B3ED112-3254-4FCE-8648-686DF075FC5F}" srcOrd="2" destOrd="0" presId="urn:microsoft.com/office/officeart/2005/8/layout/StepDownProcess"/>
    <dgm:cxn modelId="{EA80F19E-440B-402B-8804-C7EBA6EFF3B8}" type="presParOf" srcId="{893064E4-35A2-4115-A7FA-469604E1C6A5}" destId="{32F0365C-781F-4428-9887-A95DD26FBDF3}" srcOrd="3" destOrd="0" presId="urn:microsoft.com/office/officeart/2005/8/layout/StepDownProcess"/>
    <dgm:cxn modelId="{CC10AF49-3C7B-4648-9543-1D289C61FCE2}" type="presParOf" srcId="{893064E4-35A2-4115-A7FA-469604E1C6A5}" destId="{8B26C20B-6133-4225-B09E-78D878B3CE74}" srcOrd="4" destOrd="0" presId="urn:microsoft.com/office/officeart/2005/8/layout/StepDownProcess"/>
    <dgm:cxn modelId="{AFC1496E-51F6-42D2-9FB9-ED38C988CB6E}" type="presParOf" srcId="{8B26C20B-6133-4225-B09E-78D878B3CE74}" destId="{32533316-7D24-439D-9C5F-8F6A460FFA6E}" srcOrd="0" destOrd="0" presId="urn:microsoft.com/office/officeart/2005/8/layout/StepDownProcess"/>
    <dgm:cxn modelId="{D7BB47A1-D478-4FCA-9D25-FBBCC18930C5}" type="presParOf" srcId="{8B26C20B-6133-4225-B09E-78D878B3CE74}" destId="{2C2DEE4D-B75E-4063-92EF-F3014C9A704C}" srcOrd="1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4DB5B-5FBC-43F8-820F-759D8ED9467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DD00BCE-187C-4D13-9B39-820D864A997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Discard records with less 300 sec</a:t>
          </a:r>
          <a:endParaRPr lang="da-DK" dirty="0"/>
        </a:p>
      </dgm:t>
    </dgm:pt>
    <dgm:pt modelId="{CBB6E998-C6CD-4ACE-B959-D0CE8AA213B8}" type="parTrans" cxnId="{BFD842EE-B047-4A0F-928C-2A67C400C6FA}">
      <dgm:prSet/>
      <dgm:spPr/>
      <dgm:t>
        <a:bodyPr/>
        <a:lstStyle/>
        <a:p>
          <a:endParaRPr lang="da-DK"/>
        </a:p>
      </dgm:t>
    </dgm:pt>
    <dgm:pt modelId="{995C3862-DF40-4828-A18E-8056834537DB}" type="sibTrans" cxnId="{BFD842EE-B047-4A0F-928C-2A67C400C6FA}">
      <dgm:prSet/>
      <dgm:spPr/>
      <dgm:t>
        <a:bodyPr/>
        <a:lstStyle/>
        <a:p>
          <a:endParaRPr lang="da-DK"/>
        </a:p>
      </dgm:t>
    </dgm:pt>
    <dgm:pt modelId="{F7E38E39-2855-49B8-8ED7-30264E532A14}">
      <dgm:prSet phldrT="[Text]" custT="1"/>
      <dgm:spPr>
        <a:noFill/>
      </dgm:spPr>
      <dgm:t>
        <a:bodyPr/>
        <a:lstStyle/>
        <a:p>
          <a:r>
            <a:rPr lang="en-US" sz="1000" dirty="0">
              <a:solidFill>
                <a:schemeClr val="bg2"/>
              </a:solidFill>
            </a:rPr>
            <a:t>Keeping homogeneous visits</a:t>
          </a:r>
          <a:endParaRPr lang="da-DK" sz="1000" dirty="0">
            <a:solidFill>
              <a:schemeClr val="bg2"/>
            </a:solidFill>
          </a:endParaRPr>
        </a:p>
      </dgm:t>
    </dgm:pt>
    <dgm:pt modelId="{370C104F-18C2-401B-987A-C9C0D7754E96}" type="parTrans" cxnId="{53441AA2-3930-4075-9B3E-45614A2FF5EF}">
      <dgm:prSet/>
      <dgm:spPr/>
      <dgm:t>
        <a:bodyPr/>
        <a:lstStyle/>
        <a:p>
          <a:endParaRPr lang="da-DK"/>
        </a:p>
      </dgm:t>
    </dgm:pt>
    <dgm:pt modelId="{F1D74AD5-6D0D-4A03-A1E4-BDDCDC5FB895}" type="sibTrans" cxnId="{53441AA2-3930-4075-9B3E-45614A2FF5EF}">
      <dgm:prSet/>
      <dgm:spPr/>
      <dgm:t>
        <a:bodyPr/>
        <a:lstStyle/>
        <a:p>
          <a:endParaRPr lang="da-DK"/>
        </a:p>
      </dgm:t>
    </dgm:pt>
    <dgm:pt modelId="{B7242D71-847B-40D0-8FC1-918A11EC3AA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Keep between 60-300 sec</a:t>
          </a:r>
          <a:endParaRPr lang="da-DK" dirty="0"/>
        </a:p>
      </dgm:t>
    </dgm:pt>
    <dgm:pt modelId="{E3B20FF6-8CDF-4BBB-8321-4C18413369B4}" type="parTrans" cxnId="{305A8B90-3214-46D6-ADFA-57EEA7A6796D}">
      <dgm:prSet/>
      <dgm:spPr/>
      <dgm:t>
        <a:bodyPr/>
        <a:lstStyle/>
        <a:p>
          <a:endParaRPr lang="da-DK"/>
        </a:p>
      </dgm:t>
    </dgm:pt>
    <dgm:pt modelId="{288A754B-5B64-489B-8427-0E4D9C978F82}" type="sibTrans" cxnId="{305A8B90-3214-46D6-ADFA-57EEA7A6796D}">
      <dgm:prSet/>
      <dgm:spPr/>
      <dgm:t>
        <a:bodyPr/>
        <a:lstStyle/>
        <a:p>
          <a:endParaRPr lang="da-DK"/>
        </a:p>
      </dgm:t>
    </dgm:pt>
    <dgm:pt modelId="{1E91C8CC-39D7-4D7F-B03D-8C67F9381FA9}">
      <dgm:prSet phldrT="[Text]" custT="1"/>
      <dgm:spPr/>
      <dgm:t>
        <a:bodyPr/>
        <a:lstStyle/>
        <a:p>
          <a:r>
            <a:rPr lang="da-DK" sz="1000" dirty="0">
              <a:solidFill>
                <a:schemeClr val="bg2"/>
              </a:solidFill>
            </a:rPr>
            <a:t>Head cow in the AMS</a:t>
          </a:r>
        </a:p>
      </dgm:t>
    </dgm:pt>
    <dgm:pt modelId="{8475B058-9450-44D1-8691-8138FA867C73}" type="parTrans" cxnId="{8A442D57-84DD-4731-BAEA-786444C1CBB1}">
      <dgm:prSet/>
      <dgm:spPr/>
      <dgm:t>
        <a:bodyPr/>
        <a:lstStyle/>
        <a:p>
          <a:endParaRPr lang="da-DK"/>
        </a:p>
      </dgm:t>
    </dgm:pt>
    <dgm:pt modelId="{618B7093-042A-4591-8F65-0CB300DDDDD3}" type="sibTrans" cxnId="{8A442D57-84DD-4731-BAEA-786444C1CBB1}">
      <dgm:prSet/>
      <dgm:spPr/>
      <dgm:t>
        <a:bodyPr/>
        <a:lstStyle/>
        <a:p>
          <a:endParaRPr lang="da-DK"/>
        </a:p>
      </dgm:t>
    </dgm:pt>
    <dgm:pt modelId="{3187E7D8-9BB5-45A3-9D1D-FB6DC086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Create mean per visit per animal per day</a:t>
          </a:r>
          <a:endParaRPr lang="da-DK" dirty="0"/>
        </a:p>
      </dgm:t>
    </dgm:pt>
    <dgm:pt modelId="{BC6CBC01-5420-4FCE-B154-8561CA54E6D8}" type="parTrans" cxnId="{F2212840-2D4B-48BD-A199-CA9E87026E6E}">
      <dgm:prSet/>
      <dgm:spPr/>
      <dgm:t>
        <a:bodyPr/>
        <a:lstStyle/>
        <a:p>
          <a:endParaRPr lang="da-DK"/>
        </a:p>
      </dgm:t>
    </dgm:pt>
    <dgm:pt modelId="{6A3746C1-5977-4D98-8292-5BD2D242D543}" type="sibTrans" cxnId="{F2212840-2D4B-48BD-A199-CA9E87026E6E}">
      <dgm:prSet/>
      <dgm:spPr/>
      <dgm:t>
        <a:bodyPr/>
        <a:lstStyle/>
        <a:p>
          <a:endParaRPr lang="da-DK"/>
        </a:p>
      </dgm:t>
    </dgm:pt>
    <dgm:pt modelId="{893064E4-35A2-4115-A7FA-469604E1C6A5}" type="pres">
      <dgm:prSet presAssocID="{4B64DB5B-5FBC-43F8-820F-759D8ED9467E}" presName="rootnode" presStyleCnt="0">
        <dgm:presLayoutVars>
          <dgm:chMax/>
          <dgm:chPref/>
          <dgm:dir/>
          <dgm:animLvl val="lvl"/>
        </dgm:presLayoutVars>
      </dgm:prSet>
      <dgm:spPr/>
    </dgm:pt>
    <dgm:pt modelId="{80577850-07C8-44D3-9067-D7F8C589949C}" type="pres">
      <dgm:prSet presAssocID="{BDD00BCE-187C-4D13-9B39-820D864A997B}" presName="composite" presStyleCnt="0"/>
      <dgm:spPr/>
    </dgm:pt>
    <dgm:pt modelId="{6689AA15-D028-4EA4-A4E8-102BB677B065}" type="pres">
      <dgm:prSet presAssocID="{BDD00BCE-187C-4D13-9B39-820D864A997B}" presName="bentUpArrow1" presStyleLbl="alignImgPlace1" presStyleIdx="0" presStyleCnt="2"/>
      <dgm:spPr>
        <a:solidFill>
          <a:srgbClr val="34B233"/>
        </a:solidFill>
        <a:ln>
          <a:solidFill>
            <a:srgbClr val="34B233"/>
          </a:solidFill>
        </a:ln>
      </dgm:spPr>
    </dgm:pt>
    <dgm:pt modelId="{A0C08A60-DBBD-4225-B787-1A3AD9220E7E}" type="pres">
      <dgm:prSet presAssocID="{BDD00BCE-187C-4D13-9B39-820D864A997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87D824D-FE1C-46E2-84C1-9F159302F605}" type="pres">
      <dgm:prSet presAssocID="{BDD00BCE-187C-4D13-9B39-820D864A997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240C3D0-34F5-49B9-8257-1741E43A8AC7}" type="pres">
      <dgm:prSet presAssocID="{995C3862-DF40-4828-A18E-8056834537DB}" presName="sibTrans" presStyleCnt="0"/>
      <dgm:spPr/>
    </dgm:pt>
    <dgm:pt modelId="{0FD41B65-A025-48F6-AA8C-8FE27514D715}" type="pres">
      <dgm:prSet presAssocID="{B7242D71-847B-40D0-8FC1-918A11EC3AA9}" presName="composite" presStyleCnt="0"/>
      <dgm:spPr/>
    </dgm:pt>
    <dgm:pt modelId="{17B08D6F-E3AC-4BAC-ABF6-60F512C8CE1D}" type="pres">
      <dgm:prSet presAssocID="{B7242D71-847B-40D0-8FC1-918A11EC3AA9}" presName="bentUpArrow1" presStyleLbl="alignImgPlace1" presStyleIdx="1" presStyleCnt="2"/>
      <dgm:spPr>
        <a:solidFill>
          <a:srgbClr val="34B233"/>
        </a:solidFill>
        <a:ln>
          <a:solidFill>
            <a:srgbClr val="00B050"/>
          </a:solidFill>
        </a:ln>
      </dgm:spPr>
    </dgm:pt>
    <dgm:pt modelId="{5336F96D-AD70-427C-BBF6-7FCEE5E2E44A}" type="pres">
      <dgm:prSet presAssocID="{B7242D71-847B-40D0-8FC1-918A11EC3AA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B3ED112-3254-4FCE-8648-686DF075FC5F}" type="pres">
      <dgm:prSet presAssocID="{B7242D71-847B-40D0-8FC1-918A11EC3AA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2F0365C-781F-4428-9887-A95DD26FBDF3}" type="pres">
      <dgm:prSet presAssocID="{288A754B-5B64-489B-8427-0E4D9C978F82}" presName="sibTrans" presStyleCnt="0"/>
      <dgm:spPr/>
    </dgm:pt>
    <dgm:pt modelId="{8B26C20B-6133-4225-B09E-78D878B3CE74}" type="pres">
      <dgm:prSet presAssocID="{3187E7D8-9BB5-45A3-9D1D-FB6DC086A6CA}" presName="composite" presStyleCnt="0"/>
      <dgm:spPr/>
    </dgm:pt>
    <dgm:pt modelId="{32533316-7D24-439D-9C5F-8F6A460FFA6E}" type="pres">
      <dgm:prSet presAssocID="{3187E7D8-9BB5-45A3-9D1D-FB6DC086A6C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63CD63C-3140-48FA-B4EE-56CACEA8D533}" type="presOf" srcId="{F7E38E39-2855-49B8-8ED7-30264E532A14}" destId="{487D824D-FE1C-46E2-84C1-9F159302F605}" srcOrd="0" destOrd="0" presId="urn:microsoft.com/office/officeart/2005/8/layout/StepDownProcess"/>
    <dgm:cxn modelId="{F2212840-2D4B-48BD-A199-CA9E87026E6E}" srcId="{4B64DB5B-5FBC-43F8-820F-759D8ED9467E}" destId="{3187E7D8-9BB5-45A3-9D1D-FB6DC086A6CA}" srcOrd="2" destOrd="0" parTransId="{BC6CBC01-5420-4FCE-B154-8561CA54E6D8}" sibTransId="{6A3746C1-5977-4D98-8292-5BD2D242D543}"/>
    <dgm:cxn modelId="{8A442D57-84DD-4731-BAEA-786444C1CBB1}" srcId="{B7242D71-847B-40D0-8FC1-918A11EC3AA9}" destId="{1E91C8CC-39D7-4D7F-B03D-8C67F9381FA9}" srcOrd="0" destOrd="0" parTransId="{8475B058-9450-44D1-8691-8138FA867C73}" sibTransId="{618B7093-042A-4591-8F65-0CB300DDDDD3}"/>
    <dgm:cxn modelId="{EBB9DA59-4D24-43B5-AAF3-D08BA7EDCBCA}" type="presOf" srcId="{3187E7D8-9BB5-45A3-9D1D-FB6DC086A6CA}" destId="{32533316-7D24-439D-9C5F-8F6A460FFA6E}" srcOrd="0" destOrd="0" presId="urn:microsoft.com/office/officeart/2005/8/layout/StepDownProcess"/>
    <dgm:cxn modelId="{305A8B90-3214-46D6-ADFA-57EEA7A6796D}" srcId="{4B64DB5B-5FBC-43F8-820F-759D8ED9467E}" destId="{B7242D71-847B-40D0-8FC1-918A11EC3AA9}" srcOrd="1" destOrd="0" parTransId="{E3B20FF6-8CDF-4BBB-8321-4C18413369B4}" sibTransId="{288A754B-5B64-489B-8427-0E4D9C978F82}"/>
    <dgm:cxn modelId="{53441AA2-3930-4075-9B3E-45614A2FF5EF}" srcId="{BDD00BCE-187C-4D13-9B39-820D864A997B}" destId="{F7E38E39-2855-49B8-8ED7-30264E532A14}" srcOrd="0" destOrd="0" parTransId="{370C104F-18C2-401B-987A-C9C0D7754E96}" sibTransId="{F1D74AD5-6D0D-4A03-A1E4-BDDCDC5FB895}"/>
    <dgm:cxn modelId="{35FC09A4-8DD0-4E3F-A260-536458D76012}" type="presOf" srcId="{BDD00BCE-187C-4D13-9B39-820D864A997B}" destId="{A0C08A60-DBBD-4225-B787-1A3AD9220E7E}" srcOrd="0" destOrd="0" presId="urn:microsoft.com/office/officeart/2005/8/layout/StepDownProcess"/>
    <dgm:cxn modelId="{9A4111C8-7F71-4DE2-B9A8-F2551B55A214}" type="presOf" srcId="{B7242D71-847B-40D0-8FC1-918A11EC3AA9}" destId="{5336F96D-AD70-427C-BBF6-7FCEE5E2E44A}" srcOrd="0" destOrd="0" presId="urn:microsoft.com/office/officeart/2005/8/layout/StepDownProcess"/>
    <dgm:cxn modelId="{8F7449D4-DA51-4DA3-AEE6-E226C4ED9537}" type="presOf" srcId="{1E91C8CC-39D7-4D7F-B03D-8C67F9381FA9}" destId="{4B3ED112-3254-4FCE-8648-686DF075FC5F}" srcOrd="0" destOrd="0" presId="urn:microsoft.com/office/officeart/2005/8/layout/StepDownProcess"/>
    <dgm:cxn modelId="{C409ACD9-96BE-453A-A157-2C4136AA5105}" type="presOf" srcId="{4B64DB5B-5FBC-43F8-820F-759D8ED9467E}" destId="{893064E4-35A2-4115-A7FA-469604E1C6A5}" srcOrd="0" destOrd="0" presId="urn:microsoft.com/office/officeart/2005/8/layout/StepDownProcess"/>
    <dgm:cxn modelId="{BFD842EE-B047-4A0F-928C-2A67C400C6FA}" srcId="{4B64DB5B-5FBC-43F8-820F-759D8ED9467E}" destId="{BDD00BCE-187C-4D13-9B39-820D864A997B}" srcOrd="0" destOrd="0" parTransId="{CBB6E998-C6CD-4ACE-B959-D0CE8AA213B8}" sibTransId="{995C3862-DF40-4828-A18E-8056834537DB}"/>
    <dgm:cxn modelId="{AB65D7BE-61B8-490A-8657-2846DA0954F4}" type="presParOf" srcId="{893064E4-35A2-4115-A7FA-469604E1C6A5}" destId="{80577850-07C8-44D3-9067-D7F8C589949C}" srcOrd="0" destOrd="0" presId="urn:microsoft.com/office/officeart/2005/8/layout/StepDownProcess"/>
    <dgm:cxn modelId="{228D8858-773C-48E1-A90B-BC9C0574241F}" type="presParOf" srcId="{80577850-07C8-44D3-9067-D7F8C589949C}" destId="{6689AA15-D028-4EA4-A4E8-102BB677B065}" srcOrd="0" destOrd="0" presId="urn:microsoft.com/office/officeart/2005/8/layout/StepDownProcess"/>
    <dgm:cxn modelId="{DB53E92D-D46E-45F7-95D3-FD8B8B6BC490}" type="presParOf" srcId="{80577850-07C8-44D3-9067-D7F8C589949C}" destId="{A0C08A60-DBBD-4225-B787-1A3AD9220E7E}" srcOrd="1" destOrd="0" presId="urn:microsoft.com/office/officeart/2005/8/layout/StepDownProcess"/>
    <dgm:cxn modelId="{33CA341E-4EF3-42FD-AB6A-809616C9E5A8}" type="presParOf" srcId="{80577850-07C8-44D3-9067-D7F8C589949C}" destId="{487D824D-FE1C-46E2-84C1-9F159302F605}" srcOrd="2" destOrd="0" presId="urn:microsoft.com/office/officeart/2005/8/layout/StepDownProcess"/>
    <dgm:cxn modelId="{36043445-96F7-4AEE-B2D9-D9E7432AF08E}" type="presParOf" srcId="{893064E4-35A2-4115-A7FA-469604E1C6A5}" destId="{1240C3D0-34F5-49B9-8257-1741E43A8AC7}" srcOrd="1" destOrd="0" presId="urn:microsoft.com/office/officeart/2005/8/layout/StepDownProcess"/>
    <dgm:cxn modelId="{38EF2848-5A84-46B2-95DF-F4C8072DAA61}" type="presParOf" srcId="{893064E4-35A2-4115-A7FA-469604E1C6A5}" destId="{0FD41B65-A025-48F6-AA8C-8FE27514D715}" srcOrd="2" destOrd="0" presId="urn:microsoft.com/office/officeart/2005/8/layout/StepDownProcess"/>
    <dgm:cxn modelId="{0D5E3BDB-3CDB-49AD-9091-FEB0ABE4D32D}" type="presParOf" srcId="{0FD41B65-A025-48F6-AA8C-8FE27514D715}" destId="{17B08D6F-E3AC-4BAC-ABF6-60F512C8CE1D}" srcOrd="0" destOrd="0" presId="urn:microsoft.com/office/officeart/2005/8/layout/StepDownProcess"/>
    <dgm:cxn modelId="{163D2EFB-C260-4698-9219-8EC80024F1AF}" type="presParOf" srcId="{0FD41B65-A025-48F6-AA8C-8FE27514D715}" destId="{5336F96D-AD70-427C-BBF6-7FCEE5E2E44A}" srcOrd="1" destOrd="0" presId="urn:microsoft.com/office/officeart/2005/8/layout/StepDownProcess"/>
    <dgm:cxn modelId="{D66510CA-4484-4583-BB9D-997D93DDBF3E}" type="presParOf" srcId="{0FD41B65-A025-48F6-AA8C-8FE27514D715}" destId="{4B3ED112-3254-4FCE-8648-686DF075FC5F}" srcOrd="2" destOrd="0" presId="urn:microsoft.com/office/officeart/2005/8/layout/StepDownProcess"/>
    <dgm:cxn modelId="{EA80F19E-440B-402B-8804-C7EBA6EFF3B8}" type="presParOf" srcId="{893064E4-35A2-4115-A7FA-469604E1C6A5}" destId="{32F0365C-781F-4428-9887-A95DD26FBDF3}" srcOrd="3" destOrd="0" presId="urn:microsoft.com/office/officeart/2005/8/layout/StepDownProcess"/>
    <dgm:cxn modelId="{CC10AF49-3C7B-4648-9543-1D289C61FCE2}" type="presParOf" srcId="{893064E4-35A2-4115-A7FA-469604E1C6A5}" destId="{8B26C20B-6133-4225-B09E-78D878B3CE74}" srcOrd="4" destOrd="0" presId="urn:microsoft.com/office/officeart/2005/8/layout/StepDownProcess"/>
    <dgm:cxn modelId="{AFC1496E-51F6-42D2-9FB9-ED38C988CB6E}" type="presParOf" srcId="{8B26C20B-6133-4225-B09E-78D878B3CE74}" destId="{32533316-7D24-439D-9C5F-8F6A460FFA6E}" srcOrd="0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9AA15-D028-4EA4-A4E8-102BB677B065}">
      <dsp:nvSpPr>
        <dsp:cNvPr id="0" name=""/>
        <dsp:cNvSpPr/>
      </dsp:nvSpPr>
      <dsp:spPr>
        <a:xfrm rot="5400000">
          <a:off x="1442242" y="608174"/>
          <a:ext cx="537877" cy="6123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34B233"/>
        </a:solidFill>
        <a:ln w="25400" cap="flat" cmpd="sng" algn="ctr">
          <a:solidFill>
            <a:srgbClr val="34B23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08A60-DBBD-4225-B787-1A3AD9220E7E}">
      <dsp:nvSpPr>
        <dsp:cNvPr id="0" name=""/>
        <dsp:cNvSpPr/>
      </dsp:nvSpPr>
      <dsp:spPr>
        <a:xfrm>
          <a:off x="1299737" y="11926"/>
          <a:ext cx="905469" cy="633799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Background</a:t>
          </a:r>
          <a:endParaRPr lang="da-DK" sz="1000" kern="1200" dirty="0"/>
        </a:p>
      </dsp:txBody>
      <dsp:txXfrm>
        <a:off x="1330682" y="42871"/>
        <a:ext cx="843579" cy="571909"/>
      </dsp:txXfrm>
    </dsp:sp>
    <dsp:sp modelId="{487D824D-FE1C-46E2-84C1-9F159302F605}">
      <dsp:nvSpPr>
        <dsp:cNvPr id="0" name=""/>
        <dsp:cNvSpPr/>
      </dsp:nvSpPr>
      <dsp:spPr>
        <a:xfrm>
          <a:off x="2244749" y="60099"/>
          <a:ext cx="1065241" cy="51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bg2"/>
              </a:solidFill>
            </a:rPr>
            <a:t>Measuring or estimating </a:t>
          </a:r>
          <a:endParaRPr lang="da-DK" sz="1000" kern="1200" dirty="0">
            <a:solidFill>
              <a:schemeClr val="bg2"/>
            </a:solidFill>
          </a:endParaRPr>
        </a:p>
      </dsp:txBody>
      <dsp:txXfrm>
        <a:off x="2244749" y="60099"/>
        <a:ext cx="1065241" cy="512264"/>
      </dsp:txXfrm>
    </dsp:sp>
    <dsp:sp modelId="{17B08D6F-E3AC-4BAC-ABF6-60F512C8CE1D}">
      <dsp:nvSpPr>
        <dsp:cNvPr id="0" name=""/>
        <dsp:cNvSpPr/>
      </dsp:nvSpPr>
      <dsp:spPr>
        <a:xfrm rot="5400000">
          <a:off x="2290578" y="1320140"/>
          <a:ext cx="537877" cy="6123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34B233"/>
        </a:solidFill>
        <a:ln w="25400" cap="flat" cmpd="sng" algn="ctr">
          <a:solidFill>
            <a:srgbClr val="34B23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6F96D-AD70-427C-BBF6-7FCEE5E2E44A}">
      <dsp:nvSpPr>
        <dsp:cNvPr id="0" name=""/>
        <dsp:cNvSpPr/>
      </dsp:nvSpPr>
      <dsp:spPr>
        <a:xfrm>
          <a:off x="2148073" y="723891"/>
          <a:ext cx="905469" cy="633799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Creating event</a:t>
          </a:r>
          <a:endParaRPr lang="da-DK" sz="1000" kern="1200" dirty="0"/>
        </a:p>
      </dsp:txBody>
      <dsp:txXfrm>
        <a:off x="2179018" y="754836"/>
        <a:ext cx="843579" cy="571909"/>
      </dsp:txXfrm>
    </dsp:sp>
    <dsp:sp modelId="{4B3ED112-3254-4FCE-8648-686DF075FC5F}">
      <dsp:nvSpPr>
        <dsp:cNvPr id="0" name=""/>
        <dsp:cNvSpPr/>
      </dsp:nvSpPr>
      <dsp:spPr>
        <a:xfrm>
          <a:off x="3053542" y="784339"/>
          <a:ext cx="658552" cy="51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900" kern="1200" dirty="0">
              <a:solidFill>
                <a:schemeClr val="bg2"/>
              </a:solidFill>
            </a:rPr>
            <a:t>Per animal and visit</a:t>
          </a:r>
        </a:p>
      </dsp:txBody>
      <dsp:txXfrm>
        <a:off x="3053542" y="784339"/>
        <a:ext cx="658552" cy="512264"/>
      </dsp:txXfrm>
    </dsp:sp>
    <dsp:sp modelId="{32533316-7D24-439D-9C5F-8F6A460FFA6E}">
      <dsp:nvSpPr>
        <dsp:cNvPr id="0" name=""/>
        <dsp:cNvSpPr/>
      </dsp:nvSpPr>
      <dsp:spPr>
        <a:xfrm>
          <a:off x="2996409" y="1435857"/>
          <a:ext cx="905469" cy="633799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Discard first 20-60 sec</a:t>
          </a:r>
          <a:endParaRPr lang="da-DK" sz="1000" kern="1200" dirty="0"/>
        </a:p>
      </dsp:txBody>
      <dsp:txXfrm>
        <a:off x="3027354" y="1466802"/>
        <a:ext cx="843579" cy="571909"/>
      </dsp:txXfrm>
    </dsp:sp>
    <dsp:sp modelId="{2C2DEE4D-B75E-4063-92EF-F3014C9A704C}">
      <dsp:nvSpPr>
        <dsp:cNvPr id="0" name=""/>
        <dsp:cNvSpPr/>
      </dsp:nvSpPr>
      <dsp:spPr>
        <a:xfrm>
          <a:off x="4005146" y="1473760"/>
          <a:ext cx="1264091" cy="51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bg2"/>
              </a:solidFill>
            </a:rPr>
            <a:t>Accounting for the time the gas takes to travel through the tube</a:t>
          </a:r>
          <a:endParaRPr lang="da-DK" sz="1000" kern="1200" dirty="0">
            <a:solidFill>
              <a:schemeClr val="bg2"/>
            </a:solidFill>
          </a:endParaRPr>
        </a:p>
      </dsp:txBody>
      <dsp:txXfrm>
        <a:off x="4005146" y="1473760"/>
        <a:ext cx="1264091" cy="51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9AA15-D028-4EA4-A4E8-102BB677B065}">
      <dsp:nvSpPr>
        <dsp:cNvPr id="0" name=""/>
        <dsp:cNvSpPr/>
      </dsp:nvSpPr>
      <dsp:spPr>
        <a:xfrm rot="5400000">
          <a:off x="2020508" y="608174"/>
          <a:ext cx="537877" cy="6123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34B233"/>
        </a:solidFill>
        <a:ln w="25400" cap="flat" cmpd="sng" algn="ctr">
          <a:solidFill>
            <a:srgbClr val="34B23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08A60-DBBD-4225-B787-1A3AD9220E7E}">
      <dsp:nvSpPr>
        <dsp:cNvPr id="0" name=""/>
        <dsp:cNvSpPr/>
      </dsp:nvSpPr>
      <dsp:spPr>
        <a:xfrm>
          <a:off x="1878003" y="11926"/>
          <a:ext cx="905469" cy="633799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Discard records with less 300 sec</a:t>
          </a:r>
          <a:endParaRPr lang="da-DK" sz="900" kern="1200" dirty="0"/>
        </a:p>
      </dsp:txBody>
      <dsp:txXfrm>
        <a:off x="1908948" y="42871"/>
        <a:ext cx="843579" cy="571909"/>
      </dsp:txXfrm>
    </dsp:sp>
    <dsp:sp modelId="{487D824D-FE1C-46E2-84C1-9F159302F605}">
      <dsp:nvSpPr>
        <dsp:cNvPr id="0" name=""/>
        <dsp:cNvSpPr/>
      </dsp:nvSpPr>
      <dsp:spPr>
        <a:xfrm>
          <a:off x="2783473" y="72373"/>
          <a:ext cx="658552" cy="51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bg2"/>
              </a:solidFill>
            </a:rPr>
            <a:t>Keeping homogeneous visits</a:t>
          </a:r>
          <a:endParaRPr lang="da-DK" sz="1000" kern="1200" dirty="0">
            <a:solidFill>
              <a:schemeClr val="bg2"/>
            </a:solidFill>
          </a:endParaRPr>
        </a:p>
      </dsp:txBody>
      <dsp:txXfrm>
        <a:off x="2783473" y="72373"/>
        <a:ext cx="658552" cy="512264"/>
      </dsp:txXfrm>
    </dsp:sp>
    <dsp:sp modelId="{17B08D6F-E3AC-4BAC-ABF6-60F512C8CE1D}">
      <dsp:nvSpPr>
        <dsp:cNvPr id="0" name=""/>
        <dsp:cNvSpPr/>
      </dsp:nvSpPr>
      <dsp:spPr>
        <a:xfrm rot="5400000">
          <a:off x="2771239" y="1320140"/>
          <a:ext cx="537877" cy="61235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34B233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6F96D-AD70-427C-BBF6-7FCEE5E2E44A}">
      <dsp:nvSpPr>
        <dsp:cNvPr id="0" name=""/>
        <dsp:cNvSpPr/>
      </dsp:nvSpPr>
      <dsp:spPr>
        <a:xfrm>
          <a:off x="2628734" y="723891"/>
          <a:ext cx="905469" cy="633799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Keep between 60-300 sec</a:t>
          </a:r>
          <a:endParaRPr lang="da-DK" sz="900" kern="1200" dirty="0"/>
        </a:p>
      </dsp:txBody>
      <dsp:txXfrm>
        <a:off x="2659679" y="754836"/>
        <a:ext cx="843579" cy="571909"/>
      </dsp:txXfrm>
    </dsp:sp>
    <dsp:sp modelId="{4B3ED112-3254-4FCE-8648-686DF075FC5F}">
      <dsp:nvSpPr>
        <dsp:cNvPr id="0" name=""/>
        <dsp:cNvSpPr/>
      </dsp:nvSpPr>
      <dsp:spPr>
        <a:xfrm>
          <a:off x="3534203" y="784339"/>
          <a:ext cx="658552" cy="51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000" kern="1200" dirty="0">
              <a:solidFill>
                <a:schemeClr val="bg2"/>
              </a:solidFill>
            </a:rPr>
            <a:t>Head cow in the AMS</a:t>
          </a:r>
        </a:p>
      </dsp:txBody>
      <dsp:txXfrm>
        <a:off x="3534203" y="784339"/>
        <a:ext cx="658552" cy="512264"/>
      </dsp:txXfrm>
    </dsp:sp>
    <dsp:sp modelId="{32533316-7D24-439D-9C5F-8F6A460FFA6E}">
      <dsp:nvSpPr>
        <dsp:cNvPr id="0" name=""/>
        <dsp:cNvSpPr/>
      </dsp:nvSpPr>
      <dsp:spPr>
        <a:xfrm>
          <a:off x="3379464" y="1435857"/>
          <a:ext cx="905469" cy="633799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Create mean per visit per animal per day</a:t>
          </a:r>
          <a:endParaRPr lang="da-DK" sz="900" kern="1200" dirty="0"/>
        </a:p>
      </dsp:txBody>
      <dsp:txXfrm>
        <a:off x="3410409" y="1466802"/>
        <a:ext cx="843579" cy="571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8-1-2025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960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708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273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161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627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65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149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74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42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60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39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ym typeface="Wingdings" panose="05000000000000000000" pitchFamily="2" charset="2"/>
              </a:rPr>
              <a:t>If you know the </a:t>
            </a:r>
            <a:r>
              <a:rPr lang="en-US" kern="1200" dirty="0"/>
              <a:t>[CH</a:t>
            </a:r>
            <a:r>
              <a:rPr lang="en-US" kern="1200" baseline="-25000" dirty="0"/>
              <a:t>4</a:t>
            </a:r>
            <a:r>
              <a:rPr lang="en-US" kern="1200" dirty="0"/>
              <a:t>]:[CO</a:t>
            </a:r>
            <a:r>
              <a:rPr lang="en-US" kern="1200" baseline="-25000" dirty="0"/>
              <a:t>2</a:t>
            </a:r>
            <a:r>
              <a:rPr lang="en-US" kern="1200" dirty="0"/>
              <a:t>] ratio </a:t>
            </a:r>
            <a:r>
              <a:rPr lang="en-US" dirty="0">
                <a:sym typeface="Wingdings" panose="05000000000000000000" pitchFamily="2" charset="2"/>
              </a:rPr>
              <a:t>  and if you calculate the CO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production </a:t>
            </a:r>
          </a:p>
          <a:p>
            <a:pPr marL="342891" indent="-34289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calculate amount of CH</a:t>
            </a:r>
            <a:r>
              <a:rPr lang="en-US" baseline="-25000" dirty="0">
                <a:sym typeface="Wingdings" panose="05000000000000000000" pitchFamily="2" charset="2"/>
              </a:rPr>
              <a:t>4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  <a:t>4th report from working group on climatization of animal houses: </a:t>
            </a:r>
            <a:r>
              <a:rPr lang="da-DK" sz="1200" dirty="0" err="1">
                <a:solidFill>
                  <a:srgbClr val="002546">
                    <a:lumMod val="90000"/>
                    <a:lumOff val="10000"/>
                  </a:srgbClr>
                </a:solidFill>
                <a:latin typeface="AU Passata"/>
              </a:rPr>
              <a:t>Used</a:t>
            </a:r>
            <a:r>
              <a:rPr lang="da-DK" sz="1200" dirty="0">
                <a:solidFill>
                  <a:srgbClr val="002546">
                    <a:lumMod val="90000"/>
                    <a:lumOff val="10000"/>
                  </a:srgbClr>
                </a:solidFill>
                <a:latin typeface="AU Passata"/>
              </a:rPr>
              <a:t> to </a:t>
            </a:r>
            <a:r>
              <a:rPr lang="da-DK" sz="1200" dirty="0" err="1">
                <a:solidFill>
                  <a:srgbClr val="002546">
                    <a:lumMod val="90000"/>
                    <a:lumOff val="10000"/>
                  </a:srgbClr>
                </a:solidFill>
                <a:latin typeface="AU Passata"/>
              </a:rPr>
              <a:t>determine</a:t>
            </a:r>
            <a:r>
              <a:rPr lang="da-DK" sz="1200" dirty="0">
                <a:solidFill>
                  <a:srgbClr val="002546">
                    <a:lumMod val="90000"/>
                    <a:lumOff val="10000"/>
                  </a:srgbClr>
                </a:solidFill>
                <a:latin typeface="AU Passata"/>
              </a:rPr>
              <a:t> ventilation in barns, and not to </a:t>
            </a:r>
            <a:r>
              <a:rPr lang="da-DK" sz="1200" dirty="0" err="1">
                <a:solidFill>
                  <a:srgbClr val="002546">
                    <a:lumMod val="90000"/>
                    <a:lumOff val="10000"/>
                  </a:srgbClr>
                </a:solidFill>
                <a:latin typeface="AU Passata"/>
              </a:rPr>
              <a:t>be</a:t>
            </a:r>
            <a:r>
              <a:rPr lang="da-DK" sz="1200" dirty="0">
                <a:solidFill>
                  <a:srgbClr val="002546">
                    <a:lumMod val="90000"/>
                    <a:lumOff val="10000"/>
                  </a:srgbClr>
                </a:solidFill>
                <a:latin typeface="AU Passata"/>
              </a:rPr>
              <a:t> </a:t>
            </a:r>
            <a:r>
              <a:rPr lang="da-DK" sz="1200" dirty="0" err="1">
                <a:solidFill>
                  <a:srgbClr val="002546">
                    <a:lumMod val="90000"/>
                    <a:lumOff val="10000"/>
                  </a:srgbClr>
                </a:solidFill>
                <a:latin typeface="AU Passata"/>
              </a:rPr>
              <a:t>used</a:t>
            </a:r>
            <a:r>
              <a:rPr lang="da-DK" sz="1200" dirty="0">
                <a:solidFill>
                  <a:srgbClr val="002546">
                    <a:lumMod val="90000"/>
                    <a:lumOff val="10000"/>
                  </a:srgbClr>
                </a:solidFill>
                <a:latin typeface="AU Passata"/>
              </a:rPr>
              <a:t> on </a:t>
            </a:r>
            <a:r>
              <a:rPr lang="da-DK" sz="1200" dirty="0" err="1">
                <a:solidFill>
                  <a:srgbClr val="002546">
                    <a:lumMod val="90000"/>
                    <a:lumOff val="10000"/>
                  </a:srgbClr>
                </a:solidFill>
                <a:latin typeface="AU Passata"/>
              </a:rPr>
              <a:t>individual</a:t>
            </a:r>
            <a:r>
              <a:rPr lang="da-DK" sz="1200" dirty="0">
                <a:solidFill>
                  <a:srgbClr val="002546">
                    <a:lumMod val="90000"/>
                    <a:lumOff val="10000"/>
                  </a:srgbClr>
                </a:solidFill>
                <a:latin typeface="AU Passata"/>
              </a:rPr>
              <a:t> </a:t>
            </a:r>
            <a:r>
              <a:rPr lang="da-DK" sz="1200" dirty="0" err="1">
                <a:solidFill>
                  <a:srgbClr val="002546">
                    <a:lumMod val="90000"/>
                    <a:lumOff val="10000"/>
                  </a:srgbClr>
                </a:solidFill>
                <a:latin typeface="AU Passata"/>
              </a:rPr>
              <a:t>animals</a:t>
            </a:r>
            <a:endParaRPr lang="da-DK" sz="1200" dirty="0">
              <a:solidFill>
                <a:srgbClr val="002546">
                  <a:lumMod val="90000"/>
                  <a:lumOff val="10000"/>
                </a:srgbClr>
              </a:solidFill>
              <a:latin typeface="AU Passat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HPU: heat producing units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5EC8A-DA83-4E68-8FE1-EC8E1807188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840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33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950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7399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FF1F9-563C-447A-B5FF-C6826F7DA5F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391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72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607588" y="170100"/>
            <a:ext cx="4284000" cy="42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78944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337175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3507017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6215589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3364454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4059604" cy="29878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474463"/>
            <a:ext cx="4060800" cy="298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8745" y="1107712"/>
            <a:ext cx="8274430" cy="334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5950" y="166688"/>
            <a:ext cx="4032000" cy="42903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59588" y="166688"/>
            <a:ext cx="4032000" cy="428966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1" y="0"/>
            <a:ext cx="9143999" cy="51435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 bwMode="white">
          <a:xfrm>
            <a:off x="561600" y="172641"/>
            <a:ext cx="8330400" cy="612000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98238" y="1365481"/>
            <a:ext cx="8394937" cy="30924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620713" y="1473200"/>
            <a:ext cx="8272462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72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61600" y="169210"/>
            <a:ext cx="3816000" cy="972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Klik om de modelstijlen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BDAB8-0EF8-4A81-9A3B-9114473CC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9D3CD-08C1-4912-BC27-9A9174ACF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10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0"/>
            <a:ext cx="9147282" cy="442079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8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742694" y="784263"/>
            <a:ext cx="486000" cy="36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599" dirty="0"/>
          </a:p>
          <a:p>
            <a:pPr algn="ctr"/>
            <a:endParaRPr lang="en-GB" sz="35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996" y="171471"/>
            <a:ext cx="8669258" cy="576832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72" y="1029765"/>
            <a:ext cx="7667240" cy="3391025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480584" y="255121"/>
            <a:ext cx="136977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35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58301" y="4936123"/>
            <a:ext cx="189049" cy="115416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08/01/2025</a:t>
            </a:fld>
            <a:r>
              <a:rPr lang="en-GB" dirty="0"/>
              <a:t>21/11/2022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008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>
          <p15:clr>
            <a:srgbClr val="00000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72" y="1470059"/>
            <a:ext cx="7667240" cy="2953113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480584" y="255121"/>
            <a:ext cx="1369776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35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58301" y="4936123"/>
            <a:ext cx="189049" cy="115416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08/01/2025</a:t>
            </a:fld>
            <a:r>
              <a:rPr lang="en-GB" dirty="0"/>
              <a:t>21/11/2022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861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3EC0-B2FA-09C0-3D0A-AF9B7FDF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94745"/>
            <a:ext cx="6858000" cy="10377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070B-0DD5-13AF-B57C-B4B8702F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07E9-F0F8-40B1-F18B-A3342200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D8BE-EB22-4518-BF0C-B721E358C9D4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CC437-4FEB-0467-A67D-01AB034A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AFCA-A521-0851-F574-F85ACCE0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2F1F-FA30-4492-A5B1-ACE34DBEC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1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858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8401" y="1474788"/>
            <a:ext cx="4051491" cy="29860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364830"/>
            <a:ext cx="4102100" cy="309763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473200"/>
            <a:ext cx="4102100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/>
              <a:t>Klik op het pictogram als u een logo wilt toevoegen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nl-NL"/>
              <a:t>Klik om de modelstijlen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61600" y="169210"/>
            <a:ext cx="8330400" cy="612000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501567" y="1368000"/>
            <a:ext cx="8391607" cy="30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463600" y="4773600"/>
            <a:ext cx="468000" cy="123188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900"/>
              </a:lnSpc>
              <a:defRPr lang="nl-NL" sz="800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nl-NL" smtClean="0"/>
              <a:pPr algn="r"/>
              <a:t>‹#›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AB5E9-4ECE-B139-2592-957D55A02097}"/>
              </a:ext>
            </a:extLst>
          </p:cNvPr>
          <p:cNvPicPr>
            <a:picLocks/>
          </p:cNvPicPr>
          <p:nvPr userDrawn="1"/>
        </p:nvPicPr>
        <p:blipFill>
          <a:blip r:embed="rId27"/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  <p:sldLayoutId id="2147483676" r:id="rId21"/>
    <p:sldLayoutId id="2147483678" r:id="rId22"/>
    <p:sldLayoutId id="2147483679" r:id="rId23"/>
    <p:sldLayoutId id="2147483680" r:id="rId24"/>
  </p:sldLayoutIdLst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26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400"/>
        </a:lnSpc>
        <a:spcBef>
          <a:spcPts val="11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400"/>
        </a:lnSpc>
        <a:spcBef>
          <a:spcPts val="9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3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hyperlink" Target="https://svgsilh.com/ja/ff5722/image/202776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44AC2A9E-AC88-41F9-8D8F-9385F85F5132}"/>
              </a:ext>
            </a:extLst>
          </p:cNvPr>
          <p:cNvSpPr>
            <a:spLocks/>
          </p:cNvSpPr>
          <p:nvPr/>
        </p:nvSpPr>
        <p:spPr bwMode="auto">
          <a:xfrm>
            <a:off x="-3176" y="-22533"/>
            <a:ext cx="9147176" cy="5181600"/>
          </a:xfrm>
          <a:prstGeom prst="rect">
            <a:avLst/>
          </a:prstGeom>
          <a:solidFill>
            <a:srgbClr val="1944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endParaRPr lang="en-US" altLang="en-US" dirty="0"/>
          </a:p>
        </p:txBody>
      </p:sp>
      <p:sp>
        <p:nvSpPr>
          <p:cNvPr id="3075" name="Text Box 2" descr="Retângulo 12">
            <a:extLst>
              <a:ext uri="{FF2B5EF4-FFF2-40B4-BE49-F238E27FC236}">
                <a16:creationId xmlns:a16="http://schemas.microsoft.com/office/drawing/2014/main" id="{D070591C-2EFF-4D4B-B5BB-D4CEB29D821B}"/>
              </a:ext>
            </a:extLst>
          </p:cNvPr>
          <p:cNvSpPr txBox="1">
            <a:spLocks/>
          </p:cNvSpPr>
          <p:nvPr/>
        </p:nvSpPr>
        <p:spPr bwMode="auto">
          <a:xfrm>
            <a:off x="6414760" y="4683527"/>
            <a:ext cx="27292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GB" altLang="en-US" sz="1400" dirty="0">
                <a:solidFill>
                  <a:srgbClr val="00B05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Zaragoza</a:t>
            </a:r>
            <a:r>
              <a:rPr lang="en-US" altLang="en-US" sz="1400" dirty="0">
                <a:solidFill>
                  <a:srgbClr val="00B05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, February 25</a:t>
            </a:r>
            <a:r>
              <a:rPr lang="en-US" altLang="en-US" sz="1400" baseline="30000" dirty="0">
                <a:solidFill>
                  <a:srgbClr val="00B05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th</a:t>
            </a:r>
            <a:r>
              <a:rPr lang="en-US" altLang="en-US" sz="1400" dirty="0">
                <a:solidFill>
                  <a:srgbClr val="00B05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, 2025</a:t>
            </a:r>
          </a:p>
        </p:txBody>
      </p:sp>
      <p:pic>
        <p:nvPicPr>
          <p:cNvPr id="3076" name="Picture 3">
            <a:extLst>
              <a:ext uri="{FF2B5EF4-FFF2-40B4-BE49-F238E27FC236}">
                <a16:creationId xmlns:a16="http://schemas.microsoft.com/office/drawing/2014/main" id="{BA222C6A-B1F4-48AF-A856-491781030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6" y="214184"/>
            <a:ext cx="3923820" cy="81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Text Box 4" descr="Retângulo 12">
            <a:extLst>
              <a:ext uri="{FF2B5EF4-FFF2-40B4-BE49-F238E27FC236}">
                <a16:creationId xmlns:a16="http://schemas.microsoft.com/office/drawing/2014/main" id="{57DE1CAC-530E-4DAA-A234-44F3FC3B5AB6}"/>
              </a:ext>
            </a:extLst>
          </p:cNvPr>
          <p:cNvSpPr txBox="1">
            <a:spLocks/>
          </p:cNvSpPr>
          <p:nvPr/>
        </p:nvSpPr>
        <p:spPr bwMode="auto">
          <a:xfrm>
            <a:off x="533350" y="1275606"/>
            <a:ext cx="46117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sz="4400" b="1" dirty="0">
                <a:solidFill>
                  <a:srgbClr val="92D050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Methane Phenotypes in Cattle</a:t>
            </a:r>
          </a:p>
          <a:p>
            <a:pPr eaLnBrk="1"/>
            <a:endParaRPr lang="en-US" altLang="en-US" sz="3000" b="1" dirty="0">
              <a:solidFill>
                <a:srgbClr val="92D050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3078" name="Picture 5">
            <a:extLst>
              <a:ext uri="{FF2B5EF4-FFF2-40B4-BE49-F238E27FC236}">
                <a16:creationId xmlns:a16="http://schemas.microsoft.com/office/drawing/2014/main" id="{EC387CB7-BBC4-442F-82A8-441365945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365250"/>
            <a:ext cx="2058988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9" name="Picture 6">
            <a:extLst>
              <a:ext uri="{FF2B5EF4-FFF2-40B4-BE49-F238E27FC236}">
                <a16:creationId xmlns:a16="http://schemas.microsoft.com/office/drawing/2014/main" id="{E4B9B4C8-C42F-410F-8AC2-F9D7FE233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1366838"/>
            <a:ext cx="2479675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2" descr="Retângulo 12">
            <a:extLst>
              <a:ext uri="{FF2B5EF4-FFF2-40B4-BE49-F238E27FC236}">
                <a16:creationId xmlns:a16="http://schemas.microsoft.com/office/drawing/2014/main" id="{4F56A69B-31C2-EF00-6CB8-3E405C1D9DC5}"/>
              </a:ext>
            </a:extLst>
          </p:cNvPr>
          <p:cNvSpPr txBox="1">
            <a:spLocks/>
          </p:cNvSpPr>
          <p:nvPr/>
        </p:nvSpPr>
        <p:spPr bwMode="auto">
          <a:xfrm>
            <a:off x="403150" y="3560117"/>
            <a:ext cx="46117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r>
              <a:rPr lang="en-US" altLang="en-US" sz="1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sym typeface="Helvetica" panose="020B0604020202020204" pitchFamily="34" charset="0"/>
              </a:rPr>
              <a:t>Oscar Gonzalez-Recio and Coralia Manzanilla-Pech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978C3F-9C24-0962-94C8-D8E9D48C0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056" y="4400056"/>
            <a:ext cx="3362643" cy="644652"/>
          </a:xfrm>
          <a:prstGeom prst="rect">
            <a:avLst/>
          </a:prstGeom>
        </p:spPr>
      </p:pic>
      <p:pic>
        <p:nvPicPr>
          <p:cNvPr id="9" name="Picture 2" descr="Tecnologia Agraria (INIA) - Spain">
            <a:extLst>
              <a:ext uri="{FF2B5EF4-FFF2-40B4-BE49-F238E27FC236}">
                <a16:creationId xmlns:a16="http://schemas.microsoft.com/office/drawing/2014/main" id="{C2A505F1-E033-92EE-1D0C-BEFD8A507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986" y="4284460"/>
            <a:ext cx="2136755" cy="875843"/>
          </a:xfrm>
          <a:prstGeom prst="rect">
            <a:avLst/>
          </a:prstGeom>
          <a:solidFill>
            <a:schemeClr val="tx2">
              <a:alpha val="33000"/>
            </a:schemeClr>
          </a:solidFill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330036" y="4699449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291395" y="4839605"/>
            <a:ext cx="350407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10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DB0F9E-3710-549F-93C5-45454FB12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5393"/>
            <a:ext cx="9144000" cy="4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9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330036" y="4699449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291395" y="4839605"/>
            <a:ext cx="357387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11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1B597AB-B752-9214-3E63-E64A45BC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US" dirty="0"/>
              <a:t>Genetic correlations among traits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037BA-EEB4-42E9-260E-92AE998F4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64" y="1020945"/>
            <a:ext cx="1204064" cy="3101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D1BCB9-3609-AA5E-0BB0-B11E9495D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124" y="1583874"/>
            <a:ext cx="7158630" cy="14379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51ED89-550E-E6D6-02B6-DA809908B5ED}"/>
              </a:ext>
            </a:extLst>
          </p:cNvPr>
          <p:cNvSpPr txBox="1"/>
          <p:nvPr/>
        </p:nvSpPr>
        <p:spPr>
          <a:xfrm>
            <a:off x="2848982" y="3295321"/>
            <a:ext cx="2518945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  <a:buFont typeface="AU Passata" pitchFamily="34" charset="0"/>
              <a:buNone/>
            </a:pPr>
            <a:r>
              <a:rPr lang="da-DK" sz="1200" i="1" dirty="0">
                <a:solidFill>
                  <a:srgbClr val="C6C6C6">
                    <a:lumMod val="50000"/>
                  </a:srgbClr>
                </a:solidFill>
                <a:latin typeface="AU Passata"/>
              </a:rPr>
              <a:t>Manzanilla-Pech, et al. 2021, 2022</a:t>
            </a:r>
          </a:p>
        </p:txBody>
      </p:sp>
    </p:spTree>
    <p:extLst>
      <p:ext uri="{BB962C8B-B14F-4D97-AF65-F5344CB8AC3E}">
        <p14:creationId xmlns:p14="http://schemas.microsoft.com/office/powerpoint/2010/main" val="25990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330036" y="4699449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n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1B597AB-B752-9214-3E63-E64A45BC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35B449-F103-CF9B-D992-3F74522C8A24}"/>
              </a:ext>
            </a:extLst>
          </p:cNvPr>
          <p:cNvSpPr>
            <a:spLocks/>
          </p:cNvSpPr>
          <p:nvPr/>
        </p:nvSpPr>
        <p:spPr bwMode="auto">
          <a:xfrm>
            <a:off x="-3176" y="-22533"/>
            <a:ext cx="9147176" cy="5181600"/>
          </a:xfrm>
          <a:prstGeom prst="rect">
            <a:avLst/>
          </a:prstGeom>
          <a:solidFill>
            <a:srgbClr val="1944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endParaRPr lang="en-US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CFBCAC-9032-74E0-9C2D-F4296FDAEFF8}"/>
              </a:ext>
            </a:extLst>
          </p:cNvPr>
          <p:cNvSpPr txBox="1">
            <a:spLocks/>
          </p:cNvSpPr>
          <p:nvPr/>
        </p:nvSpPr>
        <p:spPr bwMode="auto">
          <a:xfrm>
            <a:off x="382227" y="1084934"/>
            <a:ext cx="5781988" cy="1661993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Calculation of baseline and merging data with milk recording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4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D5AD-6D8F-4D02-B5B2-39046D8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126907"/>
            <a:ext cx="8496142" cy="610302"/>
          </a:xfrm>
        </p:spPr>
        <p:txBody>
          <a:bodyPr/>
          <a:lstStyle/>
          <a:p>
            <a:r>
              <a:rPr lang="en-US" sz="2800" dirty="0"/>
              <a:t>Editing steps after alignment</a:t>
            </a:r>
            <a:endParaRPr lang="da-DK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44B54C-653F-3A5F-1FE7-EA3DF1F92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575747"/>
              </p:ext>
            </p:extLst>
          </p:nvPr>
        </p:nvGraphicFramePr>
        <p:xfrm>
          <a:off x="-296499" y="967835"/>
          <a:ext cx="6162938" cy="208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E8B3A86-9E0E-BED2-44B6-4C565E451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973154"/>
              </p:ext>
            </p:extLst>
          </p:nvPr>
        </p:nvGraphicFramePr>
        <p:xfrm>
          <a:off x="2163263" y="3099223"/>
          <a:ext cx="6162938" cy="208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Bent-Up 7">
            <a:extLst>
              <a:ext uri="{FF2B5EF4-FFF2-40B4-BE49-F238E27FC236}">
                <a16:creationId xmlns:a16="http://schemas.microsoft.com/office/drawing/2014/main" id="{E753B2B7-F307-D22A-5616-03C120F6CB3D}"/>
              </a:ext>
            </a:extLst>
          </p:cNvPr>
          <p:cNvSpPr/>
          <p:nvPr/>
        </p:nvSpPr>
        <p:spPr>
          <a:xfrm rot="5400000">
            <a:off x="3021193" y="3034065"/>
            <a:ext cx="537878" cy="61235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34B233"/>
          </a:solidFill>
          <a:ln>
            <a:solidFill>
              <a:srgbClr val="34B233"/>
            </a:solidFill>
          </a:ln>
        </p:spPr>
        <p:style>
          <a:lnRef idx="2">
            <a:scrgbClr r="0" g="0" b="0"/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Graphic 2" descr="Bullseye outline">
            <a:extLst>
              <a:ext uri="{FF2B5EF4-FFF2-40B4-BE49-F238E27FC236}">
                <a16:creationId xmlns:a16="http://schemas.microsoft.com/office/drawing/2014/main" id="{DC97446C-8DFE-7EC7-26DA-BFD2BFD851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09702" y="1795956"/>
            <a:ext cx="685800" cy="6858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D0AEFB-9000-B231-81D4-5F7E4133AA34}"/>
              </a:ext>
            </a:extLst>
          </p:cNvPr>
          <p:cNvSpPr/>
          <p:nvPr/>
        </p:nvSpPr>
        <p:spPr bwMode="auto">
          <a:xfrm>
            <a:off x="7510669" y="1760948"/>
            <a:ext cx="1526582" cy="795467"/>
          </a:xfrm>
          <a:prstGeom prst="roundRect">
            <a:avLst/>
          </a:prstGeom>
          <a:solidFill>
            <a:srgbClr val="00B050"/>
          </a:solidFill>
          <a:ln w="1778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>
              <a:lnSpc>
                <a:spcPts val="2700"/>
              </a:lnSpc>
            </a:pPr>
            <a:r>
              <a:rPr lang="en-US" sz="1500" dirty="0">
                <a:solidFill>
                  <a:srgbClr val="FFFF00"/>
                </a:solidFill>
                <a:latin typeface="AU Passata" pitchFamily="34" charset="0"/>
              </a:rPr>
              <a:t>Final CH4 conc</a:t>
            </a:r>
          </a:p>
          <a:p>
            <a:pPr defTabSz="685800">
              <a:lnSpc>
                <a:spcPts val="2700"/>
              </a:lnSpc>
            </a:pPr>
            <a:r>
              <a:rPr lang="en-US" sz="1500" dirty="0">
                <a:solidFill>
                  <a:srgbClr val="FFFF00"/>
                </a:solidFill>
                <a:latin typeface="AU Passata" pitchFamily="34" charset="0"/>
              </a:rPr>
              <a:t> phenotype</a:t>
            </a:r>
            <a:endParaRPr lang="da-DK" sz="1500" dirty="0">
              <a:solidFill>
                <a:srgbClr val="FFFF00"/>
              </a:solidFill>
              <a:latin typeface="AU Passat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D815F-39D6-56DA-7F88-E18E2FA9D256}"/>
              </a:ext>
            </a:extLst>
          </p:cNvPr>
          <p:cNvSpPr txBox="1"/>
          <p:nvPr/>
        </p:nvSpPr>
        <p:spPr>
          <a:xfrm>
            <a:off x="5814865" y="1236171"/>
            <a:ext cx="305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17.6 millions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</a:t>
            </a:r>
            <a:r>
              <a:rPr lang="en-US" baseline="-25000" dirty="0">
                <a:solidFill>
                  <a:schemeClr val="bg2">
                    <a:lumMod val="75000"/>
                  </a:schemeClr>
                </a:solidFill>
              </a:rPr>
              <a:t>4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/sec/cow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10577-7970-7AB5-0292-A92A3167A29E}"/>
              </a:ext>
            </a:extLst>
          </p:cNvPr>
          <p:cNvSpPr txBox="1"/>
          <p:nvPr/>
        </p:nvSpPr>
        <p:spPr>
          <a:xfrm>
            <a:off x="5972063" y="2850716"/>
            <a:ext cx="289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</a:rPr>
              <a:t>24,723 weekly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</a:rPr>
              <a:t>individual CH</a:t>
            </a:r>
            <a:r>
              <a:rPr lang="en-US" baseline="-250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</a:rPr>
              <a:t>4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</a:rPr>
              <a:t> records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A8BC9E1-A765-8353-7811-5766D48603B9}"/>
              </a:ext>
            </a:extLst>
          </p:cNvPr>
          <p:cNvSpPr/>
          <p:nvPr/>
        </p:nvSpPr>
        <p:spPr bwMode="auto">
          <a:xfrm>
            <a:off x="6813952" y="1876408"/>
            <a:ext cx="449296" cy="564545"/>
          </a:xfrm>
          <a:prstGeom prst="downArrow">
            <a:avLst/>
          </a:prstGeom>
          <a:solidFill>
            <a:srgbClr val="34B233"/>
          </a:solidFill>
          <a:ln w="1778" cap="flat" cmpd="sng" algn="ctr">
            <a:solidFill>
              <a:srgbClr val="34B2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85800">
              <a:lnSpc>
                <a:spcPts val="2700"/>
              </a:lnSpc>
            </a:pPr>
            <a:endParaRPr lang="da-DK" sz="2700">
              <a:latin typeface="AU Passat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A6343-6A46-A064-DB28-8FAA2EDAA898}"/>
              </a:ext>
            </a:extLst>
          </p:cNvPr>
          <p:cNvSpPr txBox="1"/>
          <p:nvPr/>
        </p:nvSpPr>
        <p:spPr>
          <a:xfrm>
            <a:off x="5607845" y="855675"/>
            <a:ext cx="305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Example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(2 months/600 cows)</a:t>
            </a:r>
            <a:endParaRPr lang="da-DK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BF5C48-095B-2148-F9C1-68CF980CEAFF}"/>
              </a:ext>
            </a:extLst>
          </p:cNvPr>
          <p:cNvGrpSpPr/>
          <p:nvPr/>
        </p:nvGrpSpPr>
        <p:grpSpPr>
          <a:xfrm>
            <a:off x="6484676" y="4504329"/>
            <a:ext cx="658552" cy="512264"/>
            <a:chOff x="3534203" y="784339"/>
            <a:chExt cx="658552" cy="5122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36CD94-AE61-A050-7AD7-D689F2BAF735}"/>
                </a:ext>
              </a:extLst>
            </p:cNvPr>
            <p:cNvSpPr/>
            <p:nvPr/>
          </p:nvSpPr>
          <p:spPr>
            <a:xfrm>
              <a:off x="3534203" y="784339"/>
              <a:ext cx="658552" cy="5122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0120E3-CBFB-F891-9DC4-E171991BC629}"/>
                </a:ext>
              </a:extLst>
            </p:cNvPr>
            <p:cNvSpPr txBox="1"/>
            <p:nvPr/>
          </p:nvSpPr>
          <p:spPr>
            <a:xfrm>
              <a:off x="3534203" y="784339"/>
              <a:ext cx="658552" cy="512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>
                  <a:solidFill>
                    <a:schemeClr val="bg2"/>
                  </a:solidFill>
                </a:rPr>
                <a:t>Delete outliers</a:t>
              </a:r>
              <a:endParaRPr lang="da-DK" sz="1000" kern="120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5" name="Picture 14" descr="Tecnologia Agraria (INIA) - Spain">
            <a:extLst>
              <a:ext uri="{FF2B5EF4-FFF2-40B4-BE49-F238E27FC236}">
                <a16:creationId xmlns:a16="http://schemas.microsoft.com/office/drawing/2014/main" id="{142EC996-E7C5-EEA8-66F6-3779678C8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38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330036" y="4699449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n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1B597AB-B752-9214-3E63-E64A45BC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35B449-F103-CF9B-D992-3F74522C8A24}"/>
              </a:ext>
            </a:extLst>
          </p:cNvPr>
          <p:cNvSpPr>
            <a:spLocks/>
          </p:cNvSpPr>
          <p:nvPr/>
        </p:nvSpPr>
        <p:spPr bwMode="auto">
          <a:xfrm>
            <a:off x="-3176" y="-22533"/>
            <a:ext cx="9147176" cy="5181600"/>
          </a:xfrm>
          <a:prstGeom prst="rect">
            <a:avLst/>
          </a:prstGeom>
          <a:solidFill>
            <a:srgbClr val="1944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endParaRPr lang="en-US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CFBCAC-9032-74E0-9C2D-F4296FDAEFF8}"/>
              </a:ext>
            </a:extLst>
          </p:cNvPr>
          <p:cNvSpPr txBox="1">
            <a:spLocks/>
          </p:cNvSpPr>
          <p:nvPr/>
        </p:nvSpPr>
        <p:spPr bwMode="auto">
          <a:xfrm>
            <a:off x="382227" y="1084934"/>
            <a:ext cx="5781988" cy="1661993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Calculation of baseline and merging data with milk recording: </a:t>
            </a:r>
            <a:r>
              <a:rPr lang="en-US" dirty="0">
                <a:solidFill>
                  <a:srgbClr val="0070C0"/>
                </a:solidFill>
              </a:rPr>
              <a:t>Netherlands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example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0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330036" y="4699449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n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1B597AB-B752-9214-3E63-E64A45BC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576832"/>
          </a:xfrm>
        </p:spPr>
        <p:txBody>
          <a:bodyPr/>
          <a:lstStyle/>
          <a:p>
            <a:r>
              <a:rPr lang="en-US" dirty="0"/>
              <a:t>Downloading data from Azure database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C051F1-140D-E370-A76A-A6704725A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02" y="857101"/>
            <a:ext cx="6601162" cy="37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EA345-833F-5153-E2AE-2667811F6792}"/>
              </a:ext>
            </a:extLst>
          </p:cNvPr>
          <p:cNvSpPr/>
          <p:nvPr/>
        </p:nvSpPr>
        <p:spPr>
          <a:xfrm>
            <a:off x="4615278" y="0"/>
            <a:ext cx="385554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processing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6E7AC-643A-6CA2-21F8-1B71AA129B12}"/>
              </a:ext>
            </a:extLst>
          </p:cNvPr>
          <p:cNvSpPr txBox="1"/>
          <p:nvPr/>
        </p:nvSpPr>
        <p:spPr>
          <a:xfrm>
            <a:off x="377744" y="606221"/>
            <a:ext cx="746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Pipeline_part1.sh, runs scripts: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39881743-89B9-F6CE-92EB-2C378981C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33996"/>
              </p:ext>
            </p:extLst>
          </p:nvPr>
        </p:nvGraphicFramePr>
        <p:xfrm>
          <a:off x="175661" y="1000676"/>
          <a:ext cx="6223357" cy="386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5166">
                  <a:extLst>
                    <a:ext uri="{9D8B030D-6E8A-4147-A177-3AD203B41FA5}">
                      <a16:colId xmlns:a16="http://schemas.microsoft.com/office/drawing/2014/main" val="3820974598"/>
                    </a:ext>
                  </a:extLst>
                </a:gridCol>
                <a:gridCol w="3318191">
                  <a:extLst>
                    <a:ext uri="{9D8B030D-6E8A-4147-A177-3AD203B41FA5}">
                      <a16:colId xmlns:a16="http://schemas.microsoft.com/office/drawing/2014/main" val="39946605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400" b="1"/>
                        <a:t>Python Script </a:t>
                      </a:r>
                      <a:r>
                        <a:rPr lang="en-GB" sz="1400" b="1" dirty="0"/>
                        <a:t>number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Function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082697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Makes a subfile of the AMS data per farm, to increase computational efficiency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378517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Make a list of all the farms that are in the Azure database with sniffer data, to download them one by one for each farm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1464092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Processes the .csv files in the Azure database one by one, and calls functions from Raw_sniffer_CSCB.py to filter the data, and from Align_AMS_sniffer_CSCB.py to align the filtered data to the AMS data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871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37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EA345-833F-5153-E2AE-2667811F6792}"/>
              </a:ext>
            </a:extLst>
          </p:cNvPr>
          <p:cNvSpPr/>
          <p:nvPr/>
        </p:nvSpPr>
        <p:spPr>
          <a:xfrm>
            <a:off x="4615278" y="0"/>
            <a:ext cx="385554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processing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6E7AC-643A-6CA2-21F8-1B71AA129B12}"/>
              </a:ext>
            </a:extLst>
          </p:cNvPr>
          <p:cNvSpPr txBox="1"/>
          <p:nvPr/>
        </p:nvSpPr>
        <p:spPr>
          <a:xfrm>
            <a:off x="292780" y="1157653"/>
            <a:ext cx="746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Pipeline_part2.sh, runs scripts: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39881743-89B9-F6CE-92EB-2C378981C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05594"/>
              </p:ext>
            </p:extLst>
          </p:nvPr>
        </p:nvGraphicFramePr>
        <p:xfrm>
          <a:off x="90697" y="1552108"/>
          <a:ext cx="6223357" cy="2339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5166">
                  <a:extLst>
                    <a:ext uri="{9D8B030D-6E8A-4147-A177-3AD203B41FA5}">
                      <a16:colId xmlns:a16="http://schemas.microsoft.com/office/drawing/2014/main" val="3820974598"/>
                    </a:ext>
                  </a:extLst>
                </a:gridCol>
                <a:gridCol w="3318191">
                  <a:extLst>
                    <a:ext uri="{9D8B030D-6E8A-4147-A177-3AD203B41FA5}">
                      <a16:colId xmlns:a16="http://schemas.microsoft.com/office/drawing/2014/main" val="39946605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400" b="1" dirty="0"/>
                        <a:t>Script number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Function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0826977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Calculates the mean emissions per milking robot visit, including some filtering criteria of which records to include in a visit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3785174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fr-FR" sz="1400" dirty="0"/>
                        <a:t>5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script combines the methane data with data on other cow traits for genetic analyses. Based on the animals in the combined dataset the pedigree is then pruned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146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75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FEA345-833F-5153-E2AE-2667811F6792}"/>
              </a:ext>
            </a:extLst>
          </p:cNvPr>
          <p:cNvSpPr/>
          <p:nvPr/>
        </p:nvSpPr>
        <p:spPr>
          <a:xfrm>
            <a:off x="4615278" y="0"/>
            <a:ext cx="385554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processing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6E7AC-643A-6CA2-21F8-1B71AA129B12}"/>
              </a:ext>
            </a:extLst>
          </p:cNvPr>
          <p:cNvSpPr txBox="1"/>
          <p:nvPr/>
        </p:nvSpPr>
        <p:spPr>
          <a:xfrm>
            <a:off x="306741" y="424737"/>
            <a:ext cx="746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Run_diu.sh, runs scripts: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39881743-89B9-F6CE-92EB-2C378981C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75171"/>
              </p:ext>
            </p:extLst>
          </p:nvPr>
        </p:nvGraphicFramePr>
        <p:xfrm>
          <a:off x="104658" y="819192"/>
          <a:ext cx="6223357" cy="163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5166">
                  <a:extLst>
                    <a:ext uri="{9D8B030D-6E8A-4147-A177-3AD203B41FA5}">
                      <a16:colId xmlns:a16="http://schemas.microsoft.com/office/drawing/2014/main" val="3820974598"/>
                    </a:ext>
                  </a:extLst>
                </a:gridCol>
                <a:gridCol w="3318191">
                  <a:extLst>
                    <a:ext uri="{9D8B030D-6E8A-4147-A177-3AD203B41FA5}">
                      <a16:colId xmlns:a16="http://schemas.microsoft.com/office/drawing/2014/main" val="39946605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400" b="1" dirty="0"/>
                        <a:t>Script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Function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082697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pt-BR" sz="1400" dirty="0"/>
                        <a:t>2309_asreml_diu_cor_CSCB.R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Runs </a:t>
                      </a:r>
                      <a:r>
                        <a:rPr lang="en-GB" sz="1400" dirty="0" err="1"/>
                        <a:t>ASReml</a:t>
                      </a:r>
                      <a:r>
                        <a:rPr lang="en-GB" sz="1400" dirty="0"/>
                        <a:t> to </a:t>
                      </a:r>
                      <a:r>
                        <a:rPr lang="en-GB" sz="1400" dirty="0" err="1"/>
                        <a:t>precorrect</a:t>
                      </a:r>
                      <a:r>
                        <a:rPr lang="en-GB" sz="1400" dirty="0"/>
                        <a:t> visit means for diurnal variation, before averaging to daily means. The model includes a random genetic and permanent environmental effect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378517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3AD988F-338B-B80A-9A16-87149669AB29}"/>
              </a:ext>
            </a:extLst>
          </p:cNvPr>
          <p:cNvSpPr/>
          <p:nvPr/>
        </p:nvSpPr>
        <p:spPr>
          <a:xfrm>
            <a:off x="4615278" y="2701764"/>
            <a:ext cx="385554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processing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D4B82-5F04-CE6D-7288-BDD9C54301B6}"/>
              </a:ext>
            </a:extLst>
          </p:cNvPr>
          <p:cNvSpPr txBox="1"/>
          <p:nvPr/>
        </p:nvSpPr>
        <p:spPr>
          <a:xfrm>
            <a:off x="306741" y="3251699"/>
            <a:ext cx="746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Pipeline_part3.sh, runs scripts: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884A40B1-5E40-CA2F-B0BF-B24AAC9D5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86028"/>
              </p:ext>
            </p:extLst>
          </p:nvPr>
        </p:nvGraphicFramePr>
        <p:xfrm>
          <a:off x="104658" y="3646154"/>
          <a:ext cx="6223357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5166">
                  <a:extLst>
                    <a:ext uri="{9D8B030D-6E8A-4147-A177-3AD203B41FA5}">
                      <a16:colId xmlns:a16="http://schemas.microsoft.com/office/drawing/2014/main" val="3820974598"/>
                    </a:ext>
                  </a:extLst>
                </a:gridCol>
                <a:gridCol w="3318191">
                  <a:extLst>
                    <a:ext uri="{9D8B030D-6E8A-4147-A177-3AD203B41FA5}">
                      <a16:colId xmlns:a16="http://schemas.microsoft.com/office/drawing/2014/main" val="39946605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400" b="1" dirty="0"/>
                        <a:t>Script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Function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082697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2308_DataGenAnalyses_part2_CSCB.py</a:t>
                      </a:r>
                      <a:endParaRPr lang="en-GB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 the diurnal corrected trait from the </a:t>
                      </a:r>
                      <a:r>
                        <a:rPr lang="en-GB" sz="1400" dirty="0" err="1"/>
                        <a:t>ASReml</a:t>
                      </a:r>
                      <a:r>
                        <a:rPr lang="en-GB" sz="1400" dirty="0"/>
                        <a:t> output, and summarize traits as weekly means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5378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5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330036" y="4699449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n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1B597AB-B752-9214-3E63-E64A45BC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35B449-F103-CF9B-D992-3F74522C8A24}"/>
              </a:ext>
            </a:extLst>
          </p:cNvPr>
          <p:cNvSpPr>
            <a:spLocks/>
          </p:cNvSpPr>
          <p:nvPr/>
        </p:nvSpPr>
        <p:spPr bwMode="auto">
          <a:xfrm>
            <a:off x="-3176" y="-22533"/>
            <a:ext cx="9147176" cy="5181600"/>
          </a:xfrm>
          <a:prstGeom prst="rect">
            <a:avLst/>
          </a:prstGeom>
          <a:solidFill>
            <a:srgbClr val="1944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/>
            <a:endParaRPr lang="en-US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CFBCAC-9032-74E0-9C2D-F4296FDAEFF8}"/>
              </a:ext>
            </a:extLst>
          </p:cNvPr>
          <p:cNvSpPr txBox="1">
            <a:spLocks/>
          </p:cNvSpPr>
          <p:nvPr/>
        </p:nvSpPr>
        <p:spPr bwMode="auto">
          <a:xfrm>
            <a:off x="382227" y="1084934"/>
            <a:ext cx="5781988" cy="1661993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Calculation of baseline and merging data with milk recording: </a:t>
            </a:r>
            <a:r>
              <a:rPr lang="en-US" dirty="0">
                <a:solidFill>
                  <a:srgbClr val="C00000"/>
                </a:solidFill>
              </a:rPr>
              <a:t>Denmark </a:t>
            </a:r>
            <a:r>
              <a:rPr lang="en-US" dirty="0">
                <a:solidFill>
                  <a:schemeClr val="bg1"/>
                </a:solidFill>
              </a:rPr>
              <a:t>example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7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59" y="172641"/>
            <a:ext cx="8335108" cy="593738"/>
          </a:xfrm>
        </p:spPr>
        <p:txBody>
          <a:bodyPr/>
          <a:lstStyle/>
          <a:p>
            <a:r>
              <a:rPr lang="nl-NL" dirty="0" err="1"/>
              <a:t>Methane</a:t>
            </a:r>
            <a:r>
              <a:rPr lang="nl-NL" dirty="0"/>
              <a:t> </a:t>
            </a:r>
            <a:r>
              <a:rPr lang="nl-NL" dirty="0" err="1"/>
              <a:t>phenotypes</a:t>
            </a:r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622A48-FBB5-7BF5-158E-F633BE475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6" y="850930"/>
            <a:ext cx="5419246" cy="374383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330036" y="4699449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3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126" y="171471"/>
            <a:ext cx="8667000" cy="576832"/>
          </a:xfrm>
          <a:solidFill>
            <a:schemeClr val="bg1"/>
          </a:solidFill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Aligning the data and setting a background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21550" y="994779"/>
            <a:ext cx="4428492" cy="3391025"/>
          </a:xfrm>
        </p:spPr>
        <p:txBody>
          <a:bodyPr/>
          <a:lstStyle/>
          <a:p>
            <a:r>
              <a:rPr lang="en-US" sz="2100" dirty="0"/>
              <a:t>Aligning sniffer and AMS data</a:t>
            </a:r>
          </a:p>
          <a:p>
            <a:pPr lvl="1"/>
            <a:r>
              <a:rPr lang="en-US" sz="2100" dirty="0"/>
              <a:t>Several approaches to align data</a:t>
            </a:r>
          </a:p>
          <a:p>
            <a:pPr lvl="2"/>
            <a:r>
              <a:rPr lang="en-US" sz="2100" dirty="0"/>
              <a:t>Double tag reading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BE8F-005B-4C90-8970-6DAFA189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9" y="1491630"/>
            <a:ext cx="3422770" cy="2397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279A5-A700-4BC7-BC54-047D2132EB79}"/>
              </a:ext>
            </a:extLst>
          </p:cNvPr>
          <p:cNvSpPr txBox="1"/>
          <p:nvPr/>
        </p:nvSpPr>
        <p:spPr>
          <a:xfrm>
            <a:off x="4829175" y="3833903"/>
            <a:ext cx="373926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kern="0" dirty="0">
                <a:latin typeface="AU Passata"/>
              </a:rPr>
              <a:t>Identify cleaning time of AMS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FF9132-9857-4078-9D7F-783235B832EE}"/>
              </a:ext>
            </a:extLst>
          </p:cNvPr>
          <p:cNvSpPr/>
          <p:nvPr/>
        </p:nvSpPr>
        <p:spPr bwMode="auto">
          <a:xfrm>
            <a:off x="6408204" y="2252499"/>
            <a:ext cx="516685" cy="264376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95000"/>
              </a:lnSpc>
            </a:pPr>
            <a:endParaRPr lang="da-DK" sz="1200" dirty="0" err="1">
              <a:solidFill>
                <a:schemeClr val="bg1"/>
              </a:solidFill>
              <a:latin typeface="AU Passat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34172-CC36-BE28-FCF6-1878B99F2569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n</a:t>
            </a:r>
          </a:p>
        </p:txBody>
      </p:sp>
      <p:pic>
        <p:nvPicPr>
          <p:cNvPr id="14" name="Picture 13" descr="Tecnologia Agraria (INIA) - Spain">
            <a:extLst>
              <a:ext uri="{FF2B5EF4-FFF2-40B4-BE49-F238E27FC236}">
                <a16:creationId xmlns:a16="http://schemas.microsoft.com/office/drawing/2014/main" id="{F375E2A7-060F-1AA0-C9E1-31E0DFB7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1C41A0-85E6-10CC-EBA8-75BDD46B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25" y="2757723"/>
            <a:ext cx="2631433" cy="18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98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" y="1200150"/>
            <a:ext cx="3014347" cy="132985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A9EAE4-C40E-9953-6C18-B574BE81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6" y="171471"/>
            <a:ext cx="8667000" cy="576832"/>
          </a:xfrm>
          <a:solidFill>
            <a:schemeClr val="bg1"/>
          </a:solidFill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Aligning the data (Deve</a:t>
            </a:r>
            <a:r>
              <a:rPr lang="en-US" dirty="0">
                <a:solidFill>
                  <a:schemeClr val="tx1"/>
                </a:solidFill>
              </a:rPr>
              <a:t>loped s</a:t>
            </a:r>
            <a:r>
              <a:rPr lang="en-US" b="0" dirty="0">
                <a:solidFill>
                  <a:schemeClr val="tx1"/>
                </a:solidFill>
              </a:rPr>
              <a:t>oftware)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8847C6F6-91DE-DE15-450A-B62C04A3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483E04-2A1C-4AAB-BB71-1AC275F05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712" y="1162892"/>
            <a:ext cx="5891587" cy="281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60D75-ED18-2481-9FF8-B7C281ABF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25607"/>
            <a:ext cx="3071496" cy="14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80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330036" y="4699449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n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1B597AB-B752-9214-3E63-E64A45BC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C0BBDA5-DAF7-7B0B-2500-A5FB575C5597}"/>
              </a:ext>
            </a:extLst>
          </p:cNvPr>
          <p:cNvGrpSpPr/>
          <p:nvPr/>
        </p:nvGrpSpPr>
        <p:grpSpPr>
          <a:xfrm>
            <a:off x="4906866" y="333202"/>
            <a:ext cx="3740981" cy="3612203"/>
            <a:chOff x="6921910" y="1196844"/>
            <a:chExt cx="5077911" cy="44370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0609C1-0997-7FA0-FD87-BCE936A7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3692" y="1714351"/>
              <a:ext cx="4572396" cy="342929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2FA9C5-310C-D6E5-1B0C-807813104C3C}"/>
                </a:ext>
              </a:extLst>
            </p:cNvPr>
            <p:cNvSpPr/>
            <p:nvPr/>
          </p:nvSpPr>
          <p:spPr>
            <a:xfrm>
              <a:off x="6921910" y="4758813"/>
              <a:ext cx="4916129" cy="8750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D266C3-D48C-2B11-A903-C192D6B4AA10}"/>
                </a:ext>
              </a:extLst>
            </p:cNvPr>
            <p:cNvSpPr/>
            <p:nvPr/>
          </p:nvSpPr>
          <p:spPr>
            <a:xfrm>
              <a:off x="7083692" y="1196844"/>
              <a:ext cx="4916129" cy="8750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59" y="172641"/>
            <a:ext cx="8335108" cy="593738"/>
          </a:xfrm>
        </p:spPr>
        <p:txBody>
          <a:bodyPr/>
          <a:lstStyle/>
          <a:p>
            <a:r>
              <a:rPr lang="nl-NL" dirty="0" err="1"/>
              <a:t>Methane</a:t>
            </a:r>
            <a:r>
              <a:rPr lang="nl-NL" dirty="0"/>
              <a:t> </a:t>
            </a:r>
            <a:r>
              <a:rPr lang="nl-NL" dirty="0" err="1"/>
              <a:t>concentration</a:t>
            </a:r>
            <a:r>
              <a:rPr lang="nl-NL" dirty="0"/>
              <a:t> </a:t>
            </a:r>
            <a:r>
              <a:rPr lang="nl-NL" dirty="0" err="1"/>
              <a:t>phenotypes</a:t>
            </a:r>
            <a:endParaRPr lang="nl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330036" y="4699449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CCEE63E-FA59-F189-4EE1-69C19E995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6" y="1139618"/>
            <a:ext cx="3904718" cy="236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B79276-733F-C9EE-DB48-22022EAB239B}"/>
              </a:ext>
            </a:extLst>
          </p:cNvPr>
          <p:cNvSpPr txBox="1"/>
          <p:nvPr/>
        </p:nvSpPr>
        <p:spPr>
          <a:xfrm>
            <a:off x="1712638" y="3769972"/>
            <a:ext cx="1584176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  <a:buFont typeface="AU Passata" pitchFamily="34" charset="0"/>
              <a:buNone/>
            </a:pPr>
            <a:r>
              <a:rPr lang="da-DK" sz="1200" i="1" dirty="0">
                <a:solidFill>
                  <a:srgbClr val="C6C6C6">
                    <a:lumMod val="50000"/>
                  </a:srgbClr>
                </a:solidFill>
                <a:latin typeface="AU Passata"/>
              </a:rPr>
              <a:t>Sorg, et al. 2018</a:t>
            </a:r>
          </a:p>
        </p:txBody>
      </p:sp>
    </p:spTree>
    <p:extLst>
      <p:ext uri="{BB962C8B-B14F-4D97-AF65-F5344CB8AC3E}">
        <p14:creationId xmlns:p14="http://schemas.microsoft.com/office/powerpoint/2010/main" val="423581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59" y="172641"/>
            <a:ext cx="8335108" cy="593738"/>
          </a:xfrm>
        </p:spPr>
        <p:txBody>
          <a:bodyPr/>
          <a:lstStyle/>
          <a:p>
            <a:r>
              <a:rPr lang="nl-NL" dirty="0" err="1"/>
              <a:t>Methane</a:t>
            </a:r>
            <a:r>
              <a:rPr lang="nl-NL" dirty="0"/>
              <a:t> </a:t>
            </a:r>
            <a:r>
              <a:rPr lang="nl-NL" dirty="0" err="1"/>
              <a:t>phenotypes</a:t>
            </a:r>
            <a:endParaRPr lang="nl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330036" y="4699449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607F38DF-E397-B8AA-75B0-310B9946ABE8}"/>
              </a:ext>
            </a:extLst>
          </p:cNvPr>
          <p:cNvSpPr/>
          <p:nvPr/>
        </p:nvSpPr>
        <p:spPr>
          <a:xfrm>
            <a:off x="535115" y="1464740"/>
            <a:ext cx="3744416" cy="1751928"/>
          </a:xfrm>
          <a:prstGeom prst="roundRect">
            <a:avLst/>
          </a:prstGeom>
          <a:solidFill>
            <a:srgbClr val="004543">
              <a:lumMod val="90000"/>
              <a:lumOff val="1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29" eaLnBrk="1" fontAlgn="auto" latinLnBrk="0" hangingPunct="1">
              <a:lnSpc>
                <a:spcPts val="4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en-GB" sz="23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U Passata"/>
              <a:ea typeface="+mn-ea"/>
              <a:cs typeface="+mn-cs"/>
            </a:endParaRPr>
          </a:p>
          <a:p>
            <a:pPr marL="0" marR="0" lvl="0" indent="0" algn="ctr" defTabSz="121852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GB" sz="23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Methane concentration (MeC)</a:t>
            </a:r>
          </a:p>
          <a:p>
            <a:pPr marL="0" marR="0" lvl="0" indent="0" algn="ctr" defTabSz="121852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GB" sz="23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CH</a:t>
            </a:r>
            <a:r>
              <a:rPr kumimoji="0" lang="en-GB" sz="2398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4</a:t>
            </a:r>
            <a:r>
              <a:rPr kumimoji="0" lang="en-GB" sz="23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 ppm</a:t>
            </a:r>
          </a:p>
          <a:p>
            <a:pPr marL="0" marR="0" lvl="0" indent="0" algn="ctr" defTabSz="1218529" eaLnBrk="1" fontAlgn="auto" latinLnBrk="0" hangingPunct="1">
              <a:lnSpc>
                <a:spcPts val="4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GB" sz="23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MeC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FC6B533-1B8C-862C-F55C-FB86CD3B99C6}"/>
              </a:ext>
            </a:extLst>
          </p:cNvPr>
          <p:cNvSpPr/>
          <p:nvPr/>
        </p:nvSpPr>
        <p:spPr>
          <a:xfrm>
            <a:off x="5143627" y="1464740"/>
            <a:ext cx="3528392" cy="1751928"/>
          </a:xfrm>
          <a:prstGeom prst="roundRect">
            <a:avLst/>
          </a:prstGeom>
          <a:solidFill>
            <a:srgbClr val="004543">
              <a:lumMod val="90000"/>
              <a:lumOff val="1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29" eaLnBrk="1" fontAlgn="auto" latinLnBrk="0" hangingPunct="1">
              <a:lnSpc>
                <a:spcPts val="4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endParaRPr kumimoji="0" lang="en-GB" sz="23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U Passata"/>
              <a:ea typeface="+mn-ea"/>
              <a:cs typeface="+mn-cs"/>
            </a:endParaRPr>
          </a:p>
          <a:p>
            <a:pPr marL="0" marR="0" lvl="0" indent="0" algn="ctr" defTabSz="121852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GB" sz="23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Methane production (MeP)</a:t>
            </a:r>
          </a:p>
          <a:p>
            <a:pPr marL="0" marR="0" lvl="0" indent="0" algn="ctr" defTabSz="1218529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GB" sz="23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g/d</a:t>
            </a:r>
          </a:p>
          <a:p>
            <a:pPr marL="0" marR="0" lvl="0" indent="0" algn="ctr" defTabSz="1218529" eaLnBrk="1" fontAlgn="auto" latinLnBrk="0" hangingPunct="1">
              <a:lnSpc>
                <a:spcPts val="4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GB" sz="23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MeC</a:t>
            </a:r>
          </a:p>
        </p:txBody>
      </p:sp>
    </p:spTree>
    <p:extLst>
      <p:ext uri="{BB962C8B-B14F-4D97-AF65-F5344CB8AC3E}">
        <p14:creationId xmlns:p14="http://schemas.microsoft.com/office/powerpoint/2010/main" val="292892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ridge scene outline">
            <a:extLst>
              <a:ext uri="{FF2B5EF4-FFF2-40B4-BE49-F238E27FC236}">
                <a16:creationId xmlns:a16="http://schemas.microsoft.com/office/drawing/2014/main" id="{FA16027E-7561-CF3C-1241-7E4A43403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1945" y="3214695"/>
            <a:ext cx="1895111" cy="641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0B6E3F-C5C4-D93C-BB58-4A16366C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169210"/>
            <a:ext cx="8330400" cy="987200"/>
          </a:xfrm>
        </p:spPr>
        <p:txBody>
          <a:bodyPr/>
          <a:lstStyle/>
          <a:p>
            <a:r>
              <a:rPr lang="en-US" dirty="0"/>
              <a:t>From Methane Concentration to Methane Production</a:t>
            </a:r>
            <a:endParaRPr lang="da-DK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CF8FBF-5B49-8E88-A593-4030460DF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8185" y="1723546"/>
            <a:ext cx="4752528" cy="2792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AEA9B-4CB7-EC91-4D0E-A7B124616314}"/>
              </a:ext>
            </a:extLst>
          </p:cNvPr>
          <p:cNvSpPr txBox="1"/>
          <p:nvPr/>
        </p:nvSpPr>
        <p:spPr>
          <a:xfrm>
            <a:off x="697673" y="3760809"/>
            <a:ext cx="648072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dirty="0">
                <a:solidFill>
                  <a:schemeClr val="bg1"/>
                </a:solidFill>
              </a:rPr>
              <a:t>CH</a:t>
            </a:r>
            <a:r>
              <a:rPr lang="en-US" sz="1200" baseline="-25000" dirty="0">
                <a:solidFill>
                  <a:schemeClr val="bg1"/>
                </a:solidFill>
              </a:rPr>
              <a:t>4</a:t>
            </a:r>
            <a:r>
              <a:rPr lang="en-US" sz="1200" dirty="0">
                <a:solidFill>
                  <a:schemeClr val="bg1"/>
                </a:solidFill>
              </a:rPr>
              <a:t> ppm</a:t>
            </a: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2C848-78F8-5DD5-DE85-CCA1439B3FEB}"/>
              </a:ext>
            </a:extLst>
          </p:cNvPr>
          <p:cNvSpPr txBox="1"/>
          <p:nvPr/>
        </p:nvSpPr>
        <p:spPr>
          <a:xfrm>
            <a:off x="4206587" y="3759736"/>
            <a:ext cx="648072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dirty="0">
                <a:solidFill>
                  <a:schemeClr val="bg1"/>
                </a:solidFill>
              </a:rPr>
              <a:t>CH</a:t>
            </a:r>
            <a:r>
              <a:rPr lang="en-US" sz="1200" baseline="-25000" dirty="0">
                <a:solidFill>
                  <a:schemeClr val="bg1"/>
                </a:solidFill>
              </a:rPr>
              <a:t>4</a:t>
            </a:r>
            <a:r>
              <a:rPr lang="en-US" sz="1200" dirty="0">
                <a:solidFill>
                  <a:schemeClr val="bg1"/>
                </a:solidFill>
              </a:rPr>
              <a:t> g/d</a:t>
            </a: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4EFDA-2954-C691-642A-684937DC4DDE}"/>
              </a:ext>
            </a:extLst>
          </p:cNvPr>
          <p:cNvSpPr txBox="1"/>
          <p:nvPr/>
        </p:nvSpPr>
        <p:spPr>
          <a:xfrm>
            <a:off x="816069" y="4050708"/>
            <a:ext cx="411280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MeC</a:t>
            </a: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438B7-90AC-0623-6505-F3BE524136DD}"/>
              </a:ext>
            </a:extLst>
          </p:cNvPr>
          <p:cNvSpPr txBox="1"/>
          <p:nvPr/>
        </p:nvSpPr>
        <p:spPr>
          <a:xfrm>
            <a:off x="4324983" y="4050171"/>
            <a:ext cx="411280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MeP</a:t>
            </a:r>
            <a:endParaRPr lang="da-DK" sz="12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0C5080-6B09-FA27-CAE5-1AFEFED877D7}"/>
              </a:ext>
            </a:extLst>
          </p:cNvPr>
          <p:cNvSpPr/>
          <p:nvPr/>
        </p:nvSpPr>
        <p:spPr>
          <a:xfrm>
            <a:off x="1751753" y="3692945"/>
            <a:ext cx="1591475" cy="30667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formulas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B91E8E49-8890-2419-5EC2-B9593418B850}"/>
              </a:ext>
            </a:extLst>
          </p:cNvPr>
          <p:cNvSpPr txBox="1">
            <a:spLocks/>
          </p:cNvSpPr>
          <p:nvPr/>
        </p:nvSpPr>
        <p:spPr bwMode="auto">
          <a:xfrm>
            <a:off x="6440862" y="2288809"/>
            <a:ext cx="2350227" cy="226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1989" indent="-179996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5981" indent="-179996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1971" indent="-179996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1962" indent="-179996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5954" indent="-179996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5954" indent="-179996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5954" indent="-179996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5954" indent="-179996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it-IT" kern="0" dirty="0">
                <a:solidFill>
                  <a:srgbClr val="03428E"/>
                </a:solidFill>
                <a:latin typeface="AU Passata"/>
                <a:sym typeface="Wingdings" panose="05000000000000000000" pitchFamily="2" charset="2"/>
              </a:rPr>
              <a:t>Chagunda</a:t>
            </a: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it-IT" kern="0" dirty="0">
                <a:solidFill>
                  <a:srgbClr val="03428E"/>
                </a:solidFill>
                <a:latin typeface="AU Passata"/>
                <a:sym typeface="Wingdings" panose="05000000000000000000" pitchFamily="2" charset="2"/>
              </a:rPr>
              <a:t>Madsen</a:t>
            </a: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it-IT" kern="0" dirty="0">
                <a:solidFill>
                  <a:srgbClr val="03428E"/>
                </a:solidFill>
                <a:latin typeface="AU Passata"/>
                <a:sym typeface="Wingdings" panose="05000000000000000000" pitchFamily="2" charset="2"/>
              </a:rPr>
              <a:t>Tier2</a:t>
            </a: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it-IT" kern="0" dirty="0">
                <a:solidFill>
                  <a:srgbClr val="03428E"/>
                </a:solidFill>
                <a:latin typeface="AU Passata"/>
                <a:sym typeface="Wingdings" panose="05000000000000000000" pitchFamily="2" charset="2"/>
              </a:rPr>
              <a:t>Kjeldsen</a:t>
            </a: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it-IT" kern="0" dirty="0">
                <a:solidFill>
                  <a:srgbClr val="03428E"/>
                </a:solidFill>
                <a:latin typeface="AU Passata"/>
                <a:sym typeface="Wingdings" panose="05000000000000000000" pitchFamily="2" charset="2"/>
              </a:rPr>
              <a:t>Others</a:t>
            </a:r>
          </a:p>
          <a:p>
            <a:pPr>
              <a:buClr>
                <a:srgbClr val="000000"/>
              </a:buClr>
              <a:buFont typeface="Calibri" panose="020F0502020204030204" pitchFamily="34" charset="0"/>
              <a:buNone/>
              <a:defRPr/>
            </a:pPr>
            <a:endParaRPr lang="en-US" b="1" kern="0" dirty="0">
              <a:solidFill>
                <a:srgbClr val="000000"/>
              </a:solidFill>
              <a:latin typeface="AU Passata"/>
              <a:sym typeface="Wingdings" panose="05000000000000000000" pitchFamily="2" charset="2"/>
            </a:endParaRPr>
          </a:p>
          <a:p>
            <a:pPr>
              <a:buClr>
                <a:srgbClr val="000000"/>
              </a:buClr>
              <a:buFont typeface="Calibri" panose="020F0502020204030204" pitchFamily="34" charset="0"/>
              <a:buNone/>
              <a:defRPr/>
            </a:pPr>
            <a:endParaRPr lang="en-US" b="1" kern="0" dirty="0">
              <a:solidFill>
                <a:srgbClr val="000000"/>
              </a:solidFill>
              <a:latin typeface="AU Passata"/>
              <a:sym typeface="Wingdings" panose="05000000000000000000" pitchFamily="2" charset="2"/>
            </a:endParaRPr>
          </a:p>
          <a:p>
            <a:pPr>
              <a:buClr>
                <a:srgbClr val="000000"/>
              </a:buClr>
              <a:buFont typeface="Calibri" panose="020F0502020204030204" pitchFamily="34" charset="0"/>
              <a:buNone/>
              <a:defRPr/>
            </a:pPr>
            <a:endParaRPr lang="en-US" b="1" kern="0" dirty="0">
              <a:solidFill>
                <a:srgbClr val="000000"/>
              </a:solidFill>
              <a:latin typeface="AU Passata"/>
              <a:sym typeface="Wingdings" panose="05000000000000000000" pitchFamily="2" charset="2"/>
            </a:endParaRPr>
          </a:p>
          <a:p>
            <a:pPr>
              <a:buClr>
                <a:srgbClr val="000000"/>
              </a:buClr>
              <a:buFont typeface="Calibri" panose="020F0502020204030204" pitchFamily="34" charset="0"/>
              <a:buNone/>
              <a:defRPr/>
            </a:pPr>
            <a:endParaRPr lang="en-US" u="sng" kern="0" dirty="0">
              <a:solidFill>
                <a:srgbClr val="000000"/>
              </a:solidFill>
              <a:latin typeface="AU Passata"/>
              <a:sym typeface="Wingdings" panose="05000000000000000000" pitchFamily="2" charset="2"/>
            </a:endParaRPr>
          </a:p>
          <a:p>
            <a:pPr lvl="1" indent="0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b="1" kern="0" dirty="0">
              <a:solidFill>
                <a:srgbClr val="000000"/>
              </a:solidFill>
              <a:latin typeface="AU Passata"/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ECF21-2FDB-9D12-1DB1-2ED9D49D7862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5</a:t>
            </a:r>
          </a:p>
        </p:txBody>
      </p:sp>
      <p:pic>
        <p:nvPicPr>
          <p:cNvPr id="15" name="Picture 14" descr="Tecnologia Agraria (INIA) - Spain">
            <a:extLst>
              <a:ext uri="{FF2B5EF4-FFF2-40B4-BE49-F238E27FC236}">
                <a16:creationId xmlns:a16="http://schemas.microsoft.com/office/drawing/2014/main" id="{7ED1FD13-5010-70F8-0F08-1F3E72F2B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8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59" y="172641"/>
            <a:ext cx="8335108" cy="593738"/>
          </a:xfrm>
        </p:spPr>
        <p:txBody>
          <a:bodyPr/>
          <a:lstStyle/>
          <a:p>
            <a:r>
              <a:rPr lang="nl-NL" dirty="0" err="1"/>
              <a:t>Formulas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</a:t>
            </a:r>
            <a:r>
              <a:rPr lang="nl-NL" baseline="-25000" dirty="0"/>
              <a:t>2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5916810-7C97-45FF-F1C2-C925A166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4986" y="1200586"/>
            <a:ext cx="8335107" cy="3231811"/>
          </a:xfrm>
          <a:solidFill>
            <a:schemeClr val="bg1"/>
          </a:solidFill>
        </p:spPr>
        <p:txBody>
          <a:bodyPr/>
          <a:lstStyle/>
          <a:p>
            <a:pPr marL="285750" lvl="1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Madsen</a:t>
            </a:r>
            <a:r>
              <a:rPr lang="en-US" dirty="0"/>
              <a:t> </a:t>
            </a:r>
            <a:r>
              <a:rPr lang="en-US" i="1" dirty="0"/>
              <a:t>et al. </a:t>
            </a:r>
            <a:r>
              <a:rPr lang="en-US" dirty="0"/>
              <a:t>(2010) equation</a:t>
            </a:r>
          </a:p>
          <a:p>
            <a:pPr marL="0" lvl="1" indent="0" algn="just">
              <a:lnSpc>
                <a:spcPct val="100000"/>
              </a:lnSpc>
              <a:buNone/>
            </a:pPr>
            <a:r>
              <a: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</a:t>
            </a:r>
            <a:r>
              <a:rPr lang="en-US" sz="105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g/d=  </a:t>
            </a:r>
            <a:r>
              <a:rPr lang="en-US" sz="1050" dirty="0"/>
              <a:t>180 × 24 × (5.6 </a:t>
            </a:r>
            <a:r>
              <a:rPr lang="en-US" sz="1050" dirty="0">
                <a:solidFill>
                  <a:schemeClr val="tx2"/>
                </a:solidFill>
              </a:rPr>
              <a:t>MBW</a:t>
            </a:r>
            <a:r>
              <a:rPr lang="en-US" sz="1050" dirty="0"/>
              <a:t> + 22 </a:t>
            </a:r>
            <a:r>
              <a:rPr lang="en-US" sz="1050" dirty="0">
                <a:solidFill>
                  <a:schemeClr val="tx2"/>
                </a:solidFill>
              </a:rPr>
              <a:t>ECM</a:t>
            </a:r>
            <a:r>
              <a:rPr lang="en-US" sz="1050" dirty="0"/>
              <a:t> + 1.6*10-5 * num days in gestation)</a:t>
            </a:r>
          </a:p>
          <a:p>
            <a:pPr marL="285750"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Kjeldsen</a:t>
            </a:r>
            <a:r>
              <a:rPr lang="en-US" dirty="0"/>
              <a:t> </a:t>
            </a:r>
            <a:r>
              <a:rPr lang="en-US" i="1" dirty="0">
                <a:solidFill>
                  <a:schemeClr val="tx1"/>
                </a:solidFill>
              </a:rPr>
              <a:t>et al</a:t>
            </a:r>
            <a:r>
              <a:rPr lang="en-US" dirty="0">
                <a:solidFill>
                  <a:schemeClr val="tx1"/>
                </a:solidFill>
              </a:rPr>
              <a:t>. (2024) </a:t>
            </a:r>
            <a:r>
              <a:rPr lang="en-US" dirty="0"/>
              <a:t>equation 1</a:t>
            </a:r>
          </a:p>
          <a:p>
            <a:pPr marL="672703" lvl="2" indent="0" algn="just">
              <a:lnSpc>
                <a:spcPct val="100000"/>
              </a:lnSpc>
              <a:buNone/>
            </a:pPr>
            <a:r>
              <a: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CO2 (g/d) = </a:t>
            </a:r>
            <a:r>
              <a:rPr lang="en-US" sz="1050" dirty="0"/>
              <a:t>ß0 + (ß1 × </a:t>
            </a:r>
            <a:r>
              <a:rPr lang="en-US" sz="1050" dirty="0">
                <a:solidFill>
                  <a:srgbClr val="3F9C35"/>
                </a:solidFill>
              </a:rPr>
              <a:t>DMI</a:t>
            </a:r>
            <a:r>
              <a:rPr lang="en-US" sz="1050" dirty="0"/>
              <a:t>) + (ß2 × </a:t>
            </a:r>
            <a:r>
              <a:rPr lang="en-US" sz="1050" dirty="0">
                <a:solidFill>
                  <a:schemeClr val="tx2"/>
                </a:solidFill>
              </a:rPr>
              <a:t>MBW</a:t>
            </a:r>
            <a:r>
              <a:rPr lang="en-US" sz="1050" dirty="0"/>
              <a:t>) + (ß3 × </a:t>
            </a:r>
            <a:r>
              <a:rPr lang="en-US" sz="1050" dirty="0">
                <a:solidFill>
                  <a:srgbClr val="3F9C35"/>
                </a:solidFill>
              </a:rPr>
              <a:t>Diet CP</a:t>
            </a:r>
            <a:r>
              <a:rPr lang="en-US" sz="1050" dirty="0"/>
              <a:t>) + breed + (</a:t>
            </a:r>
            <a:r>
              <a:rPr lang="en-US" sz="1050" dirty="0" err="1"/>
              <a:t>bDMI</a:t>
            </a:r>
            <a:r>
              <a:rPr lang="en-US" sz="1050" dirty="0"/>
              <a:t>, breed × DMI) + (</a:t>
            </a:r>
            <a:r>
              <a:rPr lang="en-US" sz="1050" dirty="0" err="1"/>
              <a:t>ßDMI</a:t>
            </a:r>
            <a:r>
              <a:rPr lang="en-US" sz="1050" dirty="0"/>
              <a:t>, parity × DMI) + (MBW, breed × MBW)</a:t>
            </a:r>
            <a:endParaRPr lang="en-US" dirty="0">
              <a:solidFill>
                <a:schemeClr val="tx2"/>
              </a:solidFill>
            </a:endParaRPr>
          </a:p>
          <a:p>
            <a:pPr marL="285750"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Kjeldsen</a:t>
            </a:r>
            <a:r>
              <a:rPr lang="en-US" dirty="0"/>
              <a:t> </a:t>
            </a:r>
            <a:r>
              <a:rPr lang="en-US" i="1" dirty="0">
                <a:solidFill>
                  <a:schemeClr val="tx1"/>
                </a:solidFill>
              </a:rPr>
              <a:t>et al</a:t>
            </a:r>
            <a:r>
              <a:rPr lang="en-US" dirty="0">
                <a:solidFill>
                  <a:schemeClr val="tx1"/>
                </a:solidFill>
              </a:rPr>
              <a:t>. (2024) </a:t>
            </a:r>
            <a:r>
              <a:rPr lang="en-US" dirty="0"/>
              <a:t>equation 2</a:t>
            </a:r>
          </a:p>
          <a:p>
            <a:pPr marL="672703" lvl="2" indent="0" algn="just">
              <a:lnSpc>
                <a:spcPct val="100000"/>
              </a:lnSpc>
              <a:buNone/>
            </a:pPr>
            <a:r>
              <a: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</a:t>
            </a:r>
            <a:r>
              <a:rPr lang="en-US" sz="105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g/d </a:t>
            </a:r>
            <a:r>
              <a:rPr lang="en-US" sz="1050" dirty="0"/>
              <a:t>= ß0 + (ß1 × </a:t>
            </a:r>
            <a:r>
              <a:rPr lang="en-US" sz="1050" dirty="0">
                <a:solidFill>
                  <a:schemeClr val="tx2"/>
                </a:solidFill>
              </a:rPr>
              <a:t>ECM</a:t>
            </a:r>
            <a:r>
              <a:rPr lang="en-US" sz="1050" dirty="0"/>
              <a:t>) + (ß2 × </a:t>
            </a:r>
            <a:r>
              <a:rPr lang="en-US" sz="1050" dirty="0">
                <a:solidFill>
                  <a:schemeClr val="tx2"/>
                </a:solidFill>
              </a:rPr>
              <a:t>MBW</a:t>
            </a:r>
            <a:r>
              <a:rPr lang="en-US" sz="1050" dirty="0"/>
              <a:t>) + (ß3 × </a:t>
            </a:r>
            <a:r>
              <a:rPr lang="en-US" sz="1050" dirty="0">
                <a:solidFill>
                  <a:schemeClr val="tx2"/>
                </a:solidFill>
              </a:rPr>
              <a:t>Milk CF</a:t>
            </a:r>
            <a:r>
              <a:rPr lang="en-US" sz="1050" dirty="0"/>
              <a:t>) + (ß4 × DIM) + breed + (</a:t>
            </a:r>
            <a:r>
              <a:rPr lang="en-US" sz="1050" dirty="0" err="1"/>
              <a:t>ßDIM</a:t>
            </a:r>
            <a:r>
              <a:rPr lang="en-US" sz="1050" dirty="0"/>
              <a:t>, </a:t>
            </a:r>
            <a:r>
              <a:rPr lang="en-US" sz="1050" dirty="0">
                <a:solidFill>
                  <a:schemeClr val="tx2"/>
                </a:solidFill>
              </a:rPr>
              <a:t>Diet CF </a:t>
            </a:r>
            <a:r>
              <a:rPr lang="en-US" sz="1050" dirty="0"/>
              <a:t>× DIM × </a:t>
            </a:r>
            <a:r>
              <a:rPr lang="en-US" sz="1050" dirty="0">
                <a:solidFill>
                  <a:schemeClr val="tx2"/>
                </a:solidFill>
              </a:rPr>
              <a:t>Diet CF</a:t>
            </a:r>
            <a:r>
              <a:rPr lang="en-US" sz="1050" dirty="0"/>
              <a:t>) + (</a:t>
            </a:r>
            <a:r>
              <a:rPr lang="en-US" sz="1050" dirty="0" err="1"/>
              <a:t>ßECM</a:t>
            </a:r>
            <a:r>
              <a:rPr lang="en-US" sz="1050" dirty="0"/>
              <a:t>, DIM × ECM × DIM) + (</a:t>
            </a:r>
            <a:r>
              <a:rPr lang="en-US" sz="1050" dirty="0" err="1"/>
              <a:t>ßECM</a:t>
            </a:r>
            <a:r>
              <a:rPr lang="en-US" sz="1050" dirty="0"/>
              <a:t>, MBW × ECM × MBW) + (</a:t>
            </a:r>
            <a:r>
              <a:rPr lang="en-US" sz="1050" dirty="0" err="1"/>
              <a:t>ßMilkCF</a:t>
            </a:r>
            <a:r>
              <a:rPr lang="en-US" sz="1050" dirty="0"/>
              <a:t>, MBW × Milk CF × MBW) + (</a:t>
            </a:r>
            <a:r>
              <a:rPr lang="en-US" sz="1050" dirty="0" err="1"/>
              <a:t>ßMBW</a:t>
            </a:r>
            <a:r>
              <a:rPr lang="en-US" sz="1050" dirty="0"/>
              <a:t>, breed × MBW) + (</a:t>
            </a:r>
            <a:r>
              <a:rPr lang="en-US" sz="1050" dirty="0" err="1"/>
              <a:t>ßDIM</a:t>
            </a:r>
            <a:r>
              <a:rPr lang="en-US" sz="1050" dirty="0"/>
              <a:t>, breed × DIM) + (</a:t>
            </a:r>
            <a:r>
              <a:rPr lang="en-US" sz="1050" dirty="0" err="1"/>
              <a:t>ßMBW</a:t>
            </a:r>
            <a:r>
              <a:rPr lang="en-US" sz="1050" dirty="0"/>
              <a:t>, parity × MBW)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Kjeldsen</a:t>
            </a:r>
            <a:r>
              <a:rPr lang="en-US" dirty="0"/>
              <a:t> </a:t>
            </a:r>
            <a:r>
              <a:rPr lang="en-US" i="1" dirty="0">
                <a:solidFill>
                  <a:schemeClr val="tx1"/>
                </a:solidFill>
              </a:rPr>
              <a:t>et al</a:t>
            </a:r>
            <a:r>
              <a:rPr lang="en-US" dirty="0">
                <a:solidFill>
                  <a:schemeClr val="tx1"/>
                </a:solidFill>
              </a:rPr>
              <a:t>. (2024) </a:t>
            </a:r>
            <a:r>
              <a:rPr lang="en-US" dirty="0"/>
              <a:t>equation 3</a:t>
            </a:r>
          </a:p>
          <a:p>
            <a:pPr marL="672703" lvl="2" indent="0" algn="just">
              <a:lnSpc>
                <a:spcPct val="100000"/>
              </a:lnSpc>
              <a:buNone/>
            </a:pPr>
            <a:r>
              <a: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</a:t>
            </a:r>
            <a:r>
              <a:rPr lang="en-US" sz="105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g/d </a:t>
            </a:r>
            <a:r>
              <a:rPr lang="en-US" sz="1050" dirty="0"/>
              <a:t>= ß0 + (ß1 × </a:t>
            </a:r>
            <a:r>
              <a:rPr lang="en-US" sz="1050" dirty="0">
                <a:solidFill>
                  <a:schemeClr val="tx2"/>
                </a:solidFill>
              </a:rPr>
              <a:t>ECM</a:t>
            </a:r>
            <a:r>
              <a:rPr lang="en-US" sz="1050" dirty="0"/>
              <a:t>) + (ß2 × DIM) + breed + parity + (</a:t>
            </a:r>
            <a:r>
              <a:rPr lang="en-US" sz="1050" dirty="0" err="1"/>
              <a:t>ßbreed</a:t>
            </a:r>
            <a:r>
              <a:rPr lang="en-US" sz="1050" dirty="0"/>
              <a:t>, parity) + (</a:t>
            </a:r>
            <a:r>
              <a:rPr lang="en-US" sz="1050" dirty="0" err="1"/>
              <a:t>ßDIM</a:t>
            </a:r>
            <a:r>
              <a:rPr lang="en-US" sz="1050" dirty="0"/>
              <a:t>, </a:t>
            </a:r>
            <a:r>
              <a:rPr lang="en-US" sz="1050" dirty="0">
                <a:solidFill>
                  <a:schemeClr val="tx2"/>
                </a:solidFill>
              </a:rPr>
              <a:t>Diet CF</a:t>
            </a:r>
            <a:r>
              <a:rPr lang="en-US" sz="1050" dirty="0"/>
              <a:t> × DIM × </a:t>
            </a:r>
            <a:r>
              <a:rPr lang="en-US" sz="1050" dirty="0" err="1">
                <a:solidFill>
                  <a:schemeClr val="tx1"/>
                </a:solidFill>
              </a:rPr>
              <a:t>DietCF</a:t>
            </a:r>
            <a:r>
              <a:rPr lang="en-US" sz="1050" dirty="0"/>
              <a:t>) + (</a:t>
            </a:r>
            <a:r>
              <a:rPr lang="en-US" sz="1050" dirty="0" err="1"/>
              <a:t>ßECM</a:t>
            </a:r>
            <a:r>
              <a:rPr lang="en-US" sz="1050" dirty="0"/>
              <a:t>, DIM × </a:t>
            </a:r>
            <a:r>
              <a:rPr lang="en-US" sz="1050" dirty="0">
                <a:solidFill>
                  <a:schemeClr val="tx1"/>
                </a:solidFill>
              </a:rPr>
              <a:t>ECM</a:t>
            </a:r>
            <a:r>
              <a:rPr lang="en-US" sz="1050" dirty="0"/>
              <a:t> × DIM) + (</a:t>
            </a:r>
            <a:r>
              <a:rPr lang="en-US" sz="1050" dirty="0" err="1"/>
              <a:t>ßDIM</a:t>
            </a:r>
            <a:r>
              <a:rPr lang="en-US" sz="1050" dirty="0"/>
              <a:t>, breed × DIM) + (</a:t>
            </a:r>
            <a:r>
              <a:rPr lang="en-US" sz="1050" dirty="0" err="1"/>
              <a:t>ßMilkCF</a:t>
            </a:r>
            <a:r>
              <a:rPr lang="en-US" sz="1050" dirty="0"/>
              <a:t>, parity × </a:t>
            </a:r>
            <a:r>
              <a:rPr lang="en-US" sz="1050" dirty="0">
                <a:solidFill>
                  <a:schemeClr val="tx2"/>
                </a:solidFill>
              </a:rPr>
              <a:t>Milk CF</a:t>
            </a:r>
            <a:r>
              <a:rPr lang="en-US" sz="1050" dirty="0"/>
              <a:t>)</a:t>
            </a:r>
          </a:p>
          <a:p>
            <a:pPr marL="0" lvl="1" indent="0" algn="just">
              <a:lnSpc>
                <a:spcPct val="100000"/>
              </a:lnSpc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BFB49-1610-8335-EA9F-C977EB140A04}"/>
              </a:ext>
            </a:extLst>
          </p:cNvPr>
          <p:cNvSpPr/>
          <p:nvPr/>
        </p:nvSpPr>
        <p:spPr>
          <a:xfrm>
            <a:off x="4571999" y="954108"/>
            <a:ext cx="4083389" cy="492956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2"/>
                </a:solidFill>
              </a:rPr>
              <a:t>* CH</a:t>
            </a:r>
            <a:r>
              <a:rPr lang="nl-NL" baseline="-25000" dirty="0">
                <a:solidFill>
                  <a:schemeClr val="tx2"/>
                </a:solidFill>
              </a:rPr>
              <a:t>4</a:t>
            </a:r>
            <a:r>
              <a:rPr lang="nl-NL" dirty="0">
                <a:solidFill>
                  <a:schemeClr val="tx2"/>
                </a:solidFill>
              </a:rPr>
              <a:t> g/d= ratio x </a:t>
            </a:r>
            <a:r>
              <a:rPr lang="nl-NL" dirty="0" err="1">
                <a:solidFill>
                  <a:schemeClr val="tx2"/>
                </a:solidFill>
              </a:rPr>
              <a:t>predicted</a:t>
            </a:r>
            <a:r>
              <a:rPr lang="nl-NL" dirty="0">
                <a:solidFill>
                  <a:schemeClr val="tx2"/>
                </a:solidFill>
              </a:rPr>
              <a:t> CO</a:t>
            </a:r>
            <a:r>
              <a:rPr lang="nl-NL" baseline="-25000" dirty="0">
                <a:solidFill>
                  <a:schemeClr val="tx2"/>
                </a:solidFill>
              </a:rPr>
              <a:t>2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702DB-8536-14A7-EA2B-7246BEFB0F96}"/>
              </a:ext>
            </a:extLst>
          </p:cNvPr>
          <p:cNvSpPr/>
          <p:nvPr/>
        </p:nvSpPr>
        <p:spPr>
          <a:xfrm>
            <a:off x="2848982" y="4712644"/>
            <a:ext cx="609515" cy="287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9F369-12CA-42A8-31AA-B85F8ECA974F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6</a:t>
            </a:r>
          </a:p>
        </p:txBody>
      </p:sp>
      <p:pic>
        <p:nvPicPr>
          <p:cNvPr id="9" name="Picture 8" descr="Tecnologia Agraria (INIA) - Spain">
            <a:extLst>
              <a:ext uri="{FF2B5EF4-FFF2-40B4-BE49-F238E27FC236}">
                <a16:creationId xmlns:a16="http://schemas.microsoft.com/office/drawing/2014/main" id="{BD82D165-4877-C447-275C-805E99E81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081" y="4683460"/>
            <a:ext cx="893614" cy="36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95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59" y="172641"/>
            <a:ext cx="8335108" cy="593738"/>
          </a:xfrm>
        </p:spPr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Formulas</a:t>
            </a:r>
            <a:r>
              <a:rPr lang="nl-NL" dirty="0"/>
              <a:t> 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5916810-7C97-45FF-F1C2-C925A166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4986" y="914400"/>
            <a:ext cx="8335107" cy="3141069"/>
          </a:xfrm>
          <a:solidFill>
            <a:schemeClr val="bg1"/>
          </a:solidFill>
        </p:spPr>
        <p:txBody>
          <a:bodyPr/>
          <a:lstStyle/>
          <a:p>
            <a:pPr marL="285750"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Chagunda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/>
              <a:t>et al. </a:t>
            </a:r>
            <a:r>
              <a:rPr lang="en-US" dirty="0">
                <a:solidFill>
                  <a:schemeClr val="tx1"/>
                </a:solidFill>
              </a:rPr>
              <a:t>(2009) equation 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sz="1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g/d = </a:t>
            </a:r>
            <a:r>
              <a:rPr lang="en-US" sz="1800" dirty="0">
                <a:solidFill>
                  <a:schemeClr val="tx1"/>
                </a:solidFill>
              </a:rPr>
              <a:t>0.000576 x M</a:t>
            </a:r>
            <a:r>
              <a:rPr lang="en-US" sz="1800" baseline="-25000" dirty="0">
                <a:solidFill>
                  <a:schemeClr val="tx1"/>
                </a:solidFill>
              </a:rPr>
              <a:t>TV </a:t>
            </a:r>
            <a:r>
              <a:rPr lang="en-US" sz="1800" dirty="0">
                <a:solidFill>
                  <a:schemeClr val="tx1"/>
                </a:solidFill>
              </a:rPr>
              <a:t>x </a:t>
            </a:r>
            <a:r>
              <a:rPr lang="en-US" sz="1800" dirty="0" err="1">
                <a:solidFill>
                  <a:schemeClr val="tx1"/>
                </a:solidFill>
              </a:rPr>
              <a:t>TV</a:t>
            </a:r>
            <a:r>
              <a:rPr lang="en-US" sz="1800" baseline="-25000" dirty="0" err="1">
                <a:solidFill>
                  <a:schemeClr val="tx1"/>
                </a:solidFill>
              </a:rPr>
              <a:t>r</a:t>
            </a:r>
            <a:endParaRPr lang="en-US" sz="1800" baseline="-25000" dirty="0">
              <a:solidFill>
                <a:schemeClr val="tx1"/>
              </a:solidFill>
            </a:endParaRP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aseline="-250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M</a:t>
            </a:r>
            <a:r>
              <a:rPr lang="en-US" sz="1800" baseline="-25000" dirty="0">
                <a:solidFill>
                  <a:schemeClr val="tx1"/>
                </a:solidFill>
              </a:rPr>
              <a:t>TV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chemeClr val="tx2"/>
                </a:solidFill>
              </a:rPr>
              <a:t>CH</a:t>
            </a:r>
            <a:r>
              <a:rPr lang="en-US" sz="1800" baseline="-25000" dirty="0">
                <a:solidFill>
                  <a:schemeClr val="tx2"/>
                </a:solidFill>
              </a:rPr>
              <a:t>4</a:t>
            </a:r>
            <a:r>
              <a:rPr lang="en-US" sz="1800" dirty="0">
                <a:solidFill>
                  <a:schemeClr val="tx2"/>
                </a:solidFill>
              </a:rPr>
              <a:t> conc </a:t>
            </a:r>
            <a:r>
              <a:rPr lang="en-US" sz="1800" dirty="0">
                <a:solidFill>
                  <a:schemeClr val="tx1"/>
                </a:solidFill>
              </a:rPr>
              <a:t>x </a:t>
            </a:r>
            <a:r>
              <a:rPr lang="en-US" sz="1800" dirty="0" err="1">
                <a:solidFill>
                  <a:schemeClr val="tx2"/>
                </a:solidFill>
              </a:rPr>
              <a:t>TV</a:t>
            </a:r>
            <a:r>
              <a:rPr lang="en-US" sz="1800" baseline="-25000" dirty="0" err="1">
                <a:solidFill>
                  <a:schemeClr val="tx2"/>
                </a:solidFill>
              </a:rPr>
              <a:t>r</a:t>
            </a:r>
            <a:endParaRPr lang="en-US" sz="1800" baseline="-25000" dirty="0">
              <a:solidFill>
                <a:schemeClr val="tx2"/>
              </a:solidFill>
            </a:endParaRP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baseline="-25000" dirty="0">
              <a:solidFill>
                <a:schemeClr val="tx2"/>
              </a:solidFill>
            </a:endParaRP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aseline="-25000" dirty="0">
              <a:solidFill>
                <a:schemeClr val="tx2"/>
              </a:solidFill>
            </a:endParaRPr>
          </a:p>
          <a:p>
            <a:pPr marL="285750"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Tier2</a:t>
            </a:r>
            <a:r>
              <a:rPr lang="en-US" dirty="0"/>
              <a:t> </a:t>
            </a:r>
            <a:r>
              <a:rPr lang="en-US" i="1" dirty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(2019) equation from IPCC    </a:t>
            </a:r>
          </a:p>
          <a:p>
            <a:pPr marL="0" lvl="1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NEm</a:t>
            </a:r>
            <a:r>
              <a:rPr lang="en-US" sz="1800" dirty="0">
                <a:solidFill>
                  <a:schemeClr val="tx1"/>
                </a:solidFill>
              </a:rPr>
              <a:t> = CF * </a:t>
            </a:r>
            <a:r>
              <a:rPr lang="en-US" sz="1800" dirty="0">
                <a:solidFill>
                  <a:schemeClr val="tx2"/>
                </a:solidFill>
              </a:rPr>
              <a:t>MBW</a:t>
            </a:r>
            <a:r>
              <a:rPr lang="en-US" sz="1800" dirty="0">
                <a:solidFill>
                  <a:schemeClr val="tx1"/>
                </a:solidFill>
              </a:rPr>
              <a:t>       NE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chemeClr val="tx2"/>
                </a:solidFill>
              </a:rPr>
              <a:t>Milk</a:t>
            </a:r>
            <a:r>
              <a:rPr lang="en-US" sz="1800" dirty="0">
                <a:solidFill>
                  <a:schemeClr val="tx1"/>
                </a:solidFill>
              </a:rPr>
              <a:t> * (1.47 + 0.4 * </a:t>
            </a:r>
            <a:r>
              <a:rPr lang="en-US" sz="1800" dirty="0">
                <a:solidFill>
                  <a:schemeClr val="tx2"/>
                </a:solidFill>
              </a:rPr>
              <a:t>Kg Fat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	REM = 1.123 – (0.004092) * DE + 0.00001126 * (DE</a:t>
            </a:r>
            <a:r>
              <a:rPr lang="en-US" sz="1800" baseline="30000" dirty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 -	25.4/DE)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GE = (1000*(Nem+Nea+NE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+Nep)/REM/ DE /100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en-US" sz="18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g/d</a:t>
            </a:r>
            <a:r>
              <a:rPr lang="en-US" sz="1800" dirty="0">
                <a:solidFill>
                  <a:schemeClr val="tx1"/>
                </a:solidFill>
              </a:rPr>
              <a:t>=  GE * 0.065 /   55.65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109C6C-5C98-50F9-146D-0E9E91A4549A}"/>
              </a:ext>
            </a:extLst>
          </p:cNvPr>
          <p:cNvSpPr/>
          <p:nvPr/>
        </p:nvSpPr>
        <p:spPr>
          <a:xfrm>
            <a:off x="1940480" y="4061787"/>
            <a:ext cx="4083389" cy="492956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>
                <a:solidFill>
                  <a:schemeClr val="tx2"/>
                </a:solidFill>
              </a:rPr>
              <a:t>Do </a:t>
            </a:r>
            <a:r>
              <a:rPr lang="nl-NL" dirty="0" err="1">
                <a:solidFill>
                  <a:schemeClr val="tx2"/>
                </a:solidFill>
              </a:rPr>
              <a:t>not</a:t>
            </a:r>
            <a:r>
              <a:rPr lang="nl-NL" dirty="0">
                <a:solidFill>
                  <a:schemeClr val="tx2"/>
                </a:solidFill>
              </a:rPr>
              <a:t> </a:t>
            </a:r>
            <a:r>
              <a:rPr lang="nl-NL" dirty="0" err="1">
                <a:solidFill>
                  <a:schemeClr val="tx2"/>
                </a:solidFill>
              </a:rPr>
              <a:t>use</a:t>
            </a:r>
            <a:r>
              <a:rPr lang="nl-NL" dirty="0">
                <a:solidFill>
                  <a:schemeClr val="tx2"/>
                </a:solidFill>
              </a:rPr>
              <a:t> CH</a:t>
            </a:r>
            <a:r>
              <a:rPr lang="nl-NL" baseline="-25000" dirty="0">
                <a:solidFill>
                  <a:schemeClr val="tx2"/>
                </a:solidFill>
              </a:rPr>
              <a:t>4</a:t>
            </a:r>
            <a:r>
              <a:rPr lang="nl-NL" dirty="0">
                <a:solidFill>
                  <a:schemeClr val="tx2"/>
                </a:solidFill>
              </a:rPr>
              <a:t> </a:t>
            </a:r>
            <a:r>
              <a:rPr lang="nl-NL" dirty="0" err="1">
                <a:solidFill>
                  <a:schemeClr val="tx2"/>
                </a:solidFill>
              </a:rPr>
              <a:t>conc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6F240-7A92-F28D-A980-3BA6E56E4335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7</a:t>
            </a:r>
          </a:p>
        </p:txBody>
      </p:sp>
      <p:pic>
        <p:nvPicPr>
          <p:cNvPr id="6" name="Picture 5" descr="Tecnologia Agraria (INIA) - Spain">
            <a:extLst>
              <a:ext uri="{FF2B5EF4-FFF2-40B4-BE49-F238E27FC236}">
                <a16:creationId xmlns:a16="http://schemas.microsoft.com/office/drawing/2014/main" id="{ED43FC76-95DF-2971-4A6D-8AD5C0B5F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081" y="4683460"/>
            <a:ext cx="893614" cy="36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80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330036" y="4699449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291395" y="4839605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8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3" y="4699449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7012D6-749C-87A0-6447-FF0DE2D3E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3601"/>
            <a:ext cx="9144000" cy="427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2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59" y="172641"/>
            <a:ext cx="8335108" cy="593738"/>
          </a:xfrm>
        </p:spPr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Methane</a:t>
            </a:r>
            <a:r>
              <a:rPr lang="nl-NL" dirty="0"/>
              <a:t> </a:t>
            </a:r>
            <a:r>
              <a:rPr lang="nl-NL" dirty="0" err="1"/>
              <a:t>Phenotypes</a:t>
            </a:r>
            <a:endParaRPr lang="nl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E186EB-498A-318F-1B43-76EF794E594E}"/>
              </a:ext>
            </a:extLst>
          </p:cNvPr>
          <p:cNvGrpSpPr/>
          <p:nvPr/>
        </p:nvGrpSpPr>
        <p:grpSpPr>
          <a:xfrm>
            <a:off x="445903" y="4703031"/>
            <a:ext cx="3128461" cy="339767"/>
            <a:chOff x="552659" y="6195394"/>
            <a:chExt cx="3986819" cy="569938"/>
          </a:xfrm>
        </p:grpSpPr>
        <p:pic>
          <p:nvPicPr>
            <p:cNvPr id="19" name="Picture 18" descr="WUR">
              <a:extLst>
                <a:ext uri="{FF2B5EF4-FFF2-40B4-BE49-F238E27FC236}">
                  <a16:creationId xmlns:a16="http://schemas.microsoft.com/office/drawing/2014/main" id="{C5D82A50-A8DD-F79F-1391-53C5CC18A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9" y="6195394"/>
              <a:ext cx="3210071" cy="56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13D60F-5AED-5C63-67CD-399D26F5D4B0}"/>
                </a:ext>
              </a:extLst>
            </p:cNvPr>
            <p:cNvSpPr/>
            <p:nvPr/>
          </p:nvSpPr>
          <p:spPr>
            <a:xfrm>
              <a:off x="3762730" y="6217529"/>
              <a:ext cx="776748" cy="4817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defRPr/>
              </a:pPr>
              <a:endParaRPr lang="en-US" sz="1350" dirty="0">
                <a:solidFill>
                  <a:srgbClr val="FFFFFF"/>
                </a:solidFill>
                <a:latin typeface="Verdan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D535B9-4265-80F3-CA73-A88E45D664BA}"/>
              </a:ext>
            </a:extLst>
          </p:cNvPr>
          <p:cNvSpPr txBox="1"/>
          <p:nvPr/>
        </p:nvSpPr>
        <p:spPr>
          <a:xfrm>
            <a:off x="4480961" y="4780290"/>
            <a:ext cx="280605" cy="2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ts val="1350"/>
              </a:lnSpc>
              <a:defRPr/>
            </a:pPr>
            <a:r>
              <a:rPr lang="en-US" sz="1050" i="1" dirty="0">
                <a:solidFill>
                  <a:srgbClr val="005172"/>
                </a:solidFill>
                <a:cs typeface="Calibri" panose="020F0502020204030204" pitchFamily="34" charset="0"/>
              </a:rPr>
              <a:t>9</a:t>
            </a:r>
          </a:p>
        </p:txBody>
      </p:sp>
      <p:pic>
        <p:nvPicPr>
          <p:cNvPr id="3" name="Picture 2" descr="Tecnologia Agraria (INIA) - Spain">
            <a:extLst>
              <a:ext uri="{FF2B5EF4-FFF2-40B4-BE49-F238E27FC236}">
                <a16:creationId xmlns:a16="http://schemas.microsoft.com/office/drawing/2014/main" id="{1C2C56A0-3377-C798-D9FA-CEF72CC4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403" y="4721186"/>
            <a:ext cx="1030301" cy="42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A4C00CD1-6EB3-C10B-B205-9B3F99CBFD66}"/>
              </a:ext>
            </a:extLst>
          </p:cNvPr>
          <p:cNvSpPr/>
          <p:nvPr/>
        </p:nvSpPr>
        <p:spPr>
          <a:xfrm>
            <a:off x="872405" y="1158670"/>
            <a:ext cx="1867651" cy="429711"/>
          </a:xfrm>
          <a:prstGeom prst="roundRect">
            <a:avLst/>
          </a:prstGeom>
          <a:solidFill>
            <a:srgbClr val="004543">
              <a:lumMod val="90000"/>
              <a:lumOff val="1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29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RMeP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6C99B389-8C18-4E11-8880-BB87CCFE7B1A}"/>
              </a:ext>
            </a:extLst>
          </p:cNvPr>
          <p:cNvSpPr/>
          <p:nvPr/>
        </p:nvSpPr>
        <p:spPr>
          <a:xfrm>
            <a:off x="886300" y="3319775"/>
            <a:ext cx="3583688" cy="429711"/>
          </a:xfrm>
          <a:prstGeom prst="roundRect">
            <a:avLst/>
          </a:prstGeom>
          <a:solidFill>
            <a:srgbClr val="004543">
              <a:lumMod val="90000"/>
              <a:lumOff val="1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29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Methane intensity 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MeI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04CE15-F314-336C-CB09-F64444DEA91C}"/>
              </a:ext>
            </a:extLst>
          </p:cNvPr>
          <p:cNvSpPr/>
          <p:nvPr/>
        </p:nvSpPr>
        <p:spPr>
          <a:xfrm>
            <a:off x="2828557" y="1024939"/>
            <a:ext cx="756084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97" indent="-342797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4543">
                    <a:lumMod val="90000"/>
                    <a:lumOff val="10000"/>
                  </a:srgbClr>
                </a:solidFill>
                <a:latin typeface="AU Passata" pitchFamily="34" charset="0"/>
              </a:rPr>
              <a:t>Regression on </a:t>
            </a:r>
            <a:r>
              <a:rPr lang="en-GB" sz="2000" dirty="0">
                <a:solidFill>
                  <a:srgbClr val="004543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U Passata" pitchFamily="34" charset="0"/>
              </a:rPr>
              <a:t>MBW and DMI </a:t>
            </a:r>
            <a:r>
              <a:rPr lang="en-GB" sz="2000" dirty="0">
                <a:solidFill>
                  <a:srgbClr val="004543">
                    <a:lumMod val="90000"/>
                    <a:lumOff val="10000"/>
                  </a:srgbClr>
                </a:solidFill>
                <a:latin typeface="AU Passata" pitchFamily="34" charset="0"/>
              </a:rPr>
              <a:t>and fixed effects</a:t>
            </a:r>
          </a:p>
          <a:p>
            <a:pPr marL="342797" indent="-342797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4543">
                    <a:lumMod val="90000"/>
                    <a:lumOff val="10000"/>
                  </a:srgbClr>
                </a:solidFill>
                <a:latin typeface="AU Passata" pitchFamily="34" charset="0"/>
              </a:rPr>
              <a:t>Regression on </a:t>
            </a:r>
            <a:r>
              <a:rPr lang="en-GB" sz="2000" dirty="0">
                <a:solidFill>
                  <a:srgbClr val="004543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U Passata" pitchFamily="34" charset="0"/>
              </a:rPr>
              <a:t>MBW and ECM </a:t>
            </a:r>
            <a:r>
              <a:rPr lang="en-GB" sz="2000" dirty="0">
                <a:solidFill>
                  <a:srgbClr val="004543">
                    <a:lumMod val="90000"/>
                    <a:lumOff val="10000"/>
                  </a:srgbClr>
                </a:solidFill>
                <a:latin typeface="AU Passata" pitchFamily="34" charset="0"/>
              </a:rPr>
              <a:t>and fixed effects</a:t>
            </a:r>
            <a:endParaRPr lang="en-GB" sz="2000" b="1" dirty="0">
              <a:solidFill>
                <a:srgbClr val="004543">
                  <a:lumMod val="90000"/>
                  <a:lumOff val="10000"/>
                </a:srgbClr>
              </a:solidFill>
              <a:latin typeface="AU Passata" pitchFamily="34" charset="0"/>
            </a:endParaRPr>
          </a:p>
          <a:p>
            <a:pPr marL="342797" indent="-342797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004543">
                    <a:lumMod val="90000"/>
                    <a:lumOff val="10000"/>
                  </a:srgbClr>
                </a:solidFill>
                <a:latin typeface="AU Passata" pitchFamily="34" charset="0"/>
              </a:rPr>
              <a:t>Regression on </a:t>
            </a:r>
            <a:r>
              <a:rPr lang="en-GB" sz="2000" dirty="0">
                <a:solidFill>
                  <a:srgbClr val="004543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U Passata" pitchFamily="34" charset="0"/>
              </a:rPr>
              <a:t>MBW, DMI and ECM </a:t>
            </a:r>
            <a:r>
              <a:rPr lang="en-GB" sz="2000" dirty="0">
                <a:solidFill>
                  <a:srgbClr val="004543">
                    <a:lumMod val="90000"/>
                    <a:lumOff val="10000"/>
                  </a:srgbClr>
                </a:solidFill>
                <a:latin typeface="AU Passata" pitchFamily="34" charset="0"/>
              </a:rPr>
              <a:t>and fixed effects</a:t>
            </a:r>
            <a:endParaRPr lang="en-GB" sz="2000" b="1" dirty="0">
              <a:solidFill>
                <a:srgbClr val="004543">
                  <a:lumMod val="90000"/>
                  <a:lumOff val="10000"/>
                </a:srgbClr>
              </a:solidFill>
              <a:latin typeface="AU Passata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082DB5-DC4F-588F-6FF7-D7694F357D32}"/>
              </a:ext>
            </a:extLst>
          </p:cNvPr>
          <p:cNvSpPr/>
          <p:nvPr/>
        </p:nvSpPr>
        <p:spPr>
          <a:xfrm>
            <a:off x="5105721" y="3319775"/>
            <a:ext cx="2714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U Passata" pitchFamily="34" charset="0"/>
              <a:buNone/>
            </a:pPr>
            <a:r>
              <a:rPr lang="en-US" sz="2000" dirty="0">
                <a:solidFill>
                  <a:srgbClr val="54702A"/>
                </a:solidFill>
                <a:latin typeface="AU Passata" pitchFamily="34" charset="0"/>
              </a:rPr>
              <a:t> </a:t>
            </a:r>
            <a:r>
              <a:rPr lang="en-US" sz="2000" dirty="0">
                <a:solidFill>
                  <a:srgbClr val="004543">
                    <a:lumMod val="90000"/>
                    <a:lumOff val="10000"/>
                  </a:srgbClr>
                </a:solidFill>
                <a:latin typeface="AU Passata" pitchFamily="34" charset="0"/>
              </a:rPr>
              <a:t>g CH</a:t>
            </a:r>
            <a:r>
              <a:rPr lang="en-US" sz="2000" baseline="-25000" dirty="0">
                <a:solidFill>
                  <a:srgbClr val="004543">
                    <a:lumMod val="90000"/>
                    <a:lumOff val="10000"/>
                  </a:srgbClr>
                </a:solidFill>
                <a:latin typeface="AU Passata" pitchFamily="34" charset="0"/>
              </a:rPr>
              <a:t>4</a:t>
            </a:r>
            <a:r>
              <a:rPr lang="en-US" sz="2000" dirty="0">
                <a:solidFill>
                  <a:srgbClr val="004543">
                    <a:lumMod val="90000"/>
                    <a:lumOff val="10000"/>
                  </a:srgbClr>
                </a:solidFill>
                <a:latin typeface="AU Passata" pitchFamily="34" charset="0"/>
              </a:rPr>
              <a:t> / kg ECM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3E7A3B7-B35E-7C58-E413-2E1834720F40}"/>
              </a:ext>
            </a:extLst>
          </p:cNvPr>
          <p:cNvSpPr/>
          <p:nvPr/>
        </p:nvSpPr>
        <p:spPr>
          <a:xfrm>
            <a:off x="886300" y="1839915"/>
            <a:ext cx="1853756" cy="429711"/>
          </a:xfrm>
          <a:prstGeom prst="roundRect">
            <a:avLst/>
          </a:prstGeom>
          <a:solidFill>
            <a:srgbClr val="004543">
              <a:lumMod val="90000"/>
              <a:lumOff val="1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29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RMeC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6B5A8716-19C1-1CAC-56B6-B2CBCD43E7B4}"/>
              </a:ext>
            </a:extLst>
          </p:cNvPr>
          <p:cNvSpPr/>
          <p:nvPr/>
        </p:nvSpPr>
        <p:spPr>
          <a:xfrm>
            <a:off x="872405" y="3915423"/>
            <a:ext cx="3597583" cy="414427"/>
          </a:xfrm>
          <a:prstGeom prst="roundRect">
            <a:avLst/>
          </a:prstGeom>
          <a:solidFill>
            <a:srgbClr val="004543">
              <a:lumMod val="90000"/>
              <a:lumOff val="1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8529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U Passata" pitchFamily="34" charset="0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Methane yield (</a:t>
            </a:r>
            <a:r>
              <a:rPr kumimoji="0" lang="en-GB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MeY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5A722-08CC-E70D-E83C-05B1F98E257B}"/>
              </a:ext>
            </a:extLst>
          </p:cNvPr>
          <p:cNvSpPr/>
          <p:nvPr/>
        </p:nvSpPr>
        <p:spPr>
          <a:xfrm>
            <a:off x="5191446" y="3915423"/>
            <a:ext cx="2714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U Passata" pitchFamily="34" charset="0"/>
              <a:buNone/>
            </a:pPr>
            <a:r>
              <a:rPr lang="en-US" sz="2000" dirty="0">
                <a:solidFill>
                  <a:srgbClr val="004543">
                    <a:lumMod val="90000"/>
                    <a:lumOff val="10000"/>
                  </a:srgbClr>
                </a:solidFill>
                <a:latin typeface="AU Passata" pitchFamily="34" charset="0"/>
              </a:rPr>
              <a:t>g CH4 / kg DMI</a:t>
            </a:r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0B26FB42-E359-F098-CA19-009BBAED9CF9}"/>
              </a:ext>
            </a:extLst>
          </p:cNvPr>
          <p:cNvSpPr/>
          <p:nvPr/>
        </p:nvSpPr>
        <p:spPr bwMode="auto">
          <a:xfrm rot="16200000">
            <a:off x="-189342" y="1403441"/>
            <a:ext cx="1382386" cy="455975"/>
          </a:xfrm>
          <a:prstGeom prst="roundRect">
            <a:avLst/>
          </a:prstGeom>
          <a:solidFill>
            <a:srgbClr val="FFC000"/>
          </a:solidFill>
          <a:ln w="1778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  <a:buFont typeface="AU Passata" pitchFamily="34" charset="0"/>
              <a:buNone/>
            </a:pPr>
            <a:endParaRPr lang="da-DK" sz="1400" dirty="0" err="1">
              <a:solidFill>
                <a:srgbClr val="FFC000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1502F-BFE6-48F2-F2C1-734F83D6EF99}"/>
              </a:ext>
            </a:extLst>
          </p:cNvPr>
          <p:cNvSpPr txBox="1"/>
          <p:nvPr/>
        </p:nvSpPr>
        <p:spPr>
          <a:xfrm rot="16200000">
            <a:off x="-158030" y="1499617"/>
            <a:ext cx="1382387" cy="204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  <a:buFont typeface="AU Passata" pitchFamily="34" charset="0"/>
              <a:buNone/>
            </a:pPr>
            <a:r>
              <a:rPr lang="da-DK" sz="1400" dirty="0">
                <a:solidFill>
                  <a:srgbClr val="FFFFFF"/>
                </a:solidFill>
                <a:latin typeface="+mj-lt"/>
              </a:rPr>
              <a:t>RESIDUAL</a:t>
            </a:r>
          </a:p>
        </p:txBody>
      </p:sp>
      <p:sp>
        <p:nvSpPr>
          <p:cNvPr id="16" name="Rounded Rectangle 18">
            <a:extLst>
              <a:ext uri="{FF2B5EF4-FFF2-40B4-BE49-F238E27FC236}">
                <a16:creationId xmlns:a16="http://schemas.microsoft.com/office/drawing/2014/main" id="{685AC2A1-5CE6-6EA1-FF50-E2699FCB5A6E}"/>
              </a:ext>
            </a:extLst>
          </p:cNvPr>
          <p:cNvSpPr/>
          <p:nvPr/>
        </p:nvSpPr>
        <p:spPr bwMode="auto">
          <a:xfrm rot="16200000">
            <a:off x="-72506" y="3527506"/>
            <a:ext cx="1148713" cy="455975"/>
          </a:xfrm>
          <a:prstGeom prst="roundRect">
            <a:avLst/>
          </a:prstGeom>
          <a:solidFill>
            <a:srgbClr val="FFC000"/>
          </a:solidFill>
          <a:ln w="1778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  <a:buFont typeface="AU Passata" pitchFamily="34" charset="0"/>
              <a:buNone/>
            </a:pPr>
            <a:endParaRPr lang="da-DK" sz="1600" dirty="0" err="1">
              <a:solidFill>
                <a:srgbClr val="FFC000"/>
              </a:solidFill>
              <a:latin typeface="AU Passat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6B28B-AEF0-222A-BE6F-680559132C46}"/>
              </a:ext>
            </a:extLst>
          </p:cNvPr>
          <p:cNvSpPr txBox="1"/>
          <p:nvPr/>
        </p:nvSpPr>
        <p:spPr>
          <a:xfrm rot="16200000">
            <a:off x="38747" y="3722477"/>
            <a:ext cx="1010075" cy="204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  <a:buFont typeface="AU Passata" pitchFamily="34" charset="0"/>
              <a:buNone/>
            </a:pPr>
            <a:r>
              <a:rPr lang="da-DK" sz="1400" dirty="0">
                <a:solidFill>
                  <a:srgbClr val="FFFFFF"/>
                </a:solidFill>
                <a:latin typeface="+mj-lt"/>
              </a:rPr>
              <a:t>RATIO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53B1D0-C2CD-863C-D75C-BF22D89C4BB0}"/>
              </a:ext>
            </a:extLst>
          </p:cNvPr>
          <p:cNvSpPr/>
          <p:nvPr/>
        </p:nvSpPr>
        <p:spPr>
          <a:xfrm>
            <a:off x="5191445" y="4194286"/>
            <a:ext cx="2714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U Passata" pitchFamily="34" charset="0"/>
              <a:buNone/>
            </a:pPr>
            <a:r>
              <a:rPr lang="en-US" sz="2000" dirty="0">
                <a:solidFill>
                  <a:srgbClr val="004543">
                    <a:lumMod val="90000"/>
                    <a:lumOff val="10000"/>
                  </a:srgbClr>
                </a:solidFill>
                <a:latin typeface="AU Passata" pitchFamily="34" charset="0"/>
              </a:rPr>
              <a:t>g CH4 / kg BW</a:t>
            </a:r>
          </a:p>
        </p:txBody>
      </p:sp>
    </p:spTree>
    <p:extLst>
      <p:ext uri="{BB962C8B-B14F-4D97-AF65-F5344CB8AC3E}">
        <p14:creationId xmlns:p14="http://schemas.microsoft.com/office/powerpoint/2010/main" val="1283137410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UR 2022">
      <a:dk1>
        <a:srgbClr val="005172"/>
      </a:dk1>
      <a:lt1>
        <a:srgbClr val="FFFFFF"/>
      </a:lt1>
      <a:dk2>
        <a:srgbClr val="008A00"/>
      </a:dk2>
      <a:lt2>
        <a:srgbClr val="005172"/>
      </a:lt2>
      <a:accent1>
        <a:srgbClr val="6AADE4"/>
      </a:accent1>
      <a:accent2>
        <a:srgbClr val="D0B972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549F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6004</TotalTime>
  <Words>1045</Words>
  <Application>Microsoft Office PowerPoint</Application>
  <PresentationFormat>On-screen Show (16:9)</PresentationFormat>
  <Paragraphs>160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AU Passata</vt:lpstr>
      <vt:lpstr>Calibri</vt:lpstr>
      <vt:lpstr>ElsevierGulliver</vt:lpstr>
      <vt:lpstr>Helvetica</vt:lpstr>
      <vt:lpstr>Verdana</vt:lpstr>
      <vt:lpstr>Wingdings</vt:lpstr>
      <vt:lpstr>WUR</vt:lpstr>
      <vt:lpstr>PowerPoint Presentation</vt:lpstr>
      <vt:lpstr>Methane phenotypes</vt:lpstr>
      <vt:lpstr>Methane concentration phenotypes</vt:lpstr>
      <vt:lpstr>Methane phenotypes</vt:lpstr>
      <vt:lpstr>From Methane Concentration to Methane Production</vt:lpstr>
      <vt:lpstr>Formulas that predict CO2</vt:lpstr>
      <vt:lpstr>Other Formulas </vt:lpstr>
      <vt:lpstr>PowerPoint Presentation</vt:lpstr>
      <vt:lpstr>Other Methane Phenotypes</vt:lpstr>
      <vt:lpstr>PowerPoint Presentation</vt:lpstr>
      <vt:lpstr>Genetic correlations among traits </vt:lpstr>
      <vt:lpstr>PowerPoint Presentation</vt:lpstr>
      <vt:lpstr>Editing steps after alignment</vt:lpstr>
      <vt:lpstr>PowerPoint Presentation</vt:lpstr>
      <vt:lpstr>Downloading data from Azure database</vt:lpstr>
      <vt:lpstr>PowerPoint Presentation</vt:lpstr>
      <vt:lpstr>PowerPoint Presentation</vt:lpstr>
      <vt:lpstr>PowerPoint Presentation</vt:lpstr>
      <vt:lpstr>PowerPoint Presentation</vt:lpstr>
      <vt:lpstr>Aligning the data and setting a background</vt:lpstr>
      <vt:lpstr>Aligning the data (Developed software)</vt:lpstr>
      <vt:lpstr>PowerPoint Presentation</vt:lpstr>
    </vt:vector>
  </TitlesOfParts>
  <Company>Wageningen University &amp;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Breukelen, Anouk van</dc:creator>
  <cp:lastModifiedBy>Manzanilla Pech, Coralia</cp:lastModifiedBy>
  <cp:revision>610</cp:revision>
  <dcterms:created xsi:type="dcterms:W3CDTF">2011-09-29T08:30:03Z</dcterms:created>
  <dcterms:modified xsi:type="dcterms:W3CDTF">2025-01-08T13:00:36Z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WHUKW</vt:lpwstr>
  </property>
</Properties>
</file>