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ython.org.ar/" TargetMode="External"/><Relationship Id="rId3" Type="http://schemas.openxmlformats.org/officeDocument/2006/relationships/hyperlink" Target="http://conf.scipyla.or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ypi.python.org/pypi"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python-guide.org/en/latest/starting/which-python/" TargetMode="External"/><Relationship Id="rId3" Type="http://schemas.openxmlformats.org/officeDocument/2006/relationships/hyperlink" Target="http://www.python.org/" TargetMode="External"/><Relationship Id="rId4" Type="http://schemas.openxmlformats.org/officeDocument/2006/relationships/hyperlink" Target="http://pypy.org/" TargetMode="External"/><Relationship Id="rId5" Type="http://schemas.openxmlformats.org/officeDocument/2006/relationships/hyperlink" Target="http://www.jython.org/" TargetMode="External"/><Relationship Id="rId6" Type="http://schemas.openxmlformats.org/officeDocument/2006/relationships/hyperlink" Target="http://ironpython.ne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30e1d91ab_0_7: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 name="Google Shape;38;g30e1d91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2856940006_0_49: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Google Shape;109;g285694000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2856940006_0_55: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5" name="Google Shape;115;g28569400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856940006_0_66: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Google Shape;121;g285694000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2856940006_0_78: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Google Shape;127;g285694000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856940006_0_88: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Google Shape;133;g285694000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856940006_0_94: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Google Shape;140;g285694000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72a30f0c7_0_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Google Shape;146;g172a30f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0d291970_0_106: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Google Shape;168;g30d29197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i="1" lang="en" sz="1200">
                <a:solidFill>
                  <a:schemeClr val="dk1"/>
                </a:solidFill>
              </a:rPr>
              <a:t>Desarrollo web</a:t>
            </a:r>
            <a:endParaRPr b="1" i="1" sz="1200">
              <a:solidFill>
                <a:schemeClr val="dk1"/>
              </a:solidFill>
            </a:endParaRPr>
          </a:p>
          <a:p>
            <a:pPr indent="-304800" lvl="0" marL="457200" rtl="0">
              <a:spcBef>
                <a:spcPts val="600"/>
              </a:spcBef>
              <a:spcAft>
                <a:spcPts val="0"/>
              </a:spcAft>
              <a:buClr>
                <a:schemeClr val="dk1"/>
              </a:buClr>
              <a:buSzPts val="1200"/>
              <a:buChar char="●"/>
            </a:pPr>
            <a:r>
              <a:rPr lang="en" sz="1200">
                <a:solidFill>
                  <a:schemeClr val="dk1"/>
                </a:solidFill>
              </a:rPr>
              <a:t>Django: Pinterest, instagaram, Spotify, NASA, Firefox</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Flask: Mailgun, Uber, Netflix (Lemur)</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Plone: NASA, Disney, Lufthansa, Harvard, Nokia, ebay</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Twisted</a:t>
            </a:r>
            <a:endParaRPr sz="1200">
              <a:solidFill>
                <a:schemeClr val="dk1"/>
              </a:solidFill>
            </a:endParaRPr>
          </a:p>
          <a:p>
            <a:pPr indent="0" lvl="0" marL="0" rtl="0">
              <a:spcBef>
                <a:spcPts val="600"/>
              </a:spcBef>
              <a:spcAft>
                <a:spcPts val="0"/>
              </a:spcAft>
              <a:buNone/>
            </a:pPr>
            <a:r>
              <a:rPr b="1" i="1" lang="en" sz="1200">
                <a:solidFill>
                  <a:schemeClr val="dk1"/>
                </a:solidFill>
              </a:rPr>
              <a:t>Sistemas de gestión</a:t>
            </a:r>
            <a:endParaRPr b="1" i="1" sz="1200">
              <a:solidFill>
                <a:schemeClr val="dk1"/>
              </a:solidFill>
            </a:endParaRPr>
          </a:p>
          <a:p>
            <a:pPr indent="-304800" lvl="0" marL="457200" rtl="0">
              <a:spcBef>
                <a:spcPts val="600"/>
              </a:spcBef>
              <a:spcAft>
                <a:spcPts val="0"/>
              </a:spcAft>
              <a:buClr>
                <a:schemeClr val="dk1"/>
              </a:buClr>
              <a:buSzPts val="1200"/>
              <a:buChar char="●"/>
            </a:pPr>
            <a:r>
              <a:rPr lang="en" sz="1200">
                <a:solidFill>
                  <a:schemeClr val="dk1"/>
                </a:solidFill>
              </a:rPr>
              <a:t>Tryton</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Odoo</a:t>
            </a:r>
            <a:endParaRPr sz="1200">
              <a:solidFill>
                <a:schemeClr val="dk1"/>
              </a:solidFill>
            </a:endParaRPr>
          </a:p>
          <a:p>
            <a:pPr indent="0" lvl="0" marL="0" rtl="0">
              <a:spcBef>
                <a:spcPts val="600"/>
              </a:spcBef>
              <a:spcAft>
                <a:spcPts val="0"/>
              </a:spcAft>
              <a:buClr>
                <a:schemeClr val="dk1"/>
              </a:buClr>
              <a:buSzPts val="1100"/>
              <a:buFont typeface="Arial"/>
              <a:buNone/>
            </a:pPr>
            <a:r>
              <a:rPr b="1" i="1" lang="en" sz="1200">
                <a:solidFill>
                  <a:schemeClr val="dk1"/>
                </a:solidFill>
              </a:rPr>
              <a:t>Sci (not-Fi)</a:t>
            </a:r>
            <a:endParaRPr b="1" i="1" sz="1200">
              <a:solidFill>
                <a:schemeClr val="dk1"/>
              </a:solidFill>
            </a:endParaRPr>
          </a:p>
          <a:p>
            <a:pPr indent="-304800" lvl="0" marL="457200" rtl="0">
              <a:spcBef>
                <a:spcPts val="600"/>
              </a:spcBef>
              <a:spcAft>
                <a:spcPts val="0"/>
              </a:spcAft>
              <a:buClr>
                <a:schemeClr val="dk1"/>
              </a:buClr>
              <a:buSzPts val="1200"/>
              <a:buChar char="●"/>
            </a:pPr>
            <a:r>
              <a:rPr lang="en" sz="1200">
                <a:solidFill>
                  <a:schemeClr val="dk1"/>
                </a:solidFill>
              </a:rPr>
              <a:t>SciPy</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Pandas</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IPython</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scikit learn</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OpenCV</a:t>
            </a:r>
            <a:endParaRPr sz="1200">
              <a:solidFill>
                <a:schemeClr val="dk1"/>
              </a:solidFill>
            </a:endParaRPr>
          </a:p>
          <a:p>
            <a:pPr indent="0" lvl="0" marL="0" rtl="0">
              <a:spcBef>
                <a:spcPts val="600"/>
              </a:spcBef>
              <a:spcAft>
                <a:spcPts val="0"/>
              </a:spcAft>
              <a:buClr>
                <a:schemeClr val="dk1"/>
              </a:buClr>
              <a:buSzPts val="1100"/>
              <a:buFont typeface="Arial"/>
              <a:buNone/>
            </a:pPr>
            <a:r>
              <a:rPr b="1" i="1" lang="en" sz="1200">
                <a:solidFill>
                  <a:schemeClr val="dk1"/>
                </a:solidFill>
              </a:rPr>
              <a:t>Juegos</a:t>
            </a:r>
            <a:endParaRPr b="1" i="1" sz="1200">
              <a:solidFill>
                <a:schemeClr val="dk1"/>
              </a:solidFill>
            </a:endParaRPr>
          </a:p>
          <a:p>
            <a:pPr indent="-304800" lvl="0" marL="457200" rtl="0">
              <a:spcBef>
                <a:spcPts val="600"/>
              </a:spcBef>
              <a:spcAft>
                <a:spcPts val="0"/>
              </a:spcAft>
              <a:buClr>
                <a:schemeClr val="dk1"/>
              </a:buClr>
              <a:buSzPts val="1200"/>
              <a:buChar char="●"/>
            </a:pPr>
            <a:r>
              <a:rPr lang="en" sz="1200">
                <a:solidFill>
                  <a:schemeClr val="dk1"/>
                </a:solidFill>
              </a:rPr>
              <a:t>PyGame</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Pyglet</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Python-Ogre</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cocos2d</a:t>
            </a:r>
            <a:endParaRPr sz="1200">
              <a:solidFill>
                <a:schemeClr val="dk1"/>
              </a:solidFill>
            </a:endParaRPr>
          </a:p>
          <a:p>
            <a:pPr indent="0" lvl="0" marL="0" rtl="0">
              <a:spcBef>
                <a:spcPts val="600"/>
              </a:spcBef>
              <a:spcAft>
                <a:spcPts val="0"/>
              </a:spcAft>
              <a:buClr>
                <a:schemeClr val="dk1"/>
              </a:buClr>
              <a:buSzPts val="1100"/>
              <a:buFont typeface="Arial"/>
              <a:buNone/>
            </a:pPr>
            <a:r>
              <a:rPr b="1" i="1" lang="en" sz="1200">
                <a:solidFill>
                  <a:schemeClr val="dk1"/>
                </a:solidFill>
              </a:rPr>
              <a:t>Mobile</a:t>
            </a:r>
            <a:endParaRPr b="1" i="1" sz="1200">
              <a:solidFill>
                <a:schemeClr val="dk1"/>
              </a:solidFill>
            </a:endParaRPr>
          </a:p>
          <a:p>
            <a:pPr indent="-304800" lvl="0" marL="457200" rtl="0">
              <a:spcBef>
                <a:spcPts val="600"/>
              </a:spcBef>
              <a:spcAft>
                <a:spcPts val="0"/>
              </a:spcAft>
              <a:buClr>
                <a:schemeClr val="dk1"/>
              </a:buClr>
              <a:buSzPts val="1200"/>
              <a:buChar char="●"/>
            </a:pPr>
            <a:r>
              <a:rPr lang="en" sz="1200">
                <a:solidFill>
                  <a:schemeClr val="dk1"/>
                </a:solidFill>
              </a:rPr>
              <a:t>Kivy</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QPython</a:t>
            </a:r>
            <a:endParaRPr sz="1200">
              <a:solidFill>
                <a:schemeClr val="dk1"/>
              </a:solidFill>
            </a:endParaRPr>
          </a:p>
          <a:p>
            <a:pPr indent="0" lvl="0" marL="0" rtl="0">
              <a:spcBef>
                <a:spcPts val="600"/>
              </a:spcBef>
              <a:spcAft>
                <a:spcPts val="0"/>
              </a:spcAft>
              <a:buNone/>
            </a:pPr>
            <a:r>
              <a:rPr b="1" i="1" lang="en" sz="1200">
                <a:solidFill>
                  <a:schemeClr val="dk1"/>
                </a:solidFill>
              </a:rPr>
              <a:t>Desktop</a:t>
            </a:r>
            <a:endParaRPr b="1" i="1" sz="1200">
              <a:solidFill>
                <a:schemeClr val="dk1"/>
              </a:solidFill>
            </a:endParaRPr>
          </a:p>
          <a:p>
            <a:pPr indent="-304800" lvl="0" marL="457200" rtl="0">
              <a:spcBef>
                <a:spcPts val="600"/>
              </a:spcBef>
              <a:spcAft>
                <a:spcPts val="0"/>
              </a:spcAft>
              <a:buClr>
                <a:schemeClr val="dk1"/>
              </a:buClr>
              <a:buSzPts val="1200"/>
              <a:buChar char="●"/>
            </a:pPr>
            <a:r>
              <a:rPr lang="en" sz="1200">
                <a:solidFill>
                  <a:schemeClr val="dk1"/>
                </a:solidFill>
              </a:rPr>
              <a:t>QT</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GTK</a:t>
            </a:r>
            <a:endParaRPr sz="1200">
              <a:solidFill>
                <a:schemeClr val="dk1"/>
              </a:solidFill>
            </a:endParaRPr>
          </a:p>
          <a:p>
            <a:pPr indent="-304800" lvl="0" marL="457200" rtl="0">
              <a:spcBef>
                <a:spcPts val="0"/>
              </a:spcBef>
              <a:spcAft>
                <a:spcPts val="0"/>
              </a:spcAft>
              <a:buClr>
                <a:schemeClr val="dk1"/>
              </a:buClr>
              <a:buSzPts val="1200"/>
              <a:buChar char="●"/>
            </a:pPr>
            <a:r>
              <a:rPr lang="en" sz="1200">
                <a:solidFill>
                  <a:schemeClr val="dk1"/>
                </a:solidFill>
              </a:rPr>
              <a:t>…</a:t>
            </a:r>
            <a:endParaRPr sz="1200">
              <a:solidFill>
                <a:schemeClr val="dk1"/>
              </a:solidFill>
            </a:endParaRPr>
          </a:p>
          <a:p>
            <a:pPr indent="-304800" lvl="0" marL="457200" rtl="0">
              <a:spcBef>
                <a:spcPts val="0"/>
              </a:spcBef>
              <a:spcAft>
                <a:spcPts val="0"/>
              </a:spcAft>
              <a:buClr>
                <a:schemeClr val="dk1"/>
              </a:buClr>
              <a:buSzPts val="1200"/>
              <a:buChar char="●"/>
            </a:pPr>
            <a:r>
              <a:t/>
            </a:r>
            <a:endParaRPr sz="1200">
              <a:solidFill>
                <a:schemeClr val="dk1"/>
              </a:solidFill>
            </a:endParaRPr>
          </a:p>
          <a:p>
            <a:pPr indent="0" lvl="0" marL="0" rtl="0">
              <a:spcBef>
                <a:spcPts val="600"/>
              </a:spcBef>
              <a:spcAft>
                <a:spcPts val="0"/>
              </a:spcAft>
              <a:buNone/>
            </a:pPr>
            <a:r>
              <a:t/>
            </a:r>
            <a:endParaRPr sz="1200">
              <a:solidFill>
                <a:schemeClr val="dk1"/>
              </a:solidFill>
            </a:endParaRPr>
          </a:p>
          <a:p>
            <a:pPr indent="0" lvl="0" marL="0" rtl="0">
              <a:spcBef>
                <a:spcPts val="600"/>
              </a:spcBef>
              <a:spcAft>
                <a:spcPts val="0"/>
              </a:spcAft>
              <a:buClr>
                <a:schemeClr val="dk1"/>
              </a:buClr>
              <a:buSzPts val="1100"/>
              <a:buFont typeface="Arial"/>
              <a:buNone/>
            </a:pPr>
            <a:r>
              <a:rPr lang="en" sz="1200">
                <a:solidFill>
                  <a:schemeClr val="dk1"/>
                </a:solidFill>
              </a:rPr>
              <a:t>… y un largo etcetera</a:t>
            </a:r>
            <a:endParaRPr sz="1200">
              <a:solidFill>
                <a:schemeClr val="dk1"/>
              </a:solidFill>
            </a:endParaRPr>
          </a:p>
          <a:p>
            <a:pPr indent="0" lvl="0" marL="0">
              <a:spcBef>
                <a:spcPts val="0"/>
              </a:spcBef>
              <a:spcAft>
                <a:spcPts val="0"/>
              </a:spcAft>
              <a:buNone/>
            </a:pPr>
            <a:r>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731f2a3b_1_7: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Google Shape;209;g7731f2a3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600"/>
              </a:spcBef>
              <a:spcAft>
                <a:spcPts val="0"/>
              </a:spcAft>
              <a:buClr>
                <a:schemeClr val="dk1"/>
              </a:buClr>
              <a:buSzPts val="1100"/>
              <a:buFont typeface="Arial"/>
              <a:buNone/>
            </a:pPr>
            <a:r>
              <a:rPr lang="en" sz="1200" u="sng">
                <a:solidFill>
                  <a:schemeClr val="hlink"/>
                </a:solidFill>
                <a:hlinkClick r:id="rId2"/>
              </a:rPr>
              <a:t>http://python.org.ar/</a:t>
            </a:r>
            <a:r>
              <a:rPr lang="en" sz="1200">
                <a:solidFill>
                  <a:schemeClr val="dk1"/>
                </a:solidFill>
              </a:rPr>
              <a:t> PyAr: </a:t>
            </a:r>
            <a:r>
              <a:rPr lang="en" sz="1200">
                <a:solidFill>
                  <a:schemeClr val="dk2"/>
                </a:solidFill>
              </a:rPr>
              <a:t>(Tutoriales, lista de correo, chat, trabajo, wiki, proyectos, noticias, eventos)</a:t>
            </a:r>
            <a:endParaRPr sz="1200">
              <a:solidFill>
                <a:schemeClr val="dk1"/>
              </a:solidFill>
            </a:endParaRPr>
          </a:p>
          <a:p>
            <a:pPr indent="0" lvl="0" marL="0" rtl="0">
              <a:spcBef>
                <a:spcPts val="600"/>
              </a:spcBef>
              <a:spcAft>
                <a:spcPts val="0"/>
              </a:spcAft>
              <a:buClr>
                <a:schemeClr val="dk1"/>
              </a:buClr>
              <a:buSzPts val="1100"/>
              <a:buFont typeface="Arial"/>
              <a:buNone/>
            </a:pPr>
            <a:r>
              <a:rPr lang="en" sz="1200" u="sng">
                <a:solidFill>
                  <a:schemeClr val="hlink"/>
                </a:solidFill>
                <a:hlinkClick r:id="rId3"/>
              </a:rPr>
              <a:t>http://conf.scipyla.org/</a:t>
            </a:r>
            <a:endParaRPr sz="1200">
              <a:solidFill>
                <a:schemeClr val="dk1"/>
              </a:solidFill>
            </a:endParaRPr>
          </a:p>
          <a:p>
            <a:pPr indent="0" lvl="0" marL="0" rtl="0">
              <a:spcBef>
                <a:spcPts val="600"/>
              </a:spcBef>
              <a:spcAft>
                <a:spcPts val="0"/>
              </a:spcAft>
              <a:buClr>
                <a:schemeClr val="dk1"/>
              </a:buClr>
              <a:buSzPts val="1100"/>
              <a:buFont typeface="Arial"/>
              <a:buNone/>
            </a:pPr>
            <a:r>
              <a:rPr lang="en" sz="1200">
                <a:solidFill>
                  <a:schemeClr val="dk1"/>
                </a:solidFill>
              </a:rPr>
              <a:t>#pyar</a:t>
            </a:r>
            <a:endParaRPr sz="1200">
              <a:solidFill>
                <a:schemeClr val="dk1"/>
              </a:solidFill>
            </a:endParaRPr>
          </a:p>
          <a:p>
            <a:pPr indent="0" lvl="0" marL="0" rtl="0">
              <a:spcBef>
                <a:spcPts val="600"/>
              </a:spcBef>
              <a:spcAft>
                <a:spcPts val="0"/>
              </a:spcAft>
              <a:buClr>
                <a:schemeClr val="dk1"/>
              </a:buClr>
              <a:buSzPts val="1100"/>
              <a:buFont typeface="Arial"/>
              <a:buNone/>
            </a:pPr>
            <a:r>
              <a:rPr lang="en" sz="1200">
                <a:solidFill>
                  <a:schemeClr val="dk1"/>
                </a:solidFill>
              </a:rPr>
              <a:t>#python</a:t>
            </a:r>
            <a:endParaRPr sz="1200">
              <a:solidFill>
                <a:schemeClr val="dk1"/>
              </a:solidFill>
            </a:endParaRPr>
          </a:p>
          <a:p>
            <a:pPr indent="0" lvl="0" marL="0" rtl="0">
              <a:spcBef>
                <a:spcPts val="600"/>
              </a:spcBef>
              <a:spcAft>
                <a:spcPts val="0"/>
              </a:spcAft>
              <a:buClr>
                <a:schemeClr val="dk1"/>
              </a:buClr>
              <a:buSzPts val="1100"/>
              <a:buFont typeface="Arial"/>
              <a:buNone/>
            </a:pPr>
            <a:r>
              <a:rPr lang="en" sz="1200">
                <a:solidFill>
                  <a:schemeClr val="dk1"/>
                </a:solidFill>
              </a:rPr>
              <a:t>#python-dev</a:t>
            </a:r>
            <a:endParaRPr sz="1200">
              <a:solidFill>
                <a:schemeClr val="dk1"/>
              </a:solidFill>
            </a:endParaRPr>
          </a:p>
          <a:p>
            <a:pPr indent="0" lvl="0" marL="0">
              <a:spcBef>
                <a:spcPts val="0"/>
              </a:spcBef>
              <a:spcAft>
                <a:spcPts val="0"/>
              </a:spcAft>
              <a:buNone/>
            </a:pPr>
            <a:r>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0d291970_0_213: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Google Shape;224;g30d29197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30d291970_0_11: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 name="Google Shape;45;g30d2919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200">
                <a:solidFill>
                  <a:schemeClr val="dk1"/>
                </a:solidFill>
              </a:rPr>
              <a:t>Baterías incluídas</a:t>
            </a:r>
            <a:endParaRPr b="1" sz="1200">
              <a:solidFill>
                <a:schemeClr val="dk1"/>
              </a:solidFill>
            </a:endParaRPr>
          </a:p>
          <a:p>
            <a:pPr indent="0" lvl="0" marL="0" rtl="0">
              <a:spcBef>
                <a:spcPts val="600"/>
              </a:spcBef>
              <a:spcAft>
                <a:spcPts val="0"/>
              </a:spcAft>
              <a:buClr>
                <a:schemeClr val="dk1"/>
              </a:buClr>
              <a:buSzPts val="1100"/>
              <a:buFont typeface="Arial"/>
              <a:buNone/>
            </a:pPr>
            <a:r>
              <a:rPr i="1" lang="en" sz="1200">
                <a:solidFill>
                  <a:schemeClr val="dk1"/>
                </a:solidFill>
              </a:rPr>
              <a:t>The Python Standard Library</a:t>
            </a:r>
            <a:r>
              <a:rPr lang="en" sz="1200">
                <a:solidFill>
                  <a:schemeClr val="dk1"/>
                </a:solidFill>
              </a:rPr>
              <a:t>:</a:t>
            </a:r>
            <a:endParaRPr sz="1200">
              <a:solidFill>
                <a:schemeClr val="dk1"/>
              </a:solidFill>
            </a:endParaRPr>
          </a:p>
          <a:p>
            <a:pPr indent="-304800" lvl="0" marL="457200" rtl="0">
              <a:spcBef>
                <a:spcPts val="600"/>
              </a:spcBef>
              <a:spcAft>
                <a:spcPts val="0"/>
              </a:spcAft>
              <a:buClr>
                <a:schemeClr val="dk1"/>
              </a:buClr>
              <a:buSzPts val="1200"/>
              <a:buChar char="●"/>
            </a:pPr>
            <a:r>
              <a:rPr lang="en" sz="1200">
                <a:solidFill>
                  <a:schemeClr val="dk1"/>
                </a:solidFill>
              </a:rPr>
              <a:t>string processing </a:t>
            </a:r>
            <a:r>
              <a:rPr lang="en" sz="1200">
                <a:solidFill>
                  <a:schemeClr val="dk2"/>
                </a:solidFill>
              </a:rPr>
              <a:t>(regular expressions, Unicode, diffs)</a:t>
            </a:r>
            <a:endParaRPr sz="1200">
              <a:solidFill>
                <a:schemeClr val="dk1"/>
              </a:solidFill>
            </a:endParaRPr>
          </a:p>
          <a:p>
            <a:pPr indent="-304800" lvl="0" marL="457200" rtl="0">
              <a:spcBef>
                <a:spcPts val="1000"/>
              </a:spcBef>
              <a:spcAft>
                <a:spcPts val="0"/>
              </a:spcAft>
              <a:buClr>
                <a:schemeClr val="dk1"/>
              </a:buClr>
              <a:buSzPts val="1200"/>
              <a:buChar char="●"/>
            </a:pPr>
            <a:r>
              <a:rPr lang="en" sz="1200">
                <a:solidFill>
                  <a:schemeClr val="dk1"/>
                </a:solidFill>
              </a:rPr>
              <a:t>Internet protocols </a:t>
            </a:r>
            <a:r>
              <a:rPr lang="en" sz="1200">
                <a:solidFill>
                  <a:schemeClr val="dk2"/>
                </a:solidFill>
              </a:rPr>
              <a:t>(HTTP, FTP, SMTP, XML-RPC, POP, IMAP, CGI programming)</a:t>
            </a:r>
            <a:endParaRPr sz="1200">
              <a:solidFill>
                <a:schemeClr val="dk1"/>
              </a:solidFill>
            </a:endParaRPr>
          </a:p>
          <a:p>
            <a:pPr indent="-304800" lvl="0" marL="457200" rtl="0">
              <a:spcBef>
                <a:spcPts val="1000"/>
              </a:spcBef>
              <a:spcAft>
                <a:spcPts val="0"/>
              </a:spcAft>
              <a:buClr>
                <a:schemeClr val="dk1"/>
              </a:buClr>
              <a:buSzPts val="1200"/>
              <a:buChar char="●"/>
            </a:pPr>
            <a:r>
              <a:rPr lang="en" sz="1200">
                <a:solidFill>
                  <a:schemeClr val="dk1"/>
                </a:solidFill>
              </a:rPr>
              <a:t>software engineering </a:t>
            </a:r>
            <a:r>
              <a:rPr lang="en" sz="1200">
                <a:solidFill>
                  <a:schemeClr val="dk2"/>
                </a:solidFill>
              </a:rPr>
              <a:t>(unit testing, logging, profiling, parsing Python code)</a:t>
            </a:r>
            <a:endParaRPr sz="1200">
              <a:solidFill>
                <a:schemeClr val="dk1"/>
              </a:solidFill>
            </a:endParaRPr>
          </a:p>
          <a:p>
            <a:pPr indent="-304800" lvl="0" marL="457200" rtl="0">
              <a:spcBef>
                <a:spcPts val="1000"/>
              </a:spcBef>
              <a:spcAft>
                <a:spcPts val="0"/>
              </a:spcAft>
              <a:buClr>
                <a:schemeClr val="dk1"/>
              </a:buClr>
              <a:buSzPts val="1200"/>
              <a:buChar char="●"/>
            </a:pPr>
            <a:r>
              <a:rPr lang="en" sz="1200">
                <a:solidFill>
                  <a:schemeClr val="dk1"/>
                </a:solidFill>
              </a:rPr>
              <a:t>operating system interfaces </a:t>
            </a:r>
            <a:r>
              <a:rPr lang="en" sz="1200">
                <a:solidFill>
                  <a:schemeClr val="dk2"/>
                </a:solidFill>
              </a:rPr>
              <a:t>(system calls, filesystems, TCP/IP sockets)</a:t>
            </a:r>
            <a:endParaRPr sz="1200">
              <a:solidFill>
                <a:schemeClr val="dk2"/>
              </a:solidFill>
            </a:endParaRPr>
          </a:p>
          <a:p>
            <a:pPr indent="-304800" lvl="0" marL="457200" rtl="0">
              <a:spcBef>
                <a:spcPts val="1000"/>
              </a:spcBef>
              <a:spcAft>
                <a:spcPts val="0"/>
              </a:spcAft>
              <a:buClr>
                <a:schemeClr val="dk2"/>
              </a:buClr>
              <a:buSzPts val="1200"/>
              <a:buChar char="●"/>
            </a:pPr>
            <a:r>
              <a:rPr lang="en" sz="1200">
                <a:solidFill>
                  <a:schemeClr val="dk2"/>
                </a:solidFill>
              </a:rPr>
              <a:t>y un largo etcetera</a:t>
            </a:r>
            <a:endParaRPr sz="1200">
              <a:solidFill>
                <a:schemeClr val="dk2"/>
              </a:solidFill>
            </a:endParaRPr>
          </a:p>
          <a:p>
            <a:pPr indent="0" lvl="0" marL="0" rtl="0">
              <a:spcBef>
                <a:spcPts val="600"/>
              </a:spcBef>
              <a:spcAft>
                <a:spcPts val="0"/>
              </a:spcAft>
              <a:buNone/>
            </a:pPr>
            <a:r>
              <a:t/>
            </a:r>
            <a:endParaRPr sz="1200">
              <a:solidFill>
                <a:schemeClr val="dk2"/>
              </a:solidFill>
            </a:endParaRPr>
          </a:p>
          <a:p>
            <a:pPr indent="0" lvl="0" marL="0" rtl="0">
              <a:spcBef>
                <a:spcPts val="600"/>
              </a:spcBef>
              <a:spcAft>
                <a:spcPts val="0"/>
              </a:spcAft>
              <a:buClr>
                <a:schemeClr val="dk1"/>
              </a:buClr>
              <a:buSzPts val="1100"/>
              <a:buFont typeface="Arial"/>
              <a:buNone/>
            </a:pPr>
            <a:r>
              <a:rPr i="1" lang="en" sz="1200">
                <a:solidFill>
                  <a:schemeClr val="dk1"/>
                </a:solidFill>
              </a:rPr>
              <a:t>Python Package Index:</a:t>
            </a:r>
            <a:endParaRPr sz="1200">
              <a:solidFill>
                <a:schemeClr val="dk1"/>
              </a:solidFill>
            </a:endParaRPr>
          </a:p>
          <a:p>
            <a:pPr indent="0" lvl="0" marL="0" rtl="0">
              <a:spcBef>
                <a:spcPts val="600"/>
              </a:spcBef>
              <a:spcAft>
                <a:spcPts val="0"/>
              </a:spcAft>
              <a:buClr>
                <a:schemeClr val="dk1"/>
              </a:buClr>
              <a:buSzPts val="1100"/>
              <a:buFont typeface="Arial"/>
              <a:buNone/>
            </a:pPr>
            <a:r>
              <a:rPr lang="en" sz="1200" u="sng">
                <a:solidFill>
                  <a:schemeClr val="hlink"/>
                </a:solidFill>
                <a:hlinkClick r:id="rId2"/>
              </a:rPr>
              <a:t>https://pypi.python.org/pypi</a:t>
            </a:r>
            <a:endParaRPr sz="1200">
              <a:solidFill>
                <a:schemeClr val="dk1"/>
              </a:solidFill>
            </a:endParaRPr>
          </a:p>
          <a:p>
            <a:pPr indent="0" lvl="0" marL="0" rtl="0">
              <a:spcBef>
                <a:spcPts val="600"/>
              </a:spcBef>
              <a:spcAft>
                <a:spcPts val="0"/>
              </a:spcAft>
              <a:buClr>
                <a:schemeClr val="dk1"/>
              </a:buClr>
              <a:buSzPts val="1100"/>
              <a:buFont typeface="Arial"/>
              <a:buNone/>
            </a:pPr>
            <a:r>
              <a:t/>
            </a:r>
            <a:endParaRPr i="1" sz="1200">
              <a:solidFill>
                <a:schemeClr val="dk1"/>
              </a:solidFill>
            </a:endParaRPr>
          </a:p>
          <a:p>
            <a:pPr indent="-304800" lvl="0" marL="457200" rtl="0">
              <a:spcBef>
                <a:spcPts val="600"/>
              </a:spcBef>
              <a:spcAft>
                <a:spcPts val="0"/>
              </a:spcAft>
              <a:buClr>
                <a:schemeClr val="dk1"/>
              </a:buClr>
              <a:buSzPts val="1200"/>
              <a:buChar char="●"/>
            </a:pPr>
            <a:r>
              <a:rPr lang="en" sz="1200">
                <a:solidFill>
                  <a:schemeClr val="dk1"/>
                </a:solidFill>
              </a:rPr>
              <a:t>Repositorio estándar con más de 58000 paquetes.</a:t>
            </a:r>
            <a:endParaRPr sz="1200">
              <a:solidFill>
                <a:schemeClr val="dk1"/>
              </a:solidFill>
            </a:endParaRPr>
          </a:p>
          <a:p>
            <a:pPr indent="0" lvl="0" marL="0" rtl="0">
              <a:spcBef>
                <a:spcPts val="0"/>
              </a:spcBef>
              <a:spcAft>
                <a:spcPts val="0"/>
              </a:spcAft>
              <a:buClr>
                <a:schemeClr val="dk1"/>
              </a:buClr>
              <a:buSzPts val="1100"/>
              <a:buFont typeface="Arial"/>
              <a:buNone/>
            </a:pPr>
            <a:r>
              <a:t/>
            </a:r>
            <a:endParaRPr sz="1200">
              <a:solidFill>
                <a:schemeClr val="dk1"/>
              </a:solidFill>
            </a:endParaRPr>
          </a:p>
          <a:p>
            <a:pPr indent="0" lvl="0" marL="0">
              <a:spcBef>
                <a:spcPts val="0"/>
              </a:spcBef>
              <a:spcAft>
                <a:spcPts val="0"/>
              </a:spcAft>
              <a:buNone/>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0d291970_0_223: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Google Shape;231;g30d29197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2856940006_0_3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7" name="Google Shape;247;g28569400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3eb15d9a56_1_5: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 name="Google Shape;50;g3eb15d9a5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3eb15d9a56_1_11: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 name="Google Shape;56;g3eb15d9a5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0d291970_0_47: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 name="Google Shape;63;g30d29197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u="sng">
                <a:solidFill>
                  <a:schemeClr val="hlink"/>
                </a:solidFill>
                <a:hlinkClick r:id="rId2"/>
              </a:rPr>
              <a:t>http://docs.python-guide.org/en/latest/starting/which-python/</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u="sng">
                <a:solidFill>
                  <a:schemeClr val="hlink"/>
                </a:solidFill>
                <a:hlinkClick r:id="rId3"/>
              </a:rPr>
              <a:t>CPython</a:t>
            </a:r>
            <a:r>
              <a:rPr lang="en">
                <a:solidFill>
                  <a:schemeClr val="dk1"/>
                </a:solidFill>
              </a:rPr>
              <a:t> is the reference implementation of Python, written in C. It compiles Python code to intermediate bytecode which is then interpreted by a virtual machine. CPython provides the highest level of compatibility with Python packages and C extension modules.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u="sng">
                <a:solidFill>
                  <a:schemeClr val="hlink"/>
                </a:solidFill>
                <a:hlinkClick r:id="rId4"/>
              </a:rPr>
              <a:t>PyPy</a:t>
            </a:r>
            <a:r>
              <a:rPr lang="en">
                <a:solidFill>
                  <a:schemeClr val="dk1"/>
                </a:solidFill>
              </a:rPr>
              <a:t> is a Python interpreter implemented in a restricted statically-typed subset of the Python language called RPython. The interpreter features a just-in-time compiler and supports multiple back-ends (C, CLI, JVM).</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PyPy aims for maximum compatibility with the reference CPython implementation while improving performance.</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u="sng">
                <a:solidFill>
                  <a:schemeClr val="hlink"/>
                </a:solidFill>
                <a:hlinkClick r:id="rId5"/>
              </a:rPr>
              <a:t>Jython</a:t>
            </a:r>
            <a:r>
              <a:rPr lang="en">
                <a:solidFill>
                  <a:schemeClr val="dk1"/>
                </a:solidFill>
              </a:rPr>
              <a:t> is a Python implementation that compiles Python code to Java bytecode which is then executed by the JVM (Java Virtual Machine). Additionally, it is able to import and use any Java class like a Python module.</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u="sng">
                <a:solidFill>
                  <a:schemeClr val="hlink"/>
                </a:solidFill>
                <a:hlinkClick r:id="rId6"/>
              </a:rPr>
              <a:t>IronPython</a:t>
            </a:r>
            <a:r>
              <a:rPr lang="en">
                <a:solidFill>
                  <a:schemeClr val="dk1"/>
                </a:solidFill>
              </a:rPr>
              <a:t> is an implementation of Python for the .NET framework. It can use both Python and .NET framework libraries, and can also expose Python code to other languages in the .NET framework.</a:t>
            </a:r>
            <a:endParaRPr>
              <a:solidFill>
                <a:schemeClr val="dk1"/>
              </a:solidFill>
            </a:endParaRPr>
          </a:p>
          <a:p>
            <a:pPr indent="0" lvl="0" marL="0">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72a30f0c7_0_22: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5" name="Google Shape;85;g172a30f0c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a:spcBef>
                <a:spcPts val="1000"/>
              </a:spcBef>
              <a:spcAft>
                <a:spcPts val="0"/>
              </a:spcAft>
              <a:buNone/>
            </a:pPr>
            <a:r>
              <a:rPr lang="en" sz="1200">
                <a:solidFill>
                  <a:schemeClr val="dk1"/>
                </a:solidFill>
              </a:rPr>
              <a:t>Universidades</a:t>
            </a:r>
            <a:endParaRPr sz="1200">
              <a:solidFill>
                <a:schemeClr val="dk1"/>
              </a:solidFill>
            </a:endParaRPr>
          </a:p>
          <a:p>
            <a:pPr indent="0" lvl="0" marL="0">
              <a:spcBef>
                <a:spcPts val="0"/>
              </a:spcBef>
              <a:spcAft>
                <a:spcPts val="0"/>
              </a:spcAft>
              <a:buNone/>
            </a:pPr>
            <a:r>
              <a:t/>
            </a:r>
            <a:endParaRPr sz="1200">
              <a:solidFill>
                <a:schemeClr val="dk1"/>
              </a:solidFill>
            </a:endParaRPr>
          </a:p>
          <a:p>
            <a:pPr indent="0" lvl="0" marL="0" rtl="0">
              <a:lnSpc>
                <a:spcPct val="110000"/>
              </a:lnSpc>
              <a:spcBef>
                <a:spcPts val="1500"/>
              </a:spcBef>
              <a:spcAft>
                <a:spcPts val="800"/>
              </a:spcAft>
              <a:buClr>
                <a:schemeClr val="dk1"/>
              </a:buClr>
              <a:buSzPts val="1100"/>
              <a:buFont typeface="Arial"/>
              <a:buNone/>
            </a:pPr>
            <a:r>
              <a:rPr b="1" lang="en" sz="2250">
                <a:solidFill>
                  <a:srgbClr val="4D4D4D"/>
                </a:solidFill>
                <a:highlight>
                  <a:srgbClr val="FAFAFA"/>
                </a:highlight>
                <a:latin typeface="Roboto"/>
                <a:ea typeface="Roboto"/>
                <a:cs typeface="Roboto"/>
                <a:sym typeface="Roboto"/>
              </a:rPr>
              <a:t>Características de Python.</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2856940006_0_18: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1" name="Google Shape;91;g28569400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solidFill>
                <a:schemeClr val="dk1"/>
              </a:solidFill>
            </a:endParaRPr>
          </a:p>
          <a:p>
            <a:pPr indent="0" lvl="0" marL="0" rtl="0">
              <a:spcBef>
                <a:spcPts val="0"/>
              </a:spcBef>
              <a:spcAft>
                <a:spcPts val="0"/>
              </a:spcAft>
              <a:buNone/>
            </a:pPr>
            <a:r>
              <a:t/>
            </a:r>
            <a:endParaRPr sz="1200">
              <a:solidFill>
                <a:schemeClr val="dk1"/>
              </a:solidFill>
            </a:endParaRPr>
          </a:p>
          <a:p>
            <a:pPr indent="0" lvl="0" marL="0" rtl="0">
              <a:lnSpc>
                <a:spcPct val="110000"/>
              </a:lnSpc>
              <a:spcBef>
                <a:spcPts val="1500"/>
              </a:spcBef>
              <a:spcAft>
                <a:spcPts val="800"/>
              </a:spcAft>
              <a:buNone/>
            </a:pPr>
            <a:r>
              <a:rPr b="1" lang="en" sz="2250">
                <a:solidFill>
                  <a:srgbClr val="4D4D4D"/>
                </a:solidFill>
                <a:highlight>
                  <a:srgbClr val="FAFAFA"/>
                </a:highlight>
                <a:latin typeface="Roboto"/>
                <a:ea typeface="Roboto"/>
                <a:cs typeface="Roboto"/>
                <a:sym typeface="Roboto"/>
              </a:rPr>
              <a:t>Características de Python.</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2856940006_0_25: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7" name="Google Shape;97;g28569400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solidFill>
                <a:schemeClr val="dk1"/>
              </a:solidFill>
            </a:endParaRPr>
          </a:p>
          <a:p>
            <a:pPr indent="0" lvl="0" marL="0" rtl="0">
              <a:spcBef>
                <a:spcPts val="0"/>
              </a:spcBef>
              <a:spcAft>
                <a:spcPts val="0"/>
              </a:spcAft>
              <a:buNone/>
            </a:pPr>
            <a:r>
              <a:t/>
            </a:r>
            <a:endParaRPr sz="1200">
              <a:solidFill>
                <a:schemeClr val="dk1"/>
              </a:solidFill>
            </a:endParaRPr>
          </a:p>
          <a:p>
            <a:pPr indent="0" lvl="0" marL="0" rtl="0">
              <a:lnSpc>
                <a:spcPct val="110000"/>
              </a:lnSpc>
              <a:spcBef>
                <a:spcPts val="1500"/>
              </a:spcBef>
              <a:spcAft>
                <a:spcPts val="800"/>
              </a:spcAft>
              <a:buNone/>
            </a:pPr>
            <a:r>
              <a:rPr b="1" lang="en" sz="2250">
                <a:solidFill>
                  <a:srgbClr val="4D4D4D"/>
                </a:solidFill>
                <a:highlight>
                  <a:srgbClr val="FAFAFA"/>
                </a:highlight>
                <a:latin typeface="Roboto"/>
                <a:ea typeface="Roboto"/>
                <a:cs typeface="Roboto"/>
                <a:sym typeface="Roboto"/>
              </a:rPr>
              <a:t>Características de Python.</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2856940006_0_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Google Shape;103;g28569400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200">
                <a:solidFill>
                  <a:schemeClr val="dk1"/>
                </a:solidFill>
              </a:rPr>
              <a:t>Google , NASA, Yahoo, Lucasfilm Inc., Phillips, Rackspace, </a:t>
            </a:r>
            <a:endParaRPr sz="1200">
              <a:solidFill>
                <a:schemeClr val="dk1"/>
              </a:solidFill>
            </a:endParaRPr>
          </a:p>
          <a:p>
            <a:pPr indent="0" lvl="0" marL="0" rtl="0">
              <a:spcBef>
                <a:spcPts val="1000"/>
              </a:spcBef>
              <a:spcAft>
                <a:spcPts val="0"/>
              </a:spcAft>
              <a:buNone/>
            </a:pPr>
            <a:r>
              <a:rPr lang="en" sz="1200">
                <a:solidFill>
                  <a:schemeClr val="dk1"/>
                </a:solidFill>
              </a:rPr>
              <a:t>D-Link, CONAE, Ubisoft, EA Sports, Sony, Facebook, </a:t>
            </a:r>
            <a:endParaRPr sz="1200">
              <a:solidFill>
                <a:schemeClr val="dk1"/>
              </a:solidFill>
            </a:endParaRPr>
          </a:p>
          <a:p>
            <a:pPr indent="0" lvl="0" marL="0" rtl="0">
              <a:spcBef>
                <a:spcPts val="1000"/>
              </a:spcBef>
              <a:spcAft>
                <a:spcPts val="0"/>
              </a:spcAft>
              <a:buNone/>
            </a:pPr>
            <a:r>
              <a:rPr lang="en" sz="1200">
                <a:solidFill>
                  <a:schemeClr val="dk1"/>
                </a:solidFill>
              </a:rPr>
              <a:t>Twitter, Instagram, Netflix, Disney, Microsoft</a:t>
            </a:r>
            <a:endParaRPr sz="1200">
              <a:solidFill>
                <a:schemeClr val="dk1"/>
              </a:solidFill>
            </a:endParaRPr>
          </a:p>
          <a:p>
            <a:pPr indent="0" lvl="0" marL="0" rtl="0">
              <a:spcBef>
                <a:spcPts val="1000"/>
              </a:spcBef>
              <a:spcAft>
                <a:spcPts val="0"/>
              </a:spcAft>
              <a:buNone/>
            </a:pPr>
            <a:r>
              <a:rPr lang="en" sz="1200">
                <a:solidFill>
                  <a:schemeClr val="dk1"/>
                </a:solidFill>
              </a:rPr>
              <a:t>Universidades</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2111123"/>
            <a:ext cx="7772400" cy="1546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3786738"/>
            <a:ext cx="7772400" cy="1046400"/>
          </a:xfrm>
          <a:prstGeom prst="rect">
            <a:avLst/>
          </a:prstGeom>
        </p:spPr>
        <p:txBody>
          <a:bodyPr anchorCtr="0" anchor="t" bIns="91425" lIns="91425" spcFirstLastPara="1" rIns="91425" wrap="square" tIns="91425"/>
          <a:lstStyle>
            <a:lvl1pPr lvl="0" algn="ctr">
              <a:spcBef>
                <a:spcPts val="0"/>
              </a:spcBef>
              <a:spcAft>
                <a:spcPts val="0"/>
              </a:spcAft>
              <a:buClr>
                <a:srgbClr val="656565"/>
              </a:buClr>
              <a:buSzPts val="3000"/>
              <a:buNone/>
              <a:defRPr>
                <a:solidFill>
                  <a:srgbClr val="656565"/>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25375" y="-17387"/>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19200"/>
            <a:ext cx="8229600" cy="54048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id="17" name="Google Shape;17;p3"/>
          <p:cNvPicPr preferRelativeResize="0"/>
          <p:nvPr/>
        </p:nvPicPr>
        <p:blipFill>
          <a:blip r:embed="rId2">
            <a:alphaModFix amt="13000"/>
          </a:blip>
          <a:stretch>
            <a:fillRect/>
          </a:stretch>
        </p:blipFill>
        <p:spPr>
          <a:xfrm>
            <a:off x="8660050" y="961125"/>
            <a:ext cx="342200" cy="342200"/>
          </a:xfrm>
          <a:prstGeom prst="rect">
            <a:avLst/>
          </a:prstGeom>
          <a:noFill/>
          <a:ln>
            <a:noFill/>
          </a:ln>
        </p:spPr>
      </p:pic>
      <p:cxnSp>
        <p:nvCxnSpPr>
          <p:cNvPr id="18" name="Google Shape;18;p3"/>
          <p:cNvCxnSpPr/>
          <p:nvPr/>
        </p:nvCxnSpPr>
        <p:spPr>
          <a:xfrm flipH="1" rot="10800000">
            <a:off x="483725" y="1125625"/>
            <a:ext cx="8112900" cy="13200"/>
          </a:xfrm>
          <a:prstGeom prst="straightConnector1">
            <a:avLst/>
          </a:prstGeom>
          <a:noFill/>
          <a:ln cap="flat" cmpd="sng" w="19050">
            <a:solidFill>
              <a:srgbClr val="D9D9D9"/>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txBox="1"/>
          <p:nvPr>
            <p:ph type="title"/>
          </p:nvPr>
        </p:nvSpPr>
        <p:spPr>
          <a:xfrm>
            <a:off x="425375" y="-17387"/>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1" name="Google Shape;21;p4"/>
          <p:cNvSpPr txBox="1"/>
          <p:nvPr>
            <p:ph idx="1" type="body"/>
          </p:nvPr>
        </p:nvSpPr>
        <p:spPr>
          <a:xfrm>
            <a:off x="457200" y="1219200"/>
            <a:ext cx="3994500" cy="53955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2" type="body"/>
          </p:nvPr>
        </p:nvSpPr>
        <p:spPr>
          <a:xfrm>
            <a:off x="4692274" y="1219200"/>
            <a:ext cx="3994500" cy="53955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mt="13000"/>
          </a:blip>
          <a:stretch>
            <a:fillRect/>
          </a:stretch>
        </p:blipFill>
        <p:spPr>
          <a:xfrm>
            <a:off x="8660050" y="961125"/>
            <a:ext cx="342200" cy="342200"/>
          </a:xfrm>
          <a:prstGeom prst="rect">
            <a:avLst/>
          </a:prstGeom>
          <a:noFill/>
          <a:ln>
            <a:noFill/>
          </a:ln>
        </p:spPr>
      </p:pic>
      <p:cxnSp>
        <p:nvCxnSpPr>
          <p:cNvPr id="25" name="Google Shape;25;p4"/>
          <p:cNvCxnSpPr/>
          <p:nvPr/>
        </p:nvCxnSpPr>
        <p:spPr>
          <a:xfrm flipH="1" rot="10800000">
            <a:off x="483725" y="1125625"/>
            <a:ext cx="8112900" cy="13200"/>
          </a:xfrm>
          <a:prstGeom prst="straightConnector1">
            <a:avLst/>
          </a:prstGeom>
          <a:noFill/>
          <a:ln cap="flat" cmpd="sng" w="19050">
            <a:solidFill>
              <a:srgbClr val="D9D9D9"/>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5"/>
          <p:cNvSpPr txBox="1"/>
          <p:nvPr>
            <p:ph type="title"/>
          </p:nvPr>
        </p:nvSpPr>
        <p:spPr>
          <a:xfrm>
            <a:off x="425375" y="-17387"/>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id="29" name="Google Shape;29;p5"/>
          <p:cNvPicPr preferRelativeResize="0"/>
          <p:nvPr/>
        </p:nvPicPr>
        <p:blipFill>
          <a:blip r:embed="rId2">
            <a:alphaModFix amt="13000"/>
          </a:blip>
          <a:stretch>
            <a:fillRect/>
          </a:stretch>
        </p:blipFill>
        <p:spPr>
          <a:xfrm>
            <a:off x="8660050" y="961125"/>
            <a:ext cx="342200" cy="342200"/>
          </a:xfrm>
          <a:prstGeom prst="rect">
            <a:avLst/>
          </a:prstGeom>
          <a:noFill/>
          <a:ln>
            <a:noFill/>
          </a:ln>
        </p:spPr>
      </p:pic>
      <p:cxnSp>
        <p:nvCxnSpPr>
          <p:cNvPr id="30" name="Google Shape;30;p5"/>
          <p:cNvCxnSpPr/>
          <p:nvPr/>
        </p:nvCxnSpPr>
        <p:spPr>
          <a:xfrm flipH="1" rot="10800000">
            <a:off x="483725" y="1125625"/>
            <a:ext cx="8112900" cy="13200"/>
          </a:xfrm>
          <a:prstGeom prst="straightConnector1">
            <a:avLst/>
          </a:prstGeom>
          <a:noFill/>
          <a:ln cap="flat" cmpd="sng" w="19050">
            <a:solidFill>
              <a:srgbClr val="D9D9D9"/>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1" name="Shape 31"/>
        <p:cNvGrpSpPr/>
        <p:nvPr/>
      </p:nvGrpSpPr>
      <p:grpSpPr>
        <a:xfrm>
          <a:off x="0" y="0"/>
          <a:ext cx="0" cy="0"/>
          <a:chOff x="0" y="0"/>
          <a:chExt cx="0" cy="0"/>
        </a:xfrm>
      </p:grpSpPr>
      <p:sp>
        <p:nvSpPr>
          <p:cNvPr id="32" name="Google Shape;32;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33" name="Google Shape;33;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4" name="Shape 34"/>
        <p:cNvGrpSpPr/>
        <p:nvPr/>
      </p:nvGrpSpPr>
      <p:grpSpPr>
        <a:xfrm>
          <a:off x="0" y="0"/>
          <a:ext cx="0" cy="0"/>
          <a:chOff x="0" y="0"/>
          <a:chExt cx="0" cy="0"/>
        </a:xfrm>
      </p:grpSpPr>
      <p:sp>
        <p:nvSpPr>
          <p:cNvPr id="35" name="Google Shape;35;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25375" y="363613"/>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E80846"/>
              </a:buClr>
              <a:buSzPts val="3600"/>
              <a:buNone/>
              <a:defRPr b="1" sz="3600">
                <a:solidFill>
                  <a:srgbClr val="E80846"/>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hyperlink" Target="https://www.python.org" TargetMode="External"/><Relationship Id="rId4"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0" Type="http://schemas.openxmlformats.org/officeDocument/2006/relationships/image" Target="../media/image54.png"/><Relationship Id="rId11" Type="http://schemas.openxmlformats.org/officeDocument/2006/relationships/image" Target="../media/image9.png"/><Relationship Id="rId10" Type="http://schemas.openxmlformats.org/officeDocument/2006/relationships/image" Target="../media/image6.jpg"/><Relationship Id="rId13" Type="http://schemas.openxmlformats.org/officeDocument/2006/relationships/image" Target="../media/image14.jp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ython.org/about/success/" TargetMode="External"/><Relationship Id="rId4" Type="http://schemas.openxmlformats.org/officeDocument/2006/relationships/image" Target="../media/image13.png"/><Relationship Id="rId9" Type="http://schemas.openxmlformats.org/officeDocument/2006/relationships/image" Target="../media/image56.png"/><Relationship Id="rId15" Type="http://schemas.openxmlformats.org/officeDocument/2006/relationships/image" Target="../media/image7.jpg"/><Relationship Id="rId14" Type="http://schemas.openxmlformats.org/officeDocument/2006/relationships/image" Target="../media/image11.jpg"/><Relationship Id="rId17" Type="http://schemas.openxmlformats.org/officeDocument/2006/relationships/image" Target="../media/image17.jpg"/><Relationship Id="rId16" Type="http://schemas.openxmlformats.org/officeDocument/2006/relationships/image" Target="../media/image33.png"/><Relationship Id="rId5" Type="http://schemas.openxmlformats.org/officeDocument/2006/relationships/image" Target="../media/image15.gif"/><Relationship Id="rId19" Type="http://schemas.openxmlformats.org/officeDocument/2006/relationships/image" Target="../media/image62.png"/><Relationship Id="rId6" Type="http://schemas.openxmlformats.org/officeDocument/2006/relationships/image" Target="../media/image16.png"/><Relationship Id="rId18" Type="http://schemas.openxmlformats.org/officeDocument/2006/relationships/image" Target="../media/image18.png"/><Relationship Id="rId7" Type="http://schemas.openxmlformats.org/officeDocument/2006/relationships/image" Target="../media/image8.png"/><Relationship Id="rId8" Type="http://schemas.openxmlformats.org/officeDocument/2006/relationships/image" Target="../media/image12.jpg"/></Relationships>
</file>

<file path=ppt/slides/_rels/slide17.xml.rels><?xml version="1.0" encoding="UTF-8" standalone="yes"?><Relationships xmlns="http://schemas.openxmlformats.org/package/2006/relationships"><Relationship Id="rId20" Type="http://schemas.openxmlformats.org/officeDocument/2006/relationships/image" Target="../media/image42.png"/><Relationship Id="rId11" Type="http://schemas.openxmlformats.org/officeDocument/2006/relationships/image" Target="../media/image35.png"/><Relationship Id="rId10" Type="http://schemas.openxmlformats.org/officeDocument/2006/relationships/image" Target="../media/image20.jpg"/><Relationship Id="rId21" Type="http://schemas.openxmlformats.org/officeDocument/2006/relationships/image" Target="../media/image34.jpg"/><Relationship Id="rId13" Type="http://schemas.openxmlformats.org/officeDocument/2006/relationships/image" Target="../media/image24.gif"/><Relationship Id="rId12" Type="http://schemas.openxmlformats.org/officeDocument/2006/relationships/image" Target="../media/image21.jpg"/><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0.png"/><Relationship Id="rId4" Type="http://schemas.openxmlformats.org/officeDocument/2006/relationships/image" Target="../media/image28.png"/><Relationship Id="rId9" Type="http://schemas.openxmlformats.org/officeDocument/2006/relationships/image" Target="../media/image47.png"/><Relationship Id="rId15" Type="http://schemas.openxmlformats.org/officeDocument/2006/relationships/image" Target="../media/image25.png"/><Relationship Id="rId14" Type="http://schemas.openxmlformats.org/officeDocument/2006/relationships/image" Target="../media/image22.jpg"/><Relationship Id="rId17" Type="http://schemas.openxmlformats.org/officeDocument/2006/relationships/image" Target="../media/image30.png"/><Relationship Id="rId16" Type="http://schemas.openxmlformats.org/officeDocument/2006/relationships/image" Target="../media/image26.png"/><Relationship Id="rId5" Type="http://schemas.openxmlformats.org/officeDocument/2006/relationships/image" Target="../media/image55.png"/><Relationship Id="rId19" Type="http://schemas.openxmlformats.org/officeDocument/2006/relationships/image" Target="../media/image32.gif"/><Relationship Id="rId6" Type="http://schemas.openxmlformats.org/officeDocument/2006/relationships/image" Target="../media/image27.png"/><Relationship Id="rId18" Type="http://schemas.openxmlformats.org/officeDocument/2006/relationships/image" Target="../media/image29.gif"/><Relationship Id="rId7" Type="http://schemas.openxmlformats.org/officeDocument/2006/relationships/image" Target="../media/image19.jpg"/><Relationship Id="rId8" Type="http://schemas.openxmlformats.org/officeDocument/2006/relationships/image" Target="../media/image23.png"/></Relationships>
</file>

<file path=ppt/slides/_rels/slide18.xml.rels><?xml version="1.0" encoding="UTF-8" standalone="yes"?><Relationships xmlns="http://schemas.openxmlformats.org/package/2006/relationships"><Relationship Id="rId11" Type="http://schemas.openxmlformats.org/officeDocument/2006/relationships/hyperlink" Target="https://twitter.com/ThePSF" TargetMode="External"/><Relationship Id="rId10" Type="http://schemas.openxmlformats.org/officeDocument/2006/relationships/image" Target="../media/image60.jpg"/><Relationship Id="rId12" Type="http://schemas.openxmlformats.org/officeDocument/2006/relationships/image" Target="../media/image61.jpg"/><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40.png"/><Relationship Id="rId9" Type="http://schemas.openxmlformats.org/officeDocument/2006/relationships/image" Target="../media/image38.png"/><Relationship Id="rId5" Type="http://schemas.openxmlformats.org/officeDocument/2006/relationships/image" Target="../media/image41.png"/><Relationship Id="rId6" Type="http://schemas.openxmlformats.org/officeDocument/2006/relationships/image" Target="../media/image43.png"/><Relationship Id="rId7" Type="http://schemas.openxmlformats.org/officeDocument/2006/relationships/image" Target="../media/image66.png"/><Relationship Id="rId8"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58.jpg"/><Relationship Id="rId10" Type="http://schemas.openxmlformats.org/officeDocument/2006/relationships/image" Target="../media/image59.png"/><Relationship Id="rId13" Type="http://schemas.openxmlformats.org/officeDocument/2006/relationships/image" Target="../media/image46.png"/><Relationship Id="rId12"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4.png"/><Relationship Id="rId4" Type="http://schemas.openxmlformats.org/officeDocument/2006/relationships/image" Target="../media/image45.jpg"/><Relationship Id="rId9" Type="http://schemas.openxmlformats.org/officeDocument/2006/relationships/image" Target="../media/image51.png"/><Relationship Id="rId14" Type="http://schemas.openxmlformats.org/officeDocument/2006/relationships/image" Target="../media/image49.png"/><Relationship Id="rId5" Type="http://schemas.openxmlformats.org/officeDocument/2006/relationships/hyperlink" Target="http://www.python.org.ar/empresas/8/" TargetMode="External"/><Relationship Id="rId6" Type="http://schemas.openxmlformats.org/officeDocument/2006/relationships/image" Target="../media/image48.png"/><Relationship Id="rId7" Type="http://schemas.openxmlformats.org/officeDocument/2006/relationships/image" Target="../media/image44.jpg"/><Relationship Id="rId8"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3.png"/><Relationship Id="rId4" Type="http://schemas.openxmlformats.org/officeDocument/2006/relationships/hyperlink" Target="https://www.codecademy.com/es/tracks/python-traduccion-al-espanol-america-latina-clone-1" TargetMode="External"/><Relationship Id="rId5" Type="http://schemas.openxmlformats.org/officeDocument/2006/relationships/hyperlink" Target="https://argentinaenpython.com/quiero-aprender-python/" TargetMode="External"/><Relationship Id="rId6" Type="http://schemas.openxmlformats.org/officeDocument/2006/relationships/hyperlink" Target="https://blog.desdelinux.net/como-aprender-programar-python-juegas-codecomb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7.png"/><Relationship Id="rId6" Type="http://schemas.openxmlformats.org/officeDocument/2006/relationships/image" Target="../media/image5.png"/><Relationship Id="rId7"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8"/>
          <p:cNvSpPr txBox="1"/>
          <p:nvPr>
            <p:ph idx="4294967295" type="body"/>
          </p:nvPr>
        </p:nvSpPr>
        <p:spPr>
          <a:xfrm>
            <a:off x="457200" y="152600"/>
            <a:ext cx="8229600" cy="6586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rPr lang="en" u="sng">
                <a:solidFill>
                  <a:schemeClr val="hlink"/>
                </a:solidFill>
                <a:hlinkClick r:id="rId3"/>
              </a:rPr>
              <a:t>https://www.python.org</a:t>
            </a:r>
            <a:r>
              <a:rPr lang="en"/>
              <a:t> </a:t>
            </a:r>
            <a:endParaRPr/>
          </a:p>
        </p:txBody>
      </p:sp>
      <p:pic>
        <p:nvPicPr>
          <p:cNvPr id="41" name="Google Shape;41;p8"/>
          <p:cNvPicPr preferRelativeResize="0"/>
          <p:nvPr/>
        </p:nvPicPr>
        <p:blipFill>
          <a:blip r:embed="rId4">
            <a:alphaModFix/>
          </a:blip>
          <a:stretch>
            <a:fillRect/>
          </a:stretch>
        </p:blipFill>
        <p:spPr>
          <a:xfrm>
            <a:off x="3143250" y="457200"/>
            <a:ext cx="2857500" cy="4229100"/>
          </a:xfrm>
          <a:prstGeom prst="rect">
            <a:avLst/>
          </a:prstGeom>
          <a:noFill/>
          <a:ln>
            <a:noFill/>
          </a:ln>
        </p:spPr>
      </p:pic>
      <p:sp>
        <p:nvSpPr>
          <p:cNvPr id="42" name="Google Shape;42;p8"/>
          <p:cNvSpPr txBox="1"/>
          <p:nvPr/>
        </p:nvSpPr>
        <p:spPr>
          <a:xfrm>
            <a:off x="2012850" y="5711850"/>
            <a:ext cx="51183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63636"/>
                </a:solidFill>
              </a:rPr>
              <a:t>AED - UTN FRT - 2018</a:t>
            </a:r>
            <a:endParaRPr>
              <a:solidFill>
                <a:srgbClr val="36363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Strings</a:t>
            </a:r>
            <a:endParaRPr b="0" sz="1400">
              <a:solidFill>
                <a:srgbClr val="B7B7B7"/>
              </a:solidFill>
            </a:endParaRPr>
          </a:p>
        </p:txBody>
      </p:sp>
      <p:sp>
        <p:nvSpPr>
          <p:cNvPr id="112" name="Google Shape;112;p17"/>
          <p:cNvSpPr txBox="1"/>
          <p:nvPr>
            <p:ph idx="1" type="body"/>
          </p:nvPr>
        </p:nvSpPr>
        <p:spPr>
          <a:xfrm>
            <a:off x="710900" y="1600200"/>
            <a:ext cx="79758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200">
                <a:solidFill>
                  <a:srgbClr val="333333"/>
                </a:solidFill>
                <a:highlight>
                  <a:srgbClr val="FFFFFF"/>
                </a:highlight>
              </a:rPr>
              <a:t>¿Y tu nombre? Escribe tu nombre de pila en frases como ésta:</a:t>
            </a:r>
            <a:endParaRPr sz="1200">
              <a:solidFill>
                <a:srgbClr val="333333"/>
              </a:solidFill>
              <a:highlight>
                <a:srgbClr val="FFFFFF"/>
              </a:highlight>
            </a:endParaRPr>
          </a:p>
          <a:p>
            <a:pPr indent="0" lvl="0" marL="152400" marR="152400" rtl="0">
              <a:lnSpc>
                <a:spcPct val="142857"/>
              </a:lnSpc>
              <a:spcBef>
                <a:spcPts val="900"/>
              </a:spcBef>
              <a:spcAft>
                <a:spcPts val="0"/>
              </a:spcAft>
              <a:buNone/>
            </a:pPr>
            <a:r>
              <a:rPr lang="en" sz="1200">
                <a:solidFill>
                  <a:srgbClr val="333333"/>
                </a:solidFill>
                <a:highlight>
                  <a:srgbClr val="F7F7F7"/>
                </a:highlight>
              </a:rPr>
              <a:t>&gt;&gt;&gt; "Ola"</a:t>
            </a:r>
            <a:br>
              <a:rPr lang="en" sz="1200">
                <a:solidFill>
                  <a:srgbClr val="333333"/>
                </a:solidFill>
                <a:highlight>
                  <a:srgbClr val="F7F7F7"/>
                </a:highlight>
              </a:rPr>
            </a:br>
            <a:r>
              <a:rPr lang="en" sz="1200">
                <a:solidFill>
                  <a:srgbClr val="333333"/>
                </a:solidFill>
                <a:highlight>
                  <a:srgbClr val="F7F7F7"/>
                </a:highlight>
              </a:rPr>
              <a:t>'Ola'</a:t>
            </a:r>
            <a:endParaRPr sz="1200">
              <a:solidFill>
                <a:srgbClr val="333333"/>
              </a:solidFill>
              <a:highlight>
                <a:srgbClr val="F7F7F7"/>
              </a:highlight>
            </a:endParaRPr>
          </a:p>
          <a:p>
            <a:pPr indent="0" lvl="0" marL="152400" marR="152400" rtl="0">
              <a:lnSpc>
                <a:spcPct val="142857"/>
              </a:lnSpc>
              <a:spcBef>
                <a:spcPts val="1500"/>
              </a:spcBef>
              <a:spcAft>
                <a:spcPts val="0"/>
              </a:spcAft>
              <a:buClr>
                <a:schemeClr val="dk1"/>
              </a:buClr>
              <a:buSzPts val="1100"/>
              <a:buFont typeface="Arial"/>
              <a:buNone/>
            </a:pPr>
            <a:r>
              <a:rPr lang="en" sz="1200">
                <a:solidFill>
                  <a:srgbClr val="333333"/>
                </a:solidFill>
                <a:highlight>
                  <a:srgbClr val="FFFFFF"/>
                </a:highlight>
              </a:rPr>
              <a:t>Las cadenas pueden ser concatenadas. Prueba esto:</a:t>
            </a:r>
            <a:endParaRPr sz="1200">
              <a:solidFill>
                <a:srgbClr val="333333"/>
              </a:solidFill>
              <a:highlight>
                <a:srgbClr val="FFFFFF"/>
              </a:highlight>
            </a:endParaRPr>
          </a:p>
          <a:p>
            <a:pPr indent="0" lvl="0" marL="152400" marR="152400" rtl="0">
              <a:lnSpc>
                <a:spcPct val="142857"/>
              </a:lnSpc>
              <a:spcBef>
                <a:spcPts val="1500"/>
              </a:spcBef>
              <a:spcAft>
                <a:spcPts val="0"/>
              </a:spcAft>
              <a:buNone/>
            </a:pPr>
            <a:r>
              <a:rPr lang="en" sz="1200">
                <a:solidFill>
                  <a:srgbClr val="333333"/>
                </a:solidFill>
                <a:highlight>
                  <a:srgbClr val="F7F7F7"/>
                </a:highlight>
              </a:rPr>
              <a:t>&gt;&gt;&gt; "Hola " + "Ola"</a:t>
            </a:r>
            <a:br>
              <a:rPr lang="en" sz="1200">
                <a:solidFill>
                  <a:srgbClr val="333333"/>
                </a:solidFill>
                <a:highlight>
                  <a:srgbClr val="F7F7F7"/>
                </a:highlight>
              </a:rPr>
            </a:br>
            <a:r>
              <a:rPr lang="en" sz="1200">
                <a:solidFill>
                  <a:srgbClr val="333333"/>
                </a:solidFill>
                <a:highlight>
                  <a:srgbClr val="F7F7F7"/>
                </a:highlight>
              </a:rPr>
              <a:t>'Hola Ola'</a:t>
            </a:r>
            <a:br>
              <a:rPr lang="en" sz="1200">
                <a:solidFill>
                  <a:srgbClr val="333333"/>
                </a:solidFill>
                <a:highlight>
                  <a:srgbClr val="F7F7F7"/>
                </a:highlight>
              </a:rPr>
            </a:br>
            <a:endParaRPr sz="1200">
              <a:solidFill>
                <a:srgbClr val="333333"/>
              </a:solidFill>
              <a:highlight>
                <a:srgbClr val="F7F7F7"/>
              </a:highlight>
            </a:endParaRPr>
          </a:p>
          <a:p>
            <a:pPr indent="0" lvl="0" marL="152400" marR="152400" rtl="0">
              <a:lnSpc>
                <a:spcPct val="142857"/>
              </a:lnSpc>
              <a:spcBef>
                <a:spcPts val="1500"/>
              </a:spcBef>
              <a:spcAft>
                <a:spcPts val="0"/>
              </a:spcAft>
              <a:buClr>
                <a:schemeClr val="dk1"/>
              </a:buClr>
              <a:buSzPts val="1100"/>
              <a:buFont typeface="Arial"/>
              <a:buNone/>
            </a:pPr>
            <a:r>
              <a:rPr lang="en" sz="1200">
                <a:solidFill>
                  <a:srgbClr val="333333"/>
                </a:solidFill>
                <a:highlight>
                  <a:srgbClr val="FFFFFF"/>
                </a:highlight>
              </a:rPr>
              <a:t>Bien, ¿eh? Para ver tu nombre en letras mayúsculas, simplemente escribe:</a:t>
            </a:r>
            <a:endParaRPr sz="1200">
              <a:solidFill>
                <a:srgbClr val="333333"/>
              </a:solidFill>
              <a:highlight>
                <a:srgbClr val="FFFFFF"/>
              </a:highlight>
            </a:endParaRPr>
          </a:p>
          <a:p>
            <a:pPr indent="0" lvl="0" marL="152400" marR="152400" rtl="0">
              <a:lnSpc>
                <a:spcPct val="142857"/>
              </a:lnSpc>
              <a:spcBef>
                <a:spcPts val="1500"/>
              </a:spcBef>
              <a:spcAft>
                <a:spcPts val="0"/>
              </a:spcAft>
              <a:buNone/>
            </a:pPr>
            <a:r>
              <a:rPr lang="en" sz="1200">
                <a:solidFill>
                  <a:srgbClr val="333333"/>
                </a:solidFill>
                <a:highlight>
                  <a:srgbClr val="F7F7F7"/>
                </a:highlight>
              </a:rPr>
              <a:t>&gt;&gt;&gt; "Ola".upper()</a:t>
            </a:r>
            <a:br>
              <a:rPr lang="en" sz="1200">
                <a:solidFill>
                  <a:srgbClr val="333333"/>
                </a:solidFill>
                <a:highlight>
                  <a:srgbClr val="F7F7F7"/>
                </a:highlight>
              </a:rPr>
            </a:br>
            <a:r>
              <a:rPr lang="en" sz="1200">
                <a:solidFill>
                  <a:srgbClr val="333333"/>
                </a:solidFill>
                <a:highlight>
                  <a:srgbClr val="F7F7F7"/>
                </a:highlight>
              </a:rPr>
              <a:t>'OLA'</a:t>
            </a:r>
            <a:br>
              <a:rPr lang="en" sz="1200">
                <a:solidFill>
                  <a:srgbClr val="333333"/>
                </a:solidFill>
                <a:highlight>
                  <a:srgbClr val="F7F7F7"/>
                </a:highlight>
              </a:rPr>
            </a:br>
            <a:endParaRPr sz="1200">
              <a:solidFill>
                <a:srgbClr val="333333"/>
              </a:solidFill>
              <a:highlight>
                <a:srgbClr val="F7F7F7"/>
              </a:highlight>
            </a:endParaRPr>
          </a:p>
          <a:p>
            <a:pPr indent="0" lvl="0" marL="152400" marR="152400" rtl="0">
              <a:lnSpc>
                <a:spcPct val="142857"/>
              </a:lnSpc>
              <a:spcBef>
                <a:spcPts val="1500"/>
              </a:spcBef>
              <a:spcAft>
                <a:spcPts val="0"/>
              </a:spcAft>
              <a:buClr>
                <a:schemeClr val="dk1"/>
              </a:buClr>
              <a:buSzPts val="1100"/>
              <a:buFont typeface="Arial"/>
              <a:buNone/>
            </a:pPr>
            <a:r>
              <a:rPr lang="en" sz="1200">
                <a:solidFill>
                  <a:srgbClr val="333333"/>
                </a:solidFill>
                <a:highlight>
                  <a:srgbClr val="FFFFFF"/>
                </a:highlight>
              </a:rPr>
              <a:t>Si quisieras saber el número de letras que contiene tu nombre, también existe una función para esto.</a:t>
            </a:r>
            <a:endParaRPr sz="1200">
              <a:solidFill>
                <a:srgbClr val="333333"/>
              </a:solidFill>
              <a:highlight>
                <a:srgbClr val="FFFFFF"/>
              </a:highlight>
            </a:endParaRPr>
          </a:p>
          <a:p>
            <a:pPr indent="0" lvl="0" marL="152400" marR="152400" rtl="0">
              <a:lnSpc>
                <a:spcPct val="142857"/>
              </a:lnSpc>
              <a:spcBef>
                <a:spcPts val="1500"/>
              </a:spcBef>
              <a:spcAft>
                <a:spcPts val="0"/>
              </a:spcAft>
              <a:buClr>
                <a:schemeClr val="dk1"/>
              </a:buClr>
              <a:buSzPts val="1100"/>
              <a:buFont typeface="Arial"/>
              <a:buNone/>
            </a:pPr>
            <a:r>
              <a:rPr lang="en" sz="1200">
                <a:solidFill>
                  <a:srgbClr val="333333"/>
                </a:solidFill>
                <a:highlight>
                  <a:srgbClr val="F7F7F7"/>
                </a:highlight>
              </a:rPr>
              <a:t>&gt;&gt;&gt; len("Ola")</a:t>
            </a:r>
            <a:br>
              <a:rPr lang="en" sz="1200">
                <a:solidFill>
                  <a:srgbClr val="333333"/>
                </a:solidFill>
                <a:highlight>
                  <a:srgbClr val="F7F7F7"/>
                </a:highlight>
              </a:rPr>
            </a:br>
            <a:r>
              <a:rPr lang="en" sz="1200">
                <a:solidFill>
                  <a:srgbClr val="333333"/>
                </a:solidFill>
                <a:highlight>
                  <a:srgbClr val="F7F7F7"/>
                </a:highlight>
              </a:rPr>
              <a:t>3</a:t>
            </a:r>
            <a:endParaRPr sz="1200">
              <a:solidFill>
                <a:srgbClr val="333333"/>
              </a:solidFill>
              <a:highlight>
                <a:srgbClr val="F7F7F7"/>
              </a:highlight>
            </a:endParaRPr>
          </a:p>
          <a:p>
            <a:pPr indent="0" lvl="0" marL="0" rtl="0">
              <a:spcBef>
                <a:spcPts val="1500"/>
              </a:spcBef>
              <a:spcAft>
                <a:spcPts val="0"/>
              </a:spcAft>
              <a:buNone/>
            </a:pPr>
            <a:r>
              <a:t/>
            </a:r>
            <a:endParaRPr b="1">
              <a:solidFill>
                <a:srgbClr val="333333"/>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Variables</a:t>
            </a:r>
            <a:endParaRPr b="0" sz="1400">
              <a:solidFill>
                <a:srgbClr val="B7B7B7"/>
              </a:solidFill>
            </a:endParaRPr>
          </a:p>
        </p:txBody>
      </p:sp>
      <p:sp>
        <p:nvSpPr>
          <p:cNvPr id="118" name="Google Shape;118;p18"/>
          <p:cNvSpPr txBox="1"/>
          <p:nvPr>
            <p:ph idx="1" type="body"/>
          </p:nvPr>
        </p:nvSpPr>
        <p:spPr>
          <a:xfrm>
            <a:off x="710900" y="1442450"/>
            <a:ext cx="7975800" cy="5125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rgbClr val="333333"/>
                </a:solidFill>
                <a:highlight>
                  <a:srgbClr val="FFFFFF"/>
                </a:highlight>
              </a:rPr>
              <a:t>Supongamos que queremos crear una nueva variable llamada </a:t>
            </a:r>
            <a:r>
              <a:rPr lang="en" sz="1200">
                <a:solidFill>
                  <a:srgbClr val="333333"/>
                </a:solidFill>
                <a:highlight>
                  <a:srgbClr val="F7F7F7"/>
                </a:highlight>
                <a:latin typeface="Consolas"/>
                <a:ea typeface="Consolas"/>
                <a:cs typeface="Consolas"/>
                <a:sym typeface="Consolas"/>
              </a:rPr>
              <a:t>name</a:t>
            </a:r>
            <a:r>
              <a:rPr lang="en" sz="1200">
                <a:solidFill>
                  <a:srgbClr val="333333"/>
                </a:solidFill>
                <a:highlight>
                  <a:srgbClr val="FFFFFF"/>
                </a:highlight>
              </a:rPr>
              <a:t>:</a:t>
            </a:r>
            <a:endParaRPr sz="1200">
              <a:solidFill>
                <a:srgbClr val="333333"/>
              </a:solidFill>
              <a:highlight>
                <a:srgbClr val="FFFFFF"/>
              </a:highlight>
            </a:endParaRPr>
          </a:p>
          <a:p>
            <a:pPr indent="0" lvl="0" marL="152400" marR="152400" rtl="0">
              <a:lnSpc>
                <a:spcPct val="142857"/>
              </a:lnSpc>
              <a:spcBef>
                <a:spcPts val="900"/>
              </a:spcBef>
              <a:spcAft>
                <a:spcPts val="0"/>
              </a:spcAft>
              <a:buNone/>
            </a:pPr>
            <a:r>
              <a:rPr lang="en" sz="1200">
                <a:solidFill>
                  <a:srgbClr val="333333"/>
                </a:solidFill>
                <a:highlight>
                  <a:srgbClr val="F7F7F7"/>
                </a:highlight>
                <a:latin typeface="Consolas"/>
                <a:ea typeface="Consolas"/>
                <a:cs typeface="Consolas"/>
                <a:sym typeface="Consolas"/>
              </a:rPr>
              <a:t>&gt;&gt;&gt; name = "Ola"</a:t>
            </a:r>
            <a:br>
              <a:rPr lang="en" sz="1200">
                <a:solidFill>
                  <a:srgbClr val="333333"/>
                </a:solidFill>
                <a:highlight>
                  <a:srgbClr val="F7F7F7"/>
                </a:highlight>
                <a:latin typeface="Consolas"/>
                <a:ea typeface="Consolas"/>
                <a:cs typeface="Consolas"/>
                <a:sym typeface="Consolas"/>
              </a:rPr>
            </a:br>
            <a:endParaRPr sz="1200">
              <a:solidFill>
                <a:srgbClr val="333333"/>
              </a:solidFill>
              <a:highlight>
                <a:srgbClr val="F7F7F7"/>
              </a:highlight>
              <a:latin typeface="Consolas"/>
              <a:ea typeface="Consolas"/>
              <a:cs typeface="Consolas"/>
              <a:sym typeface="Consolas"/>
            </a:endParaRPr>
          </a:p>
          <a:p>
            <a:pPr indent="0" lvl="0" marL="0" rtl="0">
              <a:lnSpc>
                <a:spcPct val="115000"/>
              </a:lnSpc>
              <a:spcBef>
                <a:spcPts val="1500"/>
              </a:spcBef>
              <a:spcAft>
                <a:spcPts val="0"/>
              </a:spcAft>
              <a:buNone/>
            </a:pPr>
            <a:r>
              <a:rPr lang="en" sz="1200">
                <a:solidFill>
                  <a:srgbClr val="333333"/>
                </a:solidFill>
                <a:highlight>
                  <a:srgbClr val="FFFFFF"/>
                </a:highlight>
              </a:rPr>
              <a:t>Simplemente introduce </a:t>
            </a:r>
            <a:r>
              <a:rPr lang="en" sz="1200">
                <a:solidFill>
                  <a:srgbClr val="333333"/>
                </a:solidFill>
                <a:highlight>
                  <a:srgbClr val="F7F7F7"/>
                </a:highlight>
                <a:latin typeface="Consolas"/>
                <a:ea typeface="Consolas"/>
                <a:cs typeface="Consolas"/>
                <a:sym typeface="Consolas"/>
              </a:rPr>
              <a:t>name</a:t>
            </a:r>
            <a:r>
              <a:rPr lang="en" sz="1200">
                <a:solidFill>
                  <a:srgbClr val="333333"/>
                </a:solidFill>
                <a:highlight>
                  <a:srgbClr val="FFFFFF"/>
                </a:highlight>
              </a:rPr>
              <a:t> y pulsa Enter:</a:t>
            </a:r>
            <a:endParaRPr sz="1200">
              <a:solidFill>
                <a:srgbClr val="333333"/>
              </a:solidFill>
              <a:highlight>
                <a:srgbClr val="FFFFFF"/>
              </a:highlight>
            </a:endParaRPr>
          </a:p>
          <a:p>
            <a:pPr indent="0" lvl="0" marL="152400" marR="152400" rtl="0">
              <a:lnSpc>
                <a:spcPct val="142857"/>
              </a:lnSpc>
              <a:spcBef>
                <a:spcPts val="900"/>
              </a:spcBef>
              <a:spcAft>
                <a:spcPts val="0"/>
              </a:spcAft>
              <a:buNone/>
            </a:pPr>
            <a:r>
              <a:rPr lang="en" sz="1200">
                <a:solidFill>
                  <a:srgbClr val="333333"/>
                </a:solidFill>
                <a:highlight>
                  <a:srgbClr val="F7F7F7"/>
                </a:highlight>
                <a:latin typeface="Consolas"/>
                <a:ea typeface="Consolas"/>
                <a:cs typeface="Consolas"/>
                <a:sym typeface="Consolas"/>
              </a:rPr>
              <a:t>&gt;&gt;&gt; name</a:t>
            </a:r>
            <a:br>
              <a:rPr lang="en" sz="1200">
                <a:solidFill>
                  <a:srgbClr val="333333"/>
                </a:solidFill>
                <a:highlight>
                  <a:srgbClr val="F7F7F7"/>
                </a:highlight>
                <a:latin typeface="Consolas"/>
                <a:ea typeface="Consolas"/>
                <a:cs typeface="Consolas"/>
                <a:sym typeface="Consolas"/>
              </a:rPr>
            </a:br>
            <a:r>
              <a:rPr lang="en" sz="1200">
                <a:solidFill>
                  <a:srgbClr val="333333"/>
                </a:solidFill>
                <a:highlight>
                  <a:srgbClr val="F7F7F7"/>
                </a:highlight>
                <a:latin typeface="Consolas"/>
                <a:ea typeface="Consolas"/>
                <a:cs typeface="Consolas"/>
                <a:sym typeface="Consolas"/>
              </a:rPr>
              <a:t>'Ola'</a:t>
            </a:r>
            <a:br>
              <a:rPr lang="en" sz="1200">
                <a:solidFill>
                  <a:srgbClr val="333333"/>
                </a:solidFill>
                <a:highlight>
                  <a:srgbClr val="F7F7F7"/>
                </a:highlight>
                <a:latin typeface="Consolas"/>
                <a:ea typeface="Consolas"/>
                <a:cs typeface="Consolas"/>
                <a:sym typeface="Consolas"/>
              </a:rPr>
            </a:br>
            <a:endParaRPr sz="1200">
              <a:solidFill>
                <a:srgbClr val="333333"/>
              </a:solidFill>
              <a:highlight>
                <a:srgbClr val="F7F7F7"/>
              </a:highlight>
              <a:latin typeface="Consolas"/>
              <a:ea typeface="Consolas"/>
              <a:cs typeface="Consolas"/>
              <a:sym typeface="Consolas"/>
            </a:endParaRPr>
          </a:p>
          <a:p>
            <a:pPr indent="0" lvl="0" marL="0" rtl="0">
              <a:lnSpc>
                <a:spcPct val="115000"/>
              </a:lnSpc>
              <a:spcBef>
                <a:spcPts val="1500"/>
              </a:spcBef>
              <a:spcAft>
                <a:spcPts val="0"/>
              </a:spcAft>
              <a:buNone/>
            </a:pPr>
            <a:r>
              <a:rPr lang="en" sz="1200">
                <a:solidFill>
                  <a:srgbClr val="333333"/>
                </a:solidFill>
                <a:highlight>
                  <a:srgbClr val="FFFFFF"/>
                </a:highlight>
              </a:rPr>
              <a:t>¡Súper! Tu primer variable :). Siempre podrás cambiar a lo que se refiere:</a:t>
            </a:r>
            <a:endParaRPr sz="1200">
              <a:solidFill>
                <a:srgbClr val="333333"/>
              </a:solidFill>
              <a:highlight>
                <a:srgbClr val="FFFFFF"/>
              </a:highlight>
            </a:endParaRPr>
          </a:p>
          <a:p>
            <a:pPr indent="0" lvl="0" marL="152400" marR="152400" rtl="0">
              <a:lnSpc>
                <a:spcPct val="142857"/>
              </a:lnSpc>
              <a:spcBef>
                <a:spcPts val="900"/>
              </a:spcBef>
              <a:spcAft>
                <a:spcPts val="0"/>
              </a:spcAft>
              <a:buNone/>
            </a:pPr>
            <a:r>
              <a:rPr lang="en" sz="1200">
                <a:solidFill>
                  <a:srgbClr val="333333"/>
                </a:solidFill>
                <a:highlight>
                  <a:srgbClr val="F7F7F7"/>
                </a:highlight>
                <a:latin typeface="Consolas"/>
                <a:ea typeface="Consolas"/>
                <a:cs typeface="Consolas"/>
                <a:sym typeface="Consolas"/>
              </a:rPr>
              <a:t>&gt;&gt;&gt; name = "Sonja"</a:t>
            </a:r>
            <a:br>
              <a:rPr lang="en" sz="1200">
                <a:solidFill>
                  <a:srgbClr val="333333"/>
                </a:solidFill>
                <a:highlight>
                  <a:srgbClr val="F7F7F7"/>
                </a:highlight>
                <a:latin typeface="Consolas"/>
                <a:ea typeface="Consolas"/>
                <a:cs typeface="Consolas"/>
                <a:sym typeface="Consolas"/>
              </a:rPr>
            </a:br>
            <a:r>
              <a:rPr lang="en" sz="1200">
                <a:solidFill>
                  <a:srgbClr val="333333"/>
                </a:solidFill>
                <a:highlight>
                  <a:srgbClr val="F7F7F7"/>
                </a:highlight>
                <a:latin typeface="Consolas"/>
                <a:ea typeface="Consolas"/>
                <a:cs typeface="Consolas"/>
                <a:sym typeface="Consolas"/>
              </a:rPr>
              <a:t>&gt;&gt;&gt; name</a:t>
            </a:r>
            <a:br>
              <a:rPr lang="en" sz="1200">
                <a:solidFill>
                  <a:srgbClr val="333333"/>
                </a:solidFill>
                <a:highlight>
                  <a:srgbClr val="F7F7F7"/>
                </a:highlight>
                <a:latin typeface="Consolas"/>
                <a:ea typeface="Consolas"/>
                <a:cs typeface="Consolas"/>
                <a:sym typeface="Consolas"/>
              </a:rPr>
            </a:br>
            <a:r>
              <a:rPr lang="en" sz="1200">
                <a:solidFill>
                  <a:srgbClr val="333333"/>
                </a:solidFill>
                <a:highlight>
                  <a:srgbClr val="F7F7F7"/>
                </a:highlight>
                <a:latin typeface="Consolas"/>
                <a:ea typeface="Consolas"/>
                <a:cs typeface="Consolas"/>
                <a:sym typeface="Consolas"/>
              </a:rPr>
              <a:t>'Sonja'</a:t>
            </a:r>
            <a:endParaRPr sz="1200">
              <a:solidFill>
                <a:srgbClr val="333333"/>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rPr lang="en" sz="1200">
                <a:solidFill>
                  <a:srgbClr val="333333"/>
                </a:solidFill>
                <a:highlight>
                  <a:srgbClr val="FFFFFF"/>
                </a:highlight>
              </a:rPr>
              <a:t>Puedes usarla dentro de funciones también:</a:t>
            </a:r>
            <a:endParaRPr sz="1200">
              <a:solidFill>
                <a:srgbClr val="333333"/>
              </a:solidFill>
              <a:highlight>
                <a:srgbClr val="FFFFFF"/>
              </a:highlight>
            </a:endParaRPr>
          </a:p>
          <a:p>
            <a:pPr indent="0" lvl="0" marL="152400" marR="152400" rtl="0">
              <a:lnSpc>
                <a:spcPct val="142857"/>
              </a:lnSpc>
              <a:spcBef>
                <a:spcPts val="1500"/>
              </a:spcBef>
              <a:spcAft>
                <a:spcPts val="1500"/>
              </a:spcAft>
              <a:buNone/>
            </a:pPr>
            <a:r>
              <a:rPr lang="en" sz="1200">
                <a:solidFill>
                  <a:srgbClr val="333333"/>
                </a:solidFill>
                <a:highlight>
                  <a:srgbClr val="F7F7F7"/>
                </a:highlight>
                <a:latin typeface="Consolas"/>
                <a:ea typeface="Consolas"/>
                <a:cs typeface="Consolas"/>
                <a:sym typeface="Consolas"/>
              </a:rPr>
              <a:t>&gt;&gt;&gt; len(name)</a:t>
            </a:r>
            <a:br>
              <a:rPr lang="en" sz="1200">
                <a:solidFill>
                  <a:srgbClr val="333333"/>
                </a:solidFill>
                <a:highlight>
                  <a:srgbClr val="F7F7F7"/>
                </a:highlight>
                <a:latin typeface="Consolas"/>
                <a:ea typeface="Consolas"/>
                <a:cs typeface="Consolas"/>
                <a:sym typeface="Consolas"/>
              </a:rPr>
            </a:br>
            <a:r>
              <a:rPr lang="en" sz="1200">
                <a:solidFill>
                  <a:srgbClr val="333333"/>
                </a:solidFill>
                <a:highlight>
                  <a:srgbClr val="F7F7F7"/>
                </a:highlight>
                <a:latin typeface="Consolas"/>
                <a:ea typeface="Consolas"/>
                <a:cs typeface="Consolas"/>
                <a:sym typeface="Consolas"/>
              </a:rPr>
              <a:t>5</a:t>
            </a:r>
            <a:br>
              <a:rPr lang="en" sz="1200">
                <a:solidFill>
                  <a:srgbClr val="333333"/>
                </a:solidFill>
                <a:highlight>
                  <a:srgbClr val="F7F7F7"/>
                </a:highlight>
                <a:latin typeface="Consolas"/>
                <a:ea typeface="Consolas"/>
                <a:cs typeface="Consolas"/>
                <a:sym typeface="Consolas"/>
              </a:rPr>
            </a:br>
            <a:endParaRPr b="1">
              <a:solidFill>
                <a:srgbClr val="33333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Listas</a:t>
            </a:r>
            <a:endParaRPr b="0" sz="1400">
              <a:solidFill>
                <a:srgbClr val="B7B7B7"/>
              </a:solidFill>
            </a:endParaRPr>
          </a:p>
        </p:txBody>
      </p:sp>
      <p:sp>
        <p:nvSpPr>
          <p:cNvPr id="124" name="Google Shape;124;p19"/>
          <p:cNvSpPr txBox="1"/>
          <p:nvPr>
            <p:ph idx="1" type="body"/>
          </p:nvPr>
        </p:nvSpPr>
        <p:spPr>
          <a:xfrm>
            <a:off x="425375" y="1240000"/>
            <a:ext cx="8419200" cy="5125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300">
                <a:solidFill>
                  <a:srgbClr val="333333"/>
                </a:solidFill>
                <a:highlight>
                  <a:srgbClr val="FFFFFF"/>
                </a:highlight>
              </a:rPr>
              <a:t>Vamos a crear una lista de números de lotería. No queremos repetir todo el tiempo, así que los pondremos en una variable también:</a:t>
            </a:r>
            <a:endParaRPr sz="1300">
              <a:solidFill>
                <a:srgbClr val="333333"/>
              </a:solidFill>
              <a:highlight>
                <a:srgbClr val="FFFFFF"/>
              </a:highlight>
            </a:endParaRPr>
          </a:p>
          <a:p>
            <a:pPr indent="0" lvl="0" marL="152400" marR="152400" rtl="0">
              <a:lnSpc>
                <a:spcPct val="142857"/>
              </a:lnSpc>
              <a:spcBef>
                <a:spcPts val="900"/>
              </a:spcBef>
              <a:spcAft>
                <a:spcPts val="0"/>
              </a:spcAft>
              <a:buNone/>
            </a:pPr>
            <a:r>
              <a:rPr lang="en" sz="1100">
                <a:solidFill>
                  <a:srgbClr val="333333"/>
                </a:solidFill>
                <a:highlight>
                  <a:srgbClr val="F7F7F7"/>
                </a:highlight>
                <a:latin typeface="Consolas"/>
                <a:ea typeface="Consolas"/>
                <a:cs typeface="Consolas"/>
                <a:sym typeface="Consolas"/>
              </a:rPr>
              <a:t>&gt;&gt;&gt; lottery = [3, 42, 12, 19, 30, 59]</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&gt;&gt;&gt; len(lottery)</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6</a:t>
            </a:r>
            <a:br>
              <a:rPr lang="en" sz="1100">
                <a:solidFill>
                  <a:srgbClr val="333333"/>
                </a:solidFill>
                <a:highlight>
                  <a:srgbClr val="F7F7F7"/>
                </a:highlight>
                <a:latin typeface="Consolas"/>
                <a:ea typeface="Consolas"/>
                <a:cs typeface="Consolas"/>
                <a:sym typeface="Consolas"/>
              </a:rPr>
            </a:br>
            <a:br>
              <a:rPr lang="en" sz="1100">
                <a:solidFill>
                  <a:srgbClr val="333333"/>
                </a:solidFill>
                <a:highlight>
                  <a:srgbClr val="F7F7F7"/>
                </a:highlight>
                <a:latin typeface="Consolas"/>
                <a:ea typeface="Consolas"/>
                <a:cs typeface="Consolas"/>
                <a:sym typeface="Consolas"/>
              </a:rPr>
            </a:br>
            <a:r>
              <a:rPr lang="en" sz="1300">
                <a:solidFill>
                  <a:srgbClr val="333333"/>
                </a:solidFill>
                <a:highlight>
                  <a:srgbClr val="FFFFFF"/>
                </a:highlight>
              </a:rPr>
              <a:t>¡Sí! </a:t>
            </a:r>
            <a:r>
              <a:rPr lang="en" sz="1100">
                <a:solidFill>
                  <a:srgbClr val="333333"/>
                </a:solidFill>
                <a:highlight>
                  <a:srgbClr val="F7F7F7"/>
                </a:highlight>
                <a:latin typeface="Consolas"/>
                <a:ea typeface="Consolas"/>
                <a:cs typeface="Consolas"/>
                <a:sym typeface="Consolas"/>
              </a:rPr>
              <a:t>len()</a:t>
            </a:r>
            <a:r>
              <a:rPr lang="en" sz="1300">
                <a:solidFill>
                  <a:srgbClr val="333333"/>
                </a:solidFill>
                <a:highlight>
                  <a:srgbClr val="FFFFFF"/>
                </a:highlight>
              </a:rPr>
              <a:t> puede darte el número de objetos en una lista. Útil, ¿verdad? Tal vez la ordenemos ahora:</a:t>
            </a:r>
            <a:endParaRPr sz="1300">
              <a:solidFill>
                <a:srgbClr val="333333"/>
              </a:solidFill>
              <a:highlight>
                <a:srgbClr val="FFFFFF"/>
              </a:highlight>
            </a:endParaRPr>
          </a:p>
          <a:p>
            <a:pPr indent="0" lvl="0" marL="152400" marR="152400" rtl="0">
              <a:lnSpc>
                <a:spcPct val="142857"/>
              </a:lnSpc>
              <a:spcBef>
                <a:spcPts val="1500"/>
              </a:spcBef>
              <a:spcAft>
                <a:spcPts val="0"/>
              </a:spcAft>
              <a:buNone/>
            </a:pPr>
            <a:r>
              <a:rPr lang="en" sz="1100">
                <a:solidFill>
                  <a:srgbClr val="333333"/>
                </a:solidFill>
                <a:highlight>
                  <a:srgbClr val="F7F7F7"/>
                </a:highlight>
                <a:latin typeface="Consolas"/>
                <a:ea typeface="Consolas"/>
                <a:cs typeface="Consolas"/>
                <a:sym typeface="Consolas"/>
              </a:rPr>
              <a:t>&gt;&gt;&gt; lottery.sort()</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&gt;&gt;&gt; print(lottery)</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[3, 12, 19, 30, 42, 59]</a:t>
            </a:r>
            <a:br>
              <a:rPr lang="en" sz="1100">
                <a:solidFill>
                  <a:srgbClr val="333333"/>
                </a:solidFill>
                <a:highlight>
                  <a:srgbClr val="F7F7F7"/>
                </a:highlight>
                <a:latin typeface="Consolas"/>
                <a:ea typeface="Consolas"/>
                <a:cs typeface="Consolas"/>
                <a:sym typeface="Consolas"/>
              </a:rPr>
            </a:b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&gt;&gt;&gt; lottery.reverse()</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&gt;&gt;&gt; print(lottery)</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[59, 42, 30, 19, 12, 3]</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rPr lang="en" sz="1100">
                <a:solidFill>
                  <a:srgbClr val="333333"/>
                </a:solidFill>
                <a:highlight>
                  <a:srgbClr val="F7F7F7"/>
                </a:highlight>
                <a:latin typeface="Consolas"/>
                <a:ea typeface="Consolas"/>
                <a:cs typeface="Consolas"/>
                <a:sym typeface="Consolas"/>
              </a:rPr>
              <a:t>&gt;&gt;&gt; lottery.append(199)</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&gt;&gt;&gt; print(lottery)</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[59, 42, 30, 19, 12, 3, 199]</a:t>
            </a:r>
            <a:br>
              <a:rPr lang="en" sz="1100">
                <a:solidFill>
                  <a:srgbClr val="333333"/>
                </a:solidFill>
                <a:highlight>
                  <a:srgbClr val="F7F7F7"/>
                </a:highlight>
                <a:latin typeface="Consolas"/>
                <a:ea typeface="Consolas"/>
                <a:cs typeface="Consolas"/>
                <a:sym typeface="Consolas"/>
              </a:rPr>
            </a:b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1500"/>
              </a:spcAft>
              <a:buNone/>
            </a:pPr>
            <a:br>
              <a:rPr lang="en" sz="1300">
                <a:solidFill>
                  <a:srgbClr val="333333"/>
                </a:solidFill>
                <a:highlight>
                  <a:srgbClr val="F7F7F7"/>
                </a:highlight>
                <a:latin typeface="Consolas"/>
                <a:ea typeface="Consolas"/>
                <a:cs typeface="Consolas"/>
                <a:sym typeface="Consolas"/>
              </a:rPr>
            </a:br>
            <a:endParaRPr b="1" sz="3100">
              <a:solidFill>
                <a:srgbClr val="33333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b="0" sz="1400">
              <a:solidFill>
                <a:srgbClr val="B7B7B7"/>
              </a:solidFill>
            </a:endParaRPr>
          </a:p>
          <a:p>
            <a:pPr indent="0" lvl="0" marL="0" rtl="0">
              <a:spcBef>
                <a:spcPts val="0"/>
              </a:spcBef>
              <a:spcAft>
                <a:spcPts val="0"/>
              </a:spcAft>
              <a:buNone/>
            </a:pPr>
            <a:r>
              <a:rPr lang="en"/>
              <a:t>If...elif...else</a:t>
            </a:r>
            <a:endParaRPr b="0" sz="1400">
              <a:solidFill>
                <a:srgbClr val="B7B7B7"/>
              </a:solidFill>
            </a:endParaRPr>
          </a:p>
        </p:txBody>
      </p:sp>
      <p:sp>
        <p:nvSpPr>
          <p:cNvPr id="130" name="Google Shape;130;p20"/>
          <p:cNvSpPr txBox="1"/>
          <p:nvPr>
            <p:ph idx="1" type="body"/>
          </p:nvPr>
        </p:nvSpPr>
        <p:spPr>
          <a:xfrm>
            <a:off x="457200" y="1494175"/>
            <a:ext cx="8229600" cy="4896900"/>
          </a:xfrm>
          <a:prstGeom prst="rect">
            <a:avLst/>
          </a:prstGeom>
        </p:spPr>
        <p:txBody>
          <a:bodyPr anchorCtr="0" anchor="t" bIns="91425" lIns="91425" spcFirstLastPara="1" rIns="91425" wrap="square" tIns="91425">
            <a:noAutofit/>
          </a:bodyPr>
          <a:lstStyle/>
          <a:p>
            <a:pPr indent="0" lvl="0" marL="0" marR="152400" rtl="0">
              <a:lnSpc>
                <a:spcPct val="142857"/>
              </a:lnSpc>
              <a:spcBef>
                <a:spcPts val="0"/>
              </a:spcBef>
              <a:spcAft>
                <a:spcPts val="0"/>
              </a:spcAft>
              <a:buNone/>
            </a:pPr>
            <a:r>
              <a:rPr lang="en" sz="1100">
                <a:solidFill>
                  <a:srgbClr val="333333"/>
                </a:solidFill>
                <a:highlight>
                  <a:srgbClr val="F7F7F7"/>
                </a:highlight>
                <a:latin typeface="Consolas"/>
                <a:ea typeface="Consolas"/>
                <a:cs typeface="Consolas"/>
                <a:sym typeface="Consolas"/>
              </a:rPr>
              <a:t>    </a:t>
            </a:r>
            <a:r>
              <a:rPr lang="en" sz="1100">
                <a:solidFill>
                  <a:srgbClr val="8959A8"/>
                </a:solidFill>
                <a:highlight>
                  <a:srgbClr val="F7F7F7"/>
                </a:highlight>
                <a:latin typeface="Consolas"/>
                <a:ea typeface="Consolas"/>
                <a:cs typeface="Consolas"/>
                <a:sym typeface="Consolas"/>
              </a:rPr>
              <a:t>if</a:t>
            </a:r>
            <a:r>
              <a:rPr lang="en" sz="1100">
                <a:solidFill>
                  <a:srgbClr val="333333"/>
                </a:solidFill>
                <a:highlight>
                  <a:srgbClr val="F7F7F7"/>
                </a:highlight>
                <a:latin typeface="Consolas"/>
                <a:ea typeface="Consolas"/>
                <a:cs typeface="Consolas"/>
                <a:sym typeface="Consolas"/>
              </a:rPr>
              <a:t> </a:t>
            </a:r>
            <a:r>
              <a:rPr lang="en" sz="1100">
                <a:solidFill>
                  <a:srgbClr val="F5871F"/>
                </a:solidFill>
                <a:highlight>
                  <a:srgbClr val="F7F7F7"/>
                </a:highlight>
                <a:latin typeface="Consolas"/>
                <a:ea typeface="Consolas"/>
                <a:cs typeface="Consolas"/>
                <a:sym typeface="Consolas"/>
              </a:rPr>
              <a:t>5</a:t>
            </a:r>
            <a:r>
              <a:rPr lang="en" sz="1100">
                <a:solidFill>
                  <a:srgbClr val="333333"/>
                </a:solidFill>
                <a:highlight>
                  <a:srgbClr val="F7F7F7"/>
                </a:highlight>
                <a:latin typeface="Consolas"/>
                <a:ea typeface="Consolas"/>
                <a:cs typeface="Consolas"/>
                <a:sym typeface="Consolas"/>
              </a:rPr>
              <a:t> &gt; </a:t>
            </a:r>
            <a:r>
              <a:rPr lang="en" sz="1100">
                <a:solidFill>
                  <a:srgbClr val="F5871F"/>
                </a:solidFill>
                <a:highlight>
                  <a:srgbClr val="F7F7F7"/>
                </a:highlight>
                <a:latin typeface="Consolas"/>
                <a:ea typeface="Consolas"/>
                <a:cs typeface="Consolas"/>
                <a:sym typeface="Consolas"/>
              </a:rPr>
              <a:t>2</a:t>
            </a:r>
            <a:r>
              <a:rPr lang="en" sz="1100">
                <a:solidFill>
                  <a:srgbClr val="333333"/>
                </a:solidFill>
                <a:highlight>
                  <a:srgbClr val="F7F7F7"/>
                </a:highlight>
                <a:latin typeface="Consolas"/>
                <a:ea typeface="Consolas"/>
                <a:cs typeface="Consolas"/>
                <a:sym typeface="Consolas"/>
              </a:rPr>
              <a:t>:</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        print(</a:t>
            </a:r>
            <a:r>
              <a:rPr lang="en" sz="1100">
                <a:solidFill>
                  <a:srgbClr val="718C00"/>
                </a:solidFill>
                <a:highlight>
                  <a:srgbClr val="F7F7F7"/>
                </a:highlight>
                <a:latin typeface="Consolas"/>
                <a:ea typeface="Consolas"/>
                <a:cs typeface="Consolas"/>
                <a:sym typeface="Consolas"/>
              </a:rPr>
              <a:t>'5 is indeed greater than 2'</a:t>
            </a:r>
            <a:r>
              <a:rPr lang="en" sz="1100">
                <a:solidFill>
                  <a:srgbClr val="333333"/>
                </a:solidFill>
                <a:highlight>
                  <a:srgbClr val="F7F7F7"/>
                </a:highlight>
                <a:latin typeface="Consolas"/>
                <a:ea typeface="Consolas"/>
                <a:cs typeface="Consolas"/>
                <a:sym typeface="Consolas"/>
              </a:rPr>
              <a:t>)</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    </a:t>
            </a:r>
            <a:r>
              <a:rPr lang="en" sz="1100">
                <a:solidFill>
                  <a:srgbClr val="8959A8"/>
                </a:solidFill>
                <a:highlight>
                  <a:srgbClr val="F7F7F7"/>
                </a:highlight>
                <a:latin typeface="Consolas"/>
                <a:ea typeface="Consolas"/>
                <a:cs typeface="Consolas"/>
                <a:sym typeface="Consolas"/>
              </a:rPr>
              <a:t>else</a:t>
            </a:r>
            <a:r>
              <a:rPr lang="en" sz="1100">
                <a:solidFill>
                  <a:srgbClr val="333333"/>
                </a:solidFill>
                <a:highlight>
                  <a:srgbClr val="F7F7F7"/>
                </a:highlight>
                <a:latin typeface="Consolas"/>
                <a:ea typeface="Consolas"/>
                <a:cs typeface="Consolas"/>
                <a:sym typeface="Consolas"/>
              </a:rPr>
              <a:t>:</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        print(</a:t>
            </a:r>
            <a:r>
              <a:rPr lang="en" sz="1100">
                <a:solidFill>
                  <a:srgbClr val="718C00"/>
                </a:solidFill>
                <a:highlight>
                  <a:srgbClr val="F7F7F7"/>
                </a:highlight>
                <a:latin typeface="Consolas"/>
                <a:ea typeface="Consolas"/>
                <a:cs typeface="Consolas"/>
                <a:sym typeface="Consolas"/>
              </a:rPr>
              <a:t>'5 is not greater than 2'</a:t>
            </a:r>
            <a:r>
              <a:rPr lang="en" sz="1100">
                <a:solidFill>
                  <a:srgbClr val="333333"/>
                </a:solidFill>
                <a:highlight>
                  <a:srgbClr val="F7F7F7"/>
                </a:highlight>
                <a:latin typeface="Consolas"/>
                <a:ea typeface="Consolas"/>
                <a:cs typeface="Consolas"/>
                <a:sym typeface="Consolas"/>
              </a:rPr>
              <a:t>)</a:t>
            </a:r>
            <a:endParaRPr sz="1100">
              <a:solidFill>
                <a:srgbClr val="333333"/>
              </a:solidFill>
              <a:highlight>
                <a:srgbClr val="F7F7F7"/>
              </a:highlight>
              <a:latin typeface="Consolas"/>
              <a:ea typeface="Consolas"/>
              <a:cs typeface="Consolas"/>
              <a:sym typeface="Consolas"/>
            </a:endParaRPr>
          </a:p>
          <a:p>
            <a:pPr indent="0" lvl="0" marL="0" rtl="0">
              <a:lnSpc>
                <a:spcPct val="115000"/>
              </a:lnSpc>
              <a:spcBef>
                <a:spcPts val="1500"/>
              </a:spcBef>
              <a:spcAft>
                <a:spcPts val="0"/>
              </a:spcAft>
              <a:buNone/>
            </a:pPr>
            <a:r>
              <a:rPr lang="en" sz="1300">
                <a:solidFill>
                  <a:srgbClr val="333333"/>
                </a:solidFill>
                <a:highlight>
                  <a:srgbClr val="FFFFFF"/>
                </a:highlight>
              </a:rPr>
              <a:t>Si 2 fuera un número mayor que 5, entonces el segundo comando sería ejecutado. Fácil, ¿verdad? Vamos a ver cómo funciona </a:t>
            </a:r>
            <a:r>
              <a:rPr lang="en" sz="1100">
                <a:solidFill>
                  <a:srgbClr val="333333"/>
                </a:solidFill>
                <a:highlight>
                  <a:srgbClr val="F7F7F7"/>
                </a:highlight>
                <a:latin typeface="Consolas"/>
                <a:ea typeface="Consolas"/>
                <a:cs typeface="Consolas"/>
                <a:sym typeface="Consolas"/>
              </a:rPr>
              <a:t>elif</a:t>
            </a:r>
            <a:r>
              <a:rPr lang="en" sz="1300">
                <a:solidFill>
                  <a:srgbClr val="333333"/>
                </a:solidFill>
                <a:highlight>
                  <a:srgbClr val="FFFFFF"/>
                </a:highlight>
              </a:rPr>
              <a:t>:</a:t>
            </a:r>
            <a:endParaRPr sz="1300">
              <a:solidFill>
                <a:srgbClr val="333333"/>
              </a:solidFill>
              <a:highlight>
                <a:srgbClr val="FFFFFF"/>
              </a:highlight>
            </a:endParaRPr>
          </a:p>
          <a:p>
            <a:pPr indent="0" lvl="0" marL="152400" marR="152400" rtl="0">
              <a:lnSpc>
                <a:spcPct val="142857"/>
              </a:lnSpc>
              <a:spcBef>
                <a:spcPts val="900"/>
              </a:spcBef>
              <a:spcAft>
                <a:spcPts val="0"/>
              </a:spcAft>
              <a:buNone/>
            </a:pPr>
            <a:r>
              <a:rPr lang="en" sz="1100">
                <a:solidFill>
                  <a:srgbClr val="333333"/>
                </a:solidFill>
                <a:highlight>
                  <a:srgbClr val="F7F7F7"/>
                </a:highlight>
                <a:latin typeface="Consolas"/>
                <a:ea typeface="Consolas"/>
                <a:cs typeface="Consolas"/>
                <a:sym typeface="Consolas"/>
              </a:rPr>
              <a:t>   name = </a:t>
            </a:r>
            <a:r>
              <a:rPr lang="en" sz="1100">
                <a:solidFill>
                  <a:srgbClr val="718C00"/>
                </a:solidFill>
                <a:highlight>
                  <a:srgbClr val="F7F7F7"/>
                </a:highlight>
                <a:latin typeface="Consolas"/>
                <a:ea typeface="Consolas"/>
                <a:cs typeface="Consolas"/>
                <a:sym typeface="Consolas"/>
              </a:rPr>
              <a:t>'Sonja'</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    </a:t>
            </a:r>
            <a:r>
              <a:rPr lang="en" sz="1100">
                <a:solidFill>
                  <a:srgbClr val="8959A8"/>
                </a:solidFill>
                <a:highlight>
                  <a:srgbClr val="F7F7F7"/>
                </a:highlight>
                <a:latin typeface="Consolas"/>
                <a:ea typeface="Consolas"/>
                <a:cs typeface="Consolas"/>
                <a:sym typeface="Consolas"/>
              </a:rPr>
              <a:t>if</a:t>
            </a:r>
            <a:r>
              <a:rPr lang="en" sz="1100">
                <a:solidFill>
                  <a:srgbClr val="333333"/>
                </a:solidFill>
                <a:highlight>
                  <a:srgbClr val="F7F7F7"/>
                </a:highlight>
                <a:latin typeface="Consolas"/>
                <a:ea typeface="Consolas"/>
                <a:cs typeface="Consolas"/>
                <a:sym typeface="Consolas"/>
              </a:rPr>
              <a:t> name == </a:t>
            </a:r>
            <a:r>
              <a:rPr lang="en" sz="1100">
                <a:solidFill>
                  <a:srgbClr val="718C00"/>
                </a:solidFill>
                <a:highlight>
                  <a:srgbClr val="F7F7F7"/>
                </a:highlight>
                <a:latin typeface="Consolas"/>
                <a:ea typeface="Consolas"/>
                <a:cs typeface="Consolas"/>
                <a:sym typeface="Consolas"/>
              </a:rPr>
              <a:t>'Ola'</a:t>
            </a:r>
            <a:r>
              <a:rPr lang="en" sz="1100">
                <a:solidFill>
                  <a:srgbClr val="333333"/>
                </a:solidFill>
                <a:highlight>
                  <a:srgbClr val="F7F7F7"/>
                </a:highlight>
                <a:latin typeface="Consolas"/>
                <a:ea typeface="Consolas"/>
                <a:cs typeface="Consolas"/>
                <a:sym typeface="Consolas"/>
              </a:rPr>
              <a:t>:</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        print(</a:t>
            </a:r>
            <a:r>
              <a:rPr lang="en" sz="1100">
                <a:solidFill>
                  <a:srgbClr val="718C00"/>
                </a:solidFill>
                <a:highlight>
                  <a:srgbClr val="F7F7F7"/>
                </a:highlight>
                <a:latin typeface="Consolas"/>
                <a:ea typeface="Consolas"/>
                <a:cs typeface="Consolas"/>
                <a:sym typeface="Consolas"/>
              </a:rPr>
              <a:t>'Hey Ola!'</a:t>
            </a:r>
            <a:r>
              <a:rPr lang="en" sz="1100">
                <a:solidFill>
                  <a:srgbClr val="333333"/>
                </a:solidFill>
                <a:highlight>
                  <a:srgbClr val="F7F7F7"/>
                </a:highlight>
                <a:latin typeface="Consolas"/>
                <a:ea typeface="Consolas"/>
                <a:cs typeface="Consolas"/>
                <a:sym typeface="Consolas"/>
              </a:rPr>
              <a:t>)</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    </a:t>
            </a:r>
            <a:r>
              <a:rPr lang="en" sz="1100">
                <a:solidFill>
                  <a:srgbClr val="8959A8"/>
                </a:solidFill>
                <a:highlight>
                  <a:srgbClr val="F7F7F7"/>
                </a:highlight>
                <a:latin typeface="Consolas"/>
                <a:ea typeface="Consolas"/>
                <a:cs typeface="Consolas"/>
                <a:sym typeface="Consolas"/>
              </a:rPr>
              <a:t>elif</a:t>
            </a:r>
            <a:r>
              <a:rPr lang="en" sz="1100">
                <a:solidFill>
                  <a:srgbClr val="333333"/>
                </a:solidFill>
                <a:highlight>
                  <a:srgbClr val="F7F7F7"/>
                </a:highlight>
                <a:latin typeface="Consolas"/>
                <a:ea typeface="Consolas"/>
                <a:cs typeface="Consolas"/>
                <a:sym typeface="Consolas"/>
              </a:rPr>
              <a:t> name == </a:t>
            </a:r>
            <a:r>
              <a:rPr lang="en" sz="1100">
                <a:solidFill>
                  <a:srgbClr val="718C00"/>
                </a:solidFill>
                <a:highlight>
                  <a:srgbClr val="F7F7F7"/>
                </a:highlight>
                <a:latin typeface="Consolas"/>
                <a:ea typeface="Consolas"/>
                <a:cs typeface="Consolas"/>
                <a:sym typeface="Consolas"/>
              </a:rPr>
              <a:t>'Sonja'</a:t>
            </a:r>
            <a:r>
              <a:rPr lang="en" sz="1100">
                <a:solidFill>
                  <a:srgbClr val="333333"/>
                </a:solidFill>
                <a:highlight>
                  <a:srgbClr val="F7F7F7"/>
                </a:highlight>
                <a:latin typeface="Consolas"/>
                <a:ea typeface="Consolas"/>
                <a:cs typeface="Consolas"/>
                <a:sym typeface="Consolas"/>
              </a:rPr>
              <a:t>:</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        print(</a:t>
            </a:r>
            <a:r>
              <a:rPr lang="en" sz="1100">
                <a:solidFill>
                  <a:srgbClr val="718C00"/>
                </a:solidFill>
                <a:highlight>
                  <a:srgbClr val="F7F7F7"/>
                </a:highlight>
                <a:latin typeface="Consolas"/>
                <a:ea typeface="Consolas"/>
                <a:cs typeface="Consolas"/>
                <a:sym typeface="Consolas"/>
              </a:rPr>
              <a:t>'Hey Sonja!'</a:t>
            </a:r>
            <a:r>
              <a:rPr lang="en" sz="1100">
                <a:solidFill>
                  <a:srgbClr val="333333"/>
                </a:solidFill>
                <a:highlight>
                  <a:srgbClr val="F7F7F7"/>
                </a:highlight>
                <a:latin typeface="Consolas"/>
                <a:ea typeface="Consolas"/>
                <a:cs typeface="Consolas"/>
                <a:sym typeface="Consolas"/>
              </a:rPr>
              <a:t>)</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    </a:t>
            </a:r>
            <a:r>
              <a:rPr lang="en" sz="1100">
                <a:solidFill>
                  <a:srgbClr val="8959A8"/>
                </a:solidFill>
                <a:highlight>
                  <a:srgbClr val="F7F7F7"/>
                </a:highlight>
                <a:latin typeface="Consolas"/>
                <a:ea typeface="Consolas"/>
                <a:cs typeface="Consolas"/>
                <a:sym typeface="Consolas"/>
              </a:rPr>
              <a:t>else</a:t>
            </a:r>
            <a:r>
              <a:rPr lang="en" sz="1100">
                <a:solidFill>
                  <a:srgbClr val="333333"/>
                </a:solidFill>
                <a:highlight>
                  <a:srgbClr val="F7F7F7"/>
                </a:highlight>
                <a:latin typeface="Consolas"/>
                <a:ea typeface="Consolas"/>
                <a:cs typeface="Consolas"/>
                <a:sym typeface="Consolas"/>
              </a:rPr>
              <a:t>:</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        print(</a:t>
            </a:r>
            <a:r>
              <a:rPr lang="en" sz="1100">
                <a:solidFill>
                  <a:srgbClr val="718C00"/>
                </a:solidFill>
                <a:highlight>
                  <a:srgbClr val="F7F7F7"/>
                </a:highlight>
                <a:latin typeface="Consolas"/>
                <a:ea typeface="Consolas"/>
                <a:cs typeface="Consolas"/>
                <a:sym typeface="Consolas"/>
              </a:rPr>
              <a:t>'Hey anonymous!'</a:t>
            </a:r>
            <a:r>
              <a:rPr lang="en" sz="1100">
                <a:solidFill>
                  <a:srgbClr val="333333"/>
                </a:solidFill>
                <a:highlight>
                  <a:srgbClr val="F7F7F7"/>
                </a:highlight>
                <a:latin typeface="Consolas"/>
                <a:ea typeface="Consolas"/>
                <a:cs typeface="Consolas"/>
                <a:sym typeface="Consolas"/>
              </a:rPr>
              <a:t>)</a:t>
            </a:r>
            <a:br>
              <a:rPr lang="en" sz="1100">
                <a:solidFill>
                  <a:srgbClr val="333333"/>
                </a:solidFill>
                <a:highlight>
                  <a:srgbClr val="F7F7F7"/>
                </a:highlight>
                <a:latin typeface="Consolas"/>
                <a:ea typeface="Consolas"/>
                <a:cs typeface="Consolas"/>
                <a:sym typeface="Consolas"/>
              </a:rPr>
            </a:br>
            <a:endParaRPr sz="1100">
              <a:solidFill>
                <a:srgbClr val="333333"/>
              </a:solidFill>
              <a:highlight>
                <a:srgbClr val="F7F7F7"/>
              </a:highlight>
              <a:latin typeface="Consolas"/>
              <a:ea typeface="Consolas"/>
              <a:cs typeface="Consolas"/>
              <a:sym typeface="Consolas"/>
            </a:endParaRPr>
          </a:p>
          <a:p>
            <a:pPr indent="0" lvl="0" marL="0" rtl="0">
              <a:lnSpc>
                <a:spcPct val="115000"/>
              </a:lnSpc>
              <a:spcBef>
                <a:spcPts val="1500"/>
              </a:spcBef>
              <a:spcAft>
                <a:spcPts val="0"/>
              </a:spcAft>
              <a:buNone/>
            </a:pPr>
            <a:r>
              <a:rPr lang="en" sz="1300">
                <a:solidFill>
                  <a:srgbClr val="333333"/>
                </a:solidFill>
                <a:highlight>
                  <a:srgbClr val="FFFFFF"/>
                </a:highlight>
              </a:rPr>
              <a:t>y al ejecutarlo:</a:t>
            </a:r>
            <a:endParaRPr sz="1300">
              <a:solidFill>
                <a:srgbClr val="333333"/>
              </a:solidFill>
              <a:highlight>
                <a:srgbClr val="FFFFFF"/>
              </a:highlight>
            </a:endParaRPr>
          </a:p>
          <a:p>
            <a:pPr indent="0" lvl="0" marL="152400" marR="152400" rtl="0">
              <a:lnSpc>
                <a:spcPct val="142857"/>
              </a:lnSpc>
              <a:spcBef>
                <a:spcPts val="900"/>
              </a:spcBef>
              <a:spcAft>
                <a:spcPts val="0"/>
              </a:spcAft>
              <a:buNone/>
            </a:pPr>
            <a:r>
              <a:rPr lang="en" sz="1100">
                <a:solidFill>
                  <a:srgbClr val="333333"/>
                </a:solidFill>
                <a:highlight>
                  <a:srgbClr val="F7F7F7"/>
                </a:highlight>
                <a:latin typeface="Consolas"/>
                <a:ea typeface="Consolas"/>
                <a:cs typeface="Consolas"/>
                <a:sym typeface="Consolas"/>
              </a:rPr>
              <a:t>$ python3 python_intro.py</a:t>
            </a:r>
            <a:br>
              <a:rPr lang="en" sz="1100">
                <a:solidFill>
                  <a:srgbClr val="333333"/>
                </a:solidFill>
                <a:highlight>
                  <a:srgbClr val="F7F7F7"/>
                </a:highlight>
                <a:latin typeface="Consolas"/>
                <a:ea typeface="Consolas"/>
                <a:cs typeface="Consolas"/>
                <a:sym typeface="Consolas"/>
              </a:rPr>
            </a:br>
            <a:r>
              <a:rPr lang="en" sz="1100">
                <a:solidFill>
                  <a:srgbClr val="333333"/>
                </a:solidFill>
                <a:highlight>
                  <a:srgbClr val="F7F7F7"/>
                </a:highlight>
                <a:latin typeface="Consolas"/>
                <a:ea typeface="Consolas"/>
                <a:cs typeface="Consolas"/>
                <a:sym typeface="Consolas"/>
              </a:rPr>
              <a:t>Hey Sonja!</a:t>
            </a:r>
            <a:endParaRPr sz="1100">
              <a:solidFill>
                <a:srgbClr val="333333"/>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400">
              <a:solidFill>
                <a:srgbClr val="333333"/>
              </a:solidFill>
              <a:highlight>
                <a:srgbClr val="FFFFFF"/>
              </a:highlight>
            </a:endParaRPr>
          </a:p>
          <a:p>
            <a:pPr indent="0" lvl="0" marL="152400" marR="152400" rtl="0">
              <a:lnSpc>
                <a:spcPct val="142857"/>
              </a:lnSpc>
              <a:spcBef>
                <a:spcPts val="1500"/>
              </a:spcBef>
              <a:spcAft>
                <a:spcPts val="0"/>
              </a:spcAft>
              <a:buNone/>
            </a:pPr>
            <a:r>
              <a:t/>
            </a:r>
            <a:endParaRPr sz="1400">
              <a:solidFill>
                <a:srgbClr val="333333"/>
              </a:solidFill>
              <a:highlight>
                <a:srgbClr val="FFFFFF"/>
              </a:highlight>
            </a:endParaRPr>
          </a:p>
          <a:p>
            <a:pPr indent="0" lvl="0" marL="152400" marR="152400" rtl="0">
              <a:lnSpc>
                <a:spcPct val="142857"/>
              </a:lnSpc>
              <a:spcBef>
                <a:spcPts val="1500"/>
              </a:spcBef>
              <a:spcAft>
                <a:spcPts val="1500"/>
              </a:spcAft>
              <a:buNone/>
            </a:pPr>
            <a:br>
              <a:rPr lang="en" sz="1400">
                <a:solidFill>
                  <a:srgbClr val="333333"/>
                </a:solidFill>
                <a:highlight>
                  <a:srgbClr val="F7F7F7"/>
                </a:highlight>
                <a:latin typeface="Consolas"/>
                <a:ea typeface="Consolas"/>
                <a:cs typeface="Consolas"/>
                <a:sym typeface="Consolas"/>
              </a:rPr>
            </a:br>
            <a:endParaRPr b="1" sz="3200">
              <a:solidFill>
                <a:srgbClr val="33333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b="0" sz="1400">
              <a:solidFill>
                <a:srgbClr val="B7B7B7"/>
              </a:solidFill>
            </a:endParaRPr>
          </a:p>
          <a:p>
            <a:pPr indent="0" lvl="0" marL="0" rtl="0">
              <a:spcBef>
                <a:spcPts val="0"/>
              </a:spcBef>
              <a:spcAft>
                <a:spcPts val="0"/>
              </a:spcAft>
              <a:buNone/>
            </a:pPr>
            <a:r>
              <a:rPr lang="en"/>
              <a:t>Funciones</a:t>
            </a:r>
            <a:endParaRPr b="0" sz="1400">
              <a:solidFill>
                <a:srgbClr val="B7B7B7"/>
              </a:solidFill>
            </a:endParaRPr>
          </a:p>
        </p:txBody>
      </p:sp>
      <p:sp>
        <p:nvSpPr>
          <p:cNvPr id="136" name="Google Shape;136;p21"/>
          <p:cNvSpPr txBox="1"/>
          <p:nvPr>
            <p:ph idx="1" type="body"/>
          </p:nvPr>
        </p:nvSpPr>
        <p:spPr>
          <a:xfrm>
            <a:off x="425375" y="1071900"/>
            <a:ext cx="4780200" cy="5379600"/>
          </a:xfrm>
          <a:prstGeom prst="rect">
            <a:avLst/>
          </a:prstGeom>
        </p:spPr>
        <p:txBody>
          <a:bodyPr anchorCtr="0" anchor="t" bIns="91425" lIns="91425" spcFirstLastPara="1" rIns="91425" wrap="square" tIns="91425">
            <a:noAutofit/>
          </a:bodyPr>
          <a:lstStyle/>
          <a:p>
            <a:pPr indent="0" lvl="0" marL="0" marR="152400" rtl="0">
              <a:lnSpc>
                <a:spcPct val="142857"/>
              </a:lnSpc>
              <a:spcBef>
                <a:spcPts val="0"/>
              </a:spcBef>
              <a:spcAft>
                <a:spcPts val="0"/>
              </a:spcAft>
              <a:buNone/>
            </a:pPr>
            <a:r>
              <a:t/>
            </a:r>
            <a:endParaRPr sz="1100">
              <a:solidFill>
                <a:srgbClr val="000000"/>
              </a:solidFill>
              <a:highlight>
                <a:srgbClr val="F7F7F7"/>
              </a:highlight>
              <a:latin typeface="Consolas"/>
              <a:ea typeface="Consolas"/>
              <a:cs typeface="Consolas"/>
              <a:sym typeface="Consolas"/>
            </a:endParaRPr>
          </a:p>
          <a:p>
            <a:pPr indent="0" lvl="0" marL="457200" marR="152400" rtl="0">
              <a:lnSpc>
                <a:spcPct val="142857"/>
              </a:lnSpc>
              <a:spcBef>
                <a:spcPts val="1500"/>
              </a:spcBef>
              <a:spcAft>
                <a:spcPts val="0"/>
              </a:spcAft>
              <a:buNone/>
            </a:pPr>
            <a:r>
              <a:rPr lang="en" sz="1100">
                <a:solidFill>
                  <a:srgbClr val="FF0000"/>
                </a:solidFill>
                <a:highlight>
                  <a:srgbClr val="F7F7F7"/>
                </a:highlight>
                <a:latin typeface="Consolas"/>
                <a:ea typeface="Consolas"/>
                <a:cs typeface="Consolas"/>
                <a:sym typeface="Consolas"/>
              </a:rPr>
              <a:t># script principal... </a:t>
            </a:r>
            <a:br>
              <a:rPr lang="en" sz="1100">
                <a:solidFill>
                  <a:srgbClr val="FF0000"/>
                </a:solidFill>
                <a:highlight>
                  <a:srgbClr val="F7F7F7"/>
                </a:highlight>
                <a:latin typeface="Consolas"/>
                <a:ea typeface="Consolas"/>
                <a:cs typeface="Consolas"/>
                <a:sym typeface="Consolas"/>
              </a:rPr>
            </a:br>
            <a:r>
              <a:rPr lang="en" sz="1100">
                <a:solidFill>
                  <a:srgbClr val="FF0000"/>
                </a:solidFill>
                <a:highlight>
                  <a:srgbClr val="F7F7F7"/>
                </a:highlight>
                <a:latin typeface="Consolas"/>
                <a:ea typeface="Consolas"/>
                <a:cs typeface="Consolas"/>
                <a:sym typeface="Consolas"/>
              </a:rPr>
              <a:t># títulos y carga de datos...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print('Cálculo del cuadrado y el cubo del menor...')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a = int(input('Primer número: '))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b = int(input('Segundo número: '))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c = int(input('Tercer número: '))  </a:t>
            </a:r>
            <a:endParaRPr sz="1100">
              <a:solidFill>
                <a:srgbClr val="000000"/>
              </a:solidFill>
              <a:highlight>
                <a:srgbClr val="F7F7F7"/>
              </a:highlight>
              <a:latin typeface="Consolas"/>
              <a:ea typeface="Consolas"/>
              <a:cs typeface="Consolas"/>
              <a:sym typeface="Consolas"/>
            </a:endParaRPr>
          </a:p>
          <a:p>
            <a:pPr indent="0" lvl="0" marL="457200" marR="152400" rtl="0">
              <a:lnSpc>
                <a:spcPct val="142857"/>
              </a:lnSpc>
              <a:spcBef>
                <a:spcPts val="1500"/>
              </a:spcBef>
              <a:spcAft>
                <a:spcPts val="0"/>
              </a:spcAft>
              <a:buNone/>
            </a:pPr>
            <a:r>
              <a:rPr lang="en" sz="1100">
                <a:solidFill>
                  <a:srgbClr val="FF0000"/>
                </a:solidFill>
                <a:highlight>
                  <a:srgbClr val="F7F7F7"/>
                </a:highlight>
                <a:latin typeface="Consolas"/>
                <a:ea typeface="Consolas"/>
                <a:cs typeface="Consolas"/>
                <a:sym typeface="Consolas"/>
              </a:rPr>
              <a:t># procesos... # invocar las funciones en el orden correcto de aplicación...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men = menor(a, b, c)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cuad, cubo = calcular(men)  </a:t>
            </a:r>
            <a:endParaRPr sz="1100">
              <a:solidFill>
                <a:srgbClr val="000000"/>
              </a:solidFill>
              <a:highlight>
                <a:srgbClr val="F7F7F7"/>
              </a:highlight>
              <a:latin typeface="Consolas"/>
              <a:ea typeface="Consolas"/>
              <a:cs typeface="Consolas"/>
              <a:sym typeface="Consolas"/>
            </a:endParaRPr>
          </a:p>
          <a:p>
            <a:pPr indent="0" lvl="0" marL="457200" marR="152400" rtl="0">
              <a:lnSpc>
                <a:spcPct val="142857"/>
              </a:lnSpc>
              <a:spcBef>
                <a:spcPts val="1500"/>
              </a:spcBef>
              <a:spcAft>
                <a:spcPts val="0"/>
              </a:spcAft>
              <a:buNone/>
            </a:pPr>
            <a:r>
              <a:rPr lang="en" sz="1100">
                <a:solidFill>
                  <a:srgbClr val="FF0000"/>
                </a:solidFill>
                <a:highlight>
                  <a:srgbClr val="F7F7F7"/>
                </a:highlight>
                <a:latin typeface="Consolas"/>
                <a:ea typeface="Consolas"/>
                <a:cs typeface="Consolas"/>
                <a:sym typeface="Consolas"/>
              </a:rPr>
              <a:t># visualización de resultados...</a:t>
            </a:r>
            <a:r>
              <a:rPr lang="en" sz="1100">
                <a:solidFill>
                  <a:srgbClr val="000000"/>
                </a:solidFill>
                <a:highlight>
                  <a:srgbClr val="F7F7F7"/>
                </a:highlight>
                <a:latin typeface="Consolas"/>
                <a:ea typeface="Consolas"/>
                <a:cs typeface="Consolas"/>
                <a:sym typeface="Consolas"/>
              </a:rPr>
              <a:t>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print('Menor:', men)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print('Cuadrado:', cuad)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print('Cubo:', cubo)</a:t>
            </a:r>
            <a:endParaRPr sz="1100">
              <a:solidFill>
                <a:srgbClr val="000000"/>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t/>
            </a:r>
            <a:endParaRPr sz="1100">
              <a:solidFill>
                <a:srgbClr val="8959A8"/>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400">
              <a:solidFill>
                <a:srgbClr val="333333"/>
              </a:solidFill>
              <a:highlight>
                <a:srgbClr val="FFFFFF"/>
              </a:highlight>
            </a:endParaRPr>
          </a:p>
          <a:p>
            <a:pPr indent="0" lvl="0" marL="152400" marR="152400" rtl="0">
              <a:lnSpc>
                <a:spcPct val="142857"/>
              </a:lnSpc>
              <a:spcBef>
                <a:spcPts val="1500"/>
              </a:spcBef>
              <a:spcAft>
                <a:spcPts val="0"/>
              </a:spcAft>
              <a:buNone/>
            </a:pPr>
            <a:r>
              <a:t/>
            </a:r>
            <a:endParaRPr sz="1400">
              <a:solidFill>
                <a:srgbClr val="333333"/>
              </a:solidFill>
              <a:highlight>
                <a:srgbClr val="FFFFFF"/>
              </a:highlight>
            </a:endParaRPr>
          </a:p>
          <a:p>
            <a:pPr indent="0" lvl="0" marL="152400" marR="152400" rtl="0">
              <a:lnSpc>
                <a:spcPct val="142857"/>
              </a:lnSpc>
              <a:spcBef>
                <a:spcPts val="1500"/>
              </a:spcBef>
              <a:spcAft>
                <a:spcPts val="1500"/>
              </a:spcAft>
              <a:buNone/>
            </a:pPr>
            <a:br>
              <a:rPr lang="en" sz="1400">
                <a:solidFill>
                  <a:srgbClr val="333333"/>
                </a:solidFill>
                <a:highlight>
                  <a:srgbClr val="F7F7F7"/>
                </a:highlight>
                <a:latin typeface="Consolas"/>
                <a:ea typeface="Consolas"/>
                <a:cs typeface="Consolas"/>
                <a:sym typeface="Consolas"/>
              </a:rPr>
            </a:br>
            <a:endParaRPr b="1" sz="3200">
              <a:solidFill>
                <a:srgbClr val="333333"/>
              </a:solidFill>
              <a:highlight>
                <a:srgbClr val="FFFFFF"/>
              </a:highlight>
            </a:endParaRPr>
          </a:p>
        </p:txBody>
      </p:sp>
      <p:sp>
        <p:nvSpPr>
          <p:cNvPr id="137" name="Google Shape;137;p21"/>
          <p:cNvSpPr txBox="1"/>
          <p:nvPr>
            <p:ph idx="1" type="body"/>
          </p:nvPr>
        </p:nvSpPr>
        <p:spPr>
          <a:xfrm>
            <a:off x="5488475" y="1071900"/>
            <a:ext cx="3166500" cy="5499600"/>
          </a:xfrm>
          <a:prstGeom prst="rect">
            <a:avLst/>
          </a:prstGeom>
        </p:spPr>
        <p:txBody>
          <a:bodyPr anchorCtr="0" anchor="t" bIns="91425" lIns="91425" spcFirstLastPara="1" rIns="91425" wrap="square" tIns="91425">
            <a:noAutofit/>
          </a:bodyPr>
          <a:lstStyle/>
          <a:p>
            <a:pPr indent="0" lvl="0" marL="0" marR="152400" rtl="0">
              <a:lnSpc>
                <a:spcPct val="142857"/>
              </a:lnSpc>
              <a:spcBef>
                <a:spcPts val="0"/>
              </a:spcBef>
              <a:spcAft>
                <a:spcPts val="0"/>
              </a:spcAft>
              <a:buNone/>
            </a:pPr>
            <a:r>
              <a:rPr lang="en" sz="1100">
                <a:solidFill>
                  <a:srgbClr val="FF0000"/>
                </a:solidFill>
                <a:highlight>
                  <a:srgbClr val="F7F7F7"/>
                </a:highlight>
                <a:latin typeface="Consolas"/>
                <a:ea typeface="Consolas"/>
                <a:cs typeface="Consolas"/>
                <a:sym typeface="Consolas"/>
              </a:rPr>
              <a:t># subproblema 1: determinar el menor…</a:t>
            </a:r>
            <a:endParaRPr sz="1100">
              <a:solidFill>
                <a:srgbClr val="FF0000"/>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rPr lang="en" sz="1100">
                <a:solidFill>
                  <a:srgbClr val="000000"/>
                </a:solidFill>
                <a:highlight>
                  <a:srgbClr val="F7F7F7"/>
                </a:highlight>
                <a:latin typeface="Consolas"/>
                <a:ea typeface="Consolas"/>
                <a:cs typeface="Consolas"/>
                <a:sym typeface="Consolas"/>
              </a:rPr>
              <a:t> def menor(n1, n2, n3):</a:t>
            </a:r>
            <a:endParaRPr sz="1100">
              <a:solidFill>
                <a:srgbClr val="000000"/>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rPr lang="en" sz="1100">
                <a:solidFill>
                  <a:srgbClr val="000000"/>
                </a:solidFill>
                <a:highlight>
                  <a:srgbClr val="F7F7F7"/>
                </a:highlight>
                <a:latin typeface="Consolas"/>
                <a:ea typeface="Consolas"/>
                <a:cs typeface="Consolas"/>
                <a:sym typeface="Consolas"/>
              </a:rPr>
              <a:t> 	if n1 &lt; n2 and n1 &lt; n3: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mn = n1 	</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else:     	</a:t>
            </a:r>
            <a:endParaRPr sz="1100">
              <a:solidFill>
                <a:srgbClr val="000000"/>
              </a:solidFill>
              <a:highlight>
                <a:srgbClr val="F7F7F7"/>
              </a:highlight>
              <a:latin typeface="Consolas"/>
              <a:ea typeface="Consolas"/>
              <a:cs typeface="Consolas"/>
              <a:sym typeface="Consolas"/>
            </a:endParaRPr>
          </a:p>
          <a:p>
            <a:pPr indent="457200" lvl="0" marL="457200" marR="152400" rtl="0">
              <a:lnSpc>
                <a:spcPct val="142857"/>
              </a:lnSpc>
              <a:spcBef>
                <a:spcPts val="1500"/>
              </a:spcBef>
              <a:spcAft>
                <a:spcPts val="0"/>
              </a:spcAft>
              <a:buNone/>
            </a:pPr>
            <a:r>
              <a:rPr lang="en" sz="1100">
                <a:solidFill>
                  <a:srgbClr val="000000"/>
                </a:solidFill>
                <a:highlight>
                  <a:srgbClr val="F7F7F7"/>
                </a:highlight>
                <a:latin typeface="Consolas"/>
                <a:ea typeface="Consolas"/>
                <a:cs typeface="Consolas"/>
                <a:sym typeface="Consolas"/>
              </a:rPr>
              <a:t>if n2 &lt; n3:</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mn = n2</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Else:</a:t>
            </a:r>
            <a:br>
              <a:rPr lang="en" sz="1100">
                <a:solidFill>
                  <a:srgbClr val="000000"/>
                </a:solidFill>
                <a:highlight>
                  <a:srgbClr val="F7F7F7"/>
                </a:highlight>
                <a:latin typeface="Consolas"/>
                <a:ea typeface="Consolas"/>
                <a:cs typeface="Consolas"/>
                <a:sym typeface="Consolas"/>
              </a:rPr>
            </a:br>
            <a:r>
              <a:rPr lang="en" sz="1100">
                <a:solidFill>
                  <a:srgbClr val="000000"/>
                </a:solidFill>
                <a:highlight>
                  <a:srgbClr val="F7F7F7"/>
                </a:highlight>
                <a:latin typeface="Consolas"/>
                <a:ea typeface="Consolas"/>
                <a:cs typeface="Consolas"/>
                <a:sym typeface="Consolas"/>
              </a:rPr>
              <a:t>		mn = n3</a:t>
            </a:r>
            <a:endParaRPr sz="1100">
              <a:solidFill>
                <a:srgbClr val="000000"/>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rPr lang="en" sz="1100">
                <a:solidFill>
                  <a:srgbClr val="000000"/>
                </a:solidFill>
                <a:highlight>
                  <a:srgbClr val="F7F7F7"/>
                </a:highlight>
                <a:latin typeface="Consolas"/>
                <a:ea typeface="Consolas"/>
                <a:cs typeface="Consolas"/>
                <a:sym typeface="Consolas"/>
              </a:rPr>
              <a:t> 	return mn</a:t>
            </a:r>
            <a:endParaRPr sz="1100">
              <a:solidFill>
                <a:srgbClr val="000000"/>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Clr>
                <a:schemeClr val="dk1"/>
              </a:buClr>
              <a:buSzPts val="1100"/>
              <a:buFont typeface="Arial"/>
              <a:buNone/>
            </a:pPr>
            <a:r>
              <a:rPr lang="en" sz="1100">
                <a:solidFill>
                  <a:srgbClr val="FF0000"/>
                </a:solidFill>
                <a:highlight>
                  <a:srgbClr val="F7F7F7"/>
                </a:highlight>
                <a:latin typeface="Consolas"/>
                <a:ea typeface="Consolas"/>
                <a:cs typeface="Consolas"/>
                <a:sym typeface="Consolas"/>
              </a:rPr>
              <a:t># subproblema 2: calcular cuadrado y cubo... </a:t>
            </a:r>
            <a:endParaRPr sz="1100">
              <a:solidFill>
                <a:srgbClr val="FF0000"/>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Clr>
                <a:schemeClr val="dk1"/>
              </a:buClr>
              <a:buSzPts val="1100"/>
              <a:buFont typeface="Arial"/>
              <a:buNone/>
            </a:pPr>
            <a:r>
              <a:rPr lang="en" sz="1100">
                <a:highlight>
                  <a:srgbClr val="F7F7F7"/>
                </a:highlight>
                <a:latin typeface="Consolas"/>
                <a:ea typeface="Consolas"/>
                <a:cs typeface="Consolas"/>
                <a:sym typeface="Consolas"/>
              </a:rPr>
              <a:t>      def calcular(mn):</a:t>
            </a:r>
            <a:br>
              <a:rPr lang="en" sz="1100">
                <a:highlight>
                  <a:srgbClr val="F7F7F7"/>
                </a:highlight>
                <a:latin typeface="Consolas"/>
                <a:ea typeface="Consolas"/>
                <a:cs typeface="Consolas"/>
                <a:sym typeface="Consolas"/>
              </a:rPr>
            </a:br>
            <a:r>
              <a:rPr lang="en" sz="1100">
                <a:highlight>
                  <a:srgbClr val="F7F7F7"/>
                </a:highlight>
                <a:latin typeface="Consolas"/>
                <a:ea typeface="Consolas"/>
                <a:cs typeface="Consolas"/>
                <a:sym typeface="Consolas"/>
              </a:rPr>
              <a:t>		c2 = mn ** 2</a:t>
            </a:r>
            <a:br>
              <a:rPr lang="en" sz="1100">
                <a:highlight>
                  <a:srgbClr val="F7F7F7"/>
                </a:highlight>
                <a:latin typeface="Consolas"/>
                <a:ea typeface="Consolas"/>
                <a:cs typeface="Consolas"/>
                <a:sym typeface="Consolas"/>
              </a:rPr>
            </a:br>
            <a:r>
              <a:rPr lang="en" sz="1100">
                <a:highlight>
                  <a:srgbClr val="F7F7F7"/>
                </a:highlight>
                <a:latin typeface="Consolas"/>
                <a:ea typeface="Consolas"/>
                <a:cs typeface="Consolas"/>
                <a:sym typeface="Consolas"/>
              </a:rPr>
              <a:t>		c3 = mn ** 3</a:t>
            </a:r>
            <a:br>
              <a:rPr lang="en" sz="1100">
                <a:highlight>
                  <a:srgbClr val="F7F7F7"/>
                </a:highlight>
                <a:latin typeface="Consolas"/>
                <a:ea typeface="Consolas"/>
                <a:cs typeface="Consolas"/>
                <a:sym typeface="Consolas"/>
              </a:rPr>
            </a:br>
            <a:r>
              <a:rPr lang="en" sz="1100">
                <a:highlight>
                  <a:srgbClr val="F7F7F7"/>
                </a:highlight>
                <a:latin typeface="Consolas"/>
                <a:ea typeface="Consolas"/>
                <a:cs typeface="Consolas"/>
                <a:sym typeface="Consolas"/>
              </a:rPr>
              <a:t>	return c2, c3 </a:t>
            </a:r>
            <a:endParaRPr sz="1100">
              <a:solidFill>
                <a:srgbClr val="000000"/>
              </a:solidFill>
              <a:highlight>
                <a:srgbClr val="F7F7F7"/>
              </a:highlight>
              <a:latin typeface="Consolas"/>
              <a:ea typeface="Consolas"/>
              <a:cs typeface="Consolas"/>
              <a:sym typeface="Consolas"/>
            </a:endParaRPr>
          </a:p>
          <a:p>
            <a:pPr indent="0" lvl="0" marL="457200" marR="152400" rtl="0">
              <a:lnSpc>
                <a:spcPct val="142857"/>
              </a:lnSpc>
              <a:spcBef>
                <a:spcPts val="1500"/>
              </a:spcBef>
              <a:spcAft>
                <a:spcPts val="0"/>
              </a:spcAft>
              <a:buNone/>
            </a:pPr>
            <a:r>
              <a:t/>
            </a:r>
            <a:endParaRPr sz="1100">
              <a:solidFill>
                <a:srgbClr val="000000"/>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t/>
            </a:r>
            <a:endParaRPr sz="1100">
              <a:solidFill>
                <a:srgbClr val="8959A8"/>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400">
              <a:solidFill>
                <a:srgbClr val="333333"/>
              </a:solidFill>
              <a:highlight>
                <a:srgbClr val="FFFFFF"/>
              </a:highlight>
            </a:endParaRPr>
          </a:p>
          <a:p>
            <a:pPr indent="0" lvl="0" marL="152400" marR="152400" rtl="0">
              <a:lnSpc>
                <a:spcPct val="142857"/>
              </a:lnSpc>
              <a:spcBef>
                <a:spcPts val="1500"/>
              </a:spcBef>
              <a:spcAft>
                <a:spcPts val="0"/>
              </a:spcAft>
              <a:buNone/>
            </a:pPr>
            <a:r>
              <a:t/>
            </a:r>
            <a:endParaRPr sz="1400">
              <a:solidFill>
                <a:srgbClr val="333333"/>
              </a:solidFill>
              <a:highlight>
                <a:srgbClr val="FFFFFF"/>
              </a:highlight>
            </a:endParaRPr>
          </a:p>
          <a:p>
            <a:pPr indent="0" lvl="0" marL="152400" marR="152400" rtl="0">
              <a:lnSpc>
                <a:spcPct val="142857"/>
              </a:lnSpc>
              <a:spcBef>
                <a:spcPts val="1500"/>
              </a:spcBef>
              <a:spcAft>
                <a:spcPts val="1500"/>
              </a:spcAft>
              <a:buNone/>
            </a:pPr>
            <a:br>
              <a:rPr lang="en" sz="1400">
                <a:solidFill>
                  <a:srgbClr val="333333"/>
                </a:solidFill>
                <a:highlight>
                  <a:srgbClr val="F7F7F7"/>
                </a:highlight>
                <a:latin typeface="Consolas"/>
                <a:ea typeface="Consolas"/>
                <a:cs typeface="Consolas"/>
                <a:sym typeface="Consolas"/>
              </a:rPr>
            </a:br>
            <a:endParaRPr b="1" sz="3200">
              <a:solidFill>
                <a:srgbClr val="33333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b="0" sz="1400">
              <a:solidFill>
                <a:srgbClr val="B7B7B7"/>
              </a:solidFill>
            </a:endParaRPr>
          </a:p>
          <a:p>
            <a:pPr indent="0" lvl="0" marL="0" rtl="0">
              <a:spcBef>
                <a:spcPts val="0"/>
              </a:spcBef>
              <a:spcAft>
                <a:spcPts val="0"/>
              </a:spcAft>
              <a:buNone/>
            </a:pPr>
            <a:r>
              <a:rPr lang="en"/>
              <a:t>Bucles</a:t>
            </a:r>
            <a:endParaRPr b="0" sz="1400">
              <a:solidFill>
                <a:srgbClr val="B7B7B7"/>
              </a:solidFill>
            </a:endParaRPr>
          </a:p>
        </p:txBody>
      </p:sp>
      <p:sp>
        <p:nvSpPr>
          <p:cNvPr id="143" name="Google Shape;143;p22"/>
          <p:cNvSpPr txBox="1"/>
          <p:nvPr>
            <p:ph idx="1" type="body"/>
          </p:nvPr>
        </p:nvSpPr>
        <p:spPr>
          <a:xfrm>
            <a:off x="425375" y="1071900"/>
            <a:ext cx="8229600" cy="5379600"/>
          </a:xfrm>
          <a:prstGeom prst="rect">
            <a:avLst/>
          </a:prstGeom>
        </p:spPr>
        <p:txBody>
          <a:bodyPr anchorCtr="0" anchor="t" bIns="91425" lIns="91425" spcFirstLastPara="1" rIns="91425" wrap="square" tIns="91425">
            <a:noAutofit/>
          </a:bodyPr>
          <a:lstStyle/>
          <a:p>
            <a:pPr indent="0" lvl="0" marL="152400" marR="152400" rtl="0">
              <a:lnSpc>
                <a:spcPct val="142857"/>
              </a:lnSpc>
              <a:spcBef>
                <a:spcPts val="0"/>
              </a:spcBef>
              <a:spcAft>
                <a:spcPts val="0"/>
              </a:spcAft>
              <a:buNone/>
            </a:pPr>
            <a:r>
              <a:rPr lang="en" sz="1000">
                <a:solidFill>
                  <a:srgbClr val="333333"/>
                </a:solidFill>
                <a:highlight>
                  <a:srgbClr val="F7F7F7"/>
                </a:highlight>
                <a:latin typeface="Consolas"/>
                <a:ea typeface="Consolas"/>
                <a:cs typeface="Consolas"/>
                <a:sym typeface="Consolas"/>
              </a:rPr>
              <a:t>girls = [</a:t>
            </a:r>
            <a:r>
              <a:rPr lang="en" sz="1000">
                <a:solidFill>
                  <a:srgbClr val="718C00"/>
                </a:solidFill>
                <a:highlight>
                  <a:srgbClr val="F7F7F7"/>
                </a:highlight>
                <a:latin typeface="Consolas"/>
                <a:ea typeface="Consolas"/>
                <a:cs typeface="Consolas"/>
                <a:sym typeface="Consolas"/>
              </a:rPr>
              <a:t>'Rachel'</a:t>
            </a:r>
            <a:r>
              <a:rPr lang="en" sz="1000">
                <a:solidFill>
                  <a:srgbClr val="333333"/>
                </a:solidFill>
                <a:highlight>
                  <a:srgbClr val="F7F7F7"/>
                </a:highlight>
                <a:latin typeface="Consolas"/>
                <a:ea typeface="Consolas"/>
                <a:cs typeface="Consolas"/>
                <a:sym typeface="Consolas"/>
              </a:rPr>
              <a:t>, </a:t>
            </a:r>
            <a:r>
              <a:rPr lang="en" sz="1000">
                <a:solidFill>
                  <a:srgbClr val="718C00"/>
                </a:solidFill>
                <a:highlight>
                  <a:srgbClr val="F7F7F7"/>
                </a:highlight>
                <a:latin typeface="Consolas"/>
                <a:ea typeface="Consolas"/>
                <a:cs typeface="Consolas"/>
                <a:sym typeface="Consolas"/>
              </a:rPr>
              <a:t>'Monica'</a:t>
            </a:r>
            <a:r>
              <a:rPr lang="en" sz="1000">
                <a:solidFill>
                  <a:srgbClr val="333333"/>
                </a:solidFill>
                <a:highlight>
                  <a:srgbClr val="F7F7F7"/>
                </a:highlight>
                <a:latin typeface="Consolas"/>
                <a:ea typeface="Consolas"/>
                <a:cs typeface="Consolas"/>
                <a:sym typeface="Consolas"/>
              </a:rPr>
              <a:t>, </a:t>
            </a:r>
            <a:r>
              <a:rPr lang="en" sz="1000">
                <a:solidFill>
                  <a:srgbClr val="718C00"/>
                </a:solidFill>
                <a:highlight>
                  <a:srgbClr val="F7F7F7"/>
                </a:highlight>
                <a:latin typeface="Consolas"/>
                <a:ea typeface="Consolas"/>
                <a:cs typeface="Consolas"/>
                <a:sym typeface="Consolas"/>
              </a:rPr>
              <a:t>'Phoebe'</a:t>
            </a:r>
            <a:r>
              <a:rPr lang="en" sz="1000">
                <a:solidFill>
                  <a:srgbClr val="333333"/>
                </a:solidFill>
                <a:highlight>
                  <a:srgbClr val="F7F7F7"/>
                </a:highlight>
                <a:latin typeface="Consolas"/>
                <a:ea typeface="Consolas"/>
                <a:cs typeface="Consolas"/>
                <a:sym typeface="Consolas"/>
              </a:rPr>
              <a:t>, </a:t>
            </a:r>
            <a:r>
              <a:rPr lang="en" sz="1000">
                <a:solidFill>
                  <a:srgbClr val="718C00"/>
                </a:solidFill>
                <a:highlight>
                  <a:srgbClr val="F7F7F7"/>
                </a:highlight>
                <a:latin typeface="Consolas"/>
                <a:ea typeface="Consolas"/>
                <a:cs typeface="Consolas"/>
                <a:sym typeface="Consolas"/>
              </a:rPr>
              <a:t>'Ola'</a:t>
            </a:r>
            <a:r>
              <a:rPr lang="en" sz="1000">
                <a:solidFill>
                  <a:srgbClr val="333333"/>
                </a:solidFill>
                <a:highlight>
                  <a:srgbClr val="F7F7F7"/>
                </a:highlight>
                <a:latin typeface="Consolas"/>
                <a:ea typeface="Consolas"/>
                <a:cs typeface="Consolas"/>
                <a:sym typeface="Consolas"/>
              </a:rPr>
              <a:t>, </a:t>
            </a:r>
            <a:r>
              <a:rPr lang="en" sz="1000">
                <a:solidFill>
                  <a:srgbClr val="718C00"/>
                </a:solidFill>
                <a:highlight>
                  <a:srgbClr val="F7F7F7"/>
                </a:highlight>
                <a:latin typeface="Consolas"/>
                <a:ea typeface="Consolas"/>
                <a:cs typeface="Consolas"/>
                <a:sym typeface="Consolas"/>
              </a:rPr>
              <a:t>'You'</a:t>
            </a:r>
            <a:r>
              <a:rPr lang="en" sz="1000">
                <a:solidFill>
                  <a:srgbClr val="333333"/>
                </a:solidFill>
                <a:highlight>
                  <a:srgbClr val="F7F7F7"/>
                </a:highlight>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r>
              <a:rPr lang="en" sz="1200">
                <a:solidFill>
                  <a:srgbClr val="333333"/>
                </a:solidFill>
                <a:highlight>
                  <a:srgbClr val="FFFFFF"/>
                </a:highlight>
              </a:rPr>
              <a:t>Queremos saludar a todas ellas por su nombre. Tenemos la función </a:t>
            </a:r>
            <a:r>
              <a:rPr lang="en" sz="1000">
                <a:solidFill>
                  <a:srgbClr val="333333"/>
                </a:solidFill>
                <a:highlight>
                  <a:srgbClr val="F7F7F7"/>
                </a:highlight>
                <a:latin typeface="Consolas"/>
                <a:ea typeface="Consolas"/>
                <a:cs typeface="Consolas"/>
                <a:sym typeface="Consolas"/>
              </a:rPr>
              <a:t>hi</a:t>
            </a:r>
            <a:r>
              <a:rPr lang="en" sz="1200">
                <a:solidFill>
                  <a:srgbClr val="333333"/>
                </a:solidFill>
                <a:highlight>
                  <a:srgbClr val="FFFFFF"/>
                </a:highlight>
              </a:rPr>
              <a:t> que hace eso, así que vamos a usarla en un bucle:</a:t>
            </a:r>
            <a:br>
              <a:rPr lang="en" sz="1200">
                <a:solidFill>
                  <a:srgbClr val="333333"/>
                </a:solidFill>
                <a:highlight>
                  <a:srgbClr val="FFFFFF"/>
                </a:highlight>
              </a:rPr>
            </a:br>
            <a:r>
              <a:rPr lang="en" sz="1000">
                <a:solidFill>
                  <a:srgbClr val="333333"/>
                </a:solidFill>
                <a:highlight>
                  <a:srgbClr val="F7F7F7"/>
                </a:highlight>
                <a:latin typeface="Consolas"/>
                <a:ea typeface="Consolas"/>
                <a:cs typeface="Consolas"/>
                <a:sym typeface="Consolas"/>
              </a:rPr>
              <a:t>  </a:t>
            </a:r>
            <a:r>
              <a:rPr lang="en" sz="1000">
                <a:solidFill>
                  <a:srgbClr val="8959A8"/>
                </a:solidFill>
                <a:highlight>
                  <a:srgbClr val="F7F7F7"/>
                </a:highlight>
                <a:latin typeface="Consolas"/>
                <a:ea typeface="Consolas"/>
                <a:cs typeface="Consolas"/>
                <a:sym typeface="Consolas"/>
              </a:rPr>
              <a:t>for</a:t>
            </a:r>
            <a:r>
              <a:rPr lang="en" sz="1000">
                <a:solidFill>
                  <a:srgbClr val="333333"/>
                </a:solidFill>
                <a:highlight>
                  <a:srgbClr val="F7F7F7"/>
                </a:highlight>
                <a:latin typeface="Consolas"/>
                <a:ea typeface="Consolas"/>
                <a:cs typeface="Consolas"/>
                <a:sym typeface="Consolas"/>
              </a:rPr>
              <a:t> name </a:t>
            </a:r>
            <a:r>
              <a:rPr lang="en" sz="1000">
                <a:solidFill>
                  <a:srgbClr val="8959A8"/>
                </a:solidFill>
                <a:highlight>
                  <a:srgbClr val="F7F7F7"/>
                </a:highlight>
                <a:latin typeface="Consolas"/>
                <a:ea typeface="Consolas"/>
                <a:cs typeface="Consolas"/>
                <a:sym typeface="Consolas"/>
              </a:rPr>
              <a:t>in</a:t>
            </a:r>
            <a:r>
              <a:rPr lang="en" sz="1000">
                <a:solidFill>
                  <a:srgbClr val="333333"/>
                </a:solidFill>
                <a:highlight>
                  <a:srgbClr val="F7F7F7"/>
                </a:highlight>
                <a:latin typeface="Consolas"/>
                <a:ea typeface="Consolas"/>
                <a:cs typeface="Consolas"/>
                <a:sym typeface="Consolas"/>
              </a:rPr>
              <a:t> girls:</a:t>
            </a:r>
            <a:endParaRPr sz="1000">
              <a:solidFill>
                <a:srgbClr val="333333"/>
              </a:solidFill>
              <a:highlight>
                <a:srgbClr val="F7F7F7"/>
              </a:highlight>
              <a:latin typeface="Consolas"/>
              <a:ea typeface="Consolas"/>
              <a:cs typeface="Consolas"/>
              <a:sym typeface="Consolas"/>
            </a:endParaRPr>
          </a:p>
          <a:p>
            <a:pPr indent="0" lvl="0" marL="0" rtl="0">
              <a:lnSpc>
                <a:spcPct val="115000"/>
              </a:lnSpc>
              <a:spcBef>
                <a:spcPts val="1500"/>
              </a:spcBef>
              <a:spcAft>
                <a:spcPts val="0"/>
              </a:spcAft>
              <a:buNone/>
            </a:pPr>
            <a:r>
              <a:rPr lang="en" sz="1200">
                <a:solidFill>
                  <a:srgbClr val="333333"/>
                </a:solidFill>
                <a:highlight>
                  <a:srgbClr val="FFFFFF"/>
                </a:highlight>
              </a:rPr>
              <a:t>Aquí está el código completo que estará en el archivo:</a:t>
            </a:r>
            <a:endParaRPr sz="1200">
              <a:solidFill>
                <a:srgbClr val="333333"/>
              </a:solidFill>
              <a:highlight>
                <a:srgbClr val="FFFFFF"/>
              </a:highlight>
            </a:endParaRPr>
          </a:p>
          <a:p>
            <a:pPr indent="0" lvl="0" marL="152400" marR="152400" rtl="0">
              <a:lnSpc>
                <a:spcPct val="142857"/>
              </a:lnSpc>
              <a:spcBef>
                <a:spcPts val="900"/>
              </a:spcBef>
              <a:spcAft>
                <a:spcPts val="0"/>
              </a:spcAft>
              <a:buNone/>
            </a:pPr>
            <a:r>
              <a:rPr lang="en" sz="1000">
                <a:solidFill>
                  <a:srgbClr val="333333"/>
                </a:solidFill>
                <a:highlight>
                  <a:srgbClr val="F7F7F7"/>
                </a:highlight>
                <a:latin typeface="Consolas"/>
                <a:ea typeface="Consolas"/>
                <a:cs typeface="Consolas"/>
                <a:sym typeface="Consolas"/>
              </a:rPr>
              <a:t>   </a:t>
            </a:r>
            <a:r>
              <a:rPr lang="en" sz="1000">
                <a:solidFill>
                  <a:srgbClr val="8959A8"/>
                </a:solidFill>
                <a:highlight>
                  <a:srgbClr val="F7F7F7"/>
                </a:highlight>
                <a:latin typeface="Consolas"/>
                <a:ea typeface="Consolas"/>
                <a:cs typeface="Consolas"/>
                <a:sym typeface="Consolas"/>
              </a:rPr>
              <a:t>def</a:t>
            </a:r>
            <a:r>
              <a:rPr lang="en" sz="1000">
                <a:solidFill>
                  <a:srgbClr val="4271AE"/>
                </a:solidFill>
                <a:highlight>
                  <a:srgbClr val="F7F7F7"/>
                </a:highlight>
                <a:latin typeface="Consolas"/>
                <a:ea typeface="Consolas"/>
                <a:cs typeface="Consolas"/>
                <a:sym typeface="Consolas"/>
              </a:rPr>
              <a:t> </a:t>
            </a:r>
            <a:r>
              <a:rPr lang="en" sz="1000">
                <a:solidFill>
                  <a:srgbClr val="8E908C"/>
                </a:solidFill>
                <a:highlight>
                  <a:srgbClr val="F7F7F7"/>
                </a:highlight>
                <a:latin typeface="Consolas"/>
                <a:ea typeface="Consolas"/>
                <a:cs typeface="Consolas"/>
                <a:sym typeface="Consolas"/>
              </a:rPr>
              <a:t>hi</a:t>
            </a:r>
            <a:r>
              <a:rPr lang="en" sz="1000">
                <a:solidFill>
                  <a:srgbClr val="F5871F"/>
                </a:solidFill>
                <a:highlight>
                  <a:srgbClr val="F7F7F7"/>
                </a:highlight>
                <a:latin typeface="Consolas"/>
                <a:ea typeface="Consolas"/>
                <a:cs typeface="Consolas"/>
                <a:sym typeface="Consolas"/>
              </a:rPr>
              <a:t>(name)</a:t>
            </a:r>
            <a:r>
              <a:rPr lang="en" sz="1000">
                <a:solidFill>
                  <a:srgbClr val="4271AE"/>
                </a:solidFill>
                <a:highlight>
                  <a:srgbClr val="F7F7F7"/>
                </a:highlight>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print(</a:t>
            </a:r>
            <a:r>
              <a:rPr lang="en" sz="1000">
                <a:solidFill>
                  <a:srgbClr val="718C00"/>
                </a:solidFill>
                <a:highlight>
                  <a:srgbClr val="F7F7F7"/>
                </a:highlight>
                <a:latin typeface="Consolas"/>
                <a:ea typeface="Consolas"/>
                <a:cs typeface="Consolas"/>
                <a:sym typeface="Consolas"/>
              </a:rPr>
              <a:t>'Hi '</a:t>
            </a:r>
            <a:r>
              <a:rPr lang="en" sz="1000">
                <a:solidFill>
                  <a:srgbClr val="333333"/>
                </a:solidFill>
                <a:highlight>
                  <a:srgbClr val="F7F7F7"/>
                </a:highlight>
                <a:latin typeface="Consolas"/>
                <a:ea typeface="Consolas"/>
                <a:cs typeface="Consolas"/>
                <a:sym typeface="Consolas"/>
              </a:rPr>
              <a:t> + name + </a:t>
            </a:r>
            <a:r>
              <a:rPr lang="en" sz="1000">
                <a:solidFill>
                  <a:srgbClr val="718C00"/>
                </a:solidFill>
                <a:highlight>
                  <a:srgbClr val="F7F7F7"/>
                </a:highlight>
                <a:latin typeface="Consolas"/>
                <a:ea typeface="Consolas"/>
                <a:cs typeface="Consolas"/>
                <a:sym typeface="Consolas"/>
              </a:rPr>
              <a:t>'!'</a:t>
            </a:r>
            <a:r>
              <a:rPr lang="en" sz="1000">
                <a:solidFill>
                  <a:srgbClr val="333333"/>
                </a:solidFill>
                <a:highlight>
                  <a:srgbClr val="F7F7F7"/>
                </a:highlight>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girls = [</a:t>
            </a:r>
            <a:r>
              <a:rPr lang="en" sz="1000">
                <a:solidFill>
                  <a:srgbClr val="718C00"/>
                </a:solidFill>
                <a:highlight>
                  <a:srgbClr val="F7F7F7"/>
                </a:highlight>
                <a:latin typeface="Consolas"/>
                <a:ea typeface="Consolas"/>
                <a:cs typeface="Consolas"/>
                <a:sym typeface="Consolas"/>
              </a:rPr>
              <a:t>'Rachel'</a:t>
            </a:r>
            <a:r>
              <a:rPr lang="en" sz="1000">
                <a:solidFill>
                  <a:srgbClr val="333333"/>
                </a:solidFill>
                <a:highlight>
                  <a:srgbClr val="F7F7F7"/>
                </a:highlight>
                <a:latin typeface="Consolas"/>
                <a:ea typeface="Consolas"/>
                <a:cs typeface="Consolas"/>
                <a:sym typeface="Consolas"/>
              </a:rPr>
              <a:t>, </a:t>
            </a:r>
            <a:r>
              <a:rPr lang="en" sz="1000">
                <a:solidFill>
                  <a:srgbClr val="718C00"/>
                </a:solidFill>
                <a:highlight>
                  <a:srgbClr val="F7F7F7"/>
                </a:highlight>
                <a:latin typeface="Consolas"/>
                <a:ea typeface="Consolas"/>
                <a:cs typeface="Consolas"/>
                <a:sym typeface="Consolas"/>
              </a:rPr>
              <a:t>'Monica'</a:t>
            </a:r>
            <a:r>
              <a:rPr lang="en" sz="1000">
                <a:solidFill>
                  <a:srgbClr val="333333"/>
                </a:solidFill>
                <a:highlight>
                  <a:srgbClr val="F7F7F7"/>
                </a:highlight>
                <a:latin typeface="Consolas"/>
                <a:ea typeface="Consolas"/>
                <a:cs typeface="Consolas"/>
                <a:sym typeface="Consolas"/>
              </a:rPr>
              <a:t>, </a:t>
            </a:r>
            <a:r>
              <a:rPr lang="en" sz="1000">
                <a:solidFill>
                  <a:srgbClr val="718C00"/>
                </a:solidFill>
                <a:highlight>
                  <a:srgbClr val="F7F7F7"/>
                </a:highlight>
                <a:latin typeface="Consolas"/>
                <a:ea typeface="Consolas"/>
                <a:cs typeface="Consolas"/>
                <a:sym typeface="Consolas"/>
              </a:rPr>
              <a:t>'Phoebe'</a:t>
            </a:r>
            <a:r>
              <a:rPr lang="en" sz="1000">
                <a:solidFill>
                  <a:srgbClr val="333333"/>
                </a:solidFill>
                <a:highlight>
                  <a:srgbClr val="F7F7F7"/>
                </a:highlight>
                <a:latin typeface="Consolas"/>
                <a:ea typeface="Consolas"/>
                <a:cs typeface="Consolas"/>
                <a:sym typeface="Consolas"/>
              </a:rPr>
              <a:t>, </a:t>
            </a:r>
            <a:r>
              <a:rPr lang="en" sz="1000">
                <a:solidFill>
                  <a:srgbClr val="718C00"/>
                </a:solidFill>
                <a:highlight>
                  <a:srgbClr val="F7F7F7"/>
                </a:highlight>
                <a:latin typeface="Consolas"/>
                <a:ea typeface="Consolas"/>
                <a:cs typeface="Consolas"/>
                <a:sym typeface="Consolas"/>
              </a:rPr>
              <a:t>'Ola'</a:t>
            </a:r>
            <a:r>
              <a:rPr lang="en" sz="1000">
                <a:solidFill>
                  <a:srgbClr val="333333"/>
                </a:solidFill>
                <a:highlight>
                  <a:srgbClr val="F7F7F7"/>
                </a:highlight>
                <a:latin typeface="Consolas"/>
                <a:ea typeface="Consolas"/>
                <a:cs typeface="Consolas"/>
                <a:sym typeface="Consolas"/>
              </a:rPr>
              <a:t>, </a:t>
            </a:r>
            <a:r>
              <a:rPr lang="en" sz="1000">
                <a:solidFill>
                  <a:srgbClr val="718C00"/>
                </a:solidFill>
                <a:highlight>
                  <a:srgbClr val="F7F7F7"/>
                </a:highlight>
                <a:latin typeface="Consolas"/>
                <a:ea typeface="Consolas"/>
                <a:cs typeface="Consolas"/>
                <a:sym typeface="Consolas"/>
              </a:rPr>
              <a:t>'You'</a:t>
            </a:r>
            <a:r>
              <a:rPr lang="en" sz="1000">
                <a:solidFill>
                  <a:srgbClr val="333333"/>
                </a:solidFill>
                <a:highlight>
                  <a:srgbClr val="F7F7F7"/>
                </a:highlight>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t>
            </a:r>
            <a:r>
              <a:rPr lang="en" sz="1000">
                <a:solidFill>
                  <a:srgbClr val="8959A8"/>
                </a:solidFill>
                <a:highlight>
                  <a:srgbClr val="F7F7F7"/>
                </a:highlight>
                <a:latin typeface="Consolas"/>
                <a:ea typeface="Consolas"/>
                <a:cs typeface="Consolas"/>
                <a:sym typeface="Consolas"/>
              </a:rPr>
              <a:t>for</a:t>
            </a:r>
            <a:r>
              <a:rPr lang="en" sz="1000">
                <a:solidFill>
                  <a:srgbClr val="333333"/>
                </a:solidFill>
                <a:highlight>
                  <a:srgbClr val="F7F7F7"/>
                </a:highlight>
                <a:latin typeface="Consolas"/>
                <a:ea typeface="Consolas"/>
                <a:cs typeface="Consolas"/>
                <a:sym typeface="Consolas"/>
              </a:rPr>
              <a:t> name </a:t>
            </a:r>
            <a:r>
              <a:rPr lang="en" sz="1000">
                <a:solidFill>
                  <a:srgbClr val="8959A8"/>
                </a:solidFill>
                <a:highlight>
                  <a:srgbClr val="F7F7F7"/>
                </a:highlight>
                <a:latin typeface="Consolas"/>
                <a:ea typeface="Consolas"/>
                <a:cs typeface="Consolas"/>
                <a:sym typeface="Consolas"/>
              </a:rPr>
              <a:t>in</a:t>
            </a:r>
            <a:r>
              <a:rPr lang="en" sz="1000">
                <a:solidFill>
                  <a:srgbClr val="333333"/>
                </a:solidFill>
                <a:highlight>
                  <a:srgbClr val="F7F7F7"/>
                </a:highlight>
                <a:latin typeface="Consolas"/>
                <a:ea typeface="Consolas"/>
                <a:cs typeface="Consolas"/>
                <a:sym typeface="Consolas"/>
              </a:rPr>
              <a:t> girls:</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hi(name)</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print(</a:t>
            </a:r>
            <a:r>
              <a:rPr lang="en" sz="1000">
                <a:solidFill>
                  <a:srgbClr val="718C00"/>
                </a:solidFill>
                <a:highlight>
                  <a:srgbClr val="F7F7F7"/>
                </a:highlight>
                <a:latin typeface="Consolas"/>
                <a:ea typeface="Consolas"/>
                <a:cs typeface="Consolas"/>
                <a:sym typeface="Consolas"/>
              </a:rPr>
              <a:t>'Next girl'</a:t>
            </a:r>
            <a:r>
              <a:rPr lang="en" sz="1000">
                <a:solidFill>
                  <a:srgbClr val="333333"/>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0" rtl="0">
              <a:lnSpc>
                <a:spcPct val="115000"/>
              </a:lnSpc>
              <a:spcBef>
                <a:spcPts val="1500"/>
              </a:spcBef>
              <a:spcAft>
                <a:spcPts val="0"/>
              </a:spcAft>
              <a:buNone/>
            </a:pPr>
            <a:r>
              <a:rPr lang="en" sz="1200">
                <a:solidFill>
                  <a:srgbClr val="333333"/>
                </a:solidFill>
                <a:highlight>
                  <a:srgbClr val="FFFFFF"/>
                </a:highlight>
              </a:rPr>
              <a:t>También puedes usar el </a:t>
            </a:r>
            <a:r>
              <a:rPr lang="en" sz="1000">
                <a:solidFill>
                  <a:srgbClr val="333333"/>
                </a:solidFill>
                <a:highlight>
                  <a:srgbClr val="F7F7F7"/>
                </a:highlight>
                <a:latin typeface="Consolas"/>
                <a:ea typeface="Consolas"/>
                <a:cs typeface="Consolas"/>
                <a:sym typeface="Consolas"/>
              </a:rPr>
              <a:t>for</a:t>
            </a:r>
            <a:r>
              <a:rPr lang="en" sz="1200">
                <a:solidFill>
                  <a:srgbClr val="333333"/>
                </a:solidFill>
                <a:highlight>
                  <a:srgbClr val="FFFFFF"/>
                </a:highlight>
              </a:rPr>
              <a:t> en números usando la función </a:t>
            </a:r>
            <a:r>
              <a:rPr lang="en" sz="1000">
                <a:solidFill>
                  <a:srgbClr val="333333"/>
                </a:solidFill>
                <a:highlight>
                  <a:srgbClr val="F7F7F7"/>
                </a:highlight>
                <a:latin typeface="Consolas"/>
                <a:ea typeface="Consolas"/>
                <a:cs typeface="Consolas"/>
                <a:sym typeface="Consolas"/>
              </a:rPr>
              <a:t>range</a:t>
            </a:r>
            <a:r>
              <a:rPr lang="en" sz="1200">
                <a:solidFill>
                  <a:srgbClr val="333333"/>
                </a:solidFill>
                <a:highlight>
                  <a:srgbClr val="FFFFFF"/>
                </a:highlight>
              </a:rPr>
              <a:t>:</a:t>
            </a:r>
            <a:endParaRPr sz="1200">
              <a:solidFill>
                <a:srgbClr val="333333"/>
              </a:solidFill>
              <a:highlight>
                <a:srgbClr val="FFFFFF"/>
              </a:highlight>
            </a:endParaRPr>
          </a:p>
          <a:p>
            <a:pPr indent="0" lvl="0" marL="152400" marR="152400" rtl="0">
              <a:lnSpc>
                <a:spcPct val="142857"/>
              </a:lnSpc>
              <a:spcBef>
                <a:spcPts val="900"/>
              </a:spcBef>
              <a:spcAft>
                <a:spcPts val="0"/>
              </a:spcAft>
              <a:buNone/>
            </a:pPr>
            <a:r>
              <a:rPr lang="en" sz="1000">
                <a:solidFill>
                  <a:srgbClr val="333333"/>
                </a:solidFill>
                <a:highlight>
                  <a:srgbClr val="F7F7F7"/>
                </a:highlight>
                <a:latin typeface="Consolas"/>
                <a:ea typeface="Consolas"/>
                <a:cs typeface="Consolas"/>
                <a:sym typeface="Consolas"/>
              </a:rPr>
              <a:t>for i in range(1, 6):</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print(i)</a:t>
            </a:r>
            <a:br>
              <a:rPr lang="en" sz="1000">
                <a:solidFill>
                  <a:srgbClr val="333333"/>
                </a:solidFill>
                <a:highlight>
                  <a:srgbClr val="F7F7F7"/>
                </a:highlight>
                <a:latin typeface="Consolas"/>
                <a:ea typeface="Consolas"/>
                <a:cs typeface="Consolas"/>
                <a:sym typeface="Consolas"/>
              </a:rPr>
            </a:br>
            <a:r>
              <a:rPr lang="en" sz="1200">
                <a:solidFill>
                  <a:srgbClr val="333333"/>
                </a:solidFill>
                <a:highlight>
                  <a:srgbClr val="FFFFFF"/>
                </a:highlight>
              </a:rPr>
              <a:t>Lo que imprimirá:</a:t>
            </a:r>
            <a:br>
              <a:rPr lang="en" sz="1200">
                <a:solidFill>
                  <a:srgbClr val="333333"/>
                </a:solidFill>
                <a:highlight>
                  <a:srgbClr val="FFFFFF"/>
                </a:highlight>
              </a:rPr>
            </a:br>
            <a:r>
              <a:rPr lang="en" sz="1000">
                <a:solidFill>
                  <a:srgbClr val="333333"/>
                </a:solidFill>
                <a:highlight>
                  <a:srgbClr val="F7F7F7"/>
                </a:highlight>
                <a:latin typeface="Consolas"/>
                <a:ea typeface="Consolas"/>
                <a:cs typeface="Consolas"/>
                <a:sym typeface="Consolas"/>
              </a:rPr>
              <a:t>1</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2</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3</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4</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5</a:t>
            </a:r>
            <a:endParaRPr sz="10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457200" marR="152400" rtl="0">
              <a:lnSpc>
                <a:spcPct val="142857"/>
              </a:lnSpc>
              <a:spcBef>
                <a:spcPts val="1500"/>
              </a:spcBef>
              <a:spcAft>
                <a:spcPts val="0"/>
              </a:spcAft>
              <a:buNone/>
            </a:pPr>
            <a:r>
              <a:t/>
            </a:r>
            <a:endParaRPr sz="1100">
              <a:solidFill>
                <a:srgbClr val="000000"/>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t/>
            </a:r>
            <a:endParaRPr sz="1100">
              <a:solidFill>
                <a:srgbClr val="8959A8"/>
              </a:solidFill>
              <a:highlight>
                <a:srgbClr val="F7F7F7"/>
              </a:highlight>
              <a:latin typeface="Consolas"/>
              <a:ea typeface="Consolas"/>
              <a:cs typeface="Consolas"/>
              <a:sym typeface="Consolas"/>
            </a:endParaRPr>
          </a:p>
          <a:p>
            <a:pPr indent="0" lvl="0" marL="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100">
              <a:solidFill>
                <a:srgbClr val="333333"/>
              </a:solidFill>
              <a:highlight>
                <a:srgbClr val="F7F7F7"/>
              </a:highlight>
              <a:latin typeface="Consolas"/>
              <a:ea typeface="Consolas"/>
              <a:cs typeface="Consolas"/>
              <a:sym typeface="Consolas"/>
            </a:endParaRPr>
          </a:p>
          <a:p>
            <a:pPr indent="0" lvl="0" marL="152400" marR="152400" rtl="0">
              <a:lnSpc>
                <a:spcPct val="142857"/>
              </a:lnSpc>
              <a:spcBef>
                <a:spcPts val="1500"/>
              </a:spcBef>
              <a:spcAft>
                <a:spcPts val="0"/>
              </a:spcAft>
              <a:buNone/>
            </a:pPr>
            <a:r>
              <a:t/>
            </a:r>
            <a:endParaRPr sz="1400">
              <a:solidFill>
                <a:srgbClr val="333333"/>
              </a:solidFill>
              <a:highlight>
                <a:srgbClr val="FFFFFF"/>
              </a:highlight>
            </a:endParaRPr>
          </a:p>
          <a:p>
            <a:pPr indent="0" lvl="0" marL="152400" marR="152400" rtl="0">
              <a:lnSpc>
                <a:spcPct val="142857"/>
              </a:lnSpc>
              <a:spcBef>
                <a:spcPts val="1500"/>
              </a:spcBef>
              <a:spcAft>
                <a:spcPts val="0"/>
              </a:spcAft>
              <a:buNone/>
            </a:pPr>
            <a:r>
              <a:t/>
            </a:r>
            <a:endParaRPr sz="1400">
              <a:solidFill>
                <a:srgbClr val="333333"/>
              </a:solidFill>
              <a:highlight>
                <a:srgbClr val="FFFFFF"/>
              </a:highlight>
            </a:endParaRPr>
          </a:p>
          <a:p>
            <a:pPr indent="0" lvl="0" marL="152400" marR="152400" rtl="0">
              <a:lnSpc>
                <a:spcPct val="142857"/>
              </a:lnSpc>
              <a:spcBef>
                <a:spcPts val="1500"/>
              </a:spcBef>
              <a:spcAft>
                <a:spcPts val="1500"/>
              </a:spcAft>
              <a:buNone/>
            </a:pPr>
            <a:br>
              <a:rPr lang="en" sz="1400">
                <a:solidFill>
                  <a:srgbClr val="333333"/>
                </a:solidFill>
                <a:highlight>
                  <a:srgbClr val="F7F7F7"/>
                </a:highlight>
                <a:latin typeface="Consolas"/>
                <a:ea typeface="Consolas"/>
                <a:cs typeface="Consolas"/>
                <a:sym typeface="Consolas"/>
              </a:rPr>
            </a:br>
            <a:endParaRPr b="1" sz="3200">
              <a:solidFill>
                <a:srgbClr val="333333"/>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Sistemas complejos </a:t>
            </a:r>
            <a:r>
              <a:rPr b="0" lang="en" sz="1400" u="sng">
                <a:solidFill>
                  <a:srgbClr val="B7B7B7"/>
                </a:solidFill>
                <a:hlinkClick r:id="rId3"/>
              </a:rPr>
              <a:t>https://www.python.org/about/success/</a:t>
            </a:r>
            <a:endParaRPr b="0" sz="1400">
              <a:solidFill>
                <a:srgbClr val="B7B7B7"/>
              </a:solidFill>
            </a:endParaRPr>
          </a:p>
        </p:txBody>
      </p:sp>
      <p:pic>
        <p:nvPicPr>
          <p:cNvPr id="149" name="Google Shape;149;p23"/>
          <p:cNvPicPr preferRelativeResize="0"/>
          <p:nvPr/>
        </p:nvPicPr>
        <p:blipFill>
          <a:blip r:embed="rId4">
            <a:alphaModFix/>
          </a:blip>
          <a:stretch>
            <a:fillRect/>
          </a:stretch>
        </p:blipFill>
        <p:spPr>
          <a:xfrm>
            <a:off x="819423" y="1972188"/>
            <a:ext cx="748300" cy="748300"/>
          </a:xfrm>
          <a:prstGeom prst="rect">
            <a:avLst/>
          </a:prstGeom>
          <a:noFill/>
          <a:ln>
            <a:noFill/>
          </a:ln>
        </p:spPr>
      </p:pic>
      <p:pic>
        <p:nvPicPr>
          <p:cNvPr id="150" name="Google Shape;150;p23"/>
          <p:cNvPicPr preferRelativeResize="0"/>
          <p:nvPr/>
        </p:nvPicPr>
        <p:blipFill>
          <a:blip r:embed="rId5">
            <a:alphaModFix/>
          </a:blip>
          <a:stretch>
            <a:fillRect/>
          </a:stretch>
        </p:blipFill>
        <p:spPr>
          <a:xfrm>
            <a:off x="1999805" y="1742475"/>
            <a:ext cx="1256025" cy="1207727"/>
          </a:xfrm>
          <a:prstGeom prst="rect">
            <a:avLst/>
          </a:prstGeom>
          <a:noFill/>
          <a:ln>
            <a:noFill/>
          </a:ln>
        </p:spPr>
      </p:pic>
      <p:pic>
        <p:nvPicPr>
          <p:cNvPr id="151" name="Google Shape;151;p23"/>
          <p:cNvPicPr preferRelativeResize="0"/>
          <p:nvPr/>
        </p:nvPicPr>
        <p:blipFill>
          <a:blip r:embed="rId6">
            <a:alphaModFix/>
          </a:blip>
          <a:stretch>
            <a:fillRect/>
          </a:stretch>
        </p:blipFill>
        <p:spPr>
          <a:xfrm>
            <a:off x="3687913" y="2041538"/>
            <a:ext cx="609600" cy="609600"/>
          </a:xfrm>
          <a:prstGeom prst="rect">
            <a:avLst/>
          </a:prstGeom>
          <a:noFill/>
          <a:ln>
            <a:noFill/>
          </a:ln>
        </p:spPr>
      </p:pic>
      <p:pic>
        <p:nvPicPr>
          <p:cNvPr id="152" name="Google Shape;152;p23"/>
          <p:cNvPicPr preferRelativeResize="0"/>
          <p:nvPr/>
        </p:nvPicPr>
        <p:blipFill>
          <a:blip r:embed="rId7">
            <a:alphaModFix/>
          </a:blip>
          <a:stretch>
            <a:fillRect/>
          </a:stretch>
        </p:blipFill>
        <p:spPr>
          <a:xfrm>
            <a:off x="4729595" y="2160376"/>
            <a:ext cx="1102007" cy="371925"/>
          </a:xfrm>
          <a:prstGeom prst="rect">
            <a:avLst/>
          </a:prstGeom>
          <a:noFill/>
          <a:ln>
            <a:noFill/>
          </a:ln>
        </p:spPr>
      </p:pic>
      <p:pic>
        <p:nvPicPr>
          <p:cNvPr id="153" name="Google Shape;153;p23"/>
          <p:cNvPicPr preferRelativeResize="0"/>
          <p:nvPr/>
        </p:nvPicPr>
        <p:blipFill>
          <a:blip r:embed="rId8">
            <a:alphaModFix/>
          </a:blip>
          <a:stretch>
            <a:fillRect/>
          </a:stretch>
        </p:blipFill>
        <p:spPr>
          <a:xfrm>
            <a:off x="6060636" y="3328625"/>
            <a:ext cx="812800" cy="812800"/>
          </a:xfrm>
          <a:prstGeom prst="rect">
            <a:avLst/>
          </a:prstGeom>
          <a:noFill/>
          <a:ln>
            <a:noFill/>
          </a:ln>
        </p:spPr>
      </p:pic>
      <p:pic>
        <p:nvPicPr>
          <p:cNvPr id="154" name="Google Shape;154;p23"/>
          <p:cNvPicPr preferRelativeResize="0"/>
          <p:nvPr/>
        </p:nvPicPr>
        <p:blipFill>
          <a:blip r:embed="rId9">
            <a:alphaModFix/>
          </a:blip>
          <a:stretch>
            <a:fillRect/>
          </a:stretch>
        </p:blipFill>
        <p:spPr>
          <a:xfrm>
            <a:off x="2159263" y="3373975"/>
            <a:ext cx="812800" cy="812800"/>
          </a:xfrm>
          <a:prstGeom prst="rect">
            <a:avLst/>
          </a:prstGeom>
          <a:noFill/>
          <a:ln>
            <a:noFill/>
          </a:ln>
        </p:spPr>
      </p:pic>
      <p:pic>
        <p:nvPicPr>
          <p:cNvPr id="155" name="Google Shape;155;p23"/>
          <p:cNvPicPr preferRelativeResize="0"/>
          <p:nvPr/>
        </p:nvPicPr>
        <p:blipFill>
          <a:blip r:embed="rId10">
            <a:alphaModFix/>
          </a:blip>
          <a:stretch>
            <a:fillRect/>
          </a:stretch>
        </p:blipFill>
        <p:spPr>
          <a:xfrm>
            <a:off x="3499104" y="3373975"/>
            <a:ext cx="812800" cy="812800"/>
          </a:xfrm>
          <a:prstGeom prst="rect">
            <a:avLst/>
          </a:prstGeom>
          <a:noFill/>
          <a:ln>
            <a:noFill/>
          </a:ln>
        </p:spPr>
      </p:pic>
      <p:pic>
        <p:nvPicPr>
          <p:cNvPr descr="Image result for Sony" id="156" name="Google Shape;156;p23"/>
          <p:cNvPicPr preferRelativeResize="0"/>
          <p:nvPr/>
        </p:nvPicPr>
        <p:blipFill>
          <a:blip r:embed="rId11">
            <a:alphaModFix/>
          </a:blip>
          <a:stretch>
            <a:fillRect/>
          </a:stretch>
        </p:blipFill>
        <p:spPr>
          <a:xfrm>
            <a:off x="819434" y="3317500"/>
            <a:ext cx="881850" cy="881850"/>
          </a:xfrm>
          <a:prstGeom prst="rect">
            <a:avLst/>
          </a:prstGeom>
          <a:noFill/>
          <a:ln>
            <a:noFill/>
          </a:ln>
        </p:spPr>
      </p:pic>
      <p:pic>
        <p:nvPicPr>
          <p:cNvPr descr="Image result for Facebook" id="157" name="Google Shape;157;p23"/>
          <p:cNvPicPr preferRelativeResize="0"/>
          <p:nvPr/>
        </p:nvPicPr>
        <p:blipFill>
          <a:blip r:embed="rId12">
            <a:alphaModFix/>
          </a:blip>
          <a:stretch>
            <a:fillRect/>
          </a:stretch>
        </p:blipFill>
        <p:spPr>
          <a:xfrm>
            <a:off x="6177645" y="1993588"/>
            <a:ext cx="705500" cy="705500"/>
          </a:xfrm>
          <a:prstGeom prst="rect">
            <a:avLst/>
          </a:prstGeom>
          <a:noFill/>
          <a:ln>
            <a:noFill/>
          </a:ln>
        </p:spPr>
      </p:pic>
      <p:pic>
        <p:nvPicPr>
          <p:cNvPr descr="Image result for twitter" id="158" name="Google Shape;158;p23"/>
          <p:cNvPicPr preferRelativeResize="0"/>
          <p:nvPr/>
        </p:nvPicPr>
        <p:blipFill>
          <a:blip r:embed="rId13">
            <a:alphaModFix/>
          </a:blip>
          <a:stretch>
            <a:fillRect/>
          </a:stretch>
        </p:blipFill>
        <p:spPr>
          <a:xfrm>
            <a:off x="819423" y="4985848"/>
            <a:ext cx="812800" cy="812800"/>
          </a:xfrm>
          <a:prstGeom prst="rect">
            <a:avLst/>
          </a:prstGeom>
          <a:noFill/>
          <a:ln>
            <a:noFill/>
          </a:ln>
        </p:spPr>
      </p:pic>
      <p:pic>
        <p:nvPicPr>
          <p:cNvPr id="159" name="Google Shape;159;p23"/>
          <p:cNvPicPr preferRelativeResize="0"/>
          <p:nvPr/>
        </p:nvPicPr>
        <p:blipFill>
          <a:blip r:embed="rId14">
            <a:alphaModFix/>
          </a:blip>
          <a:stretch>
            <a:fillRect/>
          </a:stretch>
        </p:blipFill>
        <p:spPr>
          <a:xfrm>
            <a:off x="2365703" y="5018098"/>
            <a:ext cx="748300" cy="748300"/>
          </a:xfrm>
          <a:prstGeom prst="rect">
            <a:avLst/>
          </a:prstGeom>
          <a:noFill/>
          <a:ln>
            <a:noFill/>
          </a:ln>
        </p:spPr>
      </p:pic>
      <p:pic>
        <p:nvPicPr>
          <p:cNvPr id="160" name="Google Shape;160;p23"/>
          <p:cNvPicPr preferRelativeResize="0"/>
          <p:nvPr/>
        </p:nvPicPr>
        <p:blipFill>
          <a:blip r:embed="rId15">
            <a:alphaModFix/>
          </a:blip>
          <a:stretch>
            <a:fillRect/>
          </a:stretch>
        </p:blipFill>
        <p:spPr>
          <a:xfrm>
            <a:off x="7346833" y="3317498"/>
            <a:ext cx="881850" cy="881850"/>
          </a:xfrm>
          <a:prstGeom prst="rect">
            <a:avLst/>
          </a:prstGeom>
          <a:noFill/>
          <a:ln>
            <a:noFill/>
          </a:ln>
        </p:spPr>
      </p:pic>
      <p:pic>
        <p:nvPicPr>
          <p:cNvPr descr="Image result for Disney animations" id="161" name="Google Shape;161;p23"/>
          <p:cNvPicPr preferRelativeResize="0"/>
          <p:nvPr/>
        </p:nvPicPr>
        <p:blipFill>
          <a:blip r:embed="rId16">
            <a:alphaModFix/>
          </a:blip>
          <a:stretch>
            <a:fillRect/>
          </a:stretch>
        </p:blipFill>
        <p:spPr>
          <a:xfrm>
            <a:off x="5302575" y="4662050"/>
            <a:ext cx="1460425" cy="1460395"/>
          </a:xfrm>
          <a:prstGeom prst="rect">
            <a:avLst/>
          </a:prstGeom>
          <a:noFill/>
          <a:ln>
            <a:noFill/>
          </a:ln>
        </p:spPr>
      </p:pic>
      <p:pic>
        <p:nvPicPr>
          <p:cNvPr descr="Image result for Microsoft" id="162" name="Google Shape;162;p23"/>
          <p:cNvPicPr preferRelativeResize="0"/>
          <p:nvPr/>
        </p:nvPicPr>
        <p:blipFill>
          <a:blip r:embed="rId17">
            <a:alphaModFix/>
          </a:blip>
          <a:stretch>
            <a:fillRect/>
          </a:stretch>
        </p:blipFill>
        <p:spPr>
          <a:xfrm>
            <a:off x="3843450" y="4912375"/>
            <a:ext cx="1207725" cy="1207725"/>
          </a:xfrm>
          <a:prstGeom prst="rect">
            <a:avLst/>
          </a:prstGeom>
          <a:noFill/>
          <a:ln>
            <a:noFill/>
          </a:ln>
        </p:spPr>
      </p:pic>
      <p:pic>
        <p:nvPicPr>
          <p:cNvPr descr="logoImage.img.png" id="163" name="Google Shape;163;p23"/>
          <p:cNvPicPr preferRelativeResize="0"/>
          <p:nvPr/>
        </p:nvPicPr>
        <p:blipFill>
          <a:blip r:embed="rId18">
            <a:alphaModFix/>
          </a:blip>
          <a:stretch>
            <a:fillRect/>
          </a:stretch>
        </p:blipFill>
        <p:spPr>
          <a:xfrm>
            <a:off x="4790963" y="3363125"/>
            <a:ext cx="790575" cy="790575"/>
          </a:xfrm>
          <a:prstGeom prst="rect">
            <a:avLst/>
          </a:prstGeom>
          <a:noFill/>
          <a:ln>
            <a:noFill/>
          </a:ln>
        </p:spPr>
      </p:pic>
      <p:pic>
        <p:nvPicPr>
          <p:cNvPr descr="YouTube-logo-full_color.png" id="164" name="Google Shape;164;p23"/>
          <p:cNvPicPr preferRelativeResize="0"/>
          <p:nvPr/>
        </p:nvPicPr>
        <p:blipFill>
          <a:blip r:embed="rId19">
            <a:alphaModFix/>
          </a:blip>
          <a:stretch>
            <a:fillRect/>
          </a:stretch>
        </p:blipFill>
        <p:spPr>
          <a:xfrm>
            <a:off x="7229170" y="2003483"/>
            <a:ext cx="1102000" cy="685716"/>
          </a:xfrm>
          <a:prstGeom prst="rect">
            <a:avLst/>
          </a:prstGeom>
          <a:noFill/>
          <a:ln>
            <a:noFill/>
          </a:ln>
        </p:spPr>
      </p:pic>
      <p:pic>
        <p:nvPicPr>
          <p:cNvPr descr="dropbox-logo.png" id="165" name="Google Shape;165;p23"/>
          <p:cNvPicPr preferRelativeResize="0"/>
          <p:nvPr/>
        </p:nvPicPr>
        <p:blipFill>
          <a:blip r:embed="rId20">
            <a:alphaModFix/>
          </a:blip>
          <a:stretch>
            <a:fillRect/>
          </a:stretch>
        </p:blipFill>
        <p:spPr>
          <a:xfrm>
            <a:off x="7014425" y="5160250"/>
            <a:ext cx="1546650" cy="4639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9" name="Shape 169"/>
        <p:cNvGrpSpPr/>
        <p:nvPr/>
      </p:nvGrpSpPr>
      <p:grpSpPr>
        <a:xfrm>
          <a:off x="0" y="0"/>
          <a:ext cx="0" cy="0"/>
          <a:chOff x="0" y="0"/>
          <a:chExt cx="0" cy="0"/>
        </a:xfrm>
      </p:grpSpPr>
      <p:cxnSp>
        <p:nvCxnSpPr>
          <p:cNvPr id="170" name="Google Shape;170;p24"/>
          <p:cNvCxnSpPr/>
          <p:nvPr/>
        </p:nvCxnSpPr>
        <p:spPr>
          <a:xfrm flipH="1" rot="10800000">
            <a:off x="1029250" y="3815025"/>
            <a:ext cx="3725400" cy="1040400"/>
          </a:xfrm>
          <a:prstGeom prst="straightConnector1">
            <a:avLst/>
          </a:prstGeom>
          <a:noFill/>
          <a:ln cap="flat" cmpd="sng" w="9525">
            <a:solidFill>
              <a:srgbClr val="999999"/>
            </a:solidFill>
            <a:prstDash val="solid"/>
            <a:round/>
            <a:headEnd len="med" w="med" type="none"/>
            <a:tailEnd len="med" w="med" type="none"/>
          </a:ln>
        </p:spPr>
      </p:cxnSp>
      <p:cxnSp>
        <p:nvCxnSpPr>
          <p:cNvPr id="171" name="Google Shape;171;p24"/>
          <p:cNvCxnSpPr/>
          <p:nvPr/>
        </p:nvCxnSpPr>
        <p:spPr>
          <a:xfrm flipH="1" rot="10800000">
            <a:off x="648875" y="3848450"/>
            <a:ext cx="4050000" cy="257400"/>
          </a:xfrm>
          <a:prstGeom prst="straightConnector1">
            <a:avLst/>
          </a:prstGeom>
          <a:noFill/>
          <a:ln cap="flat" cmpd="sng" w="9525">
            <a:solidFill>
              <a:srgbClr val="999999"/>
            </a:solidFill>
            <a:prstDash val="solid"/>
            <a:round/>
            <a:headEnd len="med" w="med" type="none"/>
            <a:tailEnd len="med" w="med" type="none"/>
          </a:ln>
        </p:spPr>
      </p:cxnSp>
      <p:cxnSp>
        <p:nvCxnSpPr>
          <p:cNvPr id="172" name="Google Shape;172;p24"/>
          <p:cNvCxnSpPr/>
          <p:nvPr/>
        </p:nvCxnSpPr>
        <p:spPr>
          <a:xfrm rot="10800000">
            <a:off x="5038650" y="3878850"/>
            <a:ext cx="3305700" cy="1195500"/>
          </a:xfrm>
          <a:prstGeom prst="straightConnector1">
            <a:avLst/>
          </a:prstGeom>
          <a:noFill/>
          <a:ln cap="flat" cmpd="sng" w="9525">
            <a:solidFill>
              <a:srgbClr val="999999"/>
            </a:solidFill>
            <a:prstDash val="solid"/>
            <a:round/>
            <a:headEnd len="med" w="med" type="none"/>
            <a:tailEnd len="med" w="med" type="none"/>
          </a:ln>
        </p:spPr>
      </p:cxnSp>
      <p:cxnSp>
        <p:nvCxnSpPr>
          <p:cNvPr id="173" name="Google Shape;173;p24"/>
          <p:cNvCxnSpPr/>
          <p:nvPr/>
        </p:nvCxnSpPr>
        <p:spPr>
          <a:xfrm flipH="1" rot="10800000">
            <a:off x="3927400" y="3998200"/>
            <a:ext cx="31200" cy="1670100"/>
          </a:xfrm>
          <a:prstGeom prst="straightConnector1">
            <a:avLst/>
          </a:prstGeom>
          <a:noFill/>
          <a:ln cap="flat" cmpd="sng" w="9525">
            <a:solidFill>
              <a:srgbClr val="999999"/>
            </a:solidFill>
            <a:prstDash val="solid"/>
            <a:round/>
            <a:headEnd len="med" w="med" type="none"/>
            <a:tailEnd len="med" w="med" type="none"/>
          </a:ln>
        </p:spPr>
      </p:cxnSp>
      <p:cxnSp>
        <p:nvCxnSpPr>
          <p:cNvPr id="174" name="Google Shape;174;p24"/>
          <p:cNvCxnSpPr>
            <a:stCxn id="175" idx="2"/>
          </p:cNvCxnSpPr>
          <p:nvPr/>
        </p:nvCxnSpPr>
        <p:spPr>
          <a:xfrm>
            <a:off x="1506800" y="2734274"/>
            <a:ext cx="3477600" cy="1342800"/>
          </a:xfrm>
          <a:prstGeom prst="straightConnector1">
            <a:avLst/>
          </a:prstGeom>
          <a:noFill/>
          <a:ln cap="flat" cmpd="sng" w="9525">
            <a:solidFill>
              <a:srgbClr val="999999"/>
            </a:solidFill>
            <a:prstDash val="solid"/>
            <a:round/>
            <a:headEnd len="med" w="med" type="none"/>
            <a:tailEnd len="med" w="med" type="none"/>
          </a:ln>
        </p:spPr>
      </p:cxnSp>
      <p:cxnSp>
        <p:nvCxnSpPr>
          <p:cNvPr id="176" name="Google Shape;176;p24"/>
          <p:cNvCxnSpPr>
            <a:stCxn id="177" idx="1"/>
          </p:cNvCxnSpPr>
          <p:nvPr/>
        </p:nvCxnSpPr>
        <p:spPr>
          <a:xfrm flipH="1">
            <a:off x="4594900" y="2867625"/>
            <a:ext cx="3220200" cy="1074300"/>
          </a:xfrm>
          <a:prstGeom prst="straightConnector1">
            <a:avLst/>
          </a:prstGeom>
          <a:noFill/>
          <a:ln cap="flat" cmpd="sng" w="9525">
            <a:solidFill>
              <a:srgbClr val="999999"/>
            </a:solidFill>
            <a:prstDash val="solid"/>
            <a:round/>
            <a:headEnd len="med" w="med" type="none"/>
            <a:tailEnd len="med" w="med" type="none"/>
          </a:ln>
        </p:spPr>
      </p:cxnSp>
      <p:cxnSp>
        <p:nvCxnSpPr>
          <p:cNvPr id="178" name="Google Shape;178;p24"/>
          <p:cNvCxnSpPr>
            <a:stCxn id="179" idx="2"/>
          </p:cNvCxnSpPr>
          <p:nvPr/>
        </p:nvCxnSpPr>
        <p:spPr>
          <a:xfrm flipH="1">
            <a:off x="4659375" y="2533675"/>
            <a:ext cx="2384700" cy="1173000"/>
          </a:xfrm>
          <a:prstGeom prst="straightConnector1">
            <a:avLst/>
          </a:prstGeom>
          <a:noFill/>
          <a:ln cap="flat" cmpd="sng" w="9525">
            <a:solidFill>
              <a:srgbClr val="999999"/>
            </a:solidFill>
            <a:prstDash val="solid"/>
            <a:round/>
            <a:headEnd len="med" w="med" type="none"/>
            <a:tailEnd len="med" w="med" type="none"/>
          </a:ln>
        </p:spPr>
      </p:cxnSp>
      <p:cxnSp>
        <p:nvCxnSpPr>
          <p:cNvPr id="180" name="Google Shape;180;p24"/>
          <p:cNvCxnSpPr>
            <a:stCxn id="181" idx="2"/>
          </p:cNvCxnSpPr>
          <p:nvPr/>
        </p:nvCxnSpPr>
        <p:spPr>
          <a:xfrm flipH="1">
            <a:off x="4593250" y="2444750"/>
            <a:ext cx="1026600" cy="1277100"/>
          </a:xfrm>
          <a:prstGeom prst="straightConnector1">
            <a:avLst/>
          </a:prstGeom>
          <a:noFill/>
          <a:ln cap="flat" cmpd="sng" w="9525">
            <a:solidFill>
              <a:srgbClr val="999999"/>
            </a:solidFill>
            <a:prstDash val="solid"/>
            <a:round/>
            <a:headEnd len="med" w="med" type="none"/>
            <a:tailEnd len="med" w="med" type="none"/>
          </a:ln>
        </p:spPr>
      </p:cxnSp>
      <p:cxnSp>
        <p:nvCxnSpPr>
          <p:cNvPr id="182" name="Google Shape;182;p24"/>
          <p:cNvCxnSpPr>
            <a:stCxn id="183" idx="2"/>
          </p:cNvCxnSpPr>
          <p:nvPr/>
        </p:nvCxnSpPr>
        <p:spPr>
          <a:xfrm>
            <a:off x="4058150" y="2539825"/>
            <a:ext cx="494400" cy="1317300"/>
          </a:xfrm>
          <a:prstGeom prst="straightConnector1">
            <a:avLst/>
          </a:prstGeom>
          <a:noFill/>
          <a:ln cap="flat" cmpd="sng" w="9525">
            <a:solidFill>
              <a:srgbClr val="999999"/>
            </a:solidFill>
            <a:prstDash val="solid"/>
            <a:round/>
            <a:headEnd len="med" w="med" type="none"/>
            <a:tailEnd len="med" w="med" type="none"/>
          </a:ln>
        </p:spPr>
      </p:cxnSp>
      <p:cxnSp>
        <p:nvCxnSpPr>
          <p:cNvPr id="184" name="Google Shape;184;p24"/>
          <p:cNvCxnSpPr/>
          <p:nvPr/>
        </p:nvCxnSpPr>
        <p:spPr>
          <a:xfrm flipH="1" rot="10800000">
            <a:off x="2039400" y="3591750"/>
            <a:ext cx="2118600" cy="1706700"/>
          </a:xfrm>
          <a:prstGeom prst="straightConnector1">
            <a:avLst/>
          </a:prstGeom>
          <a:noFill/>
          <a:ln cap="flat" cmpd="sng" w="9525">
            <a:solidFill>
              <a:srgbClr val="999999"/>
            </a:solidFill>
            <a:prstDash val="solid"/>
            <a:round/>
            <a:headEnd len="med" w="med" type="none"/>
            <a:tailEnd len="med" w="med" type="none"/>
          </a:ln>
        </p:spPr>
      </p:cxnSp>
      <p:cxnSp>
        <p:nvCxnSpPr>
          <p:cNvPr id="185" name="Google Shape;185;p24"/>
          <p:cNvCxnSpPr>
            <a:stCxn id="186" idx="0"/>
          </p:cNvCxnSpPr>
          <p:nvPr/>
        </p:nvCxnSpPr>
        <p:spPr>
          <a:xfrm rot="10800000">
            <a:off x="4828575" y="4244197"/>
            <a:ext cx="592500" cy="1385100"/>
          </a:xfrm>
          <a:prstGeom prst="straightConnector1">
            <a:avLst/>
          </a:prstGeom>
          <a:noFill/>
          <a:ln cap="flat" cmpd="sng" w="9525">
            <a:solidFill>
              <a:srgbClr val="999999"/>
            </a:solidFill>
            <a:prstDash val="solid"/>
            <a:round/>
            <a:headEnd len="med" w="med" type="none"/>
            <a:tailEnd len="med" w="med" type="none"/>
          </a:ln>
        </p:spPr>
      </p:cxnSp>
      <p:cxnSp>
        <p:nvCxnSpPr>
          <p:cNvPr id="187" name="Google Shape;187;p24"/>
          <p:cNvCxnSpPr/>
          <p:nvPr/>
        </p:nvCxnSpPr>
        <p:spPr>
          <a:xfrm rot="10800000">
            <a:off x="5077775" y="4001275"/>
            <a:ext cx="2180100" cy="1577100"/>
          </a:xfrm>
          <a:prstGeom prst="straightConnector1">
            <a:avLst/>
          </a:prstGeom>
          <a:noFill/>
          <a:ln cap="flat" cmpd="sng" w="9525">
            <a:solidFill>
              <a:srgbClr val="999999"/>
            </a:solidFill>
            <a:prstDash val="solid"/>
            <a:round/>
            <a:headEnd len="med" w="med" type="none"/>
            <a:tailEnd len="med" w="med" type="none"/>
          </a:ln>
        </p:spPr>
      </p:cxnSp>
      <p:cxnSp>
        <p:nvCxnSpPr>
          <p:cNvPr id="188" name="Google Shape;188;p24"/>
          <p:cNvCxnSpPr>
            <a:stCxn id="189" idx="0"/>
          </p:cNvCxnSpPr>
          <p:nvPr/>
        </p:nvCxnSpPr>
        <p:spPr>
          <a:xfrm rot="10800000">
            <a:off x="4735675" y="4024300"/>
            <a:ext cx="1879200" cy="1672800"/>
          </a:xfrm>
          <a:prstGeom prst="straightConnector1">
            <a:avLst/>
          </a:prstGeom>
          <a:noFill/>
          <a:ln cap="flat" cmpd="sng" w="9525">
            <a:solidFill>
              <a:srgbClr val="999999"/>
            </a:solidFill>
            <a:prstDash val="solid"/>
            <a:round/>
            <a:headEnd len="med" w="med" type="none"/>
            <a:tailEnd len="med" w="med" type="none"/>
          </a:ln>
        </p:spPr>
      </p:cxnSp>
      <p:cxnSp>
        <p:nvCxnSpPr>
          <p:cNvPr id="190" name="Google Shape;190;p24"/>
          <p:cNvCxnSpPr>
            <a:stCxn id="191" idx="1"/>
          </p:cNvCxnSpPr>
          <p:nvPr/>
        </p:nvCxnSpPr>
        <p:spPr>
          <a:xfrm rot="10800000">
            <a:off x="4910025" y="3849512"/>
            <a:ext cx="3244800" cy="96900"/>
          </a:xfrm>
          <a:prstGeom prst="straightConnector1">
            <a:avLst/>
          </a:prstGeom>
          <a:noFill/>
          <a:ln cap="flat" cmpd="sng" w="9525">
            <a:solidFill>
              <a:srgbClr val="999999"/>
            </a:solidFill>
            <a:prstDash val="solid"/>
            <a:round/>
            <a:headEnd len="med" w="med" type="none"/>
            <a:tailEnd len="med" w="med" type="none"/>
          </a:ln>
        </p:spPr>
      </p:cxnSp>
      <p:cxnSp>
        <p:nvCxnSpPr>
          <p:cNvPr id="192" name="Google Shape;192;p24"/>
          <p:cNvCxnSpPr>
            <a:stCxn id="193" idx="3"/>
          </p:cNvCxnSpPr>
          <p:nvPr/>
        </p:nvCxnSpPr>
        <p:spPr>
          <a:xfrm>
            <a:off x="1076000" y="3239600"/>
            <a:ext cx="3611700" cy="676200"/>
          </a:xfrm>
          <a:prstGeom prst="straightConnector1">
            <a:avLst/>
          </a:prstGeom>
          <a:noFill/>
          <a:ln cap="flat" cmpd="sng" w="9525">
            <a:solidFill>
              <a:srgbClr val="999999"/>
            </a:solidFill>
            <a:prstDash val="solid"/>
            <a:round/>
            <a:headEnd len="med" w="med" type="none"/>
            <a:tailEnd len="med" w="med" type="none"/>
          </a:ln>
        </p:spPr>
      </p:cxnSp>
      <p:cxnSp>
        <p:nvCxnSpPr>
          <p:cNvPr id="194" name="Google Shape;194;p24"/>
          <p:cNvCxnSpPr>
            <a:stCxn id="195" idx="0"/>
          </p:cNvCxnSpPr>
          <p:nvPr/>
        </p:nvCxnSpPr>
        <p:spPr>
          <a:xfrm flipH="1" rot="10800000">
            <a:off x="2965200" y="4119825"/>
            <a:ext cx="1248000" cy="1701000"/>
          </a:xfrm>
          <a:prstGeom prst="straightConnector1">
            <a:avLst/>
          </a:prstGeom>
          <a:noFill/>
          <a:ln cap="flat" cmpd="sng" w="9525">
            <a:solidFill>
              <a:srgbClr val="999999"/>
            </a:solidFill>
            <a:prstDash val="solid"/>
            <a:round/>
            <a:headEnd len="med" w="med" type="none"/>
            <a:tailEnd len="med" w="med" type="none"/>
          </a:ln>
        </p:spPr>
      </p:cxnSp>
      <p:cxnSp>
        <p:nvCxnSpPr>
          <p:cNvPr id="196" name="Google Shape;196;p24"/>
          <p:cNvCxnSpPr/>
          <p:nvPr/>
        </p:nvCxnSpPr>
        <p:spPr>
          <a:xfrm>
            <a:off x="2551625" y="2407500"/>
            <a:ext cx="2127600" cy="1330800"/>
          </a:xfrm>
          <a:prstGeom prst="straightConnector1">
            <a:avLst/>
          </a:prstGeom>
          <a:noFill/>
          <a:ln cap="flat" cmpd="sng" w="9525">
            <a:solidFill>
              <a:srgbClr val="999999"/>
            </a:solidFill>
            <a:prstDash val="solid"/>
            <a:round/>
            <a:headEnd len="med" w="med" type="none"/>
            <a:tailEnd len="med" w="med" type="none"/>
          </a:ln>
        </p:spPr>
      </p:cxnSp>
      <p:pic>
        <p:nvPicPr>
          <p:cNvPr id="197" name="Google Shape;197;p24"/>
          <p:cNvPicPr preferRelativeResize="0"/>
          <p:nvPr/>
        </p:nvPicPr>
        <p:blipFill rotWithShape="1">
          <a:blip r:embed="rId3">
            <a:alphaModFix/>
          </a:blip>
          <a:srcRect b="11733" l="6885" r="4043" t="7288"/>
          <a:stretch/>
        </p:blipFill>
        <p:spPr>
          <a:xfrm>
            <a:off x="2103525" y="3136550"/>
            <a:ext cx="5098901" cy="1565775"/>
          </a:xfrm>
          <a:prstGeom prst="rect">
            <a:avLst/>
          </a:prstGeom>
          <a:noFill/>
          <a:ln>
            <a:noFill/>
          </a:ln>
        </p:spPr>
      </p:pic>
      <p:sp>
        <p:nvSpPr>
          <p:cNvPr id="198" name="Google Shape;198;p24"/>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¿Cómo se usa?</a:t>
            </a:r>
            <a:endParaRPr/>
          </a:p>
        </p:txBody>
      </p:sp>
      <p:pic>
        <p:nvPicPr>
          <p:cNvPr descr="Image result for Django python" id="183" name="Google Shape;183;p24"/>
          <p:cNvPicPr preferRelativeResize="0"/>
          <p:nvPr/>
        </p:nvPicPr>
        <p:blipFill>
          <a:blip r:embed="rId4">
            <a:alphaModFix/>
          </a:blip>
          <a:stretch>
            <a:fillRect/>
          </a:stretch>
        </p:blipFill>
        <p:spPr>
          <a:xfrm>
            <a:off x="3572375" y="1568275"/>
            <a:ext cx="971550" cy="971550"/>
          </a:xfrm>
          <a:prstGeom prst="rect">
            <a:avLst/>
          </a:prstGeom>
          <a:noFill/>
          <a:ln>
            <a:noFill/>
          </a:ln>
        </p:spPr>
      </p:pic>
      <p:pic>
        <p:nvPicPr>
          <p:cNvPr id="175" name="Google Shape;175;p24"/>
          <p:cNvPicPr preferRelativeResize="0"/>
          <p:nvPr/>
        </p:nvPicPr>
        <p:blipFill>
          <a:blip r:embed="rId5">
            <a:alphaModFix/>
          </a:blip>
          <a:stretch>
            <a:fillRect/>
          </a:stretch>
        </p:blipFill>
        <p:spPr>
          <a:xfrm>
            <a:off x="1021025" y="1865272"/>
            <a:ext cx="971550" cy="869002"/>
          </a:xfrm>
          <a:prstGeom prst="rect">
            <a:avLst/>
          </a:prstGeom>
          <a:noFill/>
          <a:ln>
            <a:noFill/>
          </a:ln>
        </p:spPr>
      </p:pic>
      <p:pic>
        <p:nvPicPr>
          <p:cNvPr id="199" name="Google Shape;199;p24"/>
          <p:cNvPicPr preferRelativeResize="0"/>
          <p:nvPr/>
        </p:nvPicPr>
        <p:blipFill>
          <a:blip r:embed="rId6">
            <a:alphaModFix/>
          </a:blip>
          <a:stretch>
            <a:fillRect/>
          </a:stretch>
        </p:blipFill>
        <p:spPr>
          <a:xfrm>
            <a:off x="1987950" y="1647650"/>
            <a:ext cx="812800" cy="812800"/>
          </a:xfrm>
          <a:prstGeom prst="rect">
            <a:avLst/>
          </a:prstGeom>
          <a:noFill/>
          <a:ln>
            <a:noFill/>
          </a:ln>
        </p:spPr>
      </p:pic>
      <p:pic>
        <p:nvPicPr>
          <p:cNvPr id="193" name="Google Shape;193;p24"/>
          <p:cNvPicPr preferRelativeResize="0"/>
          <p:nvPr/>
        </p:nvPicPr>
        <p:blipFill>
          <a:blip r:embed="rId7">
            <a:alphaModFix/>
          </a:blip>
          <a:stretch>
            <a:fillRect/>
          </a:stretch>
        </p:blipFill>
        <p:spPr>
          <a:xfrm>
            <a:off x="263200" y="2833200"/>
            <a:ext cx="812800" cy="812800"/>
          </a:xfrm>
          <a:prstGeom prst="rect">
            <a:avLst/>
          </a:prstGeom>
          <a:noFill/>
          <a:ln>
            <a:noFill/>
          </a:ln>
        </p:spPr>
      </p:pic>
      <p:pic>
        <p:nvPicPr>
          <p:cNvPr id="200" name="Google Shape;200;p24"/>
          <p:cNvPicPr preferRelativeResize="0"/>
          <p:nvPr/>
        </p:nvPicPr>
        <p:blipFill>
          <a:blip r:embed="rId8">
            <a:alphaModFix/>
          </a:blip>
          <a:stretch>
            <a:fillRect/>
          </a:stretch>
        </p:blipFill>
        <p:spPr>
          <a:xfrm>
            <a:off x="1131975" y="5233450"/>
            <a:ext cx="971550" cy="971550"/>
          </a:xfrm>
          <a:prstGeom prst="rect">
            <a:avLst/>
          </a:prstGeom>
          <a:noFill/>
          <a:ln>
            <a:noFill/>
          </a:ln>
        </p:spPr>
      </p:pic>
      <p:pic>
        <p:nvPicPr>
          <p:cNvPr id="195" name="Google Shape;195;p24"/>
          <p:cNvPicPr preferRelativeResize="0"/>
          <p:nvPr/>
        </p:nvPicPr>
        <p:blipFill>
          <a:blip r:embed="rId9">
            <a:alphaModFix/>
          </a:blip>
          <a:stretch>
            <a:fillRect/>
          </a:stretch>
        </p:blipFill>
        <p:spPr>
          <a:xfrm>
            <a:off x="2203200" y="5820825"/>
            <a:ext cx="1524000" cy="552450"/>
          </a:xfrm>
          <a:prstGeom prst="rect">
            <a:avLst/>
          </a:prstGeom>
          <a:noFill/>
          <a:ln>
            <a:noFill/>
          </a:ln>
        </p:spPr>
      </p:pic>
      <p:pic>
        <p:nvPicPr>
          <p:cNvPr descr="Image result for pygame logo" id="181" name="Google Shape;181;p24"/>
          <p:cNvPicPr preferRelativeResize="0"/>
          <p:nvPr/>
        </p:nvPicPr>
        <p:blipFill>
          <a:blip r:embed="rId10">
            <a:alphaModFix/>
          </a:blip>
          <a:stretch>
            <a:fillRect/>
          </a:stretch>
        </p:blipFill>
        <p:spPr>
          <a:xfrm>
            <a:off x="5213450" y="1631950"/>
            <a:ext cx="812800" cy="812800"/>
          </a:xfrm>
          <a:prstGeom prst="rect">
            <a:avLst/>
          </a:prstGeom>
          <a:noFill/>
          <a:ln>
            <a:noFill/>
          </a:ln>
        </p:spPr>
      </p:pic>
      <p:pic>
        <p:nvPicPr>
          <p:cNvPr descr="Image result for pyglet" id="179" name="Google Shape;179;p24"/>
          <p:cNvPicPr preferRelativeResize="0"/>
          <p:nvPr/>
        </p:nvPicPr>
        <p:blipFill>
          <a:blip r:embed="rId11">
            <a:alphaModFix/>
          </a:blip>
          <a:stretch>
            <a:fillRect/>
          </a:stretch>
        </p:blipFill>
        <p:spPr>
          <a:xfrm>
            <a:off x="6637675" y="1720875"/>
            <a:ext cx="812800" cy="812800"/>
          </a:xfrm>
          <a:prstGeom prst="rect">
            <a:avLst/>
          </a:prstGeom>
          <a:noFill/>
          <a:ln>
            <a:noFill/>
          </a:ln>
        </p:spPr>
      </p:pic>
      <p:pic>
        <p:nvPicPr>
          <p:cNvPr id="191" name="Google Shape;191;p24"/>
          <p:cNvPicPr preferRelativeResize="0"/>
          <p:nvPr/>
        </p:nvPicPr>
        <p:blipFill>
          <a:blip r:embed="rId12">
            <a:alphaModFix/>
          </a:blip>
          <a:stretch>
            <a:fillRect/>
          </a:stretch>
        </p:blipFill>
        <p:spPr>
          <a:xfrm>
            <a:off x="8154825" y="3600200"/>
            <a:ext cx="692425" cy="692425"/>
          </a:xfrm>
          <a:prstGeom prst="rect">
            <a:avLst/>
          </a:prstGeom>
          <a:noFill/>
          <a:ln>
            <a:noFill/>
          </a:ln>
        </p:spPr>
      </p:pic>
      <p:pic>
        <p:nvPicPr>
          <p:cNvPr id="177" name="Google Shape;177;p24"/>
          <p:cNvPicPr preferRelativeResize="0"/>
          <p:nvPr/>
        </p:nvPicPr>
        <p:blipFill>
          <a:blip r:embed="rId13">
            <a:alphaModFix/>
          </a:blip>
          <a:stretch>
            <a:fillRect/>
          </a:stretch>
        </p:blipFill>
        <p:spPr>
          <a:xfrm>
            <a:off x="7815100" y="2467575"/>
            <a:ext cx="742950" cy="800100"/>
          </a:xfrm>
          <a:prstGeom prst="rect">
            <a:avLst/>
          </a:prstGeom>
          <a:noFill/>
          <a:ln>
            <a:noFill/>
          </a:ln>
        </p:spPr>
      </p:pic>
      <p:pic>
        <p:nvPicPr>
          <p:cNvPr descr="Image result for Kivy" id="189" name="Google Shape;189;p24"/>
          <p:cNvPicPr preferRelativeResize="0"/>
          <p:nvPr/>
        </p:nvPicPr>
        <p:blipFill>
          <a:blip r:embed="rId14">
            <a:alphaModFix/>
          </a:blip>
          <a:stretch>
            <a:fillRect/>
          </a:stretch>
        </p:blipFill>
        <p:spPr>
          <a:xfrm>
            <a:off x="6208475" y="5697100"/>
            <a:ext cx="812800" cy="812800"/>
          </a:xfrm>
          <a:prstGeom prst="rect">
            <a:avLst/>
          </a:prstGeom>
          <a:noFill/>
          <a:ln>
            <a:noFill/>
          </a:ln>
        </p:spPr>
      </p:pic>
      <p:pic>
        <p:nvPicPr>
          <p:cNvPr id="201" name="Google Shape;201;p24"/>
          <p:cNvPicPr preferRelativeResize="0"/>
          <p:nvPr/>
        </p:nvPicPr>
        <p:blipFill>
          <a:blip r:embed="rId15">
            <a:alphaModFix/>
          </a:blip>
          <a:stretch>
            <a:fillRect/>
          </a:stretch>
        </p:blipFill>
        <p:spPr>
          <a:xfrm>
            <a:off x="7431325" y="5490725"/>
            <a:ext cx="812800" cy="812800"/>
          </a:xfrm>
          <a:prstGeom prst="rect">
            <a:avLst/>
          </a:prstGeom>
          <a:noFill/>
          <a:ln>
            <a:noFill/>
          </a:ln>
        </p:spPr>
      </p:pic>
      <p:pic>
        <p:nvPicPr>
          <p:cNvPr descr="15658638" id="202" name="Google Shape;202;p24"/>
          <p:cNvPicPr preferRelativeResize="0"/>
          <p:nvPr/>
        </p:nvPicPr>
        <p:blipFill>
          <a:blip r:embed="rId16">
            <a:alphaModFix/>
          </a:blip>
          <a:stretch>
            <a:fillRect/>
          </a:stretch>
        </p:blipFill>
        <p:spPr>
          <a:xfrm>
            <a:off x="3875643" y="5796000"/>
            <a:ext cx="812800" cy="812800"/>
          </a:xfrm>
          <a:prstGeom prst="rect">
            <a:avLst/>
          </a:prstGeom>
          <a:noFill/>
          <a:ln>
            <a:noFill/>
          </a:ln>
        </p:spPr>
      </p:pic>
      <p:pic>
        <p:nvPicPr>
          <p:cNvPr descr="opencv.png" id="186" name="Google Shape;186;p24"/>
          <p:cNvPicPr preferRelativeResize="0"/>
          <p:nvPr/>
        </p:nvPicPr>
        <p:blipFill>
          <a:blip r:embed="rId17">
            <a:alphaModFix/>
          </a:blip>
          <a:stretch>
            <a:fillRect/>
          </a:stretch>
        </p:blipFill>
        <p:spPr>
          <a:xfrm>
            <a:off x="5014675" y="5629297"/>
            <a:ext cx="812800" cy="1002453"/>
          </a:xfrm>
          <a:prstGeom prst="rect">
            <a:avLst/>
          </a:prstGeom>
          <a:noFill/>
          <a:ln>
            <a:noFill/>
          </a:ln>
        </p:spPr>
      </p:pic>
      <p:pic>
        <p:nvPicPr>
          <p:cNvPr descr="gtk-logo.gif" id="203" name="Google Shape;203;p24"/>
          <p:cNvPicPr preferRelativeResize="0"/>
          <p:nvPr/>
        </p:nvPicPr>
        <p:blipFill>
          <a:blip r:embed="rId18">
            <a:alphaModFix/>
          </a:blip>
          <a:stretch>
            <a:fillRect/>
          </a:stretch>
        </p:blipFill>
        <p:spPr>
          <a:xfrm>
            <a:off x="7986550" y="4604413"/>
            <a:ext cx="857250" cy="923925"/>
          </a:xfrm>
          <a:prstGeom prst="rect">
            <a:avLst/>
          </a:prstGeom>
          <a:noFill/>
          <a:ln>
            <a:noFill/>
          </a:ln>
        </p:spPr>
      </p:pic>
      <p:pic>
        <p:nvPicPr>
          <p:cNvPr descr="logoOdoo-14148BEN.gif" id="204" name="Google Shape;204;p24"/>
          <p:cNvPicPr preferRelativeResize="0"/>
          <p:nvPr/>
        </p:nvPicPr>
        <p:blipFill rotWithShape="1">
          <a:blip r:embed="rId19">
            <a:alphaModFix/>
          </a:blip>
          <a:srcRect b="27500" l="14529" r="18112" t="17190"/>
          <a:stretch/>
        </p:blipFill>
        <p:spPr>
          <a:xfrm>
            <a:off x="311525" y="4664000"/>
            <a:ext cx="1026600" cy="421450"/>
          </a:xfrm>
          <a:prstGeom prst="rect">
            <a:avLst/>
          </a:prstGeom>
          <a:noFill/>
          <a:ln>
            <a:noFill/>
          </a:ln>
        </p:spPr>
      </p:pic>
      <p:pic>
        <p:nvPicPr>
          <p:cNvPr descr="tryton.png" id="205" name="Google Shape;205;p24"/>
          <p:cNvPicPr preferRelativeResize="0"/>
          <p:nvPr/>
        </p:nvPicPr>
        <p:blipFill>
          <a:blip r:embed="rId20">
            <a:alphaModFix/>
          </a:blip>
          <a:stretch>
            <a:fillRect/>
          </a:stretch>
        </p:blipFill>
        <p:spPr>
          <a:xfrm>
            <a:off x="167150" y="3904168"/>
            <a:ext cx="1321303" cy="421450"/>
          </a:xfrm>
          <a:prstGeom prst="rect">
            <a:avLst/>
          </a:prstGeom>
          <a:noFill/>
          <a:ln>
            <a:noFill/>
          </a:ln>
        </p:spPr>
      </p:pic>
      <p:pic>
        <p:nvPicPr>
          <p:cNvPr descr="71918489.jpg" id="206" name="Google Shape;206;p24"/>
          <p:cNvPicPr preferRelativeResize="0"/>
          <p:nvPr/>
        </p:nvPicPr>
        <p:blipFill>
          <a:blip r:embed="rId21">
            <a:alphaModFix/>
          </a:blip>
          <a:stretch>
            <a:fillRect/>
          </a:stretch>
        </p:blipFill>
        <p:spPr>
          <a:xfrm>
            <a:off x="2177138" y="3130887"/>
            <a:ext cx="1577100" cy="1577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Comunidad </a:t>
            </a:r>
            <a:r>
              <a:rPr b="0" lang="en" sz="1400">
                <a:solidFill>
                  <a:srgbClr val="B7B7B7"/>
                </a:solidFill>
              </a:rPr>
              <a:t>(https://www.python.org/community/)</a:t>
            </a:r>
            <a:endParaRPr b="0" sz="1400">
              <a:solidFill>
                <a:srgbClr val="B7B7B7"/>
              </a:solidFill>
            </a:endParaRPr>
          </a:p>
        </p:txBody>
      </p:sp>
      <p:pic>
        <p:nvPicPr>
          <p:cNvPr id="212" name="Google Shape;212;p25"/>
          <p:cNvPicPr preferRelativeResize="0"/>
          <p:nvPr/>
        </p:nvPicPr>
        <p:blipFill>
          <a:blip r:embed="rId3">
            <a:alphaModFix/>
          </a:blip>
          <a:stretch>
            <a:fillRect/>
          </a:stretch>
        </p:blipFill>
        <p:spPr>
          <a:xfrm>
            <a:off x="712151" y="1837452"/>
            <a:ext cx="2676525" cy="1060807"/>
          </a:xfrm>
          <a:prstGeom prst="rect">
            <a:avLst/>
          </a:prstGeom>
          <a:noFill/>
          <a:ln>
            <a:noFill/>
          </a:ln>
        </p:spPr>
      </p:pic>
      <p:pic>
        <p:nvPicPr>
          <p:cNvPr id="213" name="Google Shape;213;p25"/>
          <p:cNvPicPr preferRelativeResize="0"/>
          <p:nvPr/>
        </p:nvPicPr>
        <p:blipFill>
          <a:blip r:embed="rId4">
            <a:alphaModFix/>
          </a:blip>
          <a:stretch>
            <a:fillRect/>
          </a:stretch>
        </p:blipFill>
        <p:spPr>
          <a:xfrm>
            <a:off x="3552137" y="5508125"/>
            <a:ext cx="4014791" cy="1143000"/>
          </a:xfrm>
          <a:prstGeom prst="rect">
            <a:avLst/>
          </a:prstGeom>
          <a:noFill/>
          <a:ln>
            <a:noFill/>
          </a:ln>
        </p:spPr>
      </p:pic>
      <p:pic>
        <p:nvPicPr>
          <p:cNvPr descr="Image result for irc chat logo" id="214" name="Google Shape;214;p25"/>
          <p:cNvPicPr preferRelativeResize="0"/>
          <p:nvPr/>
        </p:nvPicPr>
        <p:blipFill rotWithShape="1">
          <a:blip r:embed="rId5">
            <a:alphaModFix/>
          </a:blip>
          <a:srcRect b="17562" l="0" r="0" t="20290"/>
          <a:stretch/>
        </p:blipFill>
        <p:spPr>
          <a:xfrm>
            <a:off x="254944" y="3794000"/>
            <a:ext cx="1562100" cy="970775"/>
          </a:xfrm>
          <a:prstGeom prst="rect">
            <a:avLst/>
          </a:prstGeom>
          <a:noFill/>
          <a:ln>
            <a:noFill/>
          </a:ln>
        </p:spPr>
      </p:pic>
      <p:pic>
        <p:nvPicPr>
          <p:cNvPr descr="Image result for pycon logo" id="215" name="Google Shape;215;p25"/>
          <p:cNvPicPr preferRelativeResize="0"/>
          <p:nvPr/>
        </p:nvPicPr>
        <p:blipFill>
          <a:blip r:embed="rId6">
            <a:alphaModFix/>
          </a:blip>
          <a:stretch>
            <a:fillRect/>
          </a:stretch>
        </p:blipFill>
        <p:spPr>
          <a:xfrm>
            <a:off x="3912450" y="1882463"/>
            <a:ext cx="2649377" cy="970775"/>
          </a:xfrm>
          <a:prstGeom prst="rect">
            <a:avLst/>
          </a:prstGeom>
          <a:noFill/>
          <a:ln>
            <a:noFill/>
          </a:ln>
        </p:spPr>
      </p:pic>
      <p:pic>
        <p:nvPicPr>
          <p:cNvPr descr="logo.png" id="216" name="Google Shape;216;p25"/>
          <p:cNvPicPr preferRelativeResize="0"/>
          <p:nvPr/>
        </p:nvPicPr>
        <p:blipFill>
          <a:blip r:embed="rId7">
            <a:alphaModFix/>
          </a:blip>
          <a:stretch>
            <a:fillRect/>
          </a:stretch>
        </p:blipFill>
        <p:spPr>
          <a:xfrm>
            <a:off x="7172080" y="3703901"/>
            <a:ext cx="1482900" cy="2463175"/>
          </a:xfrm>
          <a:prstGeom prst="rect">
            <a:avLst/>
          </a:prstGeom>
          <a:noFill/>
          <a:ln>
            <a:noFill/>
          </a:ln>
        </p:spPr>
      </p:pic>
      <p:pic>
        <p:nvPicPr>
          <p:cNvPr descr="logo.thumbnail.png" id="217" name="Google Shape;217;p25"/>
          <p:cNvPicPr preferRelativeResize="0"/>
          <p:nvPr/>
        </p:nvPicPr>
        <p:blipFill>
          <a:blip r:embed="rId8">
            <a:alphaModFix/>
          </a:blip>
          <a:stretch>
            <a:fillRect/>
          </a:stretch>
        </p:blipFill>
        <p:spPr>
          <a:xfrm>
            <a:off x="6975025" y="1804389"/>
            <a:ext cx="1679950" cy="1601747"/>
          </a:xfrm>
          <a:prstGeom prst="rect">
            <a:avLst/>
          </a:prstGeom>
          <a:noFill/>
          <a:ln>
            <a:noFill/>
          </a:ln>
        </p:spPr>
      </p:pic>
      <p:pic>
        <p:nvPicPr>
          <p:cNvPr descr="logo.png" id="218" name="Google Shape;218;p25"/>
          <p:cNvPicPr preferRelativeResize="0"/>
          <p:nvPr/>
        </p:nvPicPr>
        <p:blipFill>
          <a:blip r:embed="rId9">
            <a:alphaModFix/>
          </a:blip>
          <a:stretch>
            <a:fillRect/>
          </a:stretch>
        </p:blipFill>
        <p:spPr>
          <a:xfrm>
            <a:off x="2024825" y="5549415"/>
            <a:ext cx="1905000" cy="801310"/>
          </a:xfrm>
          <a:prstGeom prst="rect">
            <a:avLst/>
          </a:prstGeom>
          <a:noFill/>
          <a:ln>
            <a:noFill/>
          </a:ln>
        </p:spPr>
      </p:pic>
      <p:pic>
        <p:nvPicPr>
          <p:cNvPr descr="0rXwDSL6_200x200.jpg" id="219" name="Google Shape;219;p25"/>
          <p:cNvPicPr preferRelativeResize="0"/>
          <p:nvPr/>
        </p:nvPicPr>
        <p:blipFill>
          <a:blip r:embed="rId10">
            <a:alphaModFix/>
          </a:blip>
          <a:stretch>
            <a:fillRect/>
          </a:stretch>
        </p:blipFill>
        <p:spPr>
          <a:xfrm>
            <a:off x="540950" y="5011625"/>
            <a:ext cx="1276100" cy="1276100"/>
          </a:xfrm>
          <a:prstGeom prst="rect">
            <a:avLst/>
          </a:prstGeom>
          <a:noFill/>
          <a:ln>
            <a:noFill/>
          </a:ln>
        </p:spPr>
      </p:pic>
      <p:sp>
        <p:nvSpPr>
          <p:cNvPr id="220" name="Google Shape;220;p25"/>
          <p:cNvSpPr txBox="1"/>
          <p:nvPr/>
        </p:nvSpPr>
        <p:spPr>
          <a:xfrm>
            <a:off x="332888" y="3054525"/>
            <a:ext cx="2500800" cy="75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u="sng">
                <a:solidFill>
                  <a:schemeClr val="hlink"/>
                </a:solidFill>
                <a:hlinkClick r:id="rId11"/>
              </a:rPr>
              <a:t>@ThePSF</a:t>
            </a:r>
            <a:endParaRPr sz="3000"/>
          </a:p>
        </p:txBody>
      </p:sp>
      <p:pic>
        <p:nvPicPr>
          <p:cNvPr descr="pycon.jpg" id="221" name="Google Shape;221;p25"/>
          <p:cNvPicPr preferRelativeResize="0"/>
          <p:nvPr/>
        </p:nvPicPr>
        <p:blipFill>
          <a:blip r:embed="rId12">
            <a:alphaModFix/>
          </a:blip>
          <a:stretch>
            <a:fillRect/>
          </a:stretch>
        </p:blipFill>
        <p:spPr>
          <a:xfrm>
            <a:off x="3339011" y="3106350"/>
            <a:ext cx="2216300" cy="222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Trabajo</a:t>
            </a:r>
            <a:endParaRPr/>
          </a:p>
        </p:txBody>
      </p:sp>
      <p:sp>
        <p:nvSpPr>
          <p:cNvPr id="227" name="Google Shape;227;p26"/>
          <p:cNvSpPr txBox="1"/>
          <p:nvPr/>
        </p:nvSpPr>
        <p:spPr>
          <a:xfrm>
            <a:off x="1691050" y="5917500"/>
            <a:ext cx="7440600" cy="38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https://www.tiobe.com/tiobe-index/</a:t>
            </a:r>
            <a:endParaRPr/>
          </a:p>
        </p:txBody>
      </p:sp>
      <p:pic>
        <p:nvPicPr>
          <p:cNvPr id="228" name="Google Shape;228;p26"/>
          <p:cNvPicPr preferRelativeResize="0"/>
          <p:nvPr/>
        </p:nvPicPr>
        <p:blipFill rotWithShape="1">
          <a:blip r:embed="rId3">
            <a:alphaModFix/>
          </a:blip>
          <a:srcRect b="13657" l="18626" r="20162" t="26494"/>
          <a:stretch/>
        </p:blipFill>
        <p:spPr>
          <a:xfrm>
            <a:off x="1622175" y="1612600"/>
            <a:ext cx="6494426" cy="3817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9"/>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Un lenguaje para humanos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27"/>
          <p:cNvPicPr preferRelativeResize="0"/>
          <p:nvPr/>
        </p:nvPicPr>
        <p:blipFill>
          <a:blip r:embed="rId3">
            <a:alphaModFix/>
          </a:blip>
          <a:stretch>
            <a:fillRect/>
          </a:stretch>
        </p:blipFill>
        <p:spPr>
          <a:xfrm>
            <a:off x="1113563" y="1097600"/>
            <a:ext cx="6916874" cy="2768075"/>
          </a:xfrm>
          <a:prstGeom prst="rect">
            <a:avLst/>
          </a:prstGeom>
          <a:noFill/>
          <a:ln>
            <a:noFill/>
          </a:ln>
        </p:spPr>
      </p:pic>
      <p:pic>
        <p:nvPicPr>
          <p:cNvPr id="234" name="Google Shape;234;p27"/>
          <p:cNvPicPr preferRelativeResize="0"/>
          <p:nvPr/>
        </p:nvPicPr>
        <p:blipFill rotWithShape="1">
          <a:blip r:embed="rId4">
            <a:alphaModFix/>
          </a:blip>
          <a:srcRect b="30871" l="0" r="0" t="25195"/>
          <a:stretch/>
        </p:blipFill>
        <p:spPr>
          <a:xfrm>
            <a:off x="1625825" y="5722075"/>
            <a:ext cx="2739051" cy="809925"/>
          </a:xfrm>
          <a:prstGeom prst="rect">
            <a:avLst/>
          </a:prstGeom>
          <a:noFill/>
          <a:ln>
            <a:noFill/>
          </a:ln>
        </p:spPr>
      </p:pic>
      <p:sp>
        <p:nvSpPr>
          <p:cNvPr id="235" name="Google Shape;235;p27"/>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Trabajo </a:t>
            </a:r>
            <a:r>
              <a:rPr b="0" lang="en" sz="1400">
                <a:solidFill>
                  <a:srgbClr val="B7B7B7"/>
                </a:solidFill>
              </a:rPr>
              <a:t>(</a:t>
            </a:r>
            <a:r>
              <a:rPr b="0" lang="en" sz="1400" u="sng">
                <a:solidFill>
                  <a:schemeClr val="hlink"/>
                </a:solidFill>
                <a:hlinkClick r:id="rId5"/>
              </a:rPr>
              <a:t>http://www.python.org.ar/empresas/</a:t>
            </a:r>
            <a:r>
              <a:rPr b="0" lang="en" sz="1400">
                <a:solidFill>
                  <a:srgbClr val="B7B7B7"/>
                </a:solidFill>
              </a:rPr>
              <a:t>)</a:t>
            </a:r>
            <a:endParaRPr/>
          </a:p>
        </p:txBody>
      </p:sp>
      <p:pic>
        <p:nvPicPr>
          <p:cNvPr id="236" name="Google Shape;236;p27"/>
          <p:cNvPicPr preferRelativeResize="0"/>
          <p:nvPr/>
        </p:nvPicPr>
        <p:blipFill>
          <a:blip r:embed="rId6">
            <a:alphaModFix/>
          </a:blip>
          <a:stretch>
            <a:fillRect/>
          </a:stretch>
        </p:blipFill>
        <p:spPr>
          <a:xfrm>
            <a:off x="6921575" y="4508013"/>
            <a:ext cx="2476500" cy="666750"/>
          </a:xfrm>
          <a:prstGeom prst="rect">
            <a:avLst/>
          </a:prstGeom>
          <a:noFill/>
          <a:ln>
            <a:noFill/>
          </a:ln>
        </p:spPr>
      </p:pic>
      <p:pic>
        <p:nvPicPr>
          <p:cNvPr id="237" name="Google Shape;237;p27"/>
          <p:cNvPicPr preferRelativeResize="0"/>
          <p:nvPr/>
        </p:nvPicPr>
        <p:blipFill>
          <a:blip r:embed="rId7">
            <a:alphaModFix/>
          </a:blip>
          <a:stretch>
            <a:fillRect/>
          </a:stretch>
        </p:blipFill>
        <p:spPr>
          <a:xfrm>
            <a:off x="3400075" y="4870250"/>
            <a:ext cx="2742309" cy="750100"/>
          </a:xfrm>
          <a:prstGeom prst="rect">
            <a:avLst/>
          </a:prstGeom>
          <a:noFill/>
          <a:ln>
            <a:noFill/>
          </a:ln>
        </p:spPr>
      </p:pic>
      <p:pic>
        <p:nvPicPr>
          <p:cNvPr id="238" name="Google Shape;238;p27"/>
          <p:cNvPicPr preferRelativeResize="0"/>
          <p:nvPr/>
        </p:nvPicPr>
        <p:blipFill>
          <a:blip r:embed="rId8">
            <a:alphaModFix/>
          </a:blip>
          <a:stretch>
            <a:fillRect/>
          </a:stretch>
        </p:blipFill>
        <p:spPr>
          <a:xfrm>
            <a:off x="3773488" y="3941869"/>
            <a:ext cx="2857500" cy="750093"/>
          </a:xfrm>
          <a:prstGeom prst="rect">
            <a:avLst/>
          </a:prstGeom>
          <a:noFill/>
          <a:ln>
            <a:noFill/>
          </a:ln>
        </p:spPr>
      </p:pic>
      <p:pic>
        <p:nvPicPr>
          <p:cNvPr id="239" name="Google Shape;239;p27"/>
          <p:cNvPicPr preferRelativeResize="0"/>
          <p:nvPr/>
        </p:nvPicPr>
        <p:blipFill>
          <a:blip r:embed="rId9">
            <a:alphaModFix/>
          </a:blip>
          <a:stretch>
            <a:fillRect/>
          </a:stretch>
        </p:blipFill>
        <p:spPr>
          <a:xfrm>
            <a:off x="536375" y="5217273"/>
            <a:ext cx="2096825" cy="504800"/>
          </a:xfrm>
          <a:prstGeom prst="rect">
            <a:avLst/>
          </a:prstGeom>
          <a:noFill/>
          <a:ln>
            <a:noFill/>
          </a:ln>
        </p:spPr>
      </p:pic>
      <p:pic>
        <p:nvPicPr>
          <p:cNvPr id="240" name="Google Shape;240;p27"/>
          <p:cNvPicPr preferRelativeResize="0"/>
          <p:nvPr/>
        </p:nvPicPr>
        <p:blipFill>
          <a:blip r:embed="rId10">
            <a:alphaModFix/>
          </a:blip>
          <a:stretch>
            <a:fillRect/>
          </a:stretch>
        </p:blipFill>
        <p:spPr>
          <a:xfrm>
            <a:off x="1037875" y="3349631"/>
            <a:ext cx="2362200" cy="782894"/>
          </a:xfrm>
          <a:prstGeom prst="rect">
            <a:avLst/>
          </a:prstGeom>
          <a:noFill/>
          <a:ln>
            <a:noFill/>
          </a:ln>
        </p:spPr>
      </p:pic>
      <p:pic>
        <p:nvPicPr>
          <p:cNvPr id="241" name="Google Shape;241;p27"/>
          <p:cNvPicPr preferRelativeResize="0"/>
          <p:nvPr/>
        </p:nvPicPr>
        <p:blipFill rotWithShape="1">
          <a:blip r:embed="rId11">
            <a:alphaModFix/>
          </a:blip>
          <a:srcRect b="31248" l="0" r="0" t="28559"/>
          <a:stretch/>
        </p:blipFill>
        <p:spPr>
          <a:xfrm>
            <a:off x="4778062" y="5874850"/>
            <a:ext cx="1533525" cy="616350"/>
          </a:xfrm>
          <a:prstGeom prst="rect">
            <a:avLst/>
          </a:prstGeom>
          <a:noFill/>
          <a:ln>
            <a:noFill/>
          </a:ln>
        </p:spPr>
      </p:pic>
      <p:pic>
        <p:nvPicPr>
          <p:cNvPr descr="JAMPP.png" id="242" name="Google Shape;242;p27"/>
          <p:cNvPicPr preferRelativeResize="0"/>
          <p:nvPr/>
        </p:nvPicPr>
        <p:blipFill>
          <a:blip r:embed="rId12">
            <a:alphaModFix/>
          </a:blip>
          <a:stretch>
            <a:fillRect/>
          </a:stretch>
        </p:blipFill>
        <p:spPr>
          <a:xfrm>
            <a:off x="6997775" y="5722075"/>
            <a:ext cx="1533525" cy="1022350"/>
          </a:xfrm>
          <a:prstGeom prst="rect">
            <a:avLst/>
          </a:prstGeom>
          <a:noFill/>
          <a:ln>
            <a:noFill/>
          </a:ln>
        </p:spPr>
      </p:pic>
      <p:pic>
        <p:nvPicPr>
          <p:cNvPr descr="logo.png" id="243" name="Google Shape;243;p27"/>
          <p:cNvPicPr preferRelativeResize="0"/>
          <p:nvPr/>
        </p:nvPicPr>
        <p:blipFill>
          <a:blip r:embed="rId13">
            <a:alphaModFix/>
          </a:blip>
          <a:stretch>
            <a:fillRect/>
          </a:stretch>
        </p:blipFill>
        <p:spPr>
          <a:xfrm>
            <a:off x="1037863" y="4365338"/>
            <a:ext cx="1533525" cy="619125"/>
          </a:xfrm>
          <a:prstGeom prst="rect">
            <a:avLst/>
          </a:prstGeom>
          <a:noFill/>
          <a:ln>
            <a:noFill/>
          </a:ln>
        </p:spPr>
      </p:pic>
      <p:pic>
        <p:nvPicPr>
          <p:cNvPr descr="satellogic_owler_20160227_233238_original.png" id="244" name="Google Shape;244;p27"/>
          <p:cNvPicPr preferRelativeResize="0"/>
          <p:nvPr/>
        </p:nvPicPr>
        <p:blipFill>
          <a:blip r:embed="rId14">
            <a:alphaModFix/>
          </a:blip>
          <a:stretch>
            <a:fillRect/>
          </a:stretch>
        </p:blipFill>
        <p:spPr>
          <a:xfrm>
            <a:off x="5802325" y="3238288"/>
            <a:ext cx="2362200" cy="523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Aprendiendo Python</a:t>
            </a:r>
            <a:r>
              <a:rPr lang="en"/>
              <a:t> </a:t>
            </a:r>
            <a:endParaRPr/>
          </a:p>
        </p:txBody>
      </p:sp>
      <p:pic>
        <p:nvPicPr>
          <p:cNvPr descr="CodeCombat-Logo[1].png" id="250" name="Google Shape;250;p28"/>
          <p:cNvPicPr preferRelativeResize="0"/>
          <p:nvPr/>
        </p:nvPicPr>
        <p:blipFill>
          <a:blip r:embed="rId3">
            <a:alphaModFix/>
          </a:blip>
          <a:stretch>
            <a:fillRect/>
          </a:stretch>
        </p:blipFill>
        <p:spPr>
          <a:xfrm>
            <a:off x="2843275" y="3028875"/>
            <a:ext cx="3930049" cy="1219675"/>
          </a:xfrm>
          <a:prstGeom prst="rect">
            <a:avLst/>
          </a:prstGeom>
          <a:noFill/>
          <a:ln>
            <a:noFill/>
          </a:ln>
        </p:spPr>
      </p:pic>
      <p:sp>
        <p:nvSpPr>
          <p:cNvPr id="251" name="Google Shape;251;p28"/>
          <p:cNvSpPr txBox="1"/>
          <p:nvPr/>
        </p:nvSpPr>
        <p:spPr>
          <a:xfrm>
            <a:off x="1341200" y="1451932"/>
            <a:ext cx="6934200" cy="1491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u="sng">
                <a:solidFill>
                  <a:schemeClr val="hlink"/>
                </a:solidFill>
                <a:hlinkClick r:id="rId4"/>
              </a:rPr>
              <a:t>Python (curso interactivo en Code Academy)</a:t>
            </a:r>
            <a:br>
              <a:rPr lang="en"/>
            </a:br>
            <a:endParaRPr/>
          </a:p>
          <a:p>
            <a:pPr indent="-317500" lvl="0" marL="457200" rtl="0">
              <a:spcBef>
                <a:spcPts val="0"/>
              </a:spcBef>
              <a:spcAft>
                <a:spcPts val="0"/>
              </a:spcAft>
              <a:buSzPts val="1400"/>
              <a:buChar char="●"/>
            </a:pPr>
            <a:r>
              <a:rPr lang="en" u="sng">
                <a:solidFill>
                  <a:schemeClr val="hlink"/>
                </a:solidFill>
                <a:hlinkClick r:id="rId5"/>
              </a:rPr>
              <a:t>https://argentinaenpython.com/quiero-aprender-python/</a:t>
            </a:r>
            <a:br>
              <a:rPr lang="en"/>
            </a:br>
            <a:endParaRPr/>
          </a:p>
          <a:p>
            <a:pPr indent="-317500" lvl="0" marL="457200" rtl="0">
              <a:spcBef>
                <a:spcPts val="0"/>
              </a:spcBef>
              <a:spcAft>
                <a:spcPts val="0"/>
              </a:spcAft>
              <a:buSzPts val="1400"/>
              <a:buChar char="●"/>
            </a:pPr>
            <a:r>
              <a:rPr lang="en" u="sng">
                <a:solidFill>
                  <a:schemeClr val="hlink"/>
                </a:solidFill>
                <a:hlinkClick r:id="rId6"/>
              </a:rPr>
              <a:t>https://blog.desdelinux.net/como-aprender-programar-python-juegas-codecombat/</a:t>
            </a:r>
            <a:endParaRPr/>
          </a:p>
          <a:p>
            <a:pPr indent="0" lvl="0" marL="0" rt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0"/>
          <p:cNvSpPr txBox="1"/>
          <p:nvPr>
            <p:ph type="ctrTitle"/>
          </p:nvPr>
        </p:nvSpPr>
        <p:spPr>
          <a:xfrm>
            <a:off x="1767300" y="228150"/>
            <a:ext cx="5609400" cy="1555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Monty Python</a:t>
            </a:r>
            <a:endParaRPr/>
          </a:p>
        </p:txBody>
      </p:sp>
      <p:pic>
        <p:nvPicPr>
          <p:cNvPr id="53" name="Google Shape;53;p10"/>
          <p:cNvPicPr preferRelativeResize="0"/>
          <p:nvPr/>
        </p:nvPicPr>
        <p:blipFill>
          <a:blip r:embed="rId3">
            <a:alphaModFix/>
          </a:blip>
          <a:stretch>
            <a:fillRect/>
          </a:stretch>
        </p:blipFill>
        <p:spPr>
          <a:xfrm>
            <a:off x="1277927" y="2052126"/>
            <a:ext cx="6588149" cy="3705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pic>
        <p:nvPicPr>
          <p:cNvPr id="58" name="Google Shape;58;p11"/>
          <p:cNvPicPr preferRelativeResize="0"/>
          <p:nvPr/>
        </p:nvPicPr>
        <p:blipFill>
          <a:blip r:embed="rId3">
            <a:alphaModFix/>
          </a:blip>
          <a:stretch>
            <a:fillRect/>
          </a:stretch>
        </p:blipFill>
        <p:spPr>
          <a:xfrm>
            <a:off x="1030675" y="1635225"/>
            <a:ext cx="7263101" cy="4842075"/>
          </a:xfrm>
          <a:prstGeom prst="rect">
            <a:avLst/>
          </a:prstGeom>
          <a:noFill/>
          <a:ln>
            <a:noFill/>
          </a:ln>
        </p:spPr>
      </p:pic>
      <p:sp>
        <p:nvSpPr>
          <p:cNvPr id="59" name="Google Shape;59;p11"/>
          <p:cNvSpPr txBox="1"/>
          <p:nvPr>
            <p:ph idx="4294967295" type="ctrTitle"/>
          </p:nvPr>
        </p:nvSpPr>
        <p:spPr>
          <a:xfrm>
            <a:off x="1030675" y="-435850"/>
            <a:ext cx="4814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Guido van Rossum </a:t>
            </a:r>
            <a:endParaRPr/>
          </a:p>
        </p:txBody>
      </p:sp>
      <p:sp>
        <p:nvSpPr>
          <p:cNvPr id="60" name="Google Shape;60;p11"/>
          <p:cNvSpPr txBox="1"/>
          <p:nvPr/>
        </p:nvSpPr>
        <p:spPr>
          <a:xfrm>
            <a:off x="1030675" y="5748025"/>
            <a:ext cx="1427100" cy="66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222222"/>
                </a:solidFill>
                <a:highlight>
                  <a:srgbClr val="FFFFFF"/>
                </a:highlight>
              </a:rPr>
              <a:t>Diciembre de 1989</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2"/>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Múltiples interpretaciones</a:t>
            </a:r>
            <a:endParaRPr b="0" sz="1400" u="sng">
              <a:solidFill>
                <a:srgbClr val="B7B7B7"/>
              </a:solidFill>
            </a:endParaRPr>
          </a:p>
        </p:txBody>
      </p:sp>
      <p:sp>
        <p:nvSpPr>
          <p:cNvPr id="66" name="Google Shape;66;p12"/>
          <p:cNvSpPr/>
          <p:nvPr/>
        </p:nvSpPr>
        <p:spPr>
          <a:xfrm>
            <a:off x="0" y="6449675"/>
            <a:ext cx="9144000" cy="4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Hardware</a:t>
            </a:r>
            <a:endParaRPr/>
          </a:p>
        </p:txBody>
      </p:sp>
      <p:pic>
        <p:nvPicPr>
          <p:cNvPr descr="filetypes-py-python-128.png" id="67" name="Google Shape;67;p12"/>
          <p:cNvPicPr preferRelativeResize="0"/>
          <p:nvPr/>
        </p:nvPicPr>
        <p:blipFill rotWithShape="1">
          <a:blip r:embed="rId3">
            <a:alphaModFix/>
          </a:blip>
          <a:srcRect b="0" l="0" r="0" t="0"/>
          <a:stretch/>
        </p:blipFill>
        <p:spPr>
          <a:xfrm>
            <a:off x="7482213" y="1756331"/>
            <a:ext cx="1055075" cy="1055075"/>
          </a:xfrm>
          <a:prstGeom prst="rect">
            <a:avLst/>
          </a:prstGeom>
          <a:noFill/>
          <a:ln>
            <a:noFill/>
          </a:ln>
        </p:spPr>
      </p:pic>
      <p:sp>
        <p:nvSpPr>
          <p:cNvPr id="68" name="Google Shape;68;p12"/>
          <p:cNvSpPr/>
          <p:nvPr/>
        </p:nvSpPr>
        <p:spPr>
          <a:xfrm>
            <a:off x="0" y="5992350"/>
            <a:ext cx="9144000" cy="45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Operating system</a:t>
            </a:r>
            <a:endParaRPr/>
          </a:p>
        </p:txBody>
      </p:sp>
      <p:sp>
        <p:nvSpPr>
          <p:cNvPr id="69" name="Google Shape;69;p12"/>
          <p:cNvSpPr/>
          <p:nvPr/>
        </p:nvSpPr>
        <p:spPr>
          <a:xfrm>
            <a:off x="6875600" y="4747850"/>
            <a:ext cx="2268300" cy="1263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Interpreter</a:t>
            </a:r>
            <a:endParaRPr/>
          </a:p>
        </p:txBody>
      </p:sp>
      <p:sp>
        <p:nvSpPr>
          <p:cNvPr id="70" name="Google Shape;70;p12"/>
          <p:cNvSpPr/>
          <p:nvPr/>
        </p:nvSpPr>
        <p:spPr>
          <a:xfrm>
            <a:off x="0" y="3575550"/>
            <a:ext cx="2268300" cy="7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Compiler</a:t>
            </a:r>
            <a:endParaRPr/>
          </a:p>
        </p:txBody>
      </p:sp>
      <p:pic>
        <p:nvPicPr>
          <p:cNvPr descr="Description ..." id="71" name="Google Shape;71;p12"/>
          <p:cNvPicPr preferRelativeResize="0"/>
          <p:nvPr/>
        </p:nvPicPr>
        <p:blipFill>
          <a:blip r:embed="rId4">
            <a:alphaModFix/>
          </a:blip>
          <a:stretch>
            <a:fillRect/>
          </a:stretch>
        </p:blipFill>
        <p:spPr>
          <a:xfrm>
            <a:off x="1060825" y="5020363"/>
            <a:ext cx="1055075" cy="1055075"/>
          </a:xfrm>
          <a:prstGeom prst="rect">
            <a:avLst/>
          </a:prstGeom>
          <a:noFill/>
          <a:ln>
            <a:noFill/>
          </a:ln>
        </p:spPr>
      </p:pic>
      <p:pic>
        <p:nvPicPr>
          <p:cNvPr descr="Open ..." id="72" name="Google Shape;72;p12"/>
          <p:cNvPicPr preferRelativeResize="0"/>
          <p:nvPr/>
        </p:nvPicPr>
        <p:blipFill>
          <a:blip r:embed="rId5">
            <a:alphaModFix/>
          </a:blip>
          <a:stretch>
            <a:fillRect/>
          </a:stretch>
        </p:blipFill>
        <p:spPr>
          <a:xfrm>
            <a:off x="8088813" y="4941188"/>
            <a:ext cx="1055075" cy="1055075"/>
          </a:xfrm>
          <a:prstGeom prst="rect">
            <a:avLst/>
          </a:prstGeom>
          <a:noFill/>
          <a:ln>
            <a:noFill/>
          </a:ln>
        </p:spPr>
      </p:pic>
      <p:pic>
        <p:nvPicPr>
          <p:cNvPr descr="cpp-cplusplus-filetype-document-file-filetype-document-file-128.png" id="73" name="Google Shape;73;p12"/>
          <p:cNvPicPr preferRelativeResize="0"/>
          <p:nvPr/>
        </p:nvPicPr>
        <p:blipFill rotWithShape="1">
          <a:blip r:embed="rId6">
            <a:alphaModFix/>
          </a:blip>
          <a:srcRect b="0" l="0" r="0" t="0"/>
          <a:stretch/>
        </p:blipFill>
        <p:spPr>
          <a:xfrm>
            <a:off x="606613" y="1756331"/>
            <a:ext cx="1055075" cy="1055075"/>
          </a:xfrm>
          <a:prstGeom prst="rect">
            <a:avLst/>
          </a:prstGeom>
          <a:noFill/>
          <a:ln>
            <a:noFill/>
          </a:ln>
        </p:spPr>
      </p:pic>
      <p:sp>
        <p:nvSpPr>
          <p:cNvPr id="74" name="Google Shape;74;p12"/>
          <p:cNvSpPr txBox="1"/>
          <p:nvPr/>
        </p:nvSpPr>
        <p:spPr>
          <a:xfrm>
            <a:off x="3238925" y="3811050"/>
            <a:ext cx="2602500" cy="375600"/>
          </a:xfrm>
          <a:prstGeom prst="rect">
            <a:avLst/>
          </a:prstGeom>
          <a:solidFill>
            <a:schemeClr val="lt1"/>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highlight>
                  <a:srgbClr val="FFFFFF"/>
                </a:highlight>
              </a:rPr>
              <a:t>User input</a:t>
            </a:r>
            <a:endParaRPr>
              <a:highlight>
                <a:srgbClr val="FFFFFF"/>
              </a:highlight>
            </a:endParaRPr>
          </a:p>
        </p:txBody>
      </p:sp>
      <p:sp>
        <p:nvSpPr>
          <p:cNvPr id="75" name="Google Shape;75;p12"/>
          <p:cNvSpPr txBox="1"/>
          <p:nvPr/>
        </p:nvSpPr>
        <p:spPr>
          <a:xfrm>
            <a:off x="0" y="5065700"/>
            <a:ext cx="2268300" cy="93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Executable</a:t>
            </a:r>
            <a:endParaRPr/>
          </a:p>
        </p:txBody>
      </p:sp>
      <p:cxnSp>
        <p:nvCxnSpPr>
          <p:cNvPr id="76" name="Google Shape;76;p12"/>
          <p:cNvCxnSpPr>
            <a:stCxn id="74" idx="2"/>
            <a:endCxn id="75" idx="3"/>
          </p:cNvCxnSpPr>
          <p:nvPr/>
        </p:nvCxnSpPr>
        <p:spPr>
          <a:xfrm rot="5400000">
            <a:off x="2731625" y="3723300"/>
            <a:ext cx="1345200" cy="2271900"/>
          </a:xfrm>
          <a:prstGeom prst="bentConnector2">
            <a:avLst/>
          </a:prstGeom>
          <a:noFill/>
          <a:ln cap="flat" cmpd="sng" w="9525">
            <a:solidFill>
              <a:schemeClr val="dk2"/>
            </a:solidFill>
            <a:prstDash val="solid"/>
            <a:round/>
            <a:headEnd len="med" w="med" type="none"/>
            <a:tailEnd len="med" w="med" type="triangle"/>
          </a:ln>
        </p:spPr>
      </p:cxnSp>
      <p:cxnSp>
        <p:nvCxnSpPr>
          <p:cNvPr id="77" name="Google Shape;77;p12"/>
          <p:cNvCxnSpPr>
            <a:stCxn id="74" idx="2"/>
          </p:cNvCxnSpPr>
          <p:nvPr/>
        </p:nvCxnSpPr>
        <p:spPr>
          <a:xfrm flipH="1" rot="-5400000">
            <a:off x="4892225" y="3834600"/>
            <a:ext cx="1349400" cy="2053500"/>
          </a:xfrm>
          <a:prstGeom prst="bentConnector2">
            <a:avLst/>
          </a:prstGeom>
          <a:noFill/>
          <a:ln cap="flat" cmpd="sng" w="9525">
            <a:solidFill>
              <a:schemeClr val="dk2"/>
            </a:solidFill>
            <a:prstDash val="solid"/>
            <a:round/>
            <a:headEnd len="med" w="med" type="none"/>
            <a:tailEnd len="med" w="med" type="triangle"/>
          </a:ln>
        </p:spPr>
      </p:cxnSp>
      <p:sp>
        <p:nvSpPr>
          <p:cNvPr id="78" name="Google Shape;78;p12"/>
          <p:cNvSpPr txBox="1"/>
          <p:nvPr/>
        </p:nvSpPr>
        <p:spPr>
          <a:xfrm>
            <a:off x="7342525" y="5379425"/>
            <a:ext cx="1801200" cy="65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Bytecode</a:t>
            </a:r>
            <a:endParaRPr/>
          </a:p>
          <a:p>
            <a:pPr indent="0" lvl="0" marL="0" rtl="0">
              <a:spcBef>
                <a:spcPts val="0"/>
              </a:spcBef>
              <a:spcAft>
                <a:spcPts val="0"/>
              </a:spcAft>
              <a:buNone/>
            </a:pPr>
            <a:r>
              <a:rPr lang="en"/>
              <a:t>(.pyc)</a:t>
            </a:r>
            <a:endParaRPr/>
          </a:p>
        </p:txBody>
      </p:sp>
      <p:pic>
        <p:nvPicPr>
          <p:cNvPr descr="i_i_have_no_idea_what_i_am_doing_018_4f8d541ea4ca7.jpg" id="79" name="Google Shape;79;p12"/>
          <p:cNvPicPr preferRelativeResize="0"/>
          <p:nvPr/>
        </p:nvPicPr>
        <p:blipFill>
          <a:blip r:embed="rId7">
            <a:alphaModFix/>
          </a:blip>
          <a:stretch>
            <a:fillRect/>
          </a:stretch>
        </p:blipFill>
        <p:spPr>
          <a:xfrm>
            <a:off x="3238929" y="2046225"/>
            <a:ext cx="2602499" cy="1764825"/>
          </a:xfrm>
          <a:prstGeom prst="rect">
            <a:avLst/>
          </a:prstGeom>
          <a:noFill/>
          <a:ln>
            <a:noFill/>
          </a:ln>
        </p:spPr>
      </p:pic>
      <p:cxnSp>
        <p:nvCxnSpPr>
          <p:cNvPr id="80" name="Google Shape;80;p12"/>
          <p:cNvCxnSpPr>
            <a:endCxn id="70" idx="0"/>
          </p:cNvCxnSpPr>
          <p:nvPr/>
        </p:nvCxnSpPr>
        <p:spPr>
          <a:xfrm>
            <a:off x="1134150" y="2811450"/>
            <a:ext cx="0" cy="7641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2"/>
          <p:cNvCxnSpPr>
            <a:stCxn id="70" idx="2"/>
            <a:endCxn id="75" idx="0"/>
          </p:cNvCxnSpPr>
          <p:nvPr/>
        </p:nvCxnSpPr>
        <p:spPr>
          <a:xfrm>
            <a:off x="1134150" y="4319850"/>
            <a:ext cx="0" cy="7458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2"/>
          <p:cNvCxnSpPr>
            <a:endCxn id="69" idx="0"/>
          </p:cNvCxnSpPr>
          <p:nvPr/>
        </p:nvCxnSpPr>
        <p:spPr>
          <a:xfrm>
            <a:off x="8009750" y="2811350"/>
            <a:ext cx="0" cy="193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2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2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3"/>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Características de Python</a:t>
            </a:r>
            <a:endParaRPr b="0" sz="1400">
              <a:solidFill>
                <a:srgbClr val="B7B7B7"/>
              </a:solidFill>
            </a:endParaRPr>
          </a:p>
        </p:txBody>
      </p:sp>
      <p:sp>
        <p:nvSpPr>
          <p:cNvPr id="88" name="Google Shape;88;p13"/>
          <p:cNvSpPr txBox="1"/>
          <p:nvPr>
            <p:ph idx="1" type="body"/>
          </p:nvPr>
        </p:nvSpPr>
        <p:spPr>
          <a:xfrm>
            <a:off x="710900" y="1371600"/>
            <a:ext cx="7975800" cy="4967700"/>
          </a:xfrm>
          <a:prstGeom prst="rect">
            <a:avLst/>
          </a:prstGeom>
        </p:spPr>
        <p:txBody>
          <a:bodyPr anchorCtr="0" anchor="t" bIns="91425" lIns="91425" spcFirstLastPara="1" rIns="91425" wrap="square" tIns="91425">
            <a:noAutofit/>
          </a:bodyPr>
          <a:lstStyle/>
          <a:p>
            <a:pPr indent="0" lvl="0" marL="0" rtl="0">
              <a:lnSpc>
                <a:spcPct val="160000"/>
              </a:lnSpc>
              <a:spcBef>
                <a:spcPts val="0"/>
              </a:spcBef>
              <a:spcAft>
                <a:spcPts val="0"/>
              </a:spcAft>
              <a:buClr>
                <a:schemeClr val="dk1"/>
              </a:buClr>
              <a:buSzPts val="1100"/>
              <a:buFont typeface="Arial"/>
              <a:buNone/>
            </a:pPr>
            <a:r>
              <a:rPr lang="en" sz="1400">
                <a:solidFill>
                  <a:srgbClr val="4D4D4D"/>
                </a:solidFill>
                <a:highlight>
                  <a:srgbClr val="FAFAFA"/>
                </a:highlight>
              </a:rPr>
              <a:t>Características que hacen de Python un lenguaje tan popular y poderoso.</a:t>
            </a:r>
            <a:endParaRPr sz="1400">
              <a:solidFill>
                <a:srgbClr val="4D4D4D"/>
              </a:solidFill>
              <a:highlight>
                <a:srgbClr val="FAFAFA"/>
              </a:highlight>
            </a:endParaRPr>
          </a:p>
          <a:p>
            <a:pPr indent="-317500" lvl="0" marL="457200" rtl="0">
              <a:lnSpc>
                <a:spcPct val="160000"/>
              </a:lnSpc>
              <a:spcBef>
                <a:spcPts val="800"/>
              </a:spcBef>
              <a:spcAft>
                <a:spcPts val="0"/>
              </a:spcAft>
              <a:buClr>
                <a:srgbClr val="4D4D4D"/>
              </a:buClr>
              <a:buSzPts val="1400"/>
              <a:buFont typeface="Arial"/>
              <a:buChar char="●"/>
            </a:pPr>
            <a:r>
              <a:rPr lang="en" sz="1400">
                <a:solidFill>
                  <a:srgbClr val="4D4D4D"/>
                </a:solidFill>
                <a:highlight>
                  <a:srgbClr val="FAFAFA"/>
                </a:highlight>
              </a:rPr>
              <a:t>Sintaxis muy clara y legible.</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Orientación a objetos intuitiva.</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Altamente modular, soporta paquetes.</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Enfocado en el uso de excepciones para el manejo de errores.</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Tipos de datos dinámicos de muy alto nivel.</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Extensa biblioteca estándar (STL) y módulos de terceros para prácticamente todas las tareas.</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Extensiones y módulos fácilmente escritos en C, C + + (o Java para Jython, o. NET para IronPython).</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Integrable dentro de las aplicaciones como una interfaz de scripting.</a:t>
            </a:r>
            <a:endParaRPr sz="1400">
              <a:solidFill>
                <a:srgbClr val="4D4D4D"/>
              </a:solidFill>
              <a:highlight>
                <a:srgbClr val="FAFAFA"/>
              </a:highlight>
            </a:endParaRPr>
          </a:p>
          <a:p>
            <a:pPr indent="457200" lvl="0" marL="1371600" rtl="0">
              <a:spcBef>
                <a:spcPts val="800"/>
              </a:spcBef>
              <a:spcAft>
                <a:spcPts val="0"/>
              </a:spcAft>
              <a:buClr>
                <a:schemeClr val="dk1"/>
              </a:buClr>
              <a:buSzPts val="1100"/>
              <a:buFont typeface="Arial"/>
              <a:buNone/>
            </a:pPr>
            <a:r>
              <a:t/>
            </a:r>
            <a:endParaRPr i="1" sz="2000">
              <a:solidFill>
                <a:srgbClr val="B7B7B7"/>
              </a:solidFill>
              <a:latin typeface="Consolas"/>
              <a:ea typeface="Consolas"/>
              <a:cs typeface="Consolas"/>
              <a:sym typeface="Consolas"/>
            </a:endParaRPr>
          </a:p>
          <a:p>
            <a:pPr indent="0" lvl="0" marL="0" rtl="0">
              <a:spcBef>
                <a:spcPts val="600"/>
              </a:spcBef>
              <a:spcAft>
                <a:spcPts val="0"/>
              </a:spcAft>
              <a:buNone/>
            </a:pPr>
            <a:r>
              <a:t/>
            </a:r>
            <a:endParaRPr sz="20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Aplicaciones de Python.</a:t>
            </a:r>
            <a:endParaRPr b="0" sz="1400">
              <a:solidFill>
                <a:srgbClr val="B7B7B7"/>
              </a:solidFill>
            </a:endParaRPr>
          </a:p>
        </p:txBody>
      </p:sp>
      <p:sp>
        <p:nvSpPr>
          <p:cNvPr id="94" name="Google Shape;94;p14"/>
          <p:cNvSpPr txBox="1"/>
          <p:nvPr>
            <p:ph idx="1" type="body"/>
          </p:nvPr>
        </p:nvSpPr>
        <p:spPr>
          <a:xfrm>
            <a:off x="710900" y="1447800"/>
            <a:ext cx="7975800" cy="5178000"/>
          </a:xfrm>
          <a:prstGeom prst="rect">
            <a:avLst/>
          </a:prstGeom>
        </p:spPr>
        <p:txBody>
          <a:bodyPr anchorCtr="0" anchor="t" bIns="91425" lIns="91425" spcFirstLastPara="1" rIns="91425" wrap="square" tIns="91425">
            <a:noAutofit/>
          </a:bodyPr>
          <a:lstStyle/>
          <a:p>
            <a:pPr indent="0" lvl="0" marL="0" rtl="0">
              <a:lnSpc>
                <a:spcPct val="160000"/>
              </a:lnSpc>
              <a:spcBef>
                <a:spcPts val="0"/>
              </a:spcBef>
              <a:spcAft>
                <a:spcPts val="0"/>
              </a:spcAft>
              <a:buClr>
                <a:srgbClr val="000000"/>
              </a:buClr>
              <a:buSzPts val="1100"/>
              <a:buFont typeface="Arial"/>
              <a:buNone/>
            </a:pPr>
            <a:r>
              <a:rPr lang="en" sz="1400">
                <a:solidFill>
                  <a:srgbClr val="4D4D4D"/>
                </a:solidFill>
                <a:highlight>
                  <a:srgbClr val="FAFAFA"/>
                </a:highlight>
              </a:rPr>
              <a:t>Al ser un lenguaje multipropósito y altamente portable, Python se ha utilizado para desarrollar:</a:t>
            </a:r>
            <a:endParaRPr sz="1400">
              <a:solidFill>
                <a:srgbClr val="4D4D4D"/>
              </a:solidFill>
              <a:highlight>
                <a:srgbClr val="FAFAFA"/>
              </a:highlight>
            </a:endParaRPr>
          </a:p>
          <a:p>
            <a:pPr indent="-317500" lvl="0" marL="457200" rtl="0">
              <a:lnSpc>
                <a:spcPct val="160000"/>
              </a:lnSpc>
              <a:spcBef>
                <a:spcPts val="800"/>
              </a:spcBef>
              <a:spcAft>
                <a:spcPts val="0"/>
              </a:spcAft>
              <a:buClr>
                <a:srgbClr val="4D4D4D"/>
              </a:buClr>
              <a:buSzPts val="1400"/>
              <a:buFont typeface="Arial"/>
              <a:buChar char="●"/>
            </a:pPr>
            <a:r>
              <a:rPr lang="en" sz="1400">
                <a:solidFill>
                  <a:srgbClr val="4D4D4D"/>
                </a:solidFill>
                <a:highlight>
                  <a:srgbClr val="FAFAFA"/>
                </a:highlight>
              </a:rPr>
              <a:t>Aplicaciones de escritorio.</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Aplicaciones web.</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Análisis de datos.</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Administración de servidores.</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Seguridad y análisis de penetración.</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Cómputo en la nube.</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Cómputo científico.</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Análisis de lenguaje natural.</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Visión artificial.</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Animación, videojuegos e imágenes generadas por computadora.</a:t>
            </a:r>
            <a:endParaRPr sz="1400">
              <a:solidFill>
                <a:srgbClr val="4D4D4D"/>
              </a:solidFill>
              <a:highlight>
                <a:srgbClr val="FAFAFA"/>
              </a:highlight>
            </a:endParaRPr>
          </a:p>
          <a:p>
            <a:pPr indent="-317500" lvl="0" marL="457200" rtl="0">
              <a:lnSpc>
                <a:spcPct val="160000"/>
              </a:lnSpc>
              <a:spcBef>
                <a:spcPts val="0"/>
              </a:spcBef>
              <a:spcAft>
                <a:spcPts val="0"/>
              </a:spcAft>
              <a:buClr>
                <a:srgbClr val="4D4D4D"/>
              </a:buClr>
              <a:buSzPts val="1400"/>
              <a:buFont typeface="Arial"/>
              <a:buChar char="●"/>
            </a:pPr>
            <a:r>
              <a:rPr lang="en" sz="1400">
                <a:solidFill>
                  <a:srgbClr val="4D4D4D"/>
                </a:solidFill>
                <a:highlight>
                  <a:srgbClr val="FAFAFA"/>
                </a:highlight>
              </a:rPr>
              <a:t>Aplicaciones móviles.</a:t>
            </a:r>
            <a:endParaRPr sz="1400">
              <a:solidFill>
                <a:srgbClr val="4D4D4D"/>
              </a:solidFill>
              <a:highlight>
                <a:srgbClr val="FAFAFA"/>
              </a:highlight>
            </a:endParaRPr>
          </a:p>
          <a:p>
            <a:pPr indent="457200" lvl="0" marL="1371600" rtl="0">
              <a:lnSpc>
                <a:spcPct val="160000"/>
              </a:lnSpc>
              <a:spcBef>
                <a:spcPts val="800"/>
              </a:spcBef>
              <a:spcAft>
                <a:spcPts val="0"/>
              </a:spcAft>
              <a:buClr>
                <a:schemeClr val="dk1"/>
              </a:buClr>
              <a:buSzPts val="1100"/>
              <a:buFont typeface="Arial"/>
              <a:buNone/>
            </a:pPr>
            <a:r>
              <a:t/>
            </a:r>
            <a:endParaRPr i="1" sz="2000">
              <a:solidFill>
                <a:srgbClr val="B7B7B7"/>
              </a:solidFill>
              <a:latin typeface="Consolas"/>
              <a:ea typeface="Consolas"/>
              <a:cs typeface="Consolas"/>
              <a:sym typeface="Consolas"/>
            </a:endParaRPr>
          </a:p>
          <a:p>
            <a:pPr indent="0" lvl="0" marL="0" rtl="0">
              <a:lnSpc>
                <a:spcPct val="160000"/>
              </a:lnSpc>
              <a:spcBef>
                <a:spcPts val="600"/>
              </a:spcBef>
              <a:spcAft>
                <a:spcPts val="0"/>
              </a:spcAft>
              <a:buNone/>
            </a:pPr>
            <a:r>
              <a:t/>
            </a:r>
            <a:endParaRPr sz="20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El zen</a:t>
            </a:r>
            <a:r>
              <a:rPr lang="en"/>
              <a:t> de Python.</a:t>
            </a:r>
            <a:endParaRPr b="0" sz="1400">
              <a:solidFill>
                <a:srgbClr val="B7B7B7"/>
              </a:solidFill>
            </a:endParaRPr>
          </a:p>
        </p:txBody>
      </p:sp>
      <p:sp>
        <p:nvSpPr>
          <p:cNvPr id="100" name="Google Shape;100;p15"/>
          <p:cNvSpPr txBox="1"/>
          <p:nvPr>
            <p:ph idx="1" type="body"/>
          </p:nvPr>
        </p:nvSpPr>
        <p:spPr>
          <a:xfrm>
            <a:off x="679175" y="1525400"/>
            <a:ext cx="7975800" cy="4967700"/>
          </a:xfrm>
          <a:prstGeom prst="rect">
            <a:avLst/>
          </a:prstGeom>
        </p:spPr>
        <p:txBody>
          <a:bodyPr anchorCtr="0" anchor="t" bIns="91425" lIns="91425" spcFirstLastPara="1" rIns="91425" wrap="square" tIns="91425">
            <a:noAutofit/>
          </a:bodyPr>
          <a:lstStyle/>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Bello es mejor que feo.</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Explícito es mejor que implícito.</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Simple es mejor que complejo.</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Complejo es mejor que complicado.</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Plano es mejor que anidado.</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Disperso es mejor que denso.</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La legibilidad cuenta.</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Los casos especiales no son tan especiales como para quebrantar las reglas.</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Lo práctico gana a lo puro.</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Los errores nunca deberían dejarse pasar silenciosamente.</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A menos que hayan sido silenciados explícitamente.</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Frente a la ambigüedad, rechaza la tentación de adivinar.</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Debería haber una -y preferiblemente sólo una- manera obvia de hacerlo.</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Aunque esa manera puede no ser obvia al principio a menos que usted sea holandés.</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Ahora es mejor que nunca.</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Aunque nunca es a menudo mejor que ya mismo.</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Si la implementación es difícil de explicar, es una mala idea.</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Si la implementación es fácil de explicar, puede que sea una buena idea.</a:t>
            </a:r>
            <a:endParaRPr i="1" sz="1200">
              <a:solidFill>
                <a:srgbClr val="222222"/>
              </a:solidFill>
              <a:highlight>
                <a:srgbClr val="FFFFFF"/>
              </a:highlight>
            </a:endParaRPr>
          </a:p>
          <a:p>
            <a:pPr indent="-304800" lvl="0" marL="660400" rtl="0">
              <a:lnSpc>
                <a:spcPct val="135000"/>
              </a:lnSpc>
              <a:spcBef>
                <a:spcPts val="0"/>
              </a:spcBef>
              <a:spcAft>
                <a:spcPts val="0"/>
              </a:spcAft>
              <a:buClr>
                <a:srgbClr val="222222"/>
              </a:buClr>
              <a:buSzPts val="1200"/>
              <a:buFont typeface="Arial"/>
              <a:buChar char="●"/>
            </a:pPr>
            <a:r>
              <a:rPr i="1" lang="en" sz="1200">
                <a:solidFill>
                  <a:srgbClr val="222222"/>
                </a:solidFill>
                <a:highlight>
                  <a:srgbClr val="FFFFFF"/>
                </a:highlight>
              </a:rPr>
              <a:t>Los espacios de nombres (namespaces) son una gran idea ¡Hagamos más de esas cosas!</a:t>
            </a:r>
            <a:endParaRPr sz="1200">
              <a:solidFill>
                <a:srgbClr val="4D4D4D"/>
              </a:solidFill>
              <a:highlight>
                <a:srgbClr val="FAFAFA"/>
              </a:highlight>
            </a:endParaRPr>
          </a:p>
          <a:p>
            <a:pPr indent="457200" lvl="0" marL="1371600" rtl="0">
              <a:spcBef>
                <a:spcPts val="2000"/>
              </a:spcBef>
              <a:spcAft>
                <a:spcPts val="0"/>
              </a:spcAft>
              <a:buClr>
                <a:schemeClr val="dk1"/>
              </a:buClr>
              <a:buSzPts val="1100"/>
              <a:buFont typeface="Arial"/>
              <a:buNone/>
            </a:pPr>
            <a:r>
              <a:t/>
            </a:r>
            <a:endParaRPr i="1" sz="2000">
              <a:solidFill>
                <a:srgbClr val="B7B7B7"/>
              </a:solidFill>
              <a:latin typeface="Consolas"/>
              <a:ea typeface="Consolas"/>
              <a:cs typeface="Consolas"/>
              <a:sym typeface="Consolas"/>
            </a:endParaRPr>
          </a:p>
          <a:p>
            <a:pPr indent="0" lvl="0" marL="0" rtl="0">
              <a:spcBef>
                <a:spcPts val="600"/>
              </a:spcBef>
              <a:spcAft>
                <a:spcPts val="0"/>
              </a:spcAft>
              <a:buNone/>
            </a:pPr>
            <a:r>
              <a:t/>
            </a:r>
            <a:endParaRPr sz="20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25375" y="-17387"/>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Comandos</a:t>
            </a:r>
            <a:endParaRPr b="0" sz="1400">
              <a:solidFill>
                <a:srgbClr val="B7B7B7"/>
              </a:solidFill>
            </a:endParaRPr>
          </a:p>
        </p:txBody>
      </p:sp>
      <p:sp>
        <p:nvSpPr>
          <p:cNvPr id="106" name="Google Shape;106;p16"/>
          <p:cNvSpPr txBox="1"/>
          <p:nvPr>
            <p:ph idx="1" type="body"/>
          </p:nvPr>
        </p:nvSpPr>
        <p:spPr>
          <a:xfrm>
            <a:off x="710900" y="1600200"/>
            <a:ext cx="7975800" cy="4967700"/>
          </a:xfrm>
          <a:prstGeom prst="rect">
            <a:avLst/>
          </a:prstGeom>
        </p:spPr>
        <p:txBody>
          <a:bodyPr anchorCtr="0" anchor="t" bIns="91425" lIns="91425" spcFirstLastPara="1" rIns="91425" wrap="square" tIns="91425">
            <a:noAutofit/>
          </a:bodyPr>
          <a:lstStyle/>
          <a:p>
            <a:pPr indent="0" lvl="0" marL="139700" rtl="0">
              <a:lnSpc>
                <a:spcPct val="110000"/>
              </a:lnSpc>
              <a:spcBef>
                <a:spcPts val="2200"/>
              </a:spcBef>
              <a:spcAft>
                <a:spcPts val="0"/>
              </a:spcAft>
              <a:buClr>
                <a:schemeClr val="dk1"/>
              </a:buClr>
              <a:buSzPts val="1100"/>
              <a:buFont typeface="Arial"/>
              <a:buNone/>
            </a:pPr>
            <a:r>
              <a:rPr b="1" lang="en">
                <a:solidFill>
                  <a:srgbClr val="333333"/>
                </a:solidFill>
                <a:highlight>
                  <a:srgbClr val="FFFFFF"/>
                </a:highlight>
              </a:rPr>
              <a:t>¡Tu primer comando en Python!</a:t>
            </a:r>
            <a:endParaRPr b="1">
              <a:solidFill>
                <a:srgbClr val="333333"/>
              </a:solidFill>
              <a:highlight>
                <a:srgbClr val="FFFFFF"/>
              </a:highlight>
            </a:endParaRPr>
          </a:p>
          <a:p>
            <a:pPr indent="0" lvl="0" marL="152400" marR="152400" rtl="0">
              <a:lnSpc>
                <a:spcPct val="142857"/>
              </a:lnSpc>
              <a:spcBef>
                <a:spcPts val="1400"/>
              </a:spcBef>
              <a:spcAft>
                <a:spcPts val="0"/>
              </a:spcAft>
              <a:buClr>
                <a:schemeClr val="dk1"/>
              </a:buClr>
              <a:buSzPts val="1100"/>
              <a:buFont typeface="Arial"/>
              <a:buNone/>
            </a:pPr>
            <a:r>
              <a:rPr lang="en" sz="1000">
                <a:solidFill>
                  <a:srgbClr val="333333"/>
                </a:solidFill>
                <a:highlight>
                  <a:srgbClr val="F7F7F7"/>
                </a:highlight>
                <a:latin typeface="Consolas"/>
                <a:ea typeface="Consolas"/>
                <a:cs typeface="Consolas"/>
                <a:sym typeface="Consolas"/>
              </a:rPr>
              <a:t>&gt;&gt;&gt; 2 + 3</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5</a:t>
            </a: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nSpc>
                <a:spcPct val="115000"/>
              </a:lnSpc>
              <a:spcBef>
                <a:spcPts val="1500"/>
              </a:spcBef>
              <a:spcAft>
                <a:spcPts val="0"/>
              </a:spcAft>
              <a:buClr>
                <a:schemeClr val="dk1"/>
              </a:buClr>
              <a:buSzPts val="1100"/>
              <a:buFont typeface="Arial"/>
              <a:buNone/>
            </a:pPr>
            <a:r>
              <a:rPr lang="en" sz="1200">
                <a:solidFill>
                  <a:srgbClr val="333333"/>
                </a:solidFill>
                <a:highlight>
                  <a:srgbClr val="FFFFFF"/>
                </a:highlight>
              </a:rPr>
              <a:t>¡Bien! ¿Ves cómo salió la respuesta? ¡Python sabe matemáticas! Podrías intentar otros comandos como:</a:t>
            </a:r>
            <a:endParaRPr sz="1200">
              <a:solidFill>
                <a:srgbClr val="333333"/>
              </a:solidFill>
              <a:highlight>
                <a:srgbClr val="FFFFFF"/>
              </a:highlight>
            </a:endParaRPr>
          </a:p>
          <a:p>
            <a:pPr indent="-304800" lvl="0" marL="457200" rtl="0">
              <a:lnSpc>
                <a:spcPct val="115000"/>
              </a:lnSpc>
              <a:spcBef>
                <a:spcPts val="900"/>
              </a:spcBef>
              <a:spcAft>
                <a:spcPts val="0"/>
              </a:spcAft>
              <a:buClr>
                <a:srgbClr val="333333"/>
              </a:buClr>
              <a:buSzPts val="1200"/>
              <a:buChar char="●"/>
            </a:pPr>
            <a:r>
              <a:rPr lang="en" sz="1000">
                <a:solidFill>
                  <a:srgbClr val="333333"/>
                </a:solidFill>
                <a:highlight>
                  <a:srgbClr val="F7F7F7"/>
                </a:highlight>
                <a:latin typeface="Consolas"/>
                <a:ea typeface="Consolas"/>
                <a:cs typeface="Consolas"/>
                <a:sym typeface="Consolas"/>
              </a:rPr>
              <a:t>4 * 5</a:t>
            </a:r>
            <a:endParaRPr sz="1000">
              <a:solidFill>
                <a:srgbClr val="333333"/>
              </a:solidFill>
              <a:highlight>
                <a:srgbClr val="F7F7F7"/>
              </a:highlight>
              <a:latin typeface="Consolas"/>
              <a:ea typeface="Consolas"/>
              <a:cs typeface="Consolas"/>
              <a:sym typeface="Consolas"/>
            </a:endParaRPr>
          </a:p>
          <a:p>
            <a:pPr indent="-304800" lvl="0" marL="457200" rtl="0">
              <a:lnSpc>
                <a:spcPct val="115000"/>
              </a:lnSpc>
              <a:spcBef>
                <a:spcPts val="0"/>
              </a:spcBef>
              <a:spcAft>
                <a:spcPts val="0"/>
              </a:spcAft>
              <a:buClr>
                <a:srgbClr val="333333"/>
              </a:buClr>
              <a:buSzPts val="1200"/>
              <a:buChar char="●"/>
            </a:pPr>
            <a:r>
              <a:rPr lang="en" sz="1000">
                <a:solidFill>
                  <a:srgbClr val="333333"/>
                </a:solidFill>
                <a:highlight>
                  <a:srgbClr val="F7F7F7"/>
                </a:highlight>
                <a:latin typeface="Consolas"/>
                <a:ea typeface="Consolas"/>
                <a:cs typeface="Consolas"/>
                <a:sym typeface="Consolas"/>
              </a:rPr>
              <a:t>5 - 1</a:t>
            </a:r>
            <a:endParaRPr sz="1000">
              <a:solidFill>
                <a:srgbClr val="333333"/>
              </a:solidFill>
              <a:highlight>
                <a:srgbClr val="F7F7F7"/>
              </a:highlight>
              <a:latin typeface="Consolas"/>
              <a:ea typeface="Consolas"/>
              <a:cs typeface="Consolas"/>
              <a:sym typeface="Consolas"/>
            </a:endParaRPr>
          </a:p>
          <a:p>
            <a:pPr indent="-304800" lvl="0" marL="457200" rtl="0">
              <a:lnSpc>
                <a:spcPct val="115000"/>
              </a:lnSpc>
              <a:spcBef>
                <a:spcPts val="0"/>
              </a:spcBef>
              <a:spcAft>
                <a:spcPts val="0"/>
              </a:spcAft>
              <a:buClr>
                <a:srgbClr val="333333"/>
              </a:buClr>
              <a:buSzPts val="1200"/>
              <a:buChar char="●"/>
            </a:pPr>
            <a:r>
              <a:rPr lang="en" sz="1000">
                <a:solidFill>
                  <a:srgbClr val="333333"/>
                </a:solidFill>
                <a:highlight>
                  <a:srgbClr val="F7F7F7"/>
                </a:highlight>
                <a:latin typeface="Consolas"/>
                <a:ea typeface="Consolas"/>
                <a:cs typeface="Consolas"/>
                <a:sym typeface="Consolas"/>
              </a:rPr>
              <a:t>40 / 2</a:t>
            </a:r>
            <a:endParaRPr sz="1000">
              <a:solidFill>
                <a:srgbClr val="333333"/>
              </a:solidFill>
              <a:highlight>
                <a:srgbClr val="F7F7F7"/>
              </a:highlight>
              <a:latin typeface="Consolas"/>
              <a:ea typeface="Consolas"/>
              <a:cs typeface="Consolas"/>
              <a:sym typeface="Consolas"/>
            </a:endParaRPr>
          </a:p>
          <a:p>
            <a:pPr indent="457200" lvl="0" marL="1371600" rtl="0">
              <a:spcBef>
                <a:spcPts val="900"/>
              </a:spcBef>
              <a:spcAft>
                <a:spcPts val="0"/>
              </a:spcAft>
              <a:buClr>
                <a:schemeClr val="dk1"/>
              </a:buClr>
              <a:buSzPts val="1100"/>
              <a:buFont typeface="Arial"/>
              <a:buNone/>
            </a:pPr>
            <a:r>
              <a:t/>
            </a:r>
            <a:endParaRPr i="1" sz="2000">
              <a:solidFill>
                <a:srgbClr val="B7B7B7"/>
              </a:solidFill>
              <a:latin typeface="Consolas"/>
              <a:ea typeface="Consolas"/>
              <a:cs typeface="Consolas"/>
              <a:sym typeface="Consolas"/>
            </a:endParaRPr>
          </a:p>
          <a:p>
            <a:pPr indent="0" lvl="0" marL="0" rtl="0">
              <a:spcBef>
                <a:spcPts val="600"/>
              </a:spcBef>
              <a:spcAft>
                <a:spcPts val="0"/>
              </a:spcAft>
              <a:buNone/>
            </a:pPr>
            <a:r>
              <a:t/>
            </a:r>
            <a:endParaRPr sz="20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