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10287000" cx="18286400"/>
  <p:notesSz cx="6797675" cy="9928225"/>
  <p:embeddedFontLst>
    <p:embeddedFont>
      <p:font typeface="Source Sans Pro SemiBold"/>
      <p:regular r:id="rId39"/>
      <p:bold r:id="rId40"/>
      <p:italic r:id="rId41"/>
      <p:boldItalic r:id="rId42"/>
    </p:embeddedFont>
    <p:embeddedFont>
      <p:font typeface="Merriweather"/>
      <p:regular r:id="rId43"/>
      <p:bold r:id="rId44"/>
      <p:italic r:id="rId45"/>
      <p:boldItalic r:id="rId46"/>
    </p:embeddedFont>
    <p:embeddedFont>
      <p:font typeface="Source Sans Pr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A2C50B-8BC5-4835-883C-2AAF1B0D2CFC}">
  <a:tblStyle styleId="{4CA2C50B-8BC5-4835-883C-2AAF1B0D2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8" orient="horz"/>
        <p:guide pos="57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bold.fntdata"/><Relationship Id="rId42" Type="http://schemas.openxmlformats.org/officeDocument/2006/relationships/font" Target="fonts/SourceSansProSemiBold-boldItalic.fntdata"/><Relationship Id="rId41" Type="http://schemas.openxmlformats.org/officeDocument/2006/relationships/font" Target="fonts/SourceSansProSemiBold-italic.fntdata"/><Relationship Id="rId44" Type="http://schemas.openxmlformats.org/officeDocument/2006/relationships/font" Target="fonts/Merriweather-bold.fntdata"/><Relationship Id="rId43" Type="http://schemas.openxmlformats.org/officeDocument/2006/relationships/font" Target="fonts/Merriweather-regular.fntdata"/><Relationship Id="rId46" Type="http://schemas.openxmlformats.org/officeDocument/2006/relationships/font" Target="fonts/Merriweather-boldItalic.fntdata"/><Relationship Id="rId45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SourceSansPro-bold.fntdata"/><Relationship Id="rId47" Type="http://schemas.openxmlformats.org/officeDocument/2006/relationships/font" Target="fonts/SourceSansPro-regular.fntdata"/><Relationship Id="rId49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SourceSansProSemiBold-regular.fntdata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regular.fntdata"/><Relationship Id="rId50" Type="http://schemas.openxmlformats.org/officeDocument/2006/relationships/font" Target="fonts/SourceSansPr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ebf9d4690_0_86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cebf9d4690_0_8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ebf9d4690_1_147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cebf9d4690_1_14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8ec5d1864_0_18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8ec5d1864_0_18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c8ec5d1864_0_185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8ec5d1864_0_22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8ec5d1864_0_22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c8ec5d1864_0_225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8ec5d1864_0_6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8ec5d1864_0_6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c8ec5d1864_0_61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8ec5d1864_0_324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8ec5d1864_0_324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c8ec5d1864_0_324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8ec5d1864_0_17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8ec5d1864_0_17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c8ec5d1864_0_175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8ec5d1864_0_23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8ec5d1864_0_23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c8ec5d1864_0_233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8ec5d1864_0_142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8ec5d1864_0_142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c8ec5d1864_0_142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ebf9d4690_1_37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ebf9d4690_1_37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cebf9d4690_1_371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8ec5d1864_0_247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8ec5d1864_0_24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c8ec5d1864_0_247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bf9d4690_1_82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cebf9d4690_1_82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8ec5d1864_0_16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8ec5d1864_0_16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c8ec5d1864_0_165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8ec5d1864_0_24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8ec5d1864_0_24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c8ec5d1864_0_240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8ec5d1864_0_311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8ec5d1864_0_311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c8ec5d1864_0_311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ebf9d4690_1_406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ebf9d4690_1_40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cebf9d4690_1_406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8ec5d1864_0_336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8ec5d1864_0_33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c8ec5d1864_0_336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ebf9d4690_1_158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cebf9d4690_1_15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8ec5d1864_0_10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8ec5d1864_0_10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c8ec5d1864_0_100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ebf9d4690_1_169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cebf9d4690_1_16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21028"/>
                </a:solidFill>
              </a:rPr>
              <a:t>TO BE REMOVED</a:t>
            </a:r>
            <a:endParaRPr>
              <a:solidFill>
                <a:srgbClr val="02102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8ec5d1864_0_107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8ec5d1864_0_10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BE REMOVED</a:t>
            </a:r>
            <a:endParaRPr/>
          </a:p>
        </p:txBody>
      </p:sp>
      <p:sp>
        <p:nvSpPr>
          <p:cNvPr id="495" name="Google Shape;495;gc8ec5d1864_0_107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ebf9d4690_1_178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cebf9d4690_1_17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bf9d4690_0_167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cebf9d4690_0_16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ebf9d4690_1_185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ebf9d4690_1_18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cebf9d4690_1_185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ebf9d4690_1_194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cebf9d4690_1_194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bf9d4690_1_254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cebf9d4690_1_254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8ec5d1864_0_3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8ec5d1864_0_3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c8ec5d1864_0_33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ebf9d4690_1_125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cebf9d4690_1_125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ec5d1864_0_18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8ec5d1864_0_1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c8ec5d1864_0_18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ebf9d4690_1_136:notes"/>
          <p:cNvSpPr/>
          <p:nvPr>
            <p:ph idx="2" type="sldImg"/>
          </p:nvPr>
        </p:nvSpPr>
        <p:spPr>
          <a:xfrm>
            <a:off x="377913" y="744617"/>
            <a:ext cx="60417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cebf9d4690_1_13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8ec5d1864_0_216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8ec5d1864_0_216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8ec5d1864_0_216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6087600" cy="10287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087667" y="0"/>
            <a:ext cx="121986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073551" y="3983700"/>
            <a:ext cx="98067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i="0" sz="7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7073551" y="6867320"/>
            <a:ext cx="1391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bright)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00" y="-11600"/>
            <a:ext cx="18286500" cy="10299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blue)">
  <p:cSld name="TITLE_ONL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0" y="0"/>
            <a:ext cx="60876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6087417" y="0"/>
            <a:ext cx="12198600" cy="10287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2"/>
          <p:cNvCxnSpPr/>
          <p:nvPr/>
        </p:nvCxnSpPr>
        <p:spPr>
          <a:xfrm>
            <a:off x="1069690" y="359210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D495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2"/>
          <p:cNvSpPr txBox="1"/>
          <p:nvPr>
            <p:ph type="title"/>
          </p:nvPr>
        </p:nvSpPr>
        <p:spPr>
          <a:xfrm>
            <a:off x="884733" y="2090300"/>
            <a:ext cx="42945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white)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0"/>
            <a:ext cx="60876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087667" y="0"/>
            <a:ext cx="121986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884733" y="3617152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36495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3"/>
          <p:cNvSpPr txBox="1"/>
          <p:nvPr>
            <p:ph type="title"/>
          </p:nvPr>
        </p:nvSpPr>
        <p:spPr>
          <a:xfrm>
            <a:off x="884733" y="2090300"/>
            <a:ext cx="42945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200" y="-11600"/>
            <a:ext cx="18286500" cy="10299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914320" y="8203018"/>
            <a:ext cx="164577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94667"/>
              </a:buClr>
              <a:buSzPts val="2400"/>
              <a:buNone/>
              <a:defRPr b="1" sz="3600">
                <a:solidFill>
                  <a:srgbClr val="36495C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Quo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00" y="-11600"/>
            <a:ext cx="18286500" cy="10299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8606547" y="0"/>
            <a:ext cx="1073400" cy="17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86171" y="417334"/>
            <a:ext cx="39141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2000" u="none" cap="none" strike="noStrike">
              <a:solidFill>
                <a:srgbClr val="2946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232667" y="2786650"/>
            <a:ext cx="11821500" cy="6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09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1pPr>
            <a:lvl2pPr indent="-609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2pPr>
            <a:lvl3pPr indent="-609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3pPr>
            <a:lvl4pPr indent="-609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4pPr>
            <a:lvl5pPr indent="-609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5pPr>
            <a:lvl6pPr indent="-609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6pPr>
            <a:lvl7pPr indent="-609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7pPr>
            <a:lvl8pPr indent="-609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8pPr>
            <a:lvl9pPr indent="-609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Diapositive de titre">
  <p:cSld name="9_Diapositive de titr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061704"/>
            <a:ext cx="18286412" cy="122529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7112070" y="9499702"/>
            <a:ext cx="10974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chemeClr val="dk1"/>
                </a:solidFill>
              </a:defRPr>
            </a:lvl1pPr>
            <a:lvl2pPr lvl="1" rtl="0">
              <a:buNone/>
              <a:defRPr sz="2400">
                <a:solidFill>
                  <a:schemeClr val="dk1"/>
                </a:solidFill>
              </a:defRPr>
            </a:lvl2pPr>
            <a:lvl3pPr lvl="2" rtl="0">
              <a:buNone/>
              <a:defRPr sz="2400">
                <a:solidFill>
                  <a:schemeClr val="dk1"/>
                </a:solidFill>
              </a:defRPr>
            </a:lvl3pPr>
            <a:lvl4pPr lvl="3" rtl="0">
              <a:buNone/>
              <a:defRPr sz="2400">
                <a:solidFill>
                  <a:schemeClr val="dk1"/>
                </a:solidFill>
              </a:defRPr>
            </a:lvl4pPr>
            <a:lvl5pPr lvl="4" rtl="0">
              <a:buNone/>
              <a:defRPr sz="2400">
                <a:solidFill>
                  <a:schemeClr val="dk1"/>
                </a:solidFill>
              </a:defRPr>
            </a:lvl5pPr>
            <a:lvl6pPr lvl="5" rtl="0">
              <a:buNone/>
              <a:defRPr sz="2400">
                <a:solidFill>
                  <a:schemeClr val="dk1"/>
                </a:solidFill>
              </a:defRPr>
            </a:lvl6pPr>
            <a:lvl7pPr lvl="6" rtl="0">
              <a:buNone/>
              <a:defRPr sz="2400">
                <a:solidFill>
                  <a:schemeClr val="dk1"/>
                </a:solidFill>
              </a:defRPr>
            </a:lvl7pPr>
            <a:lvl8pPr lvl="7" rtl="0">
              <a:buNone/>
              <a:defRPr sz="2400">
                <a:solidFill>
                  <a:schemeClr val="dk1"/>
                </a:solidFill>
              </a:defRPr>
            </a:lvl8pPr>
            <a:lvl9pPr lvl="8" rtl="0">
              <a:buNone/>
              <a:defRPr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6087600" cy="10287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087667" y="0"/>
            <a:ext cx="121986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type="ctrTitle"/>
          </p:nvPr>
        </p:nvSpPr>
        <p:spPr>
          <a:xfrm>
            <a:off x="7073551" y="3983700"/>
            <a:ext cx="98067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i="0" sz="7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95" name="Google Shape;95;p18"/>
          <p:cNvCxnSpPr/>
          <p:nvPr/>
        </p:nvCxnSpPr>
        <p:spPr>
          <a:xfrm>
            <a:off x="7073551" y="6867320"/>
            <a:ext cx="13914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- Text right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53232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5770375" y="1387300"/>
            <a:ext cx="116013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770375" y="3170202"/>
            <a:ext cx="11601300" cy="6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C200"/>
              </a:buClr>
              <a:buSzPts val="3600"/>
              <a:buChar char="▫"/>
              <a:defRPr/>
            </a:lvl1pPr>
            <a:lvl2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3600"/>
              <a:buChar char="▪"/>
              <a:defRPr/>
            </a:lvl2pPr>
            <a:lvl3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3pPr>
            <a:lvl4pPr indent="-457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  <a:defRPr/>
            </a:lvl4pPr>
            <a:lvl5pPr indent="-457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5pPr>
            <a:lvl6pPr indent="-457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  <a:defRPr/>
            </a:lvl6pPr>
            <a:lvl7pPr indent="-457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7pPr>
            <a:lvl8pPr indent="-457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  <a:defRPr/>
            </a:lvl8pPr>
            <a:lvl9pPr indent="-457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9pPr>
          </a:lstStyle>
          <a:p/>
        </p:txBody>
      </p:sp>
      <p:cxnSp>
        <p:nvCxnSpPr>
          <p:cNvPr id="100" name="Google Shape;100;p19"/>
          <p:cNvCxnSpPr/>
          <p:nvPr/>
        </p:nvCxnSpPr>
        <p:spPr>
          <a:xfrm>
            <a:off x="5770375" y="292510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36495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blue)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0" y="0"/>
            <a:ext cx="60876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6087417" y="0"/>
            <a:ext cx="12198600" cy="10287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0"/>
          <p:cNvCxnSpPr/>
          <p:nvPr/>
        </p:nvCxnSpPr>
        <p:spPr>
          <a:xfrm>
            <a:off x="896498" y="558346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D495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0"/>
          <p:cNvSpPr txBox="1"/>
          <p:nvPr>
            <p:ph type="title"/>
          </p:nvPr>
        </p:nvSpPr>
        <p:spPr>
          <a:xfrm>
            <a:off x="896498" y="3794100"/>
            <a:ext cx="42945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)">
  <p:cSld name="BLANK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rd - 2 columns left">
  <p:cSld name="TITLE_AND_TWO_COLUMNS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12198800" y="0"/>
            <a:ext cx="6087600" cy="10287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133" y="0"/>
            <a:ext cx="121986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869336" y="1592750"/>
            <a:ext cx="104367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68586" y="3229750"/>
            <a:ext cx="5065500" cy="6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239622" y="3229750"/>
            <a:ext cx="5065500" cy="6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▪"/>
              <a:defRPr sz="2800">
                <a:solidFill>
                  <a:srgbClr val="FFFFFF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>
            <a:off x="1090491" y="303995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36495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dark)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200" y="-11600"/>
            <a:ext cx="18286500" cy="10299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Quot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200" y="-11600"/>
            <a:ext cx="18286500" cy="10299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8606547" y="0"/>
            <a:ext cx="1073400" cy="17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7186171" y="417334"/>
            <a:ext cx="39141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2000" u="none" cap="none" strike="noStrike">
              <a:solidFill>
                <a:srgbClr val="2946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232667" y="2786650"/>
            <a:ext cx="11821500" cy="6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0960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1pPr>
            <a:lvl2pPr indent="-609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2pPr>
            <a:lvl3pPr indent="-609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3pPr>
            <a:lvl4pPr indent="-609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4pPr>
            <a:lvl5pPr indent="-609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5pPr>
            <a:lvl6pPr indent="-609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6pPr>
            <a:lvl7pPr indent="-609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7pPr>
            <a:lvl8pPr indent="-609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8pPr>
            <a:lvl9pPr indent="-609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blue)">
  <p:cSld name="1_Title only (blue)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0" y="0"/>
            <a:ext cx="60876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6087417" y="0"/>
            <a:ext cx="12198600" cy="10287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4"/>
          <p:cNvCxnSpPr/>
          <p:nvPr/>
        </p:nvCxnSpPr>
        <p:spPr>
          <a:xfrm>
            <a:off x="1069690" y="359210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D4952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4"/>
          <p:cNvSpPr txBox="1"/>
          <p:nvPr>
            <p:ph type="title"/>
          </p:nvPr>
        </p:nvSpPr>
        <p:spPr>
          <a:xfrm>
            <a:off x="884733" y="2090300"/>
            <a:ext cx="42945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dark)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200" y="-11600"/>
            <a:ext cx="18286500" cy="10299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31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9143200" y="0"/>
            <a:ext cx="91431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10040122" y="4502150"/>
            <a:ext cx="73494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i="0" sz="6000">
                <a:solidFill>
                  <a:srgbClr val="36495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0040122" y="7204100"/>
            <a:ext cx="73494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D4952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2800"/>
              <a:buNone/>
              <a:defRPr sz="2800">
                <a:solidFill>
                  <a:srgbClr val="FFA800"/>
                </a:solidFill>
              </a:defRPr>
            </a:lvl9pPr>
          </a:lstStyle>
          <a:p/>
        </p:txBody>
      </p:sp>
      <p:cxnSp>
        <p:nvCxnSpPr>
          <p:cNvPr id="33" name="Google Shape;33;p5"/>
          <p:cNvCxnSpPr/>
          <p:nvPr/>
        </p:nvCxnSpPr>
        <p:spPr>
          <a:xfrm>
            <a:off x="10272631" y="697230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D4952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00" y="-11600"/>
            <a:ext cx="18286500" cy="10299000"/>
          </a:xfrm>
          <a:prstGeom prst="rect">
            <a:avLst/>
          </a:prstGeom>
          <a:solidFill>
            <a:srgbClr val="325680">
              <a:alpha val="85882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8606547" y="0"/>
            <a:ext cx="1073400" cy="177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7186171" y="417334"/>
            <a:ext cx="39141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2000" u="none" cap="none" strike="noStrike">
              <a:solidFill>
                <a:srgbClr val="2946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232667" y="2786650"/>
            <a:ext cx="11821500" cy="60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609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1pPr>
            <a:lvl2pPr indent="-609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2pPr>
            <a:lvl3pPr indent="-609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3pPr>
            <a:lvl4pPr indent="-609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4pPr>
            <a:lvl5pPr indent="-609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5pPr>
            <a:lvl6pPr indent="-609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6pPr>
            <a:lvl7pPr indent="-609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7pPr>
            <a:lvl8pPr indent="-609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▪"/>
              <a:defRPr b="1" sz="6000">
                <a:solidFill>
                  <a:srgbClr val="FFFFFF"/>
                </a:solidFill>
              </a:defRPr>
            </a:lvl8pPr>
            <a:lvl9pPr indent="-609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Char char="▫"/>
              <a:defRPr b="1"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- Text right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91431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9143200" y="0"/>
            <a:ext cx="91431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9987576" y="1387300"/>
            <a:ext cx="7384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9987576" y="3170202"/>
            <a:ext cx="7384200" cy="6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C200"/>
              </a:buClr>
              <a:buSzPts val="3600"/>
              <a:buChar char="▫"/>
              <a:defRPr/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3600"/>
              <a:buChar char="▪"/>
              <a:defRPr/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  <a:defRPr/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  <a:defRPr/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  <a:defRPr/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10204681" y="303995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36495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)">
  <p:cSld name="BLANK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1850"/>
            <a:ext cx="18286500" cy="10299000"/>
          </a:xfrm>
          <a:prstGeom prst="frame">
            <a:avLst>
              <a:gd fmla="val 5041" name="adj1"/>
            </a:avLst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rd - 2 columns right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876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6087417" y="0"/>
            <a:ext cx="121986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6935793" y="1592750"/>
            <a:ext cx="104367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935043" y="3229750"/>
            <a:ext cx="5065500" cy="6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▫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12306080" y="3229750"/>
            <a:ext cx="5065500" cy="6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▫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  <a:defRPr sz="2800"/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9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7156948" y="303995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36495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- Text left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9143100" cy="10287000"/>
          </a:xfrm>
          <a:prstGeom prst="rect">
            <a:avLst/>
          </a:prstGeom>
          <a:solidFill>
            <a:srgbClr val="D4952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9143200" y="0"/>
            <a:ext cx="9143100" cy="10287000"/>
          </a:xfrm>
          <a:prstGeom prst="rect">
            <a:avLst/>
          </a:prstGeom>
          <a:solidFill>
            <a:srgbClr val="36495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867460" y="1387300"/>
            <a:ext cx="7384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rgbClr val="36495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867460" y="3170202"/>
            <a:ext cx="7384200" cy="6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600"/>
              <a:buChar char="▫"/>
              <a:defRPr>
                <a:solidFill>
                  <a:srgbClr val="FFFFFF"/>
                </a:solidFill>
              </a:defRPr>
            </a:lvl1pPr>
            <a:lvl2pPr indent="-457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▪"/>
              <a:defRPr>
                <a:solidFill>
                  <a:srgbClr val="FFFFFF"/>
                </a:solidFill>
              </a:defRPr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▫"/>
              <a:defRPr>
                <a:solidFill>
                  <a:srgbClr val="FFFFFF"/>
                </a:solidFill>
              </a:defRPr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▪"/>
              <a:defRPr>
                <a:solidFill>
                  <a:srgbClr val="FFFFFF"/>
                </a:solidFill>
              </a:defRPr>
            </a:lvl4pPr>
            <a:lvl5pPr indent="-457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▫"/>
              <a:defRPr>
                <a:solidFill>
                  <a:srgbClr val="FFFFFF"/>
                </a:solidFill>
              </a:defRPr>
            </a:lvl5pPr>
            <a:lvl6pPr indent="-457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▪"/>
              <a:defRPr>
                <a:solidFill>
                  <a:srgbClr val="FFFFFF"/>
                </a:solidFill>
              </a:defRPr>
            </a:lvl6pPr>
            <a:lvl7pPr indent="-457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▫"/>
              <a:defRPr>
                <a:solidFill>
                  <a:srgbClr val="FFFFFF"/>
                </a:solidFill>
              </a:defRPr>
            </a:lvl7pPr>
            <a:lvl8pPr indent="-457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▪"/>
              <a:defRPr>
                <a:solidFill>
                  <a:srgbClr val="FFFFFF"/>
                </a:solidFill>
              </a:defRPr>
            </a:lvl8pPr>
            <a:lvl9pPr indent="-457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60" name="Google Shape;60;p10"/>
          <p:cNvCxnSpPr/>
          <p:nvPr/>
        </p:nvCxnSpPr>
        <p:spPr>
          <a:xfrm>
            <a:off x="1084565" y="3039950"/>
            <a:ext cx="904800" cy="0"/>
          </a:xfrm>
          <a:prstGeom prst="straightConnector1">
            <a:avLst/>
          </a:prstGeom>
          <a:noFill/>
          <a:ln cap="flat" cmpd="sng" w="28575">
            <a:solidFill>
              <a:srgbClr val="36495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4320" y="411956"/>
            <a:ext cx="164577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320" y="2400300"/>
            <a:ext cx="16457700" cy="7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7112072" y="94997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914320" y="411956"/>
            <a:ext cx="164577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800"/>
              <a:buFont typeface="Merriweather"/>
              <a:buNone/>
              <a:defRPr b="1" i="0" sz="2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914320" y="2400300"/>
            <a:ext cx="16457700" cy="7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▪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3600"/>
              <a:buFont typeface="Open Sans"/>
              <a:buChar char="▫"/>
              <a:defRPr b="0" i="0" sz="3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7112072" y="94997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4.png"/><Relationship Id="rId13" Type="http://schemas.openxmlformats.org/officeDocument/2006/relationships/image" Target="../media/image4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2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6267675" y="2686275"/>
            <a:ext cx="118665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lang="en-US" sz="6700">
                <a:solidFill>
                  <a:srgbClr val="FFFFFF"/>
                </a:solidFill>
              </a:rPr>
              <a:t> Analysis of the effect of students’ clothing and gender on student-teacher interaction</a:t>
            </a:r>
            <a:endParaRPr sz="6700">
              <a:solidFill>
                <a:srgbClr val="FFFFFF"/>
              </a:solidFill>
            </a:endParaRPr>
          </a:p>
        </p:txBody>
      </p:sp>
      <p:pic>
        <p:nvPicPr>
          <p:cNvPr descr="Logo, company name&#10;&#10;Description automatically generated" id="127" name="Google Shape;1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198" y="2936510"/>
            <a:ext cx="4399258" cy="441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00" y="2936500"/>
            <a:ext cx="4399250" cy="441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93000" y="3722775"/>
            <a:ext cx="55020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7200"/>
            </a:br>
            <a:r>
              <a:rPr lang="en-US" sz="7200"/>
              <a:t>Part 4: 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Results</a:t>
            </a:r>
            <a:endParaRPr sz="7200"/>
          </a:p>
        </p:txBody>
      </p:sp>
      <p:cxnSp>
        <p:nvCxnSpPr>
          <p:cNvPr id="245" name="Google Shape;245;p34"/>
          <p:cNvCxnSpPr>
            <a:endCxn id="246" idx="0"/>
          </p:cNvCxnSpPr>
          <p:nvPr/>
        </p:nvCxnSpPr>
        <p:spPr>
          <a:xfrm flipH="1">
            <a:off x="12207625" y="-54300"/>
            <a:ext cx="13500" cy="31122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47" name="Google Shape;247;p34"/>
          <p:cNvCxnSpPr>
            <a:stCxn id="248" idx="2"/>
          </p:cNvCxnSpPr>
          <p:nvPr/>
        </p:nvCxnSpPr>
        <p:spPr>
          <a:xfrm flipH="1">
            <a:off x="12166800" y="7469775"/>
            <a:ext cx="9900" cy="28062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249" name="Google Shape;249;p34"/>
          <p:cNvCxnSpPr/>
          <p:nvPr/>
        </p:nvCxnSpPr>
        <p:spPr>
          <a:xfrm flipH="1">
            <a:off x="12182703" y="4228037"/>
            <a:ext cx="1200" cy="15729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6" name="Google Shape;246;p34"/>
          <p:cNvSpPr txBox="1"/>
          <p:nvPr/>
        </p:nvSpPr>
        <p:spPr>
          <a:xfrm>
            <a:off x="9609775" y="3057900"/>
            <a:ext cx="51957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5. Summary of findings</a:t>
            </a:r>
            <a:endParaRPr b="1" sz="3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8421300" y="6089475"/>
            <a:ext cx="75108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6. Limitations and </a:t>
            </a: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further</a:t>
            </a: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 improvements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</p:txBody>
      </p:sp>
      <p:graphicFrame>
        <p:nvGraphicFramePr>
          <p:cNvPr id="258" name="Google Shape;258;p35"/>
          <p:cNvGraphicFramePr/>
          <p:nvPr/>
        </p:nvGraphicFramePr>
        <p:xfrm>
          <a:off x="1005950" y="21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{4CA2C50B-8BC5-4835-883C-2AAF1B0D2CFC}</a:tableStyleId>
              </a:tblPr>
              <a:tblGrid>
                <a:gridCol w="2487525"/>
                <a:gridCol w="1922825"/>
                <a:gridCol w="2205175"/>
              </a:tblGrid>
              <a:tr h="64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endParaRPr b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b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Percentage</a:t>
                      </a:r>
                      <a:endParaRPr b="1"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48.1%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51.9%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5"/>
          <p:cNvSpPr txBox="1"/>
          <p:nvPr/>
        </p:nvSpPr>
        <p:spPr>
          <a:xfrm>
            <a:off x="8610600" y="1826400"/>
            <a:ext cx="819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and type of interactions per gender</a:t>
            </a:r>
            <a:endParaRPr b="1" sz="1100"/>
          </a:p>
        </p:txBody>
      </p:sp>
      <p:sp>
        <p:nvSpPr>
          <p:cNvPr id="260" name="Google Shape;260;p35"/>
          <p:cNvSpPr txBox="1"/>
          <p:nvPr/>
        </p:nvSpPr>
        <p:spPr>
          <a:xfrm>
            <a:off x="1288975" y="5216525"/>
            <a:ext cx="59988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hypothesis: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male student, on average, has more interactions than a female student.</a:t>
            </a:r>
            <a:endParaRPr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6513" y="2519100"/>
            <a:ext cx="8700575" cy="645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47859" r="0" t="0"/>
          <a:stretch/>
        </p:blipFill>
        <p:spPr>
          <a:xfrm>
            <a:off x="10796975" y="6527725"/>
            <a:ext cx="18287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100" y="2729775"/>
            <a:ext cx="7680959" cy="576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10025775" y="2577375"/>
            <a:ext cx="6931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 is a difference between the average number of interactions of the teacher with women and men.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457200" y="1826400"/>
            <a:ext cx="69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ANOVA</a:t>
            </a:r>
            <a:endParaRPr b="1"/>
          </a:p>
        </p:txBody>
      </p:sp>
      <p:sp>
        <p:nvSpPr>
          <p:cNvPr id="273" name="Google Shape;273;p36"/>
          <p:cNvSpPr txBox="1"/>
          <p:nvPr/>
        </p:nvSpPr>
        <p:spPr>
          <a:xfrm>
            <a:off x="10025775" y="4683125"/>
            <a:ext cx="693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average, a 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woman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2.59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interactions, while a 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3.27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12061925" y="7041925"/>
            <a:ext cx="489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AB62"/>
                </a:solidFill>
                <a:latin typeface="Calibri"/>
                <a:ea typeface="Calibri"/>
                <a:cs typeface="Calibri"/>
                <a:sym typeface="Calibri"/>
              </a:rPr>
              <a:t>Significant Difference</a:t>
            </a:r>
            <a:endParaRPr b="1" sz="1800">
              <a:solidFill>
                <a:srgbClr val="67AB62"/>
              </a:solidFill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Clothing Type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4">
            <a:alphaModFix/>
          </a:blip>
          <a:srcRect b="0" l="0" r="18233" t="7011"/>
          <a:stretch/>
        </p:blipFill>
        <p:spPr>
          <a:xfrm>
            <a:off x="8837625" y="2957725"/>
            <a:ext cx="7445049" cy="522504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9114625" y="2055000"/>
            <a:ext cx="7168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clothing type </a:t>
            </a:r>
            <a:r>
              <a:rPr b="1"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amongst</a:t>
            </a:r>
            <a:r>
              <a:rPr b="1"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all students</a:t>
            </a:r>
            <a:endParaRPr b="1" sz="800"/>
          </a:p>
        </p:txBody>
      </p:sp>
      <p:sp>
        <p:nvSpPr>
          <p:cNvPr id="286" name="Google Shape;286;p37"/>
          <p:cNvSpPr txBox="1"/>
          <p:nvPr/>
        </p:nvSpPr>
        <p:spPr>
          <a:xfrm>
            <a:off x="1859100" y="3581400"/>
            <a:ext cx="53541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 type of clothing has an impact on the number of interactions between the student and the teacher.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457200" y="1826400"/>
            <a:ext cx="69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ANOVA</a:t>
            </a:r>
            <a:endParaRPr b="1"/>
          </a:p>
        </p:txBody>
      </p:sp>
      <p:sp>
        <p:nvSpPr>
          <p:cNvPr id="295" name="Google Shape;295;p38"/>
          <p:cNvSpPr txBox="1"/>
          <p:nvPr/>
        </p:nvSpPr>
        <p:spPr>
          <a:xfrm>
            <a:off x="9523325" y="3157363"/>
            <a:ext cx="819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seems that t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here is a difference between the average number of interactions depending on the clothing. But in the model this difference is not significative.</a:t>
            </a:r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4">
            <a:alphaModFix/>
          </a:blip>
          <a:srcRect b="0" l="1444" r="46412" t="0"/>
          <a:stretch/>
        </p:blipFill>
        <p:spPr>
          <a:xfrm>
            <a:off x="10640100" y="6595050"/>
            <a:ext cx="182879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12061925" y="7118125"/>
            <a:ext cx="565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C2528"/>
                </a:solidFill>
                <a:latin typeface="Calibri"/>
                <a:ea typeface="Calibri"/>
                <a:cs typeface="Calibri"/>
                <a:sym typeface="Calibri"/>
              </a:rPr>
              <a:t>NO Significant Difference</a:t>
            </a:r>
            <a:endParaRPr b="1" sz="1800">
              <a:solidFill>
                <a:srgbClr val="EC2528"/>
              </a:solidFill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Clothing Type</a:t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032" y="2734056"/>
            <a:ext cx="7680960" cy="57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457200" y="304800"/>
            <a:ext cx="1709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interactions by proportion</a:t>
            </a: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11016375" y="3567975"/>
            <a:ext cx="6931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When a student receive just one interaction, it tends to be negative. If a student has more than 3 interactions, almost all of them will be positive.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4">
            <a:alphaModFix/>
          </a:blip>
          <a:srcRect b="0" l="0" r="0" t="5917"/>
          <a:stretch/>
        </p:blipFill>
        <p:spPr>
          <a:xfrm>
            <a:off x="685800" y="2659838"/>
            <a:ext cx="10167425" cy="59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1342225" y="2055000"/>
            <a:ext cx="7168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Relationship between the type and number of interactions</a:t>
            </a:r>
            <a:endParaRPr b="1"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457200" y="304800"/>
            <a:ext cx="1709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Interaction Type</a:t>
            </a:r>
            <a:endParaRPr/>
          </a:p>
        </p:txBody>
      </p:sp>
      <p:sp>
        <p:nvSpPr>
          <p:cNvPr id="319" name="Google Shape;319;p40"/>
          <p:cNvSpPr txBox="1"/>
          <p:nvPr/>
        </p:nvSpPr>
        <p:spPr>
          <a:xfrm>
            <a:off x="457200" y="1826400"/>
            <a:ext cx="69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ANOVA</a:t>
            </a:r>
            <a:endParaRPr b="1"/>
          </a:p>
        </p:txBody>
      </p:sp>
      <p:sp>
        <p:nvSpPr>
          <p:cNvPr id="320" name="Google Shape;320;p40"/>
          <p:cNvSpPr txBox="1"/>
          <p:nvPr/>
        </p:nvSpPr>
        <p:spPr>
          <a:xfrm>
            <a:off x="10025775" y="3308575"/>
            <a:ext cx="6931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average, if a teacher interact with a student 5 times, 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interactions would be 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negative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	</a:t>
            </a:r>
            <a:endParaRPr/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4">
            <a:alphaModFix/>
          </a:blip>
          <a:srcRect b="0" l="47859" r="0" t="0"/>
          <a:stretch/>
        </p:blipFill>
        <p:spPr>
          <a:xfrm>
            <a:off x="10796975" y="6527725"/>
            <a:ext cx="182879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/>
        </p:nvSpPr>
        <p:spPr>
          <a:xfrm>
            <a:off x="12061925" y="7041925"/>
            <a:ext cx="489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AB62"/>
                </a:solidFill>
                <a:latin typeface="Calibri"/>
                <a:ea typeface="Calibri"/>
                <a:cs typeface="Calibri"/>
                <a:sym typeface="Calibri"/>
              </a:rPr>
              <a:t>Significant Difference</a:t>
            </a:r>
            <a:endParaRPr b="1" sz="1800">
              <a:solidFill>
                <a:srgbClr val="67AB62"/>
              </a:solidFill>
            </a:endParaRPr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032" y="2734056"/>
            <a:ext cx="7680960" cy="57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</a:t>
            </a: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nteractions by gender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 rotWithShape="1">
          <a:blip r:embed="rId4">
            <a:alphaModFix/>
          </a:blip>
          <a:srcRect b="25194" l="32499" r="23754" t="11646"/>
          <a:stretch/>
        </p:blipFill>
        <p:spPr>
          <a:xfrm>
            <a:off x="1301825" y="1994400"/>
            <a:ext cx="3840480" cy="3474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333" name="Google Shape;333;p41"/>
          <p:cNvPicPr preferRelativeResize="0"/>
          <p:nvPr/>
        </p:nvPicPr>
        <p:blipFill rotWithShape="1">
          <a:blip r:embed="rId5">
            <a:alphaModFix/>
          </a:blip>
          <a:srcRect b="26482" l="34326" r="25084" t="13262"/>
          <a:stretch/>
        </p:blipFill>
        <p:spPr>
          <a:xfrm>
            <a:off x="4748275" y="5465050"/>
            <a:ext cx="3863250" cy="35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 rotWithShape="1">
          <a:blip r:embed="rId6">
            <a:alphaModFix/>
          </a:blip>
          <a:srcRect b="30111" l="35692" r="29516" t="17529"/>
          <a:stretch/>
        </p:blipFill>
        <p:spPr>
          <a:xfrm>
            <a:off x="8899800" y="1931625"/>
            <a:ext cx="347472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 rotWithShape="1">
          <a:blip r:embed="rId7">
            <a:alphaModFix/>
          </a:blip>
          <a:srcRect b="30788" l="35345" r="30140" t="17526"/>
          <a:stretch/>
        </p:blipFill>
        <p:spPr>
          <a:xfrm>
            <a:off x="12493321" y="5558750"/>
            <a:ext cx="347472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/>
        </p:nvSpPr>
        <p:spPr>
          <a:xfrm>
            <a:off x="12691425" y="1722300"/>
            <a:ext cx="50073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ypothesis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male students are more likely to have positive interactions than female students.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1371600" y="7780100"/>
            <a:ext cx="4117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negative interaction by gender</a:t>
            </a:r>
            <a:endParaRPr b="1" sz="2700"/>
          </a:p>
        </p:txBody>
      </p:sp>
      <p:sp>
        <p:nvSpPr>
          <p:cNvPr id="338" name="Google Shape;338;p41"/>
          <p:cNvSpPr txBox="1"/>
          <p:nvPr/>
        </p:nvSpPr>
        <p:spPr>
          <a:xfrm>
            <a:off x="0" y="5189300"/>
            <a:ext cx="4117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positive interaction by gender</a:t>
            </a:r>
            <a:endParaRPr b="1" sz="2700"/>
          </a:p>
        </p:txBody>
      </p:sp>
      <p:sp>
        <p:nvSpPr>
          <p:cNvPr id="339" name="Google Shape;339;p41"/>
          <p:cNvSpPr txBox="1"/>
          <p:nvPr/>
        </p:nvSpPr>
        <p:spPr>
          <a:xfrm>
            <a:off x="7696200" y="4960700"/>
            <a:ext cx="4117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type of interaction for males</a:t>
            </a:r>
            <a:endParaRPr b="1" sz="2700"/>
          </a:p>
        </p:txBody>
      </p:sp>
      <p:sp>
        <p:nvSpPr>
          <p:cNvPr id="340" name="Google Shape;340;p41"/>
          <p:cNvSpPr txBox="1"/>
          <p:nvPr/>
        </p:nvSpPr>
        <p:spPr>
          <a:xfrm>
            <a:off x="9220200" y="7856300"/>
            <a:ext cx="4117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type of interaction for females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500" y="6193525"/>
            <a:ext cx="6759774" cy="281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821" y="6193525"/>
            <a:ext cx="6759767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interactions by gender</a:t>
            </a:r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12691425" y="3246300"/>
            <a:ext cx="50073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male students are more likely to have positive interactions than female students.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414350" y="1846500"/>
            <a:ext cx="8523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interaction by gender</a:t>
            </a:r>
            <a:endParaRPr b="1" sz="2600"/>
          </a:p>
        </p:txBody>
      </p:sp>
      <p:sp>
        <p:nvSpPr>
          <p:cNvPr id="353" name="Google Shape;353;p42"/>
          <p:cNvSpPr txBox="1"/>
          <p:nvPr/>
        </p:nvSpPr>
        <p:spPr>
          <a:xfrm>
            <a:off x="4348950" y="5327250"/>
            <a:ext cx="701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type of interaction by gender</a:t>
            </a:r>
            <a:endParaRPr b="1" sz="2600"/>
          </a:p>
        </p:txBody>
      </p:sp>
      <p:pic>
        <p:nvPicPr>
          <p:cNvPr id="354" name="Google Shape;35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350" y="2507850"/>
            <a:ext cx="63627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 txBox="1"/>
          <p:nvPr/>
        </p:nvSpPr>
        <p:spPr>
          <a:xfrm>
            <a:off x="2038350" y="42329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Female: 41.7%</a:t>
            </a:r>
            <a:endParaRPr b="1" sz="2200"/>
          </a:p>
        </p:txBody>
      </p:sp>
      <p:sp>
        <p:nvSpPr>
          <p:cNvPr id="356" name="Google Shape;356;p42"/>
          <p:cNvSpPr txBox="1"/>
          <p:nvPr/>
        </p:nvSpPr>
        <p:spPr>
          <a:xfrm>
            <a:off x="5391150" y="42329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Female: 44.3%</a:t>
            </a:r>
            <a:endParaRPr b="1" sz="2200"/>
          </a:p>
        </p:txBody>
      </p:sp>
      <p:sp>
        <p:nvSpPr>
          <p:cNvPr id="357" name="Google Shape;357;p42"/>
          <p:cNvSpPr txBox="1"/>
          <p:nvPr/>
        </p:nvSpPr>
        <p:spPr>
          <a:xfrm>
            <a:off x="5467350" y="30137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ale: 55.7%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2038350" y="30137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Male: 58.3%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-3275" y="2262350"/>
            <a:ext cx="30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Positive interaction</a:t>
            </a:r>
            <a:endParaRPr b="1" sz="1900"/>
          </a:p>
        </p:txBody>
      </p:sp>
      <p:sp>
        <p:nvSpPr>
          <p:cNvPr id="360" name="Google Shape;360;p42"/>
          <p:cNvSpPr txBox="1"/>
          <p:nvPr/>
        </p:nvSpPr>
        <p:spPr>
          <a:xfrm>
            <a:off x="6321325" y="2262350"/>
            <a:ext cx="30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Nega</a:t>
            </a: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tive interaction</a:t>
            </a:r>
            <a:endParaRPr b="1" sz="1900"/>
          </a:p>
        </p:txBody>
      </p:sp>
      <p:sp>
        <p:nvSpPr>
          <p:cNvPr id="361" name="Google Shape;361;p42"/>
          <p:cNvSpPr txBox="1"/>
          <p:nvPr/>
        </p:nvSpPr>
        <p:spPr>
          <a:xfrm>
            <a:off x="3425725" y="5919950"/>
            <a:ext cx="30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Male</a:t>
            </a:r>
            <a:endParaRPr b="1" sz="1900"/>
          </a:p>
        </p:txBody>
      </p:sp>
      <p:sp>
        <p:nvSpPr>
          <p:cNvPr id="362" name="Google Shape;362;p42"/>
          <p:cNvSpPr txBox="1"/>
          <p:nvPr/>
        </p:nvSpPr>
        <p:spPr>
          <a:xfrm>
            <a:off x="8759725" y="5919950"/>
            <a:ext cx="30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Female</a:t>
            </a:r>
            <a:endParaRPr b="1" sz="1900"/>
          </a:p>
        </p:txBody>
      </p:sp>
      <p:sp>
        <p:nvSpPr>
          <p:cNvPr id="363" name="Google Shape;363;p42"/>
          <p:cNvSpPr txBox="1"/>
          <p:nvPr/>
        </p:nvSpPr>
        <p:spPr>
          <a:xfrm>
            <a:off x="4933950" y="82715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Negative: 24.7%</a:t>
            </a:r>
            <a:endParaRPr b="1" sz="2200"/>
          </a:p>
        </p:txBody>
      </p:sp>
      <p:sp>
        <p:nvSpPr>
          <p:cNvPr id="364" name="Google Shape;364;p42"/>
          <p:cNvSpPr txBox="1"/>
          <p:nvPr/>
        </p:nvSpPr>
        <p:spPr>
          <a:xfrm>
            <a:off x="8362950" y="82715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b="1" lang="en-US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26.7%</a:t>
            </a:r>
            <a:endParaRPr b="1" sz="2200"/>
          </a:p>
        </p:txBody>
      </p:sp>
      <p:sp>
        <p:nvSpPr>
          <p:cNvPr id="365" name="Google Shape;365;p42"/>
          <p:cNvSpPr txBox="1"/>
          <p:nvPr/>
        </p:nvSpPr>
        <p:spPr>
          <a:xfrm>
            <a:off x="4933950" y="69761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: 75.3%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8362950" y="697617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Positive: 73.3%</a:t>
            </a:r>
            <a:endParaRPr b="1"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3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43"/>
          <p:cNvSpPr txBox="1"/>
          <p:nvPr/>
        </p:nvSpPr>
        <p:spPr>
          <a:xfrm>
            <a:off x="457200" y="1826400"/>
            <a:ext cx="69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ANOVA</a:t>
            </a:r>
            <a:endParaRPr b="1"/>
          </a:p>
        </p:txBody>
      </p:sp>
      <p:sp>
        <p:nvSpPr>
          <p:cNvPr id="375" name="Google Shape;375;p43"/>
          <p:cNvSpPr txBox="1"/>
          <p:nvPr/>
        </p:nvSpPr>
        <p:spPr>
          <a:xfrm>
            <a:off x="9142500" y="2851375"/>
            <a:ext cx="8699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average, a man will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more positive interactions than a woman. But, a woman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won't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receive more negative interactions than a man.</a:t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 rotWithShape="1">
          <a:blip r:embed="rId4">
            <a:alphaModFix/>
          </a:blip>
          <a:srcRect b="0" l="47859" r="0" t="0"/>
          <a:stretch/>
        </p:blipFill>
        <p:spPr>
          <a:xfrm>
            <a:off x="10796975" y="6527725"/>
            <a:ext cx="182879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 txBox="1"/>
          <p:nvPr/>
        </p:nvSpPr>
        <p:spPr>
          <a:xfrm>
            <a:off x="12061925" y="7041925"/>
            <a:ext cx="489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7AB62"/>
                </a:solidFill>
                <a:latin typeface="Calibri"/>
                <a:ea typeface="Calibri"/>
                <a:cs typeface="Calibri"/>
                <a:sym typeface="Calibri"/>
              </a:rPr>
              <a:t>Significant Difference</a:t>
            </a:r>
            <a:endParaRPr b="1" sz="1800">
              <a:solidFill>
                <a:srgbClr val="67AB62"/>
              </a:solidFill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interactions by gender</a:t>
            </a:r>
            <a:endParaRPr/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032" y="2734056"/>
            <a:ext cx="7680960" cy="57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5451123" y="1448260"/>
            <a:ext cx="7384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Content</a:t>
            </a:r>
            <a:endParaRPr sz="7200"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5451123" y="3231162"/>
            <a:ext cx="10417500" cy="6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858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Calibri"/>
              <a:buChar char="▫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to the experiment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Calibri"/>
              <a:buChar char="▫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Calibri"/>
              <a:buChar char="▫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approach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Calibri"/>
              <a:buChar char="▫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Font typeface="Calibri"/>
              <a:buChar char="▫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 of findings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▫"/>
            </a:pPr>
            <a:r>
              <a:rPr lang="en-US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Limitations and further improvements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C200"/>
              </a:buClr>
              <a:buSzPts val="3600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24800" y="0"/>
            <a:ext cx="5304600" cy="10287000"/>
          </a:xfrm>
          <a:prstGeom prst="rect">
            <a:avLst/>
          </a:prstGeom>
          <a:solidFill>
            <a:srgbClr val="3649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4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457200" y="304800"/>
            <a:ext cx="1709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</a:t>
            </a: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nteractions by clothing type</a:t>
            </a:r>
            <a:endParaRPr/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4">
            <a:alphaModFix/>
          </a:blip>
          <a:srcRect b="29044" l="21597" r="16109" t="13155"/>
          <a:stretch/>
        </p:blipFill>
        <p:spPr>
          <a:xfrm>
            <a:off x="12151750" y="2940475"/>
            <a:ext cx="5029200" cy="301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4"/>
          <p:cNvPicPr preferRelativeResize="0"/>
          <p:nvPr/>
        </p:nvPicPr>
        <p:blipFill rotWithShape="1">
          <a:blip r:embed="rId5">
            <a:alphaModFix/>
          </a:blip>
          <a:srcRect b="27682" l="17607" r="18108" t="12372"/>
          <a:stretch/>
        </p:blipFill>
        <p:spPr>
          <a:xfrm>
            <a:off x="12075550" y="5951300"/>
            <a:ext cx="5029200" cy="30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 txBox="1"/>
          <p:nvPr/>
        </p:nvSpPr>
        <p:spPr>
          <a:xfrm>
            <a:off x="1437700" y="1881500"/>
            <a:ext cx="907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type of interaction by clothing type</a:t>
            </a:r>
            <a:endParaRPr b="1" sz="600"/>
          </a:p>
        </p:txBody>
      </p:sp>
      <p:sp>
        <p:nvSpPr>
          <p:cNvPr id="391" name="Google Shape;391;p44"/>
          <p:cNvSpPr txBox="1"/>
          <p:nvPr/>
        </p:nvSpPr>
        <p:spPr>
          <a:xfrm>
            <a:off x="1524000" y="5341700"/>
            <a:ext cx="303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endParaRPr b="1" sz="2500"/>
          </a:p>
        </p:txBody>
      </p:sp>
      <p:sp>
        <p:nvSpPr>
          <p:cNvPr id="392" name="Google Shape;392;p44"/>
          <p:cNvSpPr txBox="1"/>
          <p:nvPr/>
        </p:nvSpPr>
        <p:spPr>
          <a:xfrm>
            <a:off x="4495800" y="5341700"/>
            <a:ext cx="303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endParaRPr b="1" sz="2500"/>
          </a:p>
        </p:txBody>
      </p:sp>
      <p:sp>
        <p:nvSpPr>
          <p:cNvPr id="393" name="Google Shape;393;p44"/>
          <p:cNvSpPr txBox="1"/>
          <p:nvPr/>
        </p:nvSpPr>
        <p:spPr>
          <a:xfrm>
            <a:off x="7467600" y="5341700"/>
            <a:ext cx="303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Unisex</a:t>
            </a:r>
            <a:endParaRPr b="1" sz="2500"/>
          </a:p>
        </p:txBody>
      </p:sp>
      <p:sp>
        <p:nvSpPr>
          <p:cNvPr id="394" name="Google Shape;394;p44"/>
          <p:cNvSpPr txBox="1"/>
          <p:nvPr/>
        </p:nvSpPr>
        <p:spPr>
          <a:xfrm>
            <a:off x="603175" y="6324600"/>
            <a:ext cx="107085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students with unisex clothing have more chances of having a positive interaction with the teacher, than those with standard clothing.</a:t>
            </a:r>
            <a:endParaRPr/>
          </a:p>
        </p:txBody>
      </p:sp>
      <p:sp>
        <p:nvSpPr>
          <p:cNvPr id="395" name="Google Shape;395;p44"/>
          <p:cNvSpPr txBox="1"/>
          <p:nvPr/>
        </p:nvSpPr>
        <p:spPr>
          <a:xfrm>
            <a:off x="12421875" y="1750550"/>
            <a:ext cx="53634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clothing type by type of interaction</a:t>
            </a:r>
            <a:endParaRPr b="1" sz="400"/>
          </a:p>
        </p:txBody>
      </p:sp>
      <p:sp>
        <p:nvSpPr>
          <p:cNvPr id="396" name="Google Shape;396;p44"/>
          <p:cNvSpPr txBox="1"/>
          <p:nvPr/>
        </p:nvSpPr>
        <p:spPr>
          <a:xfrm>
            <a:off x="11731525" y="2795750"/>
            <a:ext cx="30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Positive interaction</a:t>
            </a:r>
            <a:endParaRPr b="1" sz="1900"/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6">
            <a:alphaModFix/>
          </a:blip>
          <a:srcRect b="0" l="21470" r="0" t="0"/>
          <a:stretch/>
        </p:blipFill>
        <p:spPr>
          <a:xfrm>
            <a:off x="7674750" y="2711000"/>
            <a:ext cx="2722525" cy="27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4"/>
          <p:cNvPicPr preferRelativeResize="0"/>
          <p:nvPr/>
        </p:nvPicPr>
        <p:blipFill rotWithShape="1">
          <a:blip r:embed="rId7">
            <a:alphaModFix/>
          </a:blip>
          <a:srcRect b="0" l="21402" r="0" t="0"/>
          <a:stretch/>
        </p:blipFill>
        <p:spPr>
          <a:xfrm>
            <a:off x="4686463" y="2711000"/>
            <a:ext cx="2722538" cy="2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4"/>
          <p:cNvPicPr preferRelativeResize="0"/>
          <p:nvPr/>
        </p:nvPicPr>
        <p:blipFill rotWithShape="1">
          <a:blip r:embed="rId8">
            <a:alphaModFix/>
          </a:blip>
          <a:srcRect b="0" l="21402" r="0" t="0"/>
          <a:stretch/>
        </p:blipFill>
        <p:spPr>
          <a:xfrm>
            <a:off x="1732050" y="2711000"/>
            <a:ext cx="2722525" cy="2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4"/>
          <p:cNvPicPr preferRelativeResize="0"/>
          <p:nvPr/>
        </p:nvPicPr>
        <p:blipFill rotWithShape="1">
          <a:blip r:embed="rId9">
            <a:alphaModFix/>
          </a:blip>
          <a:srcRect b="0" l="0" r="9673" t="0"/>
          <a:stretch/>
        </p:blipFill>
        <p:spPr>
          <a:xfrm>
            <a:off x="8400676" y="3422200"/>
            <a:ext cx="1167925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4"/>
          <p:cNvPicPr preferRelativeResize="0"/>
          <p:nvPr/>
        </p:nvPicPr>
        <p:blipFill rotWithShape="1">
          <a:blip r:embed="rId10">
            <a:alphaModFix/>
          </a:blip>
          <a:srcRect b="10211" l="0" r="0" t="6295"/>
          <a:stretch/>
        </p:blipFill>
        <p:spPr>
          <a:xfrm>
            <a:off x="5430288" y="3482300"/>
            <a:ext cx="1167925" cy="124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4"/>
          <p:cNvPicPr preferRelativeResize="0"/>
          <p:nvPr/>
        </p:nvPicPr>
        <p:blipFill rotWithShape="1">
          <a:blip r:embed="rId11">
            <a:alphaModFix/>
          </a:blip>
          <a:srcRect b="4310" l="6231" r="5756" t="6626"/>
          <a:stretch/>
        </p:blipFill>
        <p:spPr>
          <a:xfrm>
            <a:off x="2449393" y="3447099"/>
            <a:ext cx="1277783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4"/>
          <p:cNvSpPr txBox="1"/>
          <p:nvPr/>
        </p:nvSpPr>
        <p:spPr>
          <a:xfrm>
            <a:off x="11655325" y="5919950"/>
            <a:ext cx="30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Negative </a:t>
            </a: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b="1" sz="1900"/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0850" y="3731075"/>
            <a:ext cx="1167925" cy="85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4"/>
          <p:cNvPicPr preferRelativeResize="0"/>
          <p:nvPr/>
        </p:nvPicPr>
        <p:blipFill rotWithShape="1">
          <a:blip r:embed="rId13">
            <a:alphaModFix/>
          </a:blip>
          <a:srcRect b="0" l="7260" r="5896" t="0"/>
          <a:stretch/>
        </p:blipFill>
        <p:spPr>
          <a:xfrm>
            <a:off x="8377550" y="3488200"/>
            <a:ext cx="1277775" cy="12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457200" y="1826400"/>
            <a:ext cx="69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ANOVA</a:t>
            </a:r>
            <a:endParaRPr b="1"/>
          </a:p>
        </p:txBody>
      </p:sp>
      <p:sp>
        <p:nvSpPr>
          <p:cNvPr id="414" name="Google Shape;414;p45"/>
          <p:cNvSpPr txBox="1"/>
          <p:nvPr/>
        </p:nvSpPr>
        <p:spPr>
          <a:xfrm>
            <a:off x="8959450" y="4979763"/>
            <a:ext cx="874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However, the difference is not strong. </a:t>
            </a:r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8959450" y="2938300"/>
            <a:ext cx="874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student with unisex clothes tends to receive more positive interactions an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less negative interactions than the others.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416" name="Google Shape;4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9920" y="6620256"/>
            <a:ext cx="182880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5"/>
          <p:cNvSpPr txBox="1"/>
          <p:nvPr/>
        </p:nvSpPr>
        <p:spPr>
          <a:xfrm>
            <a:off x="12061925" y="7041925"/>
            <a:ext cx="489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Significant Difference</a:t>
            </a:r>
            <a:endParaRPr b="1" sz="1800">
              <a:solidFill>
                <a:srgbClr val="808080"/>
              </a:solidFill>
            </a:endParaRPr>
          </a:p>
        </p:txBody>
      </p:sp>
      <p:sp>
        <p:nvSpPr>
          <p:cNvPr id="418" name="Google Shape;418;p45"/>
          <p:cNvSpPr txBox="1"/>
          <p:nvPr/>
        </p:nvSpPr>
        <p:spPr>
          <a:xfrm>
            <a:off x="457200" y="304800"/>
            <a:ext cx="1709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interactions by clothing type</a:t>
            </a:r>
            <a:endParaRPr/>
          </a:p>
        </p:txBody>
      </p:sp>
      <p:pic>
        <p:nvPicPr>
          <p:cNvPr id="419" name="Google Shape;419;p45"/>
          <p:cNvPicPr preferRelativeResize="0"/>
          <p:nvPr/>
        </p:nvPicPr>
        <p:blipFill rotWithShape="1">
          <a:blip r:embed="rId5">
            <a:alphaModFix/>
          </a:blip>
          <a:srcRect b="0" l="0" r="1565" t="0"/>
          <a:stretch/>
        </p:blipFill>
        <p:spPr>
          <a:xfrm>
            <a:off x="1399025" y="2734050"/>
            <a:ext cx="7560425" cy="57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457200" y="304800"/>
            <a:ext cx="1709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interactions by gender </a:t>
            </a:r>
            <a:endParaRPr/>
          </a:p>
        </p:txBody>
      </p:sp>
      <p:pic>
        <p:nvPicPr>
          <p:cNvPr id="428" name="Google Shape;428;p46"/>
          <p:cNvPicPr preferRelativeResize="0"/>
          <p:nvPr/>
        </p:nvPicPr>
        <p:blipFill rotWithShape="1">
          <a:blip r:embed="rId4">
            <a:alphaModFix/>
          </a:blip>
          <a:srcRect b="23593" l="29027" r="25695" t="13035"/>
          <a:stretch/>
        </p:blipFill>
        <p:spPr>
          <a:xfrm>
            <a:off x="533400" y="2864850"/>
            <a:ext cx="5074867" cy="43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6"/>
          <p:cNvPicPr preferRelativeResize="0"/>
          <p:nvPr/>
        </p:nvPicPr>
        <p:blipFill rotWithShape="1">
          <a:blip r:embed="rId5">
            <a:alphaModFix/>
          </a:blip>
          <a:srcRect b="24270" l="29584" r="24304" t="15053"/>
          <a:stretch/>
        </p:blipFill>
        <p:spPr>
          <a:xfrm>
            <a:off x="5627938" y="2968700"/>
            <a:ext cx="5074920" cy="43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996425" y="2304525"/>
            <a:ext cx="939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type of interaction by gender and clothing type</a:t>
            </a:r>
            <a:endParaRPr b="1" sz="600"/>
          </a:p>
        </p:txBody>
      </p:sp>
      <p:sp>
        <p:nvSpPr>
          <p:cNvPr id="431" name="Google Shape;431;p46"/>
          <p:cNvSpPr txBox="1"/>
          <p:nvPr/>
        </p:nvSpPr>
        <p:spPr>
          <a:xfrm>
            <a:off x="10881425" y="2254150"/>
            <a:ext cx="7253100" cy="6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Students with special clothing are more likely to have a negative interaction, followed by those with standard clothing and unisex clothing (for both genders). Within each gender, male students are more likely to have a negative interactions than female students for those with special and unisex clothing.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47"/>
          <p:cNvSpPr txBox="1"/>
          <p:nvPr/>
        </p:nvSpPr>
        <p:spPr>
          <a:xfrm>
            <a:off x="457200" y="228600"/>
            <a:ext cx="1709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interactions by gender and clothing </a:t>
            </a:r>
            <a:endParaRPr/>
          </a:p>
        </p:txBody>
      </p:sp>
      <p:pic>
        <p:nvPicPr>
          <p:cNvPr id="440" name="Google Shape;4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625" y="3397138"/>
            <a:ext cx="8969474" cy="50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7"/>
          <p:cNvSpPr txBox="1"/>
          <p:nvPr/>
        </p:nvSpPr>
        <p:spPr>
          <a:xfrm>
            <a:off x="3028950" y="3908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2" name="Google Shape;442;p47"/>
          <p:cNvSpPr txBox="1"/>
          <p:nvPr/>
        </p:nvSpPr>
        <p:spPr>
          <a:xfrm>
            <a:off x="3028950" y="4670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25.6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3028950" y="5813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20.6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3028950" y="65959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4629150" y="3908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6.6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5619750" y="4670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14.1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4705350" y="5813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8.4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5339550" y="65959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19.5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5943300" y="3908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16.7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50" name="Google Shape;450;p47"/>
          <p:cNvSpPr txBox="1"/>
          <p:nvPr/>
        </p:nvSpPr>
        <p:spPr>
          <a:xfrm>
            <a:off x="7400325" y="4670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16.1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51" name="Google Shape;451;p47"/>
          <p:cNvSpPr txBox="1"/>
          <p:nvPr/>
        </p:nvSpPr>
        <p:spPr>
          <a:xfrm>
            <a:off x="5924550" y="58138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12.7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7476525" y="6595925"/>
            <a:ext cx="231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17.8</a:t>
            </a:r>
            <a:r>
              <a:rPr b="1" lang="en-US" sz="23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1056700" y="2795900"/>
            <a:ext cx="939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type of interaction by gender and clothing type</a:t>
            </a:r>
            <a:endParaRPr b="1" sz="600"/>
          </a:p>
        </p:txBody>
      </p:sp>
      <p:sp>
        <p:nvSpPr>
          <p:cNvPr id="454" name="Google Shape;454;p47"/>
          <p:cNvSpPr txBox="1"/>
          <p:nvPr/>
        </p:nvSpPr>
        <p:spPr>
          <a:xfrm>
            <a:off x="10729025" y="2787550"/>
            <a:ext cx="7253100" cy="6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Students with special clothing are more likely to have a negative interaction, followed by those with standard clothing and unisex clothing (for both genders). Within each gender, male students are more likely to have a negative interactions than female students for those with special and unisex clothing.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8"/>
          <p:cNvPicPr preferRelativeResize="0"/>
          <p:nvPr/>
        </p:nvPicPr>
        <p:blipFill rotWithShape="1">
          <a:blip r:embed="rId3">
            <a:alphaModFix/>
          </a:blip>
          <a:srcRect b="0" l="1444" r="46412" t="0"/>
          <a:stretch/>
        </p:blipFill>
        <p:spPr>
          <a:xfrm>
            <a:off x="10640100" y="6595050"/>
            <a:ext cx="18287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8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48"/>
          <p:cNvSpPr txBox="1"/>
          <p:nvPr/>
        </p:nvSpPr>
        <p:spPr>
          <a:xfrm>
            <a:off x="9142425" y="2577375"/>
            <a:ext cx="869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 is no difference between gender, clothing, and negative interaction with the teacher. However, it seems that a man with strange clothes tends to have less positive interactions than the other men.</a:t>
            </a:r>
            <a:endParaRPr/>
          </a:p>
        </p:txBody>
      </p:sp>
      <p:sp>
        <p:nvSpPr>
          <p:cNvPr id="464" name="Google Shape;464;p48"/>
          <p:cNvSpPr txBox="1"/>
          <p:nvPr/>
        </p:nvSpPr>
        <p:spPr>
          <a:xfrm>
            <a:off x="12061925" y="7118125"/>
            <a:ext cx="565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C2528"/>
                </a:solidFill>
                <a:latin typeface="Calibri"/>
                <a:ea typeface="Calibri"/>
                <a:cs typeface="Calibri"/>
                <a:sym typeface="Calibri"/>
              </a:rPr>
              <a:t>NO Significant Difference</a:t>
            </a:r>
            <a:endParaRPr b="1" sz="1800">
              <a:solidFill>
                <a:srgbClr val="EC2528"/>
              </a:solidFill>
            </a:endParaRPr>
          </a:p>
        </p:txBody>
      </p:sp>
      <p:sp>
        <p:nvSpPr>
          <p:cNvPr id="465" name="Google Shape;465;p48"/>
          <p:cNvSpPr txBox="1"/>
          <p:nvPr/>
        </p:nvSpPr>
        <p:spPr>
          <a:xfrm>
            <a:off x="457200" y="228600"/>
            <a:ext cx="1709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of interactions by gender and clothing </a:t>
            </a:r>
            <a:endParaRPr/>
          </a:p>
        </p:txBody>
      </p:sp>
      <p:pic>
        <p:nvPicPr>
          <p:cNvPr id="466" name="Google Shape;46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032" y="2734056"/>
            <a:ext cx="7562088" cy="57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>
            <p:ph type="title"/>
          </p:nvPr>
        </p:nvSpPr>
        <p:spPr>
          <a:xfrm>
            <a:off x="493000" y="4789575"/>
            <a:ext cx="55020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7200"/>
            </a:br>
            <a:r>
              <a:rPr lang="en-US" sz="7200"/>
              <a:t>Part 5: 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Summary of findings</a:t>
            </a:r>
            <a:endParaRPr sz="7200"/>
          </a:p>
        </p:txBody>
      </p:sp>
      <p:cxnSp>
        <p:nvCxnSpPr>
          <p:cNvPr id="472" name="Google Shape;472;p49"/>
          <p:cNvCxnSpPr>
            <a:stCxn id="473" idx="2"/>
          </p:cNvCxnSpPr>
          <p:nvPr/>
        </p:nvCxnSpPr>
        <p:spPr>
          <a:xfrm flipH="1">
            <a:off x="12171000" y="5757300"/>
            <a:ext cx="12300" cy="45297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474" name="Google Shape;474;p49"/>
          <p:cNvCxnSpPr/>
          <p:nvPr/>
        </p:nvCxnSpPr>
        <p:spPr>
          <a:xfrm flipH="1">
            <a:off x="12183525" y="-18125"/>
            <a:ext cx="19500" cy="43956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73" name="Google Shape;473;p49"/>
          <p:cNvSpPr txBox="1"/>
          <p:nvPr/>
        </p:nvSpPr>
        <p:spPr>
          <a:xfrm>
            <a:off x="8427900" y="4377000"/>
            <a:ext cx="75108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. Limitations and further improvements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 of findings</a:t>
            </a:r>
            <a:endParaRPr/>
          </a:p>
        </p:txBody>
      </p:sp>
      <p:sp>
        <p:nvSpPr>
          <p:cNvPr id="483" name="Google Shape;483;p50"/>
          <p:cNvSpPr txBox="1"/>
          <p:nvPr/>
        </p:nvSpPr>
        <p:spPr>
          <a:xfrm>
            <a:off x="1153025" y="1989350"/>
            <a:ext cx="15071100" cy="5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teacher don’t interact in the same way with all the students.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average he/she interacts more with men than with women.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teacher, interacts more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positively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with men than with women.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negative interactions are not related with clothing type or gender.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more a student interacts with the teacher, the more positive the interactions are. 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/>
          <p:nvPr>
            <p:ph type="title"/>
          </p:nvPr>
        </p:nvSpPr>
        <p:spPr>
          <a:xfrm>
            <a:off x="198300" y="3570375"/>
            <a:ext cx="58749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7200"/>
            </a:br>
            <a:r>
              <a:rPr lang="en-US" sz="7200"/>
              <a:t>Part 6: 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5200"/>
              <a:t>Recommendations</a:t>
            </a:r>
            <a:endParaRPr sz="5200"/>
          </a:p>
        </p:txBody>
      </p:sp>
      <p:cxnSp>
        <p:nvCxnSpPr>
          <p:cNvPr id="489" name="Google Shape;489;p51"/>
          <p:cNvCxnSpPr>
            <a:endCxn id="490" idx="0"/>
          </p:cNvCxnSpPr>
          <p:nvPr/>
        </p:nvCxnSpPr>
        <p:spPr>
          <a:xfrm flipH="1">
            <a:off x="12183300" y="-966600"/>
            <a:ext cx="31500" cy="29814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491" name="Google Shape;491;p51"/>
          <p:cNvCxnSpPr>
            <a:stCxn id="490" idx="2"/>
          </p:cNvCxnSpPr>
          <p:nvPr/>
        </p:nvCxnSpPr>
        <p:spPr>
          <a:xfrm>
            <a:off x="12183300" y="3395100"/>
            <a:ext cx="37200" cy="69168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sm" w="sm" type="none"/>
          </a:ln>
        </p:spPr>
      </p:cxnSp>
      <p:sp>
        <p:nvSpPr>
          <p:cNvPr id="490" name="Google Shape;490;p51"/>
          <p:cNvSpPr txBox="1"/>
          <p:nvPr/>
        </p:nvSpPr>
        <p:spPr>
          <a:xfrm>
            <a:off x="8427900" y="2014800"/>
            <a:ext cx="75108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7. Limitations and further improvements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2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52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500" name="Google Shape;500;p52"/>
          <p:cNvSpPr txBox="1"/>
          <p:nvPr/>
        </p:nvSpPr>
        <p:spPr>
          <a:xfrm>
            <a:off x="1153025" y="1989350"/>
            <a:ext cx="15071100" cy="4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Analyse the performance of the students (especially male students with special clothing) in their course, to see if the less number of positive interactions with the teacher affects their learning.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may want to analyse gender discrepancies on another angle.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/>
          <p:nvPr>
            <p:ph type="title"/>
          </p:nvPr>
        </p:nvSpPr>
        <p:spPr>
          <a:xfrm>
            <a:off x="198300" y="5551575"/>
            <a:ext cx="58749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7200"/>
            </a:br>
            <a:r>
              <a:rPr lang="en-US" sz="7200"/>
              <a:t>Part 6: 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700"/>
              <a:t>Limitations and further improvements</a:t>
            </a:r>
            <a:endParaRPr sz="6700"/>
          </a:p>
        </p:txBody>
      </p:sp>
      <p:cxnSp>
        <p:nvCxnSpPr>
          <p:cNvPr id="506" name="Google Shape;506;p53"/>
          <p:cNvCxnSpPr/>
          <p:nvPr/>
        </p:nvCxnSpPr>
        <p:spPr>
          <a:xfrm>
            <a:off x="12195675" y="148725"/>
            <a:ext cx="24900" cy="101631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93000" y="3798975"/>
            <a:ext cx="55020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7200"/>
            </a:br>
            <a:r>
              <a:rPr lang="en-US" sz="7200"/>
              <a:t>Part 1: 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Introduction</a:t>
            </a:r>
            <a:endParaRPr sz="7200"/>
          </a:p>
        </p:txBody>
      </p:sp>
      <p:cxnSp>
        <p:nvCxnSpPr>
          <p:cNvPr id="141" name="Google Shape;141;p27"/>
          <p:cNvCxnSpPr>
            <a:endCxn id="142" idx="0"/>
          </p:cNvCxnSpPr>
          <p:nvPr/>
        </p:nvCxnSpPr>
        <p:spPr>
          <a:xfrm flipH="1">
            <a:off x="12170134" y="24000"/>
            <a:ext cx="14400" cy="21096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143" name="Google Shape;143;p27"/>
          <p:cNvCxnSpPr>
            <a:stCxn id="142" idx="2"/>
            <a:endCxn id="144" idx="0"/>
          </p:cNvCxnSpPr>
          <p:nvPr/>
        </p:nvCxnSpPr>
        <p:spPr>
          <a:xfrm>
            <a:off x="12170134" y="3090600"/>
            <a:ext cx="14400" cy="15759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5" name="Google Shape;145;p27"/>
          <p:cNvCxnSpPr/>
          <p:nvPr/>
        </p:nvCxnSpPr>
        <p:spPr>
          <a:xfrm flipH="1">
            <a:off x="12169984" y="8156400"/>
            <a:ext cx="14400" cy="21306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146" name="Google Shape;146;p27"/>
          <p:cNvCxnSpPr>
            <a:stCxn id="144" idx="2"/>
            <a:endCxn id="147" idx="0"/>
          </p:cNvCxnSpPr>
          <p:nvPr/>
        </p:nvCxnSpPr>
        <p:spPr>
          <a:xfrm>
            <a:off x="12184478" y="5623512"/>
            <a:ext cx="0" cy="15729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2" name="Google Shape;142;p27"/>
          <p:cNvSpPr txBox="1"/>
          <p:nvPr/>
        </p:nvSpPr>
        <p:spPr>
          <a:xfrm>
            <a:off x="9898384" y="2133600"/>
            <a:ext cx="45435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2. Data</a:t>
            </a: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 description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9694096" y="7196400"/>
            <a:ext cx="49809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9785528" y="4666512"/>
            <a:ext cx="47979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3. Analysis Approach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4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4" name="Google Shape;514;p54"/>
          <p:cNvSpPr txBox="1"/>
          <p:nvPr/>
        </p:nvSpPr>
        <p:spPr>
          <a:xfrm>
            <a:off x="457200" y="304800"/>
            <a:ext cx="16968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Limitations and further improvements</a:t>
            </a:r>
            <a:endParaRPr b="1" sz="8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4"/>
          <p:cNvSpPr txBox="1"/>
          <p:nvPr/>
        </p:nvSpPr>
        <p:spPr>
          <a:xfrm>
            <a:off x="1153025" y="1989350"/>
            <a:ext cx="14314800" cy="5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Attributes like Interaction type and clothing are subjective. Depend on the person that is collecting the information.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the information was collected in just one day and just by one person it can be biased.  (contrast effect bias)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 the experiment again, on multiple days, with multiple observers and multiple teachers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unique ID per student, per teacher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9125" y="3738000"/>
            <a:ext cx="2848575" cy="28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"/>
          <p:cNvSpPr txBox="1"/>
          <p:nvPr>
            <p:ph type="ctrTitle"/>
          </p:nvPr>
        </p:nvSpPr>
        <p:spPr>
          <a:xfrm>
            <a:off x="6267675" y="3317500"/>
            <a:ext cx="118665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lang="en-US" sz="6700"/>
              <a:t>Thanks! </a:t>
            </a:r>
            <a:endParaRPr b="0" sz="6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t/>
            </a:r>
            <a:endParaRPr sz="6700"/>
          </a:p>
        </p:txBody>
      </p:sp>
      <p:pic>
        <p:nvPicPr>
          <p:cNvPr descr="Logo, company name&#10;&#10;Description automatically generated" id="522" name="Google Shape;52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198" y="2936510"/>
            <a:ext cx="4399258" cy="441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00" y="2936500"/>
            <a:ext cx="4399250" cy="441893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5"/>
          <p:cNvSpPr txBox="1"/>
          <p:nvPr/>
        </p:nvSpPr>
        <p:spPr>
          <a:xfrm>
            <a:off x="8031300" y="4695350"/>
            <a:ext cx="86757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  <a:endParaRPr b="1"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 us @DataSapiens &amp; info@datasapiens.com</a:t>
            </a:r>
            <a:endParaRPr b="1"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4294967295" type="sldNum"/>
          </p:nvPr>
        </p:nvSpPr>
        <p:spPr>
          <a:xfrm>
            <a:off x="8606397" y="9518300"/>
            <a:ext cx="1073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533400" y="5334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Experiment</a:t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13065456" y="4604451"/>
            <a:ext cx="589800" cy="3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22903" r="17654" t="0"/>
          <a:stretch/>
        </p:blipFill>
        <p:spPr>
          <a:xfrm>
            <a:off x="10745862" y="4972125"/>
            <a:ext cx="1273388" cy="2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4">
            <a:alphaModFix/>
          </a:blip>
          <a:srcRect b="0" l="11003" r="9719" t="0"/>
          <a:stretch/>
        </p:blipFill>
        <p:spPr>
          <a:xfrm>
            <a:off x="13787450" y="4988375"/>
            <a:ext cx="1698275" cy="2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5">
            <a:alphaModFix/>
          </a:blip>
          <a:srcRect b="30809" l="9201" r="6842" t="24073"/>
          <a:stretch/>
        </p:blipFill>
        <p:spPr>
          <a:xfrm>
            <a:off x="8067100" y="6889881"/>
            <a:ext cx="2142125" cy="142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8"/>
          <p:cNvCxnSpPr>
            <a:stCxn id="157" idx="0"/>
            <a:endCxn id="155" idx="1"/>
          </p:cNvCxnSpPr>
          <p:nvPr/>
        </p:nvCxnSpPr>
        <p:spPr>
          <a:xfrm flipH="1" rot="10800000">
            <a:off x="9138162" y="6196281"/>
            <a:ext cx="1607700" cy="6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0175" y="4157038"/>
            <a:ext cx="1698277" cy="1941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8"/>
          <p:cNvCxnSpPr>
            <a:stCxn id="159" idx="3"/>
            <a:endCxn id="155" idx="1"/>
          </p:cNvCxnSpPr>
          <p:nvPr/>
        </p:nvCxnSpPr>
        <p:spPr>
          <a:xfrm>
            <a:off x="9408452" y="5127648"/>
            <a:ext cx="1337400" cy="106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8"/>
          <p:cNvCxnSpPr>
            <a:stCxn id="155" idx="3"/>
            <a:endCxn id="156" idx="1"/>
          </p:cNvCxnSpPr>
          <p:nvPr/>
        </p:nvCxnSpPr>
        <p:spPr>
          <a:xfrm>
            <a:off x="12019250" y="6196413"/>
            <a:ext cx="17682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8"/>
          <p:cNvPicPr preferRelativeResize="0"/>
          <p:nvPr/>
        </p:nvPicPr>
        <p:blipFill rotWithShape="1">
          <a:blip r:embed="rId7">
            <a:alphaModFix/>
          </a:blip>
          <a:srcRect b="0" l="0" r="49824" t="0"/>
          <a:stretch/>
        </p:blipFill>
        <p:spPr>
          <a:xfrm>
            <a:off x="16353500" y="4375608"/>
            <a:ext cx="1337400" cy="152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8">
            <a:alphaModFix/>
          </a:blip>
          <a:srcRect b="0" l="49824" r="0" t="0"/>
          <a:stretch/>
        </p:blipFill>
        <p:spPr>
          <a:xfrm>
            <a:off x="16368724" y="6355751"/>
            <a:ext cx="1337400" cy="1523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8"/>
          <p:cNvCxnSpPr>
            <a:stCxn id="156" idx="3"/>
            <a:endCxn id="162" idx="1"/>
          </p:cNvCxnSpPr>
          <p:nvPr/>
        </p:nvCxnSpPr>
        <p:spPr>
          <a:xfrm flipH="1" rot="10800000">
            <a:off x="15485725" y="5137162"/>
            <a:ext cx="867900" cy="107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8"/>
          <p:cNvCxnSpPr>
            <a:stCxn id="156" idx="3"/>
            <a:endCxn id="163" idx="1"/>
          </p:cNvCxnSpPr>
          <p:nvPr/>
        </p:nvCxnSpPr>
        <p:spPr>
          <a:xfrm>
            <a:off x="15485725" y="6212662"/>
            <a:ext cx="882900" cy="9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33055" y="4845632"/>
            <a:ext cx="1095845" cy="1252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8"/>
          <p:cNvCxnSpPr>
            <a:stCxn id="156" idx="1"/>
            <a:endCxn id="155" idx="3"/>
          </p:cNvCxnSpPr>
          <p:nvPr/>
        </p:nvCxnSpPr>
        <p:spPr>
          <a:xfrm rot="10800000">
            <a:off x="12019250" y="6196462"/>
            <a:ext cx="17682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8"/>
          <p:cNvSpPr txBox="1"/>
          <p:nvPr/>
        </p:nvSpPr>
        <p:spPr>
          <a:xfrm>
            <a:off x="1023763" y="2207400"/>
            <a:ext cx="150711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examine whether the interaction between student and teacher differed according to the gender and the type of clothing worn by a student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1023775" y="4251700"/>
            <a:ext cx="6408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observe several classes taught by </a:t>
            </a:r>
            <a:r>
              <a:rPr lang="en-US" sz="3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teacher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count the  interactions between student and teacher. Each  interaction was classified as either ‘Negative’ or ‘Positive’	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Experiment</a:t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13217856" y="4299651"/>
            <a:ext cx="589800" cy="3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4">
            <a:alphaModFix/>
          </a:blip>
          <a:srcRect b="0" l="22903" r="17654" t="0"/>
          <a:stretch/>
        </p:blipFill>
        <p:spPr>
          <a:xfrm>
            <a:off x="10898262" y="4667325"/>
            <a:ext cx="1273388" cy="2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5">
            <a:alphaModFix/>
          </a:blip>
          <a:srcRect b="0" l="11003" r="9719" t="0"/>
          <a:stretch/>
        </p:blipFill>
        <p:spPr>
          <a:xfrm>
            <a:off x="13939850" y="4683575"/>
            <a:ext cx="1698275" cy="2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6">
            <a:alphaModFix/>
          </a:blip>
          <a:srcRect b="30809" l="9201" r="6842" t="24073"/>
          <a:stretch/>
        </p:blipFill>
        <p:spPr>
          <a:xfrm>
            <a:off x="8219500" y="6585081"/>
            <a:ext cx="2142125" cy="142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9"/>
          <p:cNvCxnSpPr>
            <a:stCxn id="181" idx="0"/>
            <a:endCxn id="179" idx="1"/>
          </p:cNvCxnSpPr>
          <p:nvPr/>
        </p:nvCxnSpPr>
        <p:spPr>
          <a:xfrm flipH="1" rot="10800000">
            <a:off x="9290562" y="5891481"/>
            <a:ext cx="1607700" cy="69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2575" y="3852238"/>
            <a:ext cx="1698277" cy="1941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9"/>
          <p:cNvCxnSpPr>
            <a:stCxn id="183" idx="3"/>
            <a:endCxn id="179" idx="1"/>
          </p:cNvCxnSpPr>
          <p:nvPr/>
        </p:nvCxnSpPr>
        <p:spPr>
          <a:xfrm>
            <a:off x="9560852" y="4822848"/>
            <a:ext cx="1337400" cy="106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9"/>
          <p:cNvCxnSpPr>
            <a:stCxn id="179" idx="3"/>
            <a:endCxn id="180" idx="1"/>
          </p:cNvCxnSpPr>
          <p:nvPr/>
        </p:nvCxnSpPr>
        <p:spPr>
          <a:xfrm>
            <a:off x="12171650" y="5891613"/>
            <a:ext cx="17682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29"/>
          <p:cNvPicPr preferRelativeResize="0"/>
          <p:nvPr/>
        </p:nvPicPr>
        <p:blipFill rotWithShape="1">
          <a:blip r:embed="rId8">
            <a:alphaModFix/>
          </a:blip>
          <a:srcRect b="0" l="0" r="49824" t="0"/>
          <a:stretch/>
        </p:blipFill>
        <p:spPr>
          <a:xfrm>
            <a:off x="16505900" y="4070808"/>
            <a:ext cx="1337400" cy="152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9">
            <a:alphaModFix/>
          </a:blip>
          <a:srcRect b="0" l="49824" r="0" t="0"/>
          <a:stretch/>
        </p:blipFill>
        <p:spPr>
          <a:xfrm>
            <a:off x="16521124" y="6050951"/>
            <a:ext cx="1337400" cy="1523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9"/>
          <p:cNvCxnSpPr>
            <a:stCxn id="180" idx="3"/>
            <a:endCxn id="186" idx="1"/>
          </p:cNvCxnSpPr>
          <p:nvPr/>
        </p:nvCxnSpPr>
        <p:spPr>
          <a:xfrm flipH="1" rot="10800000">
            <a:off x="15638125" y="4832362"/>
            <a:ext cx="867900" cy="107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>
            <a:stCxn id="180" idx="3"/>
            <a:endCxn id="187" idx="1"/>
          </p:cNvCxnSpPr>
          <p:nvPr/>
        </p:nvCxnSpPr>
        <p:spPr>
          <a:xfrm>
            <a:off x="15638125" y="5907862"/>
            <a:ext cx="882900" cy="9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485455" y="4540832"/>
            <a:ext cx="1095845" cy="1252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9"/>
          <p:cNvCxnSpPr>
            <a:stCxn id="180" idx="1"/>
            <a:endCxn id="179" idx="3"/>
          </p:cNvCxnSpPr>
          <p:nvPr/>
        </p:nvCxnSpPr>
        <p:spPr>
          <a:xfrm rot="10800000">
            <a:off x="12171650" y="5891662"/>
            <a:ext cx="17682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9"/>
          <p:cNvSpPr txBox="1"/>
          <p:nvPr/>
        </p:nvSpPr>
        <p:spPr>
          <a:xfrm>
            <a:off x="1023763" y="1902600"/>
            <a:ext cx="150711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examine whether the interaction between student and teacher differed according to the gender and the type of clothing worn by a student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1023775" y="3946900"/>
            <a:ext cx="64080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Experiment: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observe several classes taught by </a:t>
            </a:r>
            <a:r>
              <a:rPr lang="en-US" sz="3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one teacher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count the  interactions between student and teacher. Each  interaction was classified as either ‘Negative’ or ‘Positive’	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93000" y="4637175"/>
            <a:ext cx="55020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7200"/>
            </a:br>
            <a:r>
              <a:rPr lang="en-US" sz="7200"/>
              <a:t>Part 2: 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Data description</a:t>
            </a:r>
            <a:endParaRPr sz="7200"/>
          </a:p>
        </p:txBody>
      </p:sp>
      <p:cxnSp>
        <p:nvCxnSpPr>
          <p:cNvPr id="199" name="Google Shape;199;p30"/>
          <p:cNvCxnSpPr>
            <a:endCxn id="200" idx="0"/>
          </p:cNvCxnSpPr>
          <p:nvPr/>
        </p:nvCxnSpPr>
        <p:spPr>
          <a:xfrm flipH="1">
            <a:off x="12159475" y="24000"/>
            <a:ext cx="14400" cy="21096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01" name="Google Shape;201;p30"/>
          <p:cNvCxnSpPr>
            <a:stCxn id="200" idx="2"/>
            <a:endCxn id="202" idx="0"/>
          </p:cNvCxnSpPr>
          <p:nvPr/>
        </p:nvCxnSpPr>
        <p:spPr>
          <a:xfrm>
            <a:off x="12159475" y="3090600"/>
            <a:ext cx="24900" cy="15759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03" name="Google Shape;203;p30"/>
          <p:cNvCxnSpPr/>
          <p:nvPr/>
        </p:nvCxnSpPr>
        <p:spPr>
          <a:xfrm flipH="1">
            <a:off x="12169984" y="8156400"/>
            <a:ext cx="14400" cy="21306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204" name="Google Shape;204;p30"/>
          <p:cNvCxnSpPr>
            <a:stCxn id="202" idx="2"/>
            <a:endCxn id="205" idx="0"/>
          </p:cNvCxnSpPr>
          <p:nvPr/>
        </p:nvCxnSpPr>
        <p:spPr>
          <a:xfrm flipH="1">
            <a:off x="12183278" y="5623512"/>
            <a:ext cx="1200" cy="15729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0" name="Google Shape;200;p30"/>
          <p:cNvSpPr txBox="1"/>
          <p:nvPr/>
        </p:nvSpPr>
        <p:spPr>
          <a:xfrm>
            <a:off x="9643975" y="2133600"/>
            <a:ext cx="50310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3. Analysis Approach</a:t>
            </a:r>
            <a:endParaRPr b="1" sz="3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9493775" y="7196400"/>
            <a:ext cx="53790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5. Summary of findings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9785528" y="4666512"/>
            <a:ext cx="47979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4. Results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57200" y="304800"/>
            <a:ext cx="1333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867575" y="1910900"/>
            <a:ext cx="89484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462 observations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Characteristics of the observation: 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Clothing type: 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■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Other: Unusual clothing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■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Std: Standar gender-specific clothing 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■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Unisex: Clothing for men and women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Gender: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■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Female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■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Male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9980350" y="1945000"/>
            <a:ext cx="89484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●"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Count: Number of interactions  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Interaction Type: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■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NegInt: Negative interaction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Char char="■"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Posint: Positive interaction</a:t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9781150" y="2949775"/>
            <a:ext cx="818100" cy="4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493000" y="3767775"/>
            <a:ext cx="55020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 sz="7200"/>
            </a:br>
            <a:r>
              <a:rPr lang="en-US" sz="7200"/>
              <a:t>Part 3: </a:t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Analysis Approach</a:t>
            </a:r>
            <a:endParaRPr sz="7200"/>
          </a:p>
        </p:txBody>
      </p:sp>
      <p:cxnSp>
        <p:nvCxnSpPr>
          <p:cNvPr id="222" name="Google Shape;222;p32"/>
          <p:cNvCxnSpPr>
            <a:endCxn id="223" idx="0"/>
          </p:cNvCxnSpPr>
          <p:nvPr/>
        </p:nvCxnSpPr>
        <p:spPr>
          <a:xfrm flipH="1">
            <a:off x="12170134" y="24000"/>
            <a:ext cx="14400" cy="21096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24" name="Google Shape;224;p32"/>
          <p:cNvCxnSpPr>
            <a:stCxn id="223" idx="2"/>
            <a:endCxn id="225" idx="0"/>
          </p:cNvCxnSpPr>
          <p:nvPr/>
        </p:nvCxnSpPr>
        <p:spPr>
          <a:xfrm flipH="1">
            <a:off x="12167434" y="3090600"/>
            <a:ext cx="2700" cy="15759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6" name="Google Shape;226;p32"/>
          <p:cNvCxnSpPr>
            <a:stCxn id="227" idx="2"/>
          </p:cNvCxnSpPr>
          <p:nvPr/>
        </p:nvCxnSpPr>
        <p:spPr>
          <a:xfrm flipH="1">
            <a:off x="12169850" y="8572200"/>
            <a:ext cx="14700" cy="17148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228" name="Google Shape;228;p32"/>
          <p:cNvCxnSpPr>
            <a:stCxn id="225" idx="2"/>
            <a:endCxn id="227" idx="0"/>
          </p:cNvCxnSpPr>
          <p:nvPr/>
        </p:nvCxnSpPr>
        <p:spPr>
          <a:xfrm>
            <a:off x="12167350" y="5623500"/>
            <a:ext cx="17100" cy="15729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3" name="Google Shape;223;p32"/>
          <p:cNvSpPr txBox="1"/>
          <p:nvPr/>
        </p:nvSpPr>
        <p:spPr>
          <a:xfrm>
            <a:off x="9898384" y="2133600"/>
            <a:ext cx="45435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4. Results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9694100" y="7196400"/>
            <a:ext cx="49809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6. Limitations and further improvements</a:t>
            </a:r>
            <a:endParaRPr b="1" sz="3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9568150" y="4666500"/>
            <a:ext cx="51984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5. Summary of findings</a:t>
            </a:r>
            <a:endParaRPr b="1" i="0" sz="3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9058300"/>
            <a:ext cx="3148075" cy="1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593727" y="9278900"/>
            <a:ext cx="1519800" cy="7875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57200" y="304800"/>
            <a:ext cx="1709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-ANOVA-</a:t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1153025" y="3284750"/>
            <a:ext cx="150711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this experiment, ANOVA was used to verify if there is a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difference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between the average number of interactions between students and teacher, based on the clothing type, gender, and type of interaction.   </a:t>
            </a: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950" y="5226313"/>
            <a:ext cx="104775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1313750" y="1779200"/>
            <a:ext cx="150711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ANOVA is used to verify if the difference between the means of a quantity is significant. In other words, checks if a difference is caused by chance or not.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21028"/>
      </a:dk1>
      <a:lt1>
        <a:srgbClr val="FFFFFF"/>
      </a:lt1>
      <a:dk2>
        <a:srgbClr val="294667"/>
      </a:dk2>
      <a:lt2>
        <a:srgbClr val="D6DDE4"/>
      </a:lt2>
      <a:accent1>
        <a:srgbClr val="FFB424"/>
      </a:accent1>
      <a:accent2>
        <a:srgbClr val="FF8400"/>
      </a:accent2>
      <a:accent3>
        <a:srgbClr val="4E6D92"/>
      </a:accent3>
      <a:accent4>
        <a:srgbClr val="6BA0E0"/>
      </a:accent4>
      <a:accent5>
        <a:srgbClr val="1FC3A6"/>
      </a:accent5>
      <a:accent6>
        <a:srgbClr val="ABF07F"/>
      </a:accent6>
      <a:hlink>
        <a:srgbClr val="0210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21028"/>
      </a:dk1>
      <a:lt1>
        <a:srgbClr val="FFFFFF"/>
      </a:lt1>
      <a:dk2>
        <a:srgbClr val="294667"/>
      </a:dk2>
      <a:lt2>
        <a:srgbClr val="D6DDE4"/>
      </a:lt2>
      <a:accent1>
        <a:srgbClr val="FFB424"/>
      </a:accent1>
      <a:accent2>
        <a:srgbClr val="FF8400"/>
      </a:accent2>
      <a:accent3>
        <a:srgbClr val="4E6D92"/>
      </a:accent3>
      <a:accent4>
        <a:srgbClr val="6BA0E0"/>
      </a:accent4>
      <a:accent5>
        <a:srgbClr val="1FC3A6"/>
      </a:accent5>
      <a:accent6>
        <a:srgbClr val="ABF07F"/>
      </a:accent6>
      <a:hlink>
        <a:srgbClr val="0210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