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2" r:id="rId11"/>
    <p:sldId id="266" r:id="rId12"/>
    <p:sldId id="268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80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83" autoAdjust="0"/>
    <p:restoredTop sz="70950" autoAdjust="0"/>
  </p:normalViewPr>
  <p:slideViewPr>
    <p:cSldViewPr snapToGrid="0">
      <p:cViewPr varScale="1">
        <p:scale>
          <a:sx n="73" d="100"/>
          <a:sy n="73" d="100"/>
        </p:scale>
        <p:origin x="72" y="78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F8AF6-ED66-4734-A466-A84C8FFA601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7D1C4A2-3650-4E24-9BB9-975BDB49AF60}">
      <dgm:prSet/>
      <dgm:spPr/>
      <dgm:t>
        <a:bodyPr/>
        <a:lstStyle/>
        <a:p>
          <a:r>
            <a:rPr lang="en-US"/>
            <a:t>Regex Improvements</a:t>
          </a:r>
        </a:p>
      </dgm:t>
    </dgm:pt>
    <dgm:pt modelId="{F2262D6B-5B48-45E6-8264-4190F9E6C0BD}" type="parTrans" cxnId="{3036B470-96C6-4832-832F-B2B810B97CF1}">
      <dgm:prSet/>
      <dgm:spPr/>
      <dgm:t>
        <a:bodyPr/>
        <a:lstStyle/>
        <a:p>
          <a:endParaRPr lang="en-US"/>
        </a:p>
      </dgm:t>
    </dgm:pt>
    <dgm:pt modelId="{8DDCE3E9-DC10-4CCE-B8B3-648321CB774C}" type="sibTrans" cxnId="{3036B470-96C6-4832-832F-B2B810B97CF1}">
      <dgm:prSet/>
      <dgm:spPr/>
      <dgm:t>
        <a:bodyPr/>
        <a:lstStyle/>
        <a:p>
          <a:endParaRPr lang="en-US"/>
        </a:p>
      </dgm:t>
    </dgm:pt>
    <dgm:pt modelId="{BC6C870E-6FBA-4475-817A-E65284A264B0}">
      <dgm:prSet/>
      <dgm:spPr/>
      <dgm:t>
        <a:bodyPr/>
        <a:lstStyle/>
        <a:p>
          <a:r>
            <a:rPr lang="en-US"/>
            <a:t>Simplified LINQ Ordering</a:t>
          </a:r>
        </a:p>
      </dgm:t>
    </dgm:pt>
    <dgm:pt modelId="{6B873BAE-134B-4F5A-83A6-AE2B2D88838F}" type="parTrans" cxnId="{173E24D9-9AC2-4C79-B4BC-AAECAAD73BAB}">
      <dgm:prSet/>
      <dgm:spPr/>
      <dgm:t>
        <a:bodyPr/>
        <a:lstStyle/>
        <a:p>
          <a:endParaRPr lang="en-US"/>
        </a:p>
      </dgm:t>
    </dgm:pt>
    <dgm:pt modelId="{995FE8F5-9386-4249-8336-C7698F9735FA}" type="sibTrans" cxnId="{173E24D9-9AC2-4C79-B4BC-AAECAAD73BAB}">
      <dgm:prSet/>
      <dgm:spPr/>
      <dgm:t>
        <a:bodyPr/>
        <a:lstStyle/>
        <a:p>
          <a:endParaRPr lang="en-US"/>
        </a:p>
      </dgm:t>
    </dgm:pt>
    <dgm:pt modelId="{7B7EA14B-FB0B-41C4-8086-E35E6EF261E5}">
      <dgm:prSet/>
      <dgm:spPr/>
      <dgm:t>
        <a:bodyPr/>
        <a:lstStyle/>
        <a:p>
          <a:r>
            <a:rPr lang="en-US"/>
            <a:t>Reflection Improvements</a:t>
          </a:r>
        </a:p>
      </dgm:t>
    </dgm:pt>
    <dgm:pt modelId="{A3BF6946-8119-4560-873D-C1BDC56011CA}" type="parTrans" cxnId="{20B65CC9-06FA-4A09-99FA-63CA57A72F1A}">
      <dgm:prSet/>
      <dgm:spPr/>
      <dgm:t>
        <a:bodyPr/>
        <a:lstStyle/>
        <a:p>
          <a:endParaRPr lang="en-US"/>
        </a:p>
      </dgm:t>
    </dgm:pt>
    <dgm:pt modelId="{2DB5AA33-ED51-4074-8C68-CDA44CAAF335}" type="sibTrans" cxnId="{20B65CC9-06FA-4A09-99FA-63CA57A72F1A}">
      <dgm:prSet/>
      <dgm:spPr/>
      <dgm:t>
        <a:bodyPr/>
        <a:lstStyle/>
        <a:p>
          <a:endParaRPr lang="en-US"/>
        </a:p>
      </dgm:t>
    </dgm:pt>
    <dgm:pt modelId="{25DCD56C-4AF5-49C4-AA3B-7F99953FD031}">
      <dgm:prSet/>
      <dgm:spPr/>
      <dgm:t>
        <a:bodyPr/>
        <a:lstStyle/>
        <a:p>
          <a:r>
            <a:rPr lang="en-US"/>
            <a:t>Nanoseconds In DateTime</a:t>
          </a:r>
        </a:p>
      </dgm:t>
    </dgm:pt>
    <dgm:pt modelId="{8C062E8B-8209-4A9F-8A98-2B7075BE7BA2}" type="parTrans" cxnId="{5B43E15B-4F63-40E2-919F-482EDC72E1AB}">
      <dgm:prSet/>
      <dgm:spPr/>
      <dgm:t>
        <a:bodyPr/>
        <a:lstStyle/>
        <a:p>
          <a:endParaRPr lang="en-US"/>
        </a:p>
      </dgm:t>
    </dgm:pt>
    <dgm:pt modelId="{54E3786F-A620-43A7-864B-A97D7D595CA7}" type="sibTrans" cxnId="{5B43E15B-4F63-40E2-919F-482EDC72E1AB}">
      <dgm:prSet/>
      <dgm:spPr/>
      <dgm:t>
        <a:bodyPr/>
        <a:lstStyle/>
        <a:p>
          <a:endParaRPr lang="en-US"/>
        </a:p>
      </dgm:t>
    </dgm:pt>
    <dgm:pt modelId="{74C33119-9612-48DC-A91C-74284619AE5D}">
      <dgm:prSet/>
      <dgm:spPr/>
      <dgm:t>
        <a:bodyPr/>
        <a:lstStyle/>
        <a:p>
          <a:r>
            <a:rPr lang="en-US"/>
            <a:t>Memory Caching Improvements</a:t>
          </a:r>
        </a:p>
      </dgm:t>
    </dgm:pt>
    <dgm:pt modelId="{36BF8438-C9B4-406A-AB22-8CDC8E8F0494}" type="parTrans" cxnId="{66D39B1E-A839-4CE4-9806-536797A6E9AD}">
      <dgm:prSet/>
      <dgm:spPr/>
      <dgm:t>
        <a:bodyPr/>
        <a:lstStyle/>
        <a:p>
          <a:endParaRPr lang="en-US"/>
        </a:p>
      </dgm:t>
    </dgm:pt>
    <dgm:pt modelId="{8BF54B89-AB17-404B-BAF8-1D78B93167F2}" type="sibTrans" cxnId="{66D39B1E-A839-4CE4-9806-536797A6E9AD}">
      <dgm:prSet/>
      <dgm:spPr/>
      <dgm:t>
        <a:bodyPr/>
        <a:lstStyle/>
        <a:p>
          <a:endParaRPr lang="en-US"/>
        </a:p>
      </dgm:t>
    </dgm:pt>
    <dgm:pt modelId="{5BEE642B-6D3C-4D86-BE15-4901651D4261}" type="pres">
      <dgm:prSet presAssocID="{381F8AF6-ED66-4734-A466-A84C8FFA6011}" presName="vert0" presStyleCnt="0">
        <dgm:presLayoutVars>
          <dgm:dir/>
          <dgm:animOne val="branch"/>
          <dgm:animLvl val="lvl"/>
        </dgm:presLayoutVars>
      </dgm:prSet>
      <dgm:spPr/>
    </dgm:pt>
    <dgm:pt modelId="{84E32828-4706-445E-9984-C922F0E77B9A}" type="pres">
      <dgm:prSet presAssocID="{07D1C4A2-3650-4E24-9BB9-975BDB49AF60}" presName="thickLine" presStyleLbl="alignNode1" presStyleIdx="0" presStyleCnt="5"/>
      <dgm:spPr/>
    </dgm:pt>
    <dgm:pt modelId="{0F980581-0671-4FB7-81B3-73143FA8798A}" type="pres">
      <dgm:prSet presAssocID="{07D1C4A2-3650-4E24-9BB9-975BDB49AF60}" presName="horz1" presStyleCnt="0"/>
      <dgm:spPr/>
    </dgm:pt>
    <dgm:pt modelId="{8B5C5954-9A3B-4749-989A-97BE7B136DA5}" type="pres">
      <dgm:prSet presAssocID="{07D1C4A2-3650-4E24-9BB9-975BDB49AF60}" presName="tx1" presStyleLbl="revTx" presStyleIdx="0" presStyleCnt="5"/>
      <dgm:spPr/>
    </dgm:pt>
    <dgm:pt modelId="{2B04FF67-89C4-4E84-8F80-F7C986448F22}" type="pres">
      <dgm:prSet presAssocID="{07D1C4A2-3650-4E24-9BB9-975BDB49AF60}" presName="vert1" presStyleCnt="0"/>
      <dgm:spPr/>
    </dgm:pt>
    <dgm:pt modelId="{502C0E10-35F1-41B2-8FA7-C4DFFB49CD58}" type="pres">
      <dgm:prSet presAssocID="{BC6C870E-6FBA-4475-817A-E65284A264B0}" presName="thickLine" presStyleLbl="alignNode1" presStyleIdx="1" presStyleCnt="5"/>
      <dgm:spPr/>
    </dgm:pt>
    <dgm:pt modelId="{AB3DC2DC-4911-490E-84ED-4BDF32DA28B2}" type="pres">
      <dgm:prSet presAssocID="{BC6C870E-6FBA-4475-817A-E65284A264B0}" presName="horz1" presStyleCnt="0"/>
      <dgm:spPr/>
    </dgm:pt>
    <dgm:pt modelId="{4B9CE6FF-5E67-4152-904B-04B12265FCE2}" type="pres">
      <dgm:prSet presAssocID="{BC6C870E-6FBA-4475-817A-E65284A264B0}" presName="tx1" presStyleLbl="revTx" presStyleIdx="1" presStyleCnt="5"/>
      <dgm:spPr/>
    </dgm:pt>
    <dgm:pt modelId="{11E29D36-399A-4335-82C3-F296D89FE949}" type="pres">
      <dgm:prSet presAssocID="{BC6C870E-6FBA-4475-817A-E65284A264B0}" presName="vert1" presStyleCnt="0"/>
      <dgm:spPr/>
    </dgm:pt>
    <dgm:pt modelId="{A39AAF7A-08AC-42FB-91A0-C61AD58078D1}" type="pres">
      <dgm:prSet presAssocID="{7B7EA14B-FB0B-41C4-8086-E35E6EF261E5}" presName="thickLine" presStyleLbl="alignNode1" presStyleIdx="2" presStyleCnt="5"/>
      <dgm:spPr/>
    </dgm:pt>
    <dgm:pt modelId="{787FF08B-A75D-4D00-9C50-1A776FE7506E}" type="pres">
      <dgm:prSet presAssocID="{7B7EA14B-FB0B-41C4-8086-E35E6EF261E5}" presName="horz1" presStyleCnt="0"/>
      <dgm:spPr/>
    </dgm:pt>
    <dgm:pt modelId="{FB720803-8746-4E58-91B6-8862665D7988}" type="pres">
      <dgm:prSet presAssocID="{7B7EA14B-FB0B-41C4-8086-E35E6EF261E5}" presName="tx1" presStyleLbl="revTx" presStyleIdx="2" presStyleCnt="5"/>
      <dgm:spPr/>
    </dgm:pt>
    <dgm:pt modelId="{DB96C2AF-0A6D-4147-B04D-F1D835177FC3}" type="pres">
      <dgm:prSet presAssocID="{7B7EA14B-FB0B-41C4-8086-E35E6EF261E5}" presName="vert1" presStyleCnt="0"/>
      <dgm:spPr/>
    </dgm:pt>
    <dgm:pt modelId="{93BB356D-CD62-4BD9-8F2D-3985BA7F4BEC}" type="pres">
      <dgm:prSet presAssocID="{25DCD56C-4AF5-49C4-AA3B-7F99953FD031}" presName="thickLine" presStyleLbl="alignNode1" presStyleIdx="3" presStyleCnt="5"/>
      <dgm:spPr/>
    </dgm:pt>
    <dgm:pt modelId="{36CA2717-ADFE-439F-A92F-CCBD5904C142}" type="pres">
      <dgm:prSet presAssocID="{25DCD56C-4AF5-49C4-AA3B-7F99953FD031}" presName="horz1" presStyleCnt="0"/>
      <dgm:spPr/>
    </dgm:pt>
    <dgm:pt modelId="{83FE9F09-A0B1-47BF-940B-786D6C188236}" type="pres">
      <dgm:prSet presAssocID="{25DCD56C-4AF5-49C4-AA3B-7F99953FD031}" presName="tx1" presStyleLbl="revTx" presStyleIdx="3" presStyleCnt="5"/>
      <dgm:spPr/>
    </dgm:pt>
    <dgm:pt modelId="{7D973B50-4411-4A91-930F-93B4E19CF611}" type="pres">
      <dgm:prSet presAssocID="{25DCD56C-4AF5-49C4-AA3B-7F99953FD031}" presName="vert1" presStyleCnt="0"/>
      <dgm:spPr/>
    </dgm:pt>
    <dgm:pt modelId="{8888D7EA-78BF-4EA9-ACE6-61BAE3BB80CF}" type="pres">
      <dgm:prSet presAssocID="{74C33119-9612-48DC-A91C-74284619AE5D}" presName="thickLine" presStyleLbl="alignNode1" presStyleIdx="4" presStyleCnt="5"/>
      <dgm:spPr/>
    </dgm:pt>
    <dgm:pt modelId="{B18451C2-A812-4626-B21C-77406804CB4D}" type="pres">
      <dgm:prSet presAssocID="{74C33119-9612-48DC-A91C-74284619AE5D}" presName="horz1" presStyleCnt="0"/>
      <dgm:spPr/>
    </dgm:pt>
    <dgm:pt modelId="{6613585D-EE8D-448F-9AA5-29CD087501DD}" type="pres">
      <dgm:prSet presAssocID="{74C33119-9612-48DC-A91C-74284619AE5D}" presName="tx1" presStyleLbl="revTx" presStyleIdx="4" presStyleCnt="5"/>
      <dgm:spPr/>
    </dgm:pt>
    <dgm:pt modelId="{9B63B9C0-BBC1-46B9-A915-FC1CD448CC76}" type="pres">
      <dgm:prSet presAssocID="{74C33119-9612-48DC-A91C-74284619AE5D}" presName="vert1" presStyleCnt="0"/>
      <dgm:spPr/>
    </dgm:pt>
  </dgm:ptLst>
  <dgm:cxnLst>
    <dgm:cxn modelId="{66D39B1E-A839-4CE4-9806-536797A6E9AD}" srcId="{381F8AF6-ED66-4734-A466-A84C8FFA6011}" destId="{74C33119-9612-48DC-A91C-74284619AE5D}" srcOrd="4" destOrd="0" parTransId="{36BF8438-C9B4-406A-AB22-8CDC8E8F0494}" sibTransId="{8BF54B89-AB17-404B-BAF8-1D78B93167F2}"/>
    <dgm:cxn modelId="{5B43E15B-4F63-40E2-919F-482EDC72E1AB}" srcId="{381F8AF6-ED66-4734-A466-A84C8FFA6011}" destId="{25DCD56C-4AF5-49C4-AA3B-7F99953FD031}" srcOrd="3" destOrd="0" parTransId="{8C062E8B-8209-4A9F-8A98-2B7075BE7BA2}" sibTransId="{54E3786F-A620-43A7-864B-A97D7D595CA7}"/>
    <dgm:cxn modelId="{BF78D75F-E234-4ABF-9222-306CDA8BD3EB}" type="presOf" srcId="{07D1C4A2-3650-4E24-9BB9-975BDB49AF60}" destId="{8B5C5954-9A3B-4749-989A-97BE7B136DA5}" srcOrd="0" destOrd="0" presId="urn:microsoft.com/office/officeart/2008/layout/LinedList"/>
    <dgm:cxn modelId="{A73F6441-5DD1-4AB9-B2A9-32838DAE4543}" type="presOf" srcId="{25DCD56C-4AF5-49C4-AA3B-7F99953FD031}" destId="{83FE9F09-A0B1-47BF-940B-786D6C188236}" srcOrd="0" destOrd="0" presId="urn:microsoft.com/office/officeart/2008/layout/LinedList"/>
    <dgm:cxn modelId="{408AB867-B086-4CE7-91A6-48F9B5907DAD}" type="presOf" srcId="{381F8AF6-ED66-4734-A466-A84C8FFA6011}" destId="{5BEE642B-6D3C-4D86-BE15-4901651D4261}" srcOrd="0" destOrd="0" presId="urn:microsoft.com/office/officeart/2008/layout/LinedList"/>
    <dgm:cxn modelId="{3036B470-96C6-4832-832F-B2B810B97CF1}" srcId="{381F8AF6-ED66-4734-A466-A84C8FFA6011}" destId="{07D1C4A2-3650-4E24-9BB9-975BDB49AF60}" srcOrd="0" destOrd="0" parTransId="{F2262D6B-5B48-45E6-8264-4190F9E6C0BD}" sibTransId="{8DDCE3E9-DC10-4CCE-B8B3-648321CB774C}"/>
    <dgm:cxn modelId="{1B624272-DDAC-46AD-AFF0-714232D2935F}" type="presOf" srcId="{7B7EA14B-FB0B-41C4-8086-E35E6EF261E5}" destId="{FB720803-8746-4E58-91B6-8862665D7988}" srcOrd="0" destOrd="0" presId="urn:microsoft.com/office/officeart/2008/layout/LinedList"/>
    <dgm:cxn modelId="{AF86AB88-4B1F-4214-93F5-EE774459CEC0}" type="presOf" srcId="{74C33119-9612-48DC-A91C-74284619AE5D}" destId="{6613585D-EE8D-448F-9AA5-29CD087501DD}" srcOrd="0" destOrd="0" presId="urn:microsoft.com/office/officeart/2008/layout/LinedList"/>
    <dgm:cxn modelId="{20B65CC9-06FA-4A09-99FA-63CA57A72F1A}" srcId="{381F8AF6-ED66-4734-A466-A84C8FFA6011}" destId="{7B7EA14B-FB0B-41C4-8086-E35E6EF261E5}" srcOrd="2" destOrd="0" parTransId="{A3BF6946-8119-4560-873D-C1BDC56011CA}" sibTransId="{2DB5AA33-ED51-4074-8C68-CDA44CAAF335}"/>
    <dgm:cxn modelId="{173E24D9-9AC2-4C79-B4BC-AAECAAD73BAB}" srcId="{381F8AF6-ED66-4734-A466-A84C8FFA6011}" destId="{BC6C870E-6FBA-4475-817A-E65284A264B0}" srcOrd="1" destOrd="0" parTransId="{6B873BAE-134B-4F5A-83A6-AE2B2D88838F}" sibTransId="{995FE8F5-9386-4249-8336-C7698F9735FA}"/>
    <dgm:cxn modelId="{F0C853F0-1DA1-4A40-A41D-5C2AB3FAB618}" type="presOf" srcId="{BC6C870E-6FBA-4475-817A-E65284A264B0}" destId="{4B9CE6FF-5E67-4152-904B-04B12265FCE2}" srcOrd="0" destOrd="0" presId="urn:microsoft.com/office/officeart/2008/layout/LinedList"/>
    <dgm:cxn modelId="{5CD73F3A-6CD4-49B9-852B-92BB375F87B0}" type="presParOf" srcId="{5BEE642B-6D3C-4D86-BE15-4901651D4261}" destId="{84E32828-4706-445E-9984-C922F0E77B9A}" srcOrd="0" destOrd="0" presId="urn:microsoft.com/office/officeart/2008/layout/LinedList"/>
    <dgm:cxn modelId="{076455EA-9F58-468C-97CC-4F1DF8C0FF5C}" type="presParOf" srcId="{5BEE642B-6D3C-4D86-BE15-4901651D4261}" destId="{0F980581-0671-4FB7-81B3-73143FA8798A}" srcOrd="1" destOrd="0" presId="urn:microsoft.com/office/officeart/2008/layout/LinedList"/>
    <dgm:cxn modelId="{0A7CF72D-A730-4A38-9301-EB276467AF62}" type="presParOf" srcId="{0F980581-0671-4FB7-81B3-73143FA8798A}" destId="{8B5C5954-9A3B-4749-989A-97BE7B136DA5}" srcOrd="0" destOrd="0" presId="urn:microsoft.com/office/officeart/2008/layout/LinedList"/>
    <dgm:cxn modelId="{DD73479B-0468-45E6-BA08-E0745062D2DF}" type="presParOf" srcId="{0F980581-0671-4FB7-81B3-73143FA8798A}" destId="{2B04FF67-89C4-4E84-8F80-F7C986448F22}" srcOrd="1" destOrd="0" presId="urn:microsoft.com/office/officeart/2008/layout/LinedList"/>
    <dgm:cxn modelId="{3DA16DE8-1048-4E3D-89DE-43AE70519289}" type="presParOf" srcId="{5BEE642B-6D3C-4D86-BE15-4901651D4261}" destId="{502C0E10-35F1-41B2-8FA7-C4DFFB49CD58}" srcOrd="2" destOrd="0" presId="urn:microsoft.com/office/officeart/2008/layout/LinedList"/>
    <dgm:cxn modelId="{626AF5E7-F129-4DC7-AF76-AF5919AA8A2B}" type="presParOf" srcId="{5BEE642B-6D3C-4D86-BE15-4901651D4261}" destId="{AB3DC2DC-4911-490E-84ED-4BDF32DA28B2}" srcOrd="3" destOrd="0" presId="urn:microsoft.com/office/officeart/2008/layout/LinedList"/>
    <dgm:cxn modelId="{6E844C1D-A3C6-4AAF-8BAF-0A46E0F1492D}" type="presParOf" srcId="{AB3DC2DC-4911-490E-84ED-4BDF32DA28B2}" destId="{4B9CE6FF-5E67-4152-904B-04B12265FCE2}" srcOrd="0" destOrd="0" presId="urn:microsoft.com/office/officeart/2008/layout/LinedList"/>
    <dgm:cxn modelId="{60B79097-50DE-4576-B901-6AFC2358C697}" type="presParOf" srcId="{AB3DC2DC-4911-490E-84ED-4BDF32DA28B2}" destId="{11E29D36-399A-4335-82C3-F296D89FE949}" srcOrd="1" destOrd="0" presId="urn:microsoft.com/office/officeart/2008/layout/LinedList"/>
    <dgm:cxn modelId="{67F951BA-2E11-4107-8C08-530529D8E915}" type="presParOf" srcId="{5BEE642B-6D3C-4D86-BE15-4901651D4261}" destId="{A39AAF7A-08AC-42FB-91A0-C61AD58078D1}" srcOrd="4" destOrd="0" presId="urn:microsoft.com/office/officeart/2008/layout/LinedList"/>
    <dgm:cxn modelId="{69B8ECB9-B52E-43D5-8CEC-99C91276526F}" type="presParOf" srcId="{5BEE642B-6D3C-4D86-BE15-4901651D4261}" destId="{787FF08B-A75D-4D00-9C50-1A776FE7506E}" srcOrd="5" destOrd="0" presId="urn:microsoft.com/office/officeart/2008/layout/LinedList"/>
    <dgm:cxn modelId="{02B3D2D2-92D8-4E39-8E67-1AFFD07A3A92}" type="presParOf" srcId="{787FF08B-A75D-4D00-9C50-1A776FE7506E}" destId="{FB720803-8746-4E58-91B6-8862665D7988}" srcOrd="0" destOrd="0" presId="urn:microsoft.com/office/officeart/2008/layout/LinedList"/>
    <dgm:cxn modelId="{E582C590-D775-42A3-BA2C-055D933C692E}" type="presParOf" srcId="{787FF08B-A75D-4D00-9C50-1A776FE7506E}" destId="{DB96C2AF-0A6D-4147-B04D-F1D835177FC3}" srcOrd="1" destOrd="0" presId="urn:microsoft.com/office/officeart/2008/layout/LinedList"/>
    <dgm:cxn modelId="{606C55AF-1EA1-4195-B268-C9B5D1DE5893}" type="presParOf" srcId="{5BEE642B-6D3C-4D86-BE15-4901651D4261}" destId="{93BB356D-CD62-4BD9-8F2D-3985BA7F4BEC}" srcOrd="6" destOrd="0" presId="urn:microsoft.com/office/officeart/2008/layout/LinedList"/>
    <dgm:cxn modelId="{DF5226E5-E82F-4779-9961-CDE281D4A0A3}" type="presParOf" srcId="{5BEE642B-6D3C-4D86-BE15-4901651D4261}" destId="{36CA2717-ADFE-439F-A92F-CCBD5904C142}" srcOrd="7" destOrd="0" presId="urn:microsoft.com/office/officeart/2008/layout/LinedList"/>
    <dgm:cxn modelId="{9917D3F2-714E-4AFA-BE4F-EB477F6D1BD6}" type="presParOf" srcId="{36CA2717-ADFE-439F-A92F-CCBD5904C142}" destId="{83FE9F09-A0B1-47BF-940B-786D6C188236}" srcOrd="0" destOrd="0" presId="urn:microsoft.com/office/officeart/2008/layout/LinedList"/>
    <dgm:cxn modelId="{851DE69E-BEB7-485C-A58C-6AD089B3575E}" type="presParOf" srcId="{36CA2717-ADFE-439F-A92F-CCBD5904C142}" destId="{7D973B50-4411-4A91-930F-93B4E19CF611}" srcOrd="1" destOrd="0" presId="urn:microsoft.com/office/officeart/2008/layout/LinedList"/>
    <dgm:cxn modelId="{7C6B9CAA-EB27-4B25-A79B-C9052CC9E812}" type="presParOf" srcId="{5BEE642B-6D3C-4D86-BE15-4901651D4261}" destId="{8888D7EA-78BF-4EA9-ACE6-61BAE3BB80CF}" srcOrd="8" destOrd="0" presId="urn:microsoft.com/office/officeart/2008/layout/LinedList"/>
    <dgm:cxn modelId="{F8F3B02F-BB15-4B6E-A5A9-3A4C2972671A}" type="presParOf" srcId="{5BEE642B-6D3C-4D86-BE15-4901651D4261}" destId="{B18451C2-A812-4626-B21C-77406804CB4D}" srcOrd="9" destOrd="0" presId="urn:microsoft.com/office/officeart/2008/layout/LinedList"/>
    <dgm:cxn modelId="{9433BC48-3A07-43BF-B545-7B59391DA7CA}" type="presParOf" srcId="{B18451C2-A812-4626-B21C-77406804CB4D}" destId="{6613585D-EE8D-448F-9AA5-29CD087501DD}" srcOrd="0" destOrd="0" presId="urn:microsoft.com/office/officeart/2008/layout/LinedList"/>
    <dgm:cxn modelId="{F2C2E951-11AE-4FB5-BFBE-918D2FD780E6}" type="presParOf" srcId="{B18451C2-A812-4626-B21C-77406804CB4D}" destId="{9B63B9C0-BBC1-46B9-A915-FC1CD448CC7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FE1190-6796-4F9F-A38E-970A926F3A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8EB02E2-AA38-420C-BA25-4AFAB9708DE3}">
      <dgm:prSet/>
      <dgm:spPr/>
      <dgm:t>
        <a:bodyPr/>
        <a:lstStyle/>
        <a:p>
          <a:r>
            <a:rPr lang="en-US"/>
            <a:t>Anonim Kullanıcılar (logın olmamıslar) için </a:t>
          </a:r>
          <a:r>
            <a:rPr lang="en-US" b="1"/>
            <a:t>SlidingWindowLımiter</a:t>
          </a:r>
          <a:endParaRPr lang="en-US"/>
        </a:p>
      </dgm:t>
    </dgm:pt>
    <dgm:pt modelId="{B792417F-4609-4AA4-A6E8-F1567B435A7D}" type="parTrans" cxnId="{CEB08547-F63F-4EF9-BFEB-6FED67444E89}">
      <dgm:prSet/>
      <dgm:spPr/>
      <dgm:t>
        <a:bodyPr/>
        <a:lstStyle/>
        <a:p>
          <a:endParaRPr lang="en-US"/>
        </a:p>
      </dgm:t>
    </dgm:pt>
    <dgm:pt modelId="{978B6AA2-D3AD-4458-9006-53B7E71FBC0D}" type="sibTrans" cxnId="{CEB08547-F63F-4EF9-BFEB-6FED67444E89}">
      <dgm:prSet/>
      <dgm:spPr/>
      <dgm:t>
        <a:bodyPr/>
        <a:lstStyle/>
        <a:p>
          <a:endParaRPr lang="en-US"/>
        </a:p>
      </dgm:t>
    </dgm:pt>
    <dgm:pt modelId="{34E0DCEC-E27C-4FDD-B787-065A8A5C2402}">
      <dgm:prSet/>
      <dgm:spPr/>
      <dgm:t>
        <a:bodyPr/>
        <a:lstStyle/>
        <a:p>
          <a:r>
            <a:rPr lang="en-US"/>
            <a:t>Logın olmuşlar için </a:t>
          </a:r>
          <a:r>
            <a:rPr lang="en-US" b="1"/>
            <a:t>TokenBucketRateLimiter</a:t>
          </a:r>
          <a:endParaRPr lang="en-US"/>
        </a:p>
      </dgm:t>
    </dgm:pt>
    <dgm:pt modelId="{A297C4AF-0408-4A26-8AFB-CA7602E163C6}" type="parTrans" cxnId="{DF55AC5A-2DFF-4D34-AE35-43E8E28684AB}">
      <dgm:prSet/>
      <dgm:spPr/>
      <dgm:t>
        <a:bodyPr/>
        <a:lstStyle/>
        <a:p>
          <a:endParaRPr lang="en-US"/>
        </a:p>
      </dgm:t>
    </dgm:pt>
    <dgm:pt modelId="{052FC03A-A21D-4721-B799-85BB560876CA}" type="sibTrans" cxnId="{DF55AC5A-2DFF-4D34-AE35-43E8E28684AB}">
      <dgm:prSet/>
      <dgm:spPr/>
      <dgm:t>
        <a:bodyPr/>
        <a:lstStyle/>
        <a:p>
          <a:endParaRPr lang="en-US"/>
        </a:p>
      </dgm:t>
    </dgm:pt>
    <dgm:pt modelId="{CEDB9525-D548-43BE-809D-D1CC6660E9CC}">
      <dgm:prSet/>
      <dgm:spPr/>
      <dgm:t>
        <a:bodyPr/>
        <a:lstStyle/>
        <a:p>
          <a:r>
            <a:rPr lang="en-US"/>
            <a:t>Tüm Tenantlar içinde </a:t>
          </a:r>
          <a:r>
            <a:rPr lang="en-US" b="1"/>
            <a:t>ConcurrencyLimiter</a:t>
          </a:r>
          <a:endParaRPr lang="en-US"/>
        </a:p>
      </dgm:t>
    </dgm:pt>
    <dgm:pt modelId="{52FFE111-2047-4953-99C9-C75B1F95D407}" type="parTrans" cxnId="{F3842FF0-16C2-4694-8DB8-2C712F91EE31}">
      <dgm:prSet/>
      <dgm:spPr/>
      <dgm:t>
        <a:bodyPr/>
        <a:lstStyle/>
        <a:p>
          <a:endParaRPr lang="en-US"/>
        </a:p>
      </dgm:t>
    </dgm:pt>
    <dgm:pt modelId="{ADE75D67-475F-4356-85F0-6C05453ECFC5}" type="sibTrans" cxnId="{F3842FF0-16C2-4694-8DB8-2C712F91EE31}">
      <dgm:prSet/>
      <dgm:spPr/>
      <dgm:t>
        <a:bodyPr/>
        <a:lstStyle/>
        <a:p>
          <a:endParaRPr lang="en-US"/>
        </a:p>
      </dgm:t>
    </dgm:pt>
    <dgm:pt modelId="{C929FC51-05D7-4702-9904-33AFEED37F8C}" type="pres">
      <dgm:prSet presAssocID="{A3FE1190-6796-4F9F-A38E-970A926F3A4C}" presName="linear" presStyleCnt="0">
        <dgm:presLayoutVars>
          <dgm:animLvl val="lvl"/>
          <dgm:resizeHandles val="exact"/>
        </dgm:presLayoutVars>
      </dgm:prSet>
      <dgm:spPr/>
    </dgm:pt>
    <dgm:pt modelId="{2F57DEB3-64E6-431F-8A4B-FCAB693F723F}" type="pres">
      <dgm:prSet presAssocID="{58EB02E2-AA38-420C-BA25-4AFAB9708DE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51B412-D929-44FD-946F-8994C8FC27E2}" type="pres">
      <dgm:prSet presAssocID="{978B6AA2-D3AD-4458-9006-53B7E71FBC0D}" presName="spacer" presStyleCnt="0"/>
      <dgm:spPr/>
    </dgm:pt>
    <dgm:pt modelId="{89887586-5983-4595-9B06-486CA30D63C4}" type="pres">
      <dgm:prSet presAssocID="{34E0DCEC-E27C-4FDD-B787-065A8A5C240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0613A8F-BB2B-4865-A203-1C6EB317994C}" type="pres">
      <dgm:prSet presAssocID="{052FC03A-A21D-4721-B799-85BB560876CA}" presName="spacer" presStyleCnt="0"/>
      <dgm:spPr/>
    </dgm:pt>
    <dgm:pt modelId="{B383F25C-E35A-405E-B12E-EB0A8D5B21C1}" type="pres">
      <dgm:prSet presAssocID="{CEDB9525-D548-43BE-809D-D1CC6660E9C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EB08547-F63F-4EF9-BFEB-6FED67444E89}" srcId="{A3FE1190-6796-4F9F-A38E-970A926F3A4C}" destId="{58EB02E2-AA38-420C-BA25-4AFAB9708DE3}" srcOrd="0" destOrd="0" parTransId="{B792417F-4609-4AA4-A6E8-F1567B435A7D}" sibTransId="{978B6AA2-D3AD-4458-9006-53B7E71FBC0D}"/>
    <dgm:cxn modelId="{D5E0E349-72AC-4FE8-B7F1-E5B8D46F19C5}" type="presOf" srcId="{A3FE1190-6796-4F9F-A38E-970A926F3A4C}" destId="{C929FC51-05D7-4702-9904-33AFEED37F8C}" srcOrd="0" destOrd="0" presId="urn:microsoft.com/office/officeart/2005/8/layout/vList2"/>
    <dgm:cxn modelId="{DF55AC5A-2DFF-4D34-AE35-43E8E28684AB}" srcId="{A3FE1190-6796-4F9F-A38E-970A926F3A4C}" destId="{34E0DCEC-E27C-4FDD-B787-065A8A5C2402}" srcOrd="1" destOrd="0" parTransId="{A297C4AF-0408-4A26-8AFB-CA7602E163C6}" sibTransId="{052FC03A-A21D-4721-B799-85BB560876CA}"/>
    <dgm:cxn modelId="{73DE508D-AB19-435D-81E5-8790911F4DEE}" type="presOf" srcId="{58EB02E2-AA38-420C-BA25-4AFAB9708DE3}" destId="{2F57DEB3-64E6-431F-8A4B-FCAB693F723F}" srcOrd="0" destOrd="0" presId="urn:microsoft.com/office/officeart/2005/8/layout/vList2"/>
    <dgm:cxn modelId="{C0E3ABCE-FC4F-4E6D-A7BB-393E6080D7F9}" type="presOf" srcId="{34E0DCEC-E27C-4FDD-B787-065A8A5C2402}" destId="{89887586-5983-4595-9B06-486CA30D63C4}" srcOrd="0" destOrd="0" presId="urn:microsoft.com/office/officeart/2005/8/layout/vList2"/>
    <dgm:cxn modelId="{AAD410CF-C7CF-4667-8DA9-19B4B8A4E07E}" type="presOf" srcId="{CEDB9525-D548-43BE-809D-D1CC6660E9CC}" destId="{B383F25C-E35A-405E-B12E-EB0A8D5B21C1}" srcOrd="0" destOrd="0" presId="urn:microsoft.com/office/officeart/2005/8/layout/vList2"/>
    <dgm:cxn modelId="{F3842FF0-16C2-4694-8DB8-2C712F91EE31}" srcId="{A3FE1190-6796-4F9F-A38E-970A926F3A4C}" destId="{CEDB9525-D548-43BE-809D-D1CC6660E9CC}" srcOrd="2" destOrd="0" parTransId="{52FFE111-2047-4953-99C9-C75B1F95D407}" sibTransId="{ADE75D67-475F-4356-85F0-6C05453ECFC5}"/>
    <dgm:cxn modelId="{D85EE42E-BAC4-490E-B2BD-27A043ED0605}" type="presParOf" srcId="{C929FC51-05D7-4702-9904-33AFEED37F8C}" destId="{2F57DEB3-64E6-431F-8A4B-FCAB693F723F}" srcOrd="0" destOrd="0" presId="urn:microsoft.com/office/officeart/2005/8/layout/vList2"/>
    <dgm:cxn modelId="{C52F6399-F14D-435D-8811-45E6E2BE212B}" type="presParOf" srcId="{C929FC51-05D7-4702-9904-33AFEED37F8C}" destId="{5D51B412-D929-44FD-946F-8994C8FC27E2}" srcOrd="1" destOrd="0" presId="urn:microsoft.com/office/officeart/2005/8/layout/vList2"/>
    <dgm:cxn modelId="{15A833CA-20F3-4F9B-A1DE-E900460E5307}" type="presParOf" srcId="{C929FC51-05D7-4702-9904-33AFEED37F8C}" destId="{89887586-5983-4595-9B06-486CA30D63C4}" srcOrd="2" destOrd="0" presId="urn:microsoft.com/office/officeart/2005/8/layout/vList2"/>
    <dgm:cxn modelId="{8F76ACAF-C252-4DD9-A9CC-A62CAFC095A6}" type="presParOf" srcId="{C929FC51-05D7-4702-9904-33AFEED37F8C}" destId="{10613A8F-BB2B-4865-A203-1C6EB317994C}" srcOrd="3" destOrd="0" presId="urn:microsoft.com/office/officeart/2005/8/layout/vList2"/>
    <dgm:cxn modelId="{D49B47F0-82E0-4BE5-8562-69BFC4185BBE}" type="presParOf" srcId="{C929FC51-05D7-4702-9904-33AFEED37F8C}" destId="{B383F25C-E35A-405E-B12E-EB0A8D5B21C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32828-4706-445E-9984-C922F0E77B9A}">
      <dsp:nvSpPr>
        <dsp:cNvPr id="0" name=""/>
        <dsp:cNvSpPr/>
      </dsp:nvSpPr>
      <dsp:spPr>
        <a:xfrm>
          <a:off x="0" y="381"/>
          <a:ext cx="99059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C5954-9A3B-4749-989A-97BE7B136DA5}">
      <dsp:nvSpPr>
        <dsp:cNvPr id="0" name=""/>
        <dsp:cNvSpPr/>
      </dsp:nvSpPr>
      <dsp:spPr>
        <a:xfrm>
          <a:off x="0" y="381"/>
          <a:ext cx="9905998" cy="62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Regex Improvements</a:t>
          </a:r>
        </a:p>
      </dsp:txBody>
      <dsp:txXfrm>
        <a:off x="0" y="381"/>
        <a:ext cx="9905998" cy="624687"/>
      </dsp:txXfrm>
    </dsp:sp>
    <dsp:sp modelId="{502C0E10-35F1-41B2-8FA7-C4DFFB49CD58}">
      <dsp:nvSpPr>
        <dsp:cNvPr id="0" name=""/>
        <dsp:cNvSpPr/>
      </dsp:nvSpPr>
      <dsp:spPr>
        <a:xfrm>
          <a:off x="0" y="625069"/>
          <a:ext cx="99059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CE6FF-5E67-4152-904B-04B12265FCE2}">
      <dsp:nvSpPr>
        <dsp:cNvPr id="0" name=""/>
        <dsp:cNvSpPr/>
      </dsp:nvSpPr>
      <dsp:spPr>
        <a:xfrm>
          <a:off x="0" y="625069"/>
          <a:ext cx="9905998" cy="62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Simplified LINQ Ordering</a:t>
          </a:r>
        </a:p>
      </dsp:txBody>
      <dsp:txXfrm>
        <a:off x="0" y="625069"/>
        <a:ext cx="9905998" cy="624687"/>
      </dsp:txXfrm>
    </dsp:sp>
    <dsp:sp modelId="{A39AAF7A-08AC-42FB-91A0-C61AD58078D1}">
      <dsp:nvSpPr>
        <dsp:cNvPr id="0" name=""/>
        <dsp:cNvSpPr/>
      </dsp:nvSpPr>
      <dsp:spPr>
        <a:xfrm>
          <a:off x="0" y="1249756"/>
          <a:ext cx="99059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20803-8746-4E58-91B6-8862665D7988}">
      <dsp:nvSpPr>
        <dsp:cNvPr id="0" name=""/>
        <dsp:cNvSpPr/>
      </dsp:nvSpPr>
      <dsp:spPr>
        <a:xfrm>
          <a:off x="0" y="1249756"/>
          <a:ext cx="9905998" cy="62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Reflection Improvements</a:t>
          </a:r>
        </a:p>
      </dsp:txBody>
      <dsp:txXfrm>
        <a:off x="0" y="1249756"/>
        <a:ext cx="9905998" cy="624687"/>
      </dsp:txXfrm>
    </dsp:sp>
    <dsp:sp modelId="{93BB356D-CD62-4BD9-8F2D-3985BA7F4BEC}">
      <dsp:nvSpPr>
        <dsp:cNvPr id="0" name=""/>
        <dsp:cNvSpPr/>
      </dsp:nvSpPr>
      <dsp:spPr>
        <a:xfrm>
          <a:off x="0" y="1874444"/>
          <a:ext cx="99059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E9F09-A0B1-47BF-940B-786D6C188236}">
      <dsp:nvSpPr>
        <dsp:cNvPr id="0" name=""/>
        <dsp:cNvSpPr/>
      </dsp:nvSpPr>
      <dsp:spPr>
        <a:xfrm>
          <a:off x="0" y="1874444"/>
          <a:ext cx="9905998" cy="62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Nanoseconds In DateTime</a:t>
          </a:r>
        </a:p>
      </dsp:txBody>
      <dsp:txXfrm>
        <a:off x="0" y="1874444"/>
        <a:ext cx="9905998" cy="624687"/>
      </dsp:txXfrm>
    </dsp:sp>
    <dsp:sp modelId="{8888D7EA-78BF-4EA9-ACE6-61BAE3BB80CF}">
      <dsp:nvSpPr>
        <dsp:cNvPr id="0" name=""/>
        <dsp:cNvSpPr/>
      </dsp:nvSpPr>
      <dsp:spPr>
        <a:xfrm>
          <a:off x="0" y="2499131"/>
          <a:ext cx="99059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3585D-EE8D-448F-9AA5-29CD087501DD}">
      <dsp:nvSpPr>
        <dsp:cNvPr id="0" name=""/>
        <dsp:cNvSpPr/>
      </dsp:nvSpPr>
      <dsp:spPr>
        <a:xfrm>
          <a:off x="0" y="2499131"/>
          <a:ext cx="9905998" cy="62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Memory Caching Improvements</a:t>
          </a:r>
        </a:p>
      </dsp:txBody>
      <dsp:txXfrm>
        <a:off x="0" y="2499131"/>
        <a:ext cx="9905998" cy="624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7DEB3-64E6-431F-8A4B-FCAB693F723F}">
      <dsp:nvSpPr>
        <dsp:cNvPr id="0" name=""/>
        <dsp:cNvSpPr/>
      </dsp:nvSpPr>
      <dsp:spPr>
        <a:xfrm>
          <a:off x="0" y="590662"/>
          <a:ext cx="9905998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Anonim Kullanıcılar (logın olmamıslar) için </a:t>
          </a:r>
          <a:r>
            <a:rPr lang="en-US" sz="2500" b="1" kern="1200"/>
            <a:t>SlidingWindowLımiter</a:t>
          </a:r>
          <a:endParaRPr lang="en-US" sz="2500" kern="1200"/>
        </a:p>
      </dsp:txBody>
      <dsp:txXfrm>
        <a:off x="29271" y="619933"/>
        <a:ext cx="9847456" cy="541083"/>
      </dsp:txXfrm>
    </dsp:sp>
    <dsp:sp modelId="{89887586-5983-4595-9B06-486CA30D63C4}">
      <dsp:nvSpPr>
        <dsp:cNvPr id="0" name=""/>
        <dsp:cNvSpPr/>
      </dsp:nvSpPr>
      <dsp:spPr>
        <a:xfrm>
          <a:off x="0" y="1262287"/>
          <a:ext cx="9905998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Logın olmuşlar için </a:t>
          </a:r>
          <a:r>
            <a:rPr lang="en-US" sz="2500" b="1" kern="1200"/>
            <a:t>TokenBucketRateLimiter</a:t>
          </a:r>
          <a:endParaRPr lang="en-US" sz="2500" kern="1200"/>
        </a:p>
      </dsp:txBody>
      <dsp:txXfrm>
        <a:off x="29271" y="1291558"/>
        <a:ext cx="9847456" cy="541083"/>
      </dsp:txXfrm>
    </dsp:sp>
    <dsp:sp modelId="{B383F25C-E35A-405E-B12E-EB0A8D5B21C1}">
      <dsp:nvSpPr>
        <dsp:cNvPr id="0" name=""/>
        <dsp:cNvSpPr/>
      </dsp:nvSpPr>
      <dsp:spPr>
        <a:xfrm>
          <a:off x="0" y="1933913"/>
          <a:ext cx="9905998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Tüm Tenantlar içinde </a:t>
          </a:r>
          <a:r>
            <a:rPr lang="en-US" sz="2500" b="1" kern="1200"/>
            <a:t>ConcurrencyLimiter</a:t>
          </a:r>
          <a:endParaRPr lang="en-US" sz="2500" kern="1200"/>
        </a:p>
      </dsp:txBody>
      <dsp:txXfrm>
        <a:off x="29271" y="1963184"/>
        <a:ext cx="9847456" cy="541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AA73E-27F1-4E40-9B28-E83AC5C7010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03066-73DC-4439-8C21-B2AF40CF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54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03066-73DC-4439-8C21-B2AF40CF10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71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03066-73DC-4439-8C21-B2AF40CF10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06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Yukarıdaki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örnekte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eşzamanlı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Acquire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yöntemini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kullanarak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1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izin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almaya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çalışıyoruz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Ayrıca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kaynakla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işimiz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bittiğinde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kiralamayı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elden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çıkardığımızdan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emin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olmak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için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kullanırız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Daha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sonra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kiralama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talep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ettiğimiz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iznin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alınıp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alınmadığını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görmek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için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kontrol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edilir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öyleyse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korunan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kaynağı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kullanabiliriz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aksi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takdirde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kullanıcıyı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veya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uygulamayı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kaynağın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kullanılmadığı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konusunda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bilgilendirmek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için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bazı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log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kaydı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veya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error handling.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03066-73DC-4439-8C21-B2AF40CF10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7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Burada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yerleşik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hız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sınırlama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uygulamalarından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ConcurrencyLimiter'ı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kullanmanın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ilk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örneğini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gösteriyoruz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Sınırlayıcıyı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maksimum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izin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limiti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2 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kuyruk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limiti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2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olacak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şekilde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oluşturuyoruz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Bu,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herhangi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zamanda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maksimum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2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izin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alınabileceği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anlamına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geliyor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WaitAsync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çağrılarının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toplam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2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adede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kadar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izin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isteğiyle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kuyruğa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alınmasına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izin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veriyoruz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03066-73DC-4439-8C21-B2AF40CF10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57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Burada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TokenBucketRateLimiter'ı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gösteriyoruz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ConcurrencyLimiter'dan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birkaç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seçeneğe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sahip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ReplenishmentPeriod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yeni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belirteçlerin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izinlerle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aynı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kavram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yalnızca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belirteç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kovası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bağlamında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daha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iyi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ad)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sınıra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ne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sıklıkta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eklendiğidir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Bu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örnekte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tokensPerPeriod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1'dir 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replenishmentPeriod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5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saniyedir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dolayısıyla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her 5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saniyede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tokenLimit'e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maksimum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5'e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kadar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1 jeton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eklenir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Her 5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saniyede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belirteçlerin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yenilenmesini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yönetin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03066-73DC-4439-8C21-B2AF40CF10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3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autoReplenishment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false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olarak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ayarlanırsa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sınırlayıcıda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TryReplenish'i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çağırmak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geliştiriciye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kalmıştır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Bu,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birden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çok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ReplenishingRateLimiter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örneğini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yönetirken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ve her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sınırlayıcının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Timer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oluşturması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yerine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Timer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örneği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oluşturarak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yenileme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çağrılarını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kendiniz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yöneterek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ek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yükü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azaltmak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istediğinizde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kullanışlıdır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03066-73DC-4439-8C21-B2AF40CF10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61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Bu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örnekte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hız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sınırlı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HttpClient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yapıyoruz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istenen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izni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alamazsak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aşağı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akış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kaynağımıza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HTTP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isteği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yapmak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yerine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429 durum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koduyla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Çok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Fazla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İstek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başarısız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http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isteği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döndürmek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istiyoruz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Ek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olarak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429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yanıt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yeniden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denemenin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ne zaman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başarılı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olabileceğini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tüketiciye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bildiren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"Retry-After"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başlığı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içerebilir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Bunu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TryGetMetadata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MetadataName.RetryAfter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kullanarak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RateLimitLease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üzerinde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meta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verileri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arayarak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gerçekleştiriyoruz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TokenBucketRateLimiter'ı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kullanıyoruz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çünkü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belirteçleri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ne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sıklıkta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yenilediğini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bildiği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için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istenen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belirteç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sayısının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ne zaman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kullanılabilir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olacağına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tahmin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hesaplayabiliyor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ConcurrencyLimiter'ın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izinlerin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ne zaman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kullanılabilir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hale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geleceğini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bilmesinin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hiçbir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yolu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yoktur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dolayısıyla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herhangi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RetryAfter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meta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verisi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sağlamaz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MetadataName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önceden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oluşturulmuş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birkaç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MetadataName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&lt;T&gt;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örneği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sağlayan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statik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sınıftır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önce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gördüğümüz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MetadataName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TimeSpan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olarak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yazılan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MetadataName.RetryAfter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MetadataName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&lt;string&gt;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olarak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yazılan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MetadataName.ReasonPhrase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Kendi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kesin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türü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belirlenmiş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adlandırılmış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meta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veri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anahtarlarınızı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oluşturmak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için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statik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MetadataName.Create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&lt;T&gt;(string name)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yöntemi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vardır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RateLimitLease.TryGetMetadata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2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aşırı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yüklemeye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sahiptir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out 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parametresi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kesin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olarak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yazılmış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MetadataName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&lt;T&gt;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için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diğeri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meta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veri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adı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için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dize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kabul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eder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out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nesne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parametresi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vardır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03066-73DC-4439-8C21-B2AF40CF105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16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PartitionedRateLimiter.Create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2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genel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tür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parametresine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sahiptir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ilki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döndürülen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PartitionedRateLimiter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TResource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içinde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TResource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olacak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kaynak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türünü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temsil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eder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İkinci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genel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tip,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bölüm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anahtarı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tipidir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yukarıdaki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örnekte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anahtar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tipimiz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olarak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MyPolicyEnum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kullanıyoruz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Anahtar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bölüm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olarak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adlandırdığımız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aynı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sınırlayıcıya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sahip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TResource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örneği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grubunu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ayırt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etmek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için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kullanılır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PartitionedRateLimiter.Create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bölümleyici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olarak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adlandırdığımız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Func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TResource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RateLimitPartition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TPartitionKey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&gt;&gt;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kabul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eder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Bu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işlev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PartitionedRateLimiter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ile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Acquire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veya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WaitAsync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aracılığıyla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her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etkileşim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kurulduğunda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çağrılır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işlevden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RateLimitPartition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TKey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döndürülür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RateLimitPartition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TKey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&gt;,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kullanıcının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bölümün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hangi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tanımlayıcıya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sahip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olacağını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bu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tanımlayıcıyla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hangi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sınırlayıcının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ilişkilendirileceğini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nasıl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belirlediğini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gösteren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Create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yöntemi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içerir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Yukarıdaki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ilk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kod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bloğumuzda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“Policy1”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ile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kaynağın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eşitliğini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kontrol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ediyoruz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eğer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eşleşirlerse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MyPolicyEnum.One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anahtarıyla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bölüm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oluşturuyoruz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özel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RateLimiter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oluşturmak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için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fabrika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döndürüyoruz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Fabrika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çağrılır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ardından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hız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sınırlayıcı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önbelleğe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alınır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böylece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MyPolicyEnum.One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anahtarına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gelecekteki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erişimler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aynı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hız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sınırlayıcı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örneğini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kullanır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İlk else if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koşuluna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baktığımızda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kaynak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“Policy2” ye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eşit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olduğunda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benzer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şekilde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bölüm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oluşturuyoruz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bu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sefer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ConcurrencyLimiter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oluşturmak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için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CreateConcurrencyLimiter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uygunluk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yöntemini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kullanıyoruz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Bu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bölüm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için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yeni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MyPolicyEnum.Two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bölüm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anahtarı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kullanıyoruz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oluşturulacak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ConcurrencyLimiter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için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seçenekleri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belirliyoruz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Artık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"Policy2"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için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her Acquire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veya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WaitAsync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aynı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ConcurrencyLimiter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örneğini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kullanacak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Üçüncü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şartımız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Yönetici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"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kaynağımız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içindir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yönetici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)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imizi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sınırlamak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istemiyoruz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bu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nedenle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herhangi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sınırlama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uygulanmayan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CreateNoLimiter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kullanıyoruz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Ayrıca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bu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bölüm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için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MyPolicyEnum.Admin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bölümleme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anahtarını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atıyoruz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olarak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TokenBucketLimiter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örneğini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kullanmak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için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diğer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tüm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kaynaklar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için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geri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dönüşümüz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var 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bu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bölüme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MyPolicyEnum.Default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anahtarını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atıyoruz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if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koşullarımız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kapsamında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olmayan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kaynağa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yapılan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herhangi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istek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bu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TokenBucketLimiter'ı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kullanacaktır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Gelecekte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tüm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koşulları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kapsamamanız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veya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uygulamanıza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yeni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davranışlar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eklememeniz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durumunda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noop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olmayan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geri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dönüş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sınırlayıcıya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sahip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olmak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genellikle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iyi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uygulamadır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03066-73DC-4439-8C21-B2AF40CF105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55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Yukarıdaki</a:t>
            </a:r>
            <a:r>
              <a:rPr lang="en-US" dirty="0"/>
              <a:t> </a:t>
            </a:r>
            <a:r>
              <a:rPr lang="en-US" dirty="0" err="1"/>
              <a:t>örnekte</a:t>
            </a:r>
            <a:r>
              <a:rPr lang="en-US" dirty="0"/>
              <a:t> </a:t>
            </a:r>
            <a:r>
              <a:rPr lang="en-US" dirty="0" err="1"/>
              <a:t>PartitionedRateLimiter'a</a:t>
            </a:r>
            <a:r>
              <a:rPr lang="en-US" dirty="0"/>
              <a:t> </a:t>
            </a:r>
            <a:r>
              <a:rPr lang="en-US" dirty="0" err="1"/>
              <a:t>yakından</a:t>
            </a:r>
            <a:r>
              <a:rPr lang="en-US" dirty="0"/>
              <a:t> </a:t>
            </a:r>
            <a:r>
              <a:rPr lang="en-US" dirty="0" err="1"/>
              <a:t>baktığımızda</a:t>
            </a:r>
            <a:r>
              <a:rPr lang="en-US" dirty="0"/>
              <a:t>, ilk </a:t>
            </a:r>
            <a:r>
              <a:rPr lang="en-US" dirty="0" err="1"/>
              <a:t>kontrolümüz</a:t>
            </a:r>
            <a:r>
              <a:rPr lang="en-US" dirty="0"/>
              <a:t> localhost </a:t>
            </a:r>
            <a:r>
              <a:rPr lang="en-US" dirty="0" err="1"/>
              <a:t>için</a:t>
            </a:r>
            <a:r>
              <a:rPr lang="en-US" dirty="0"/>
              <a:t>, 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şeyler</a:t>
            </a:r>
            <a:r>
              <a:rPr lang="en-US" dirty="0"/>
              <a:t> </a:t>
            </a:r>
            <a:r>
              <a:rPr lang="en-US" dirty="0" err="1"/>
              <a:t>yapıyorsa</a:t>
            </a:r>
            <a:r>
              <a:rPr lang="en-US" dirty="0"/>
              <a:t> </a:t>
            </a:r>
            <a:r>
              <a:rPr lang="en-US" dirty="0" err="1"/>
              <a:t>onları</a:t>
            </a:r>
            <a:r>
              <a:rPr lang="en-US" dirty="0"/>
              <a:t> </a:t>
            </a:r>
            <a:r>
              <a:rPr lang="en-US" dirty="0" err="1"/>
              <a:t>sınırlamak</a:t>
            </a:r>
            <a:r>
              <a:rPr lang="en-US" dirty="0"/>
              <a:t> </a:t>
            </a:r>
            <a:r>
              <a:rPr lang="en-US" dirty="0" err="1"/>
              <a:t>istemediğimize</a:t>
            </a:r>
            <a:r>
              <a:rPr lang="en-US" dirty="0"/>
              <a:t>, </a:t>
            </a:r>
            <a:r>
              <a:rPr lang="en-US" dirty="0" err="1"/>
              <a:t>bizim</a:t>
            </a:r>
            <a:r>
              <a:rPr lang="en-US" dirty="0"/>
              <a:t> </a:t>
            </a:r>
            <a:r>
              <a:rPr lang="en-US" dirty="0" err="1"/>
              <a:t>kullandığımız</a:t>
            </a:r>
            <a:r>
              <a:rPr lang="en-US" dirty="0"/>
              <a:t> </a:t>
            </a:r>
            <a:r>
              <a:rPr lang="en-US" dirty="0" err="1"/>
              <a:t>yukarı</a:t>
            </a:r>
            <a:r>
              <a:rPr lang="en-US" dirty="0"/>
              <a:t> </a:t>
            </a:r>
            <a:r>
              <a:rPr lang="en-US" dirty="0" err="1"/>
              <a:t>akış</a:t>
            </a:r>
            <a:r>
              <a:rPr lang="en-US" dirty="0"/>
              <a:t> </a:t>
            </a:r>
            <a:r>
              <a:rPr lang="en-US" dirty="0" err="1"/>
              <a:t>kaynağını</a:t>
            </a:r>
            <a:r>
              <a:rPr lang="en-US" dirty="0"/>
              <a:t> </a:t>
            </a:r>
            <a:r>
              <a:rPr lang="en-US" dirty="0" err="1"/>
              <a:t>kullanmayacağına</a:t>
            </a:r>
            <a:r>
              <a:rPr lang="en-US" dirty="0"/>
              <a:t> </a:t>
            </a:r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verdik</a:t>
            </a:r>
            <a:r>
              <a:rPr lang="en-US" dirty="0"/>
              <a:t>. </a:t>
            </a:r>
            <a:r>
              <a:rPr lang="en-US" dirty="0" err="1"/>
              <a:t>korumaya</a:t>
            </a:r>
            <a:r>
              <a:rPr lang="en-US" dirty="0"/>
              <a:t> </a:t>
            </a:r>
            <a:r>
              <a:rPr lang="en-US" dirty="0" err="1"/>
              <a:t>çalışıyor</a:t>
            </a:r>
            <a:r>
              <a:rPr lang="en-US" dirty="0"/>
              <a:t>. Bir </a:t>
            </a:r>
            <a:r>
              <a:rPr lang="en-US" dirty="0" err="1"/>
              <a:t>sonraki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ilginç</a:t>
            </a:r>
            <a:r>
              <a:rPr lang="en-US" dirty="0"/>
              <a:t>,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yoluna</a:t>
            </a:r>
            <a:r>
              <a:rPr lang="en-US" dirty="0"/>
              <a:t> </a:t>
            </a:r>
            <a:r>
              <a:rPr lang="en-US" dirty="0" err="1"/>
              <a:t>bakıyoruz</a:t>
            </a:r>
            <a:r>
              <a:rPr lang="en-US" dirty="0"/>
              <a:t> ve </a:t>
            </a:r>
            <a:r>
              <a:rPr lang="en-US" dirty="0" err="1"/>
              <a:t>bir</a:t>
            </a:r>
            <a:r>
              <a:rPr lang="en-US" dirty="0"/>
              <a:t> /</a:t>
            </a:r>
            <a:r>
              <a:rPr lang="en-US" dirty="0" err="1"/>
              <a:t>api</a:t>
            </a:r>
            <a:r>
              <a:rPr lang="en-US" dirty="0"/>
              <a:t>/&lt;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şey</a:t>
            </a:r>
            <a:r>
              <a:rPr lang="en-US" dirty="0"/>
              <a:t>&gt; </a:t>
            </a:r>
            <a:r>
              <a:rPr lang="en-US" dirty="0" err="1"/>
              <a:t>bitiş</a:t>
            </a:r>
            <a:r>
              <a:rPr lang="en-US" dirty="0"/>
              <a:t> </a:t>
            </a:r>
            <a:r>
              <a:rPr lang="en-US" dirty="0" err="1"/>
              <a:t>noktasına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buluyoruz</a:t>
            </a:r>
            <a:r>
              <a:rPr lang="en-US" dirty="0"/>
              <a:t>. </a:t>
            </a:r>
            <a:r>
              <a:rPr lang="en-US" dirty="0" err="1"/>
              <a:t>İstek</a:t>
            </a:r>
            <a:r>
              <a:rPr lang="en-US" dirty="0"/>
              <a:t> </a:t>
            </a:r>
            <a:r>
              <a:rPr lang="en-US" dirty="0" err="1"/>
              <a:t>eşleşirse</a:t>
            </a:r>
            <a:r>
              <a:rPr lang="en-US" dirty="0"/>
              <a:t>, </a:t>
            </a:r>
            <a:r>
              <a:rPr lang="en-US" dirty="0" err="1"/>
              <a:t>yolun</a:t>
            </a:r>
            <a:r>
              <a:rPr lang="en-US" dirty="0"/>
              <a:t> &lt;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şey</a:t>
            </a:r>
            <a:r>
              <a:rPr lang="en-US" dirty="0"/>
              <a:t>&gt; </a:t>
            </a:r>
            <a:r>
              <a:rPr lang="en-US" dirty="0" err="1"/>
              <a:t>kısmını</a:t>
            </a:r>
            <a:r>
              <a:rPr lang="en-US" dirty="0"/>
              <a:t> </a:t>
            </a:r>
            <a:r>
              <a:rPr lang="en-US" dirty="0" err="1"/>
              <a:t>alırız</a:t>
            </a:r>
            <a:r>
              <a:rPr lang="en-US" dirty="0"/>
              <a:t> ve o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yol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bölüm</a:t>
            </a:r>
            <a:r>
              <a:rPr lang="en-US" dirty="0"/>
              <a:t> </a:t>
            </a:r>
            <a:r>
              <a:rPr lang="en-US" dirty="0" err="1"/>
              <a:t>oluştururuz</a:t>
            </a:r>
            <a:r>
              <a:rPr lang="en-US" dirty="0"/>
              <a:t>. Bunun </a:t>
            </a:r>
            <a:r>
              <a:rPr lang="en-US" dirty="0" err="1"/>
              <a:t>anlamı</a:t>
            </a:r>
            <a:r>
              <a:rPr lang="en-US" dirty="0"/>
              <a:t>, /</a:t>
            </a:r>
            <a:r>
              <a:rPr lang="en-US" dirty="0" err="1"/>
              <a:t>api</a:t>
            </a:r>
            <a:r>
              <a:rPr lang="en-US" dirty="0"/>
              <a:t>/apple/*'ye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istekler</a:t>
            </a:r>
            <a:r>
              <a:rPr lang="en-US" dirty="0"/>
              <a:t> </a:t>
            </a:r>
            <a:r>
              <a:rPr lang="en-US" dirty="0" err="1"/>
              <a:t>ConcurrencyLimiter'ımızın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örneğini</a:t>
            </a:r>
            <a:r>
              <a:rPr lang="en-US" dirty="0"/>
              <a:t> </a:t>
            </a:r>
            <a:r>
              <a:rPr lang="en-US" dirty="0" err="1"/>
              <a:t>kullanırken</a:t>
            </a:r>
            <a:r>
              <a:rPr lang="en-US" dirty="0"/>
              <a:t>, /</a:t>
            </a:r>
            <a:r>
              <a:rPr lang="en-US" dirty="0" err="1"/>
              <a:t>api</a:t>
            </a:r>
            <a:r>
              <a:rPr lang="en-US" dirty="0"/>
              <a:t>/orange/*'ye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istekler</a:t>
            </a:r>
            <a:r>
              <a:rPr lang="en-US" dirty="0"/>
              <a:t> </a:t>
            </a:r>
            <a:r>
              <a:rPr lang="en-US" dirty="0" err="1"/>
              <a:t>ConcurrencyLimiter'ımızın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örneğini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. Bunun </a:t>
            </a:r>
            <a:r>
              <a:rPr lang="en-US" dirty="0" err="1"/>
              <a:t>nedeni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istekler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bölüm</a:t>
            </a:r>
            <a:r>
              <a:rPr lang="en-US" dirty="0"/>
              <a:t> </a:t>
            </a:r>
            <a:r>
              <a:rPr lang="en-US" dirty="0" err="1"/>
              <a:t>anahtarı</a:t>
            </a:r>
            <a:r>
              <a:rPr lang="en-US" dirty="0"/>
              <a:t> </a:t>
            </a:r>
            <a:r>
              <a:rPr lang="en-US" dirty="0" err="1"/>
              <a:t>kullanmamız</a:t>
            </a:r>
            <a:r>
              <a:rPr lang="en-US" dirty="0"/>
              <a:t> ve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nedenle</a:t>
            </a:r>
            <a:r>
              <a:rPr lang="en-US" dirty="0"/>
              <a:t> </a:t>
            </a:r>
            <a:r>
              <a:rPr lang="en-US" dirty="0" err="1"/>
              <a:t>sınırlayıcı</a:t>
            </a:r>
            <a:r>
              <a:rPr lang="en-US" dirty="0"/>
              <a:t> </a:t>
            </a:r>
            <a:r>
              <a:rPr lang="en-US" dirty="0" err="1"/>
              <a:t>fabrikamızın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bölümler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yeni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sınırlayıcı</a:t>
            </a:r>
            <a:r>
              <a:rPr lang="en-US" dirty="0"/>
              <a:t> </a:t>
            </a:r>
            <a:r>
              <a:rPr lang="en-US" dirty="0" err="1"/>
              <a:t>oluşturmasıdır</a:t>
            </a:r>
            <a:r>
              <a:rPr lang="en-US" dirty="0"/>
              <a:t>. Ve son </a:t>
            </a:r>
            <a:r>
              <a:rPr lang="en-US" dirty="0" err="1"/>
              <a:t>olarak</a:t>
            </a:r>
            <a:r>
              <a:rPr lang="en-US" dirty="0"/>
              <a:t>, localhost </a:t>
            </a:r>
            <a:r>
              <a:rPr lang="en-US" dirty="0" err="1"/>
              <a:t>veya</a:t>
            </a:r>
            <a:r>
              <a:rPr lang="en-US" dirty="0"/>
              <a:t> /</a:t>
            </a:r>
            <a:r>
              <a:rPr lang="en-US" dirty="0" err="1"/>
              <a:t>api</a:t>
            </a:r>
            <a:r>
              <a:rPr lang="en-US" dirty="0"/>
              <a:t>/* </a:t>
            </a:r>
            <a:r>
              <a:rPr lang="en-US" dirty="0" err="1"/>
              <a:t>bitiş</a:t>
            </a:r>
            <a:r>
              <a:rPr lang="en-US" dirty="0"/>
              <a:t> </a:t>
            </a:r>
            <a:r>
              <a:rPr lang="en-US" dirty="0" err="1"/>
              <a:t>noktası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istekler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dönüş</a:t>
            </a:r>
            <a:r>
              <a:rPr lang="en-US" dirty="0"/>
              <a:t> </a:t>
            </a:r>
            <a:r>
              <a:rPr lang="en-US" dirty="0" err="1"/>
              <a:t>sınırımız</a:t>
            </a:r>
            <a:r>
              <a:rPr lang="en-US" dirty="0"/>
              <a:t> var.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03066-73DC-4439-8C21-B2AF40CF10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31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 </a:t>
            </a:r>
            <a:r>
              <a:rPr lang="en-US" dirty="0" err="1"/>
              <a:t>örnek</a:t>
            </a:r>
            <a:r>
              <a:rPr lang="en-US" dirty="0"/>
              <a:t>, </a:t>
            </a:r>
            <a:r>
              <a:rPr lang="en-US" dirty="0" err="1"/>
              <a:t>ara</a:t>
            </a:r>
            <a:r>
              <a:rPr lang="en-US" dirty="0"/>
              <a:t>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ekleneceğini</a:t>
            </a:r>
            <a:r>
              <a:rPr lang="en-US" dirty="0"/>
              <a:t>,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ilkelerin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yapılandırılacağını</a:t>
            </a:r>
            <a:r>
              <a:rPr lang="en-US" dirty="0"/>
              <a:t> ve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ilkelerin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uç</a:t>
            </a:r>
            <a:r>
              <a:rPr lang="en-US" dirty="0"/>
              <a:t> </a:t>
            </a:r>
            <a:r>
              <a:rPr lang="en-US" dirty="0" err="1"/>
              <a:t>noktalara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uygulanacağını</a:t>
            </a:r>
            <a:r>
              <a:rPr lang="en-US" dirty="0"/>
              <a:t> </a:t>
            </a:r>
            <a:r>
              <a:rPr lang="en-US" dirty="0" err="1"/>
              <a:t>gösterir</a:t>
            </a:r>
            <a:r>
              <a:rPr lang="en-US" dirty="0"/>
              <a:t>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baştan</a:t>
            </a:r>
            <a:r>
              <a:rPr lang="en-US" dirty="0"/>
              <a:t> </a:t>
            </a:r>
            <a:r>
              <a:rPr lang="en-US" dirty="0" err="1"/>
              <a:t>başlayarak</a:t>
            </a:r>
            <a:r>
              <a:rPr lang="en-US" dirty="0"/>
              <a:t>, </a:t>
            </a:r>
            <a:r>
              <a:rPr lang="en-US" dirty="0" err="1"/>
              <a:t>UseRateLimiter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ara</a:t>
            </a:r>
            <a:r>
              <a:rPr lang="en-US" dirty="0"/>
              <a:t> </a:t>
            </a:r>
            <a:r>
              <a:rPr lang="en-US" dirty="0" err="1"/>
              <a:t>katman</a:t>
            </a:r>
            <a:r>
              <a:rPr lang="en-US" dirty="0"/>
              <a:t> </a:t>
            </a:r>
            <a:r>
              <a:rPr lang="en-US" dirty="0" err="1"/>
              <a:t>yazılımını</a:t>
            </a:r>
            <a:r>
              <a:rPr lang="en-US" dirty="0"/>
              <a:t> </a:t>
            </a:r>
            <a:r>
              <a:rPr lang="en-US" dirty="0" err="1"/>
              <a:t>ara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hattımıza</a:t>
            </a:r>
            <a:r>
              <a:rPr lang="en-US" dirty="0"/>
              <a:t> </a:t>
            </a:r>
            <a:r>
              <a:rPr lang="en-US" dirty="0" err="1"/>
              <a:t>ekliyoruz</a:t>
            </a:r>
            <a:r>
              <a:rPr lang="en-US" dirty="0"/>
              <a:t>. </a:t>
            </a:r>
            <a:r>
              <a:rPr lang="en-US" dirty="0" err="1"/>
              <a:t>Ardından</a:t>
            </a:r>
            <a:r>
              <a:rPr lang="en-US" dirty="0"/>
              <a:t>, </a:t>
            </a:r>
            <a:r>
              <a:rPr lang="en-US" dirty="0" err="1"/>
              <a:t>sırasıyla</a:t>
            </a:r>
            <a:r>
              <a:rPr lang="en-US" dirty="0"/>
              <a:t> "get" ve "admin" </a:t>
            </a:r>
            <a:r>
              <a:rPr lang="en-US" dirty="0" err="1"/>
              <a:t>adlı</a:t>
            </a:r>
            <a:r>
              <a:rPr lang="en-US" dirty="0"/>
              <a:t> 2 </a:t>
            </a:r>
            <a:r>
              <a:rPr lang="en-US" dirty="0" err="1"/>
              <a:t>politika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AddConcurrencyLimiter</a:t>
            </a:r>
            <a:r>
              <a:rPr lang="en-US" dirty="0"/>
              <a:t> ve </a:t>
            </a:r>
            <a:r>
              <a:rPr lang="en-US" dirty="0" err="1"/>
              <a:t>AddNoLimiter</a:t>
            </a:r>
            <a:r>
              <a:rPr lang="en-US" dirty="0"/>
              <a:t> </a:t>
            </a:r>
            <a:r>
              <a:rPr lang="en-US" dirty="0" err="1"/>
              <a:t>kolaylık</a:t>
            </a:r>
            <a:r>
              <a:rPr lang="en-US" dirty="0"/>
              <a:t> </a:t>
            </a:r>
            <a:r>
              <a:rPr lang="en-US" dirty="0" err="1"/>
              <a:t>yöntemlerini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seçeneklerimize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politikalar</a:t>
            </a:r>
            <a:r>
              <a:rPr lang="en-US" dirty="0"/>
              <a:t> </a:t>
            </a:r>
            <a:r>
              <a:rPr lang="en-US" dirty="0" err="1"/>
              <a:t>ekliyoruz</a:t>
            </a:r>
            <a:r>
              <a:rPr lang="en-US" dirty="0"/>
              <a:t>. </a:t>
            </a:r>
            <a:r>
              <a:rPr lang="en-US" dirty="0" err="1"/>
              <a:t>Ardından</a:t>
            </a:r>
            <a:r>
              <a:rPr lang="en-US" dirty="0"/>
              <a:t>, </a:t>
            </a:r>
            <a:r>
              <a:rPr lang="en-US" dirty="0" err="1"/>
              <a:t>aktarılan</a:t>
            </a:r>
            <a:r>
              <a:rPr lang="en-US" dirty="0"/>
              <a:t> </a:t>
            </a:r>
            <a:r>
              <a:rPr lang="en-US" dirty="0" err="1"/>
              <a:t>kaynağa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bölümlerin</a:t>
            </a:r>
            <a:r>
              <a:rPr lang="en-US" dirty="0"/>
              <a:t> </a:t>
            </a:r>
            <a:r>
              <a:rPr lang="en-US" dirty="0" err="1"/>
              <a:t>yapılandırılmasına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veren</a:t>
            </a:r>
            <a:r>
              <a:rPr lang="en-US" dirty="0"/>
              <a:t> </a:t>
            </a:r>
            <a:r>
              <a:rPr lang="en-US" dirty="0" err="1"/>
              <a:t>AddPolicy</a:t>
            </a:r>
            <a:r>
              <a:rPr lang="en-US" dirty="0"/>
              <a:t> </a:t>
            </a:r>
            <a:r>
              <a:rPr lang="en-US" dirty="0" err="1"/>
              <a:t>yöntemini</a:t>
            </a:r>
            <a:r>
              <a:rPr lang="en-US" dirty="0"/>
              <a:t> </a:t>
            </a:r>
            <a:r>
              <a:rPr lang="en-US" dirty="0" err="1"/>
              <a:t>kullanırız</a:t>
            </a:r>
            <a:r>
              <a:rPr lang="en-US" dirty="0"/>
              <a:t> (</a:t>
            </a:r>
            <a:r>
              <a:rPr lang="en-US" dirty="0" err="1"/>
              <a:t>ara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HttpContext</a:t>
            </a:r>
            <a:r>
              <a:rPr lang="en-US" dirty="0"/>
              <a:t>). Son </a:t>
            </a:r>
            <a:r>
              <a:rPr lang="en-US" dirty="0" err="1"/>
              <a:t>olarak</a:t>
            </a:r>
            <a:r>
              <a:rPr lang="en-US" dirty="0"/>
              <a:t>, Rate Limiting </a:t>
            </a:r>
            <a:r>
              <a:rPr lang="en-US" dirty="0" err="1"/>
              <a:t>ara</a:t>
            </a:r>
            <a:r>
              <a:rPr lang="en-US" dirty="0"/>
              <a:t> </a:t>
            </a:r>
            <a:r>
              <a:rPr lang="en-US" dirty="0" err="1"/>
              <a:t>yazılımının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uç</a:t>
            </a:r>
            <a:r>
              <a:rPr lang="en-US" dirty="0"/>
              <a:t> </a:t>
            </a:r>
            <a:r>
              <a:rPr lang="en-US" dirty="0" err="1"/>
              <a:t>noktada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politikanın</a:t>
            </a:r>
            <a:r>
              <a:rPr lang="en-US" dirty="0"/>
              <a:t> </a:t>
            </a:r>
            <a:r>
              <a:rPr lang="en-US" dirty="0" err="1"/>
              <a:t>çalıştırılacağını</a:t>
            </a:r>
            <a:r>
              <a:rPr lang="en-US" dirty="0"/>
              <a:t> </a:t>
            </a:r>
            <a:r>
              <a:rPr lang="en-US" dirty="0" err="1"/>
              <a:t>bilmesini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çeşitli</a:t>
            </a:r>
            <a:r>
              <a:rPr lang="en-US" dirty="0"/>
              <a:t> </a:t>
            </a:r>
            <a:r>
              <a:rPr lang="en-US" dirty="0" err="1"/>
              <a:t>uç</a:t>
            </a:r>
            <a:r>
              <a:rPr lang="en-US" dirty="0"/>
              <a:t> </a:t>
            </a:r>
            <a:r>
              <a:rPr lang="en-US" dirty="0" err="1"/>
              <a:t>noktalarımızda</a:t>
            </a:r>
            <a:r>
              <a:rPr lang="en-US" dirty="0"/>
              <a:t> </a:t>
            </a:r>
            <a:r>
              <a:rPr lang="en-US" dirty="0" err="1"/>
              <a:t>RequireRateLimiting</a:t>
            </a:r>
            <a:r>
              <a:rPr lang="en-US" dirty="0"/>
              <a:t> </a:t>
            </a:r>
            <a:r>
              <a:rPr lang="en-US" dirty="0" err="1"/>
              <a:t>yöntemini</a:t>
            </a:r>
            <a:r>
              <a:rPr lang="en-US" dirty="0"/>
              <a:t> </a:t>
            </a:r>
            <a:r>
              <a:rPr lang="en-US" dirty="0" err="1"/>
              <a:t>kullanıyoruz</a:t>
            </a:r>
            <a:r>
              <a:rPr lang="en-US" dirty="0"/>
              <a:t>. (/admin </a:t>
            </a:r>
            <a:r>
              <a:rPr lang="en-US" dirty="0" err="1"/>
              <a:t>uç</a:t>
            </a:r>
            <a:r>
              <a:rPr lang="en-US" dirty="0"/>
              <a:t> </a:t>
            </a:r>
            <a:r>
              <a:rPr lang="en-US" dirty="0" err="1"/>
              <a:t>noktasındaki</a:t>
            </a:r>
            <a:r>
              <a:rPr lang="en-US" dirty="0"/>
              <a:t> </a:t>
            </a:r>
            <a:r>
              <a:rPr lang="en-US" dirty="0" err="1"/>
              <a:t>RequireAuthorization</a:t>
            </a:r>
            <a:r>
              <a:rPr lang="en-US" dirty="0"/>
              <a:t> </a:t>
            </a:r>
            <a:r>
              <a:rPr lang="en-US" dirty="0" err="1"/>
              <a:t>kullanımının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minimal </a:t>
            </a:r>
            <a:r>
              <a:rPr lang="en-US" dirty="0" err="1"/>
              <a:t>örnekte</a:t>
            </a:r>
            <a:r>
              <a:rPr lang="en-US" dirty="0"/>
              <a:t> </a:t>
            </a:r>
            <a:r>
              <a:rPr lang="en-US" dirty="0" err="1"/>
              <a:t>hiçbir</a:t>
            </a:r>
            <a:r>
              <a:rPr lang="en-US" dirty="0"/>
              <a:t> </a:t>
            </a:r>
            <a:r>
              <a:rPr lang="en-US" dirty="0" err="1"/>
              <a:t>şey</a:t>
            </a:r>
            <a:r>
              <a:rPr lang="en-US" dirty="0"/>
              <a:t> </a:t>
            </a:r>
            <a:r>
              <a:rPr lang="en-US" dirty="0" err="1"/>
              <a:t>yapmadığına</a:t>
            </a:r>
            <a:r>
              <a:rPr lang="en-US" dirty="0"/>
              <a:t> </a:t>
            </a:r>
            <a:r>
              <a:rPr lang="en-US" dirty="0" err="1"/>
              <a:t>dikkat</a:t>
            </a:r>
            <a:r>
              <a:rPr lang="en-US" dirty="0"/>
              <a:t> </a:t>
            </a:r>
            <a:r>
              <a:rPr lang="en-US" dirty="0" err="1"/>
              <a:t>edin</a:t>
            </a:r>
            <a:r>
              <a:rPr lang="en-US" dirty="0"/>
              <a:t>, </a:t>
            </a:r>
            <a:r>
              <a:rPr lang="en-US" dirty="0" err="1"/>
              <a:t>kimlik</a:t>
            </a:r>
            <a:r>
              <a:rPr lang="en-US" dirty="0"/>
              <a:t> </a:t>
            </a:r>
            <a:r>
              <a:rPr lang="en-US" dirty="0" err="1"/>
              <a:t>doğrulama</a:t>
            </a:r>
            <a:r>
              <a:rPr lang="en-US" dirty="0"/>
              <a:t> ve </a:t>
            </a:r>
            <a:r>
              <a:rPr lang="en-US" dirty="0" err="1"/>
              <a:t>yetkilendirmenin</a:t>
            </a:r>
            <a:r>
              <a:rPr lang="en-US" dirty="0"/>
              <a:t> </a:t>
            </a:r>
            <a:r>
              <a:rPr lang="en-US" dirty="0" err="1"/>
              <a:t>yapılandırıldığını</a:t>
            </a:r>
            <a:r>
              <a:rPr lang="en-US" dirty="0"/>
              <a:t> </a:t>
            </a:r>
            <a:r>
              <a:rPr lang="en-US" dirty="0" err="1"/>
              <a:t>hayal</a:t>
            </a:r>
            <a:r>
              <a:rPr lang="en-US" dirty="0"/>
              <a:t> </a:t>
            </a:r>
            <a:r>
              <a:rPr lang="en-US" dirty="0" err="1"/>
              <a:t>edin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03066-73DC-4439-8C21-B2AF40CF10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36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4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1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1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19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44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44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7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69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8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9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7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22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1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6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0BFFBC4-14A8-4F86-81E4-E15E62CBC2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5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0BFFBC4-14A8-4F86-81E4-E15E62CBC2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76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dotnet/csharp/language-reference/compiler-messages/warning-waves#cs8981---the-type-name-only-contains-lower-cased-ascii-character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B693-829E-3879-2116-DA8784C2D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.NET 7 &amp; C# 11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5CD20-17A2-69A1-EDD1-B9F17683C1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New?</a:t>
            </a:r>
          </a:p>
        </p:txBody>
      </p:sp>
    </p:spTree>
    <p:extLst>
      <p:ext uri="{BB962C8B-B14F-4D97-AF65-F5344CB8AC3E}">
        <p14:creationId xmlns:p14="http://schemas.microsoft.com/office/powerpoint/2010/main" val="3200756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A9DCBB-734A-77D3-9518-0455FB4CD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4179" y="714375"/>
            <a:ext cx="3332955" cy="50768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What is NEXT? .NET 7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2B000-CDF8-68A8-34CF-431A7FA6F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3046" y="714375"/>
            <a:ext cx="6253751" cy="507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chemeClr val="tx1"/>
              </a:buClr>
              <a:buFont typeface="Arial"/>
              <a:buChar char="•"/>
            </a:pPr>
            <a:r>
              <a:rPr lang="en-US" dirty="0"/>
              <a:t>Rate Limiting</a:t>
            </a:r>
          </a:p>
          <a:p>
            <a:pPr algn="l">
              <a:buClr>
                <a:schemeClr val="tx1"/>
              </a:buClr>
              <a:buFont typeface="Arial"/>
              <a:buChar char="•"/>
            </a:pPr>
            <a:r>
              <a:rPr lang="en-US" dirty="0"/>
              <a:t>Output Caching</a:t>
            </a:r>
          </a:p>
          <a:p>
            <a:pPr algn="l">
              <a:buClr>
                <a:schemeClr val="tx1"/>
              </a:buClr>
              <a:buFont typeface="Arial"/>
              <a:buChar char="•"/>
            </a:pPr>
            <a:r>
              <a:rPr lang="en-US" dirty="0"/>
              <a:t>Built-in HTTP/3 Support</a:t>
            </a:r>
          </a:p>
          <a:p>
            <a:pPr algn="l">
              <a:buClr>
                <a:schemeClr val="tx1"/>
              </a:buClr>
              <a:buFont typeface="Arial"/>
              <a:buChar char="•"/>
            </a:pPr>
            <a:r>
              <a:rPr lang="en-US" dirty="0" err="1"/>
              <a:t>gRPC</a:t>
            </a:r>
            <a:r>
              <a:rPr lang="en-US" dirty="0"/>
              <a:t> - JSON Transcoding</a:t>
            </a:r>
          </a:p>
          <a:p>
            <a:pPr algn="l">
              <a:buClr>
                <a:schemeClr val="tx1"/>
              </a:buClr>
              <a:buFont typeface="Arial"/>
              <a:buChar char="•"/>
            </a:pPr>
            <a:r>
              <a:rPr lang="en-US" dirty="0" err="1"/>
              <a:t>Blazor</a:t>
            </a:r>
            <a:endParaRPr lang="en-US" dirty="0"/>
          </a:p>
          <a:p>
            <a:pPr algn="l">
              <a:buClr>
                <a:schemeClr val="tx1"/>
              </a:buClr>
              <a:buFont typeface="Arial"/>
              <a:buChar char="•"/>
            </a:pPr>
            <a:r>
              <a:rPr lang="en-US" dirty="0"/>
              <a:t>Entity Framework Core 7</a:t>
            </a:r>
          </a:p>
          <a:p>
            <a:pPr algn="l">
              <a:buClr>
                <a:schemeClr val="tx1"/>
              </a:buCl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3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1343A0-80B6-FAC0-52B4-F7EF22EE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US"/>
              <a:t>.NET 7 – RATE LIMITING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0F616-DDF7-0ACD-89AE-9E00A192C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Nedir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 err="1"/>
              <a:t>System.Threading.RateLimiting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Kullanıcılar</a:t>
            </a:r>
            <a:r>
              <a:rPr lang="en-US" dirty="0"/>
              <a:t> </a:t>
            </a:r>
            <a:r>
              <a:rPr lang="en-US" dirty="0" err="1"/>
              <a:t>kazara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kasıtlı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kaynakları</a:t>
            </a:r>
            <a:r>
              <a:rPr lang="en-US" dirty="0"/>
              <a:t> </a:t>
            </a:r>
            <a:r>
              <a:rPr lang="en-US" dirty="0" err="1"/>
              <a:t>başkalarını</a:t>
            </a:r>
            <a:r>
              <a:rPr lang="en-US" dirty="0"/>
              <a:t> </a:t>
            </a:r>
            <a:r>
              <a:rPr lang="en-US" dirty="0" err="1"/>
              <a:t>etkileyecek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tüketebilirler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Rate Limit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uygulamanın</a:t>
            </a:r>
            <a:r>
              <a:rPr lang="en-US" dirty="0"/>
              <a:t>,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hizmetin</a:t>
            </a:r>
            <a:r>
              <a:rPr lang="en-US" dirty="0"/>
              <a:t> </a:t>
            </a:r>
            <a:r>
              <a:rPr lang="en-US" dirty="0" err="1"/>
              <a:t>tamamı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kaynakların</a:t>
            </a:r>
            <a:r>
              <a:rPr lang="en-US" dirty="0"/>
              <a:t> </a:t>
            </a:r>
            <a:r>
              <a:rPr lang="en-US" dirty="0" err="1"/>
              <a:t>tüketimini</a:t>
            </a:r>
            <a:r>
              <a:rPr lang="en-US" dirty="0"/>
              <a:t> </a:t>
            </a:r>
            <a:r>
              <a:rPr lang="en-US" dirty="0" err="1"/>
              <a:t>denetler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8493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1343A0-80B6-FAC0-52B4-F7EF22EE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US"/>
              <a:t>.NET 7 – RATE LIMITING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0F616-DDF7-0ACD-89AE-9E00A192C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/>
              <a:t>Neden Lazım?</a:t>
            </a:r>
          </a:p>
          <a:p>
            <a:pPr>
              <a:lnSpc>
                <a:spcPct val="90000"/>
              </a:lnSpc>
            </a:pPr>
            <a:r>
              <a:rPr lang="en-US"/>
              <a:t>özellikle bir bulut barındırma platformunda çalışan uygulamalar için geçerlidir çünkü kullanıcının trafiği, uygulamanın barındırıldığı tüm sunucuyu etkileyebilir.</a:t>
            </a:r>
          </a:p>
          <a:p>
            <a:pPr>
              <a:lnSpc>
                <a:spcPct val="90000"/>
              </a:lnSpc>
            </a:pPr>
            <a:r>
              <a:rPr lang="en-US"/>
              <a:t>Sistemin (SLA) karşılamaya devam etmesini sağlamak.</a:t>
            </a:r>
          </a:p>
          <a:p>
            <a:pPr>
              <a:lnSpc>
                <a:spcPct val="90000"/>
              </a:lnSpc>
            </a:pPr>
            <a:r>
              <a:rPr lang="en-US"/>
              <a:t>Tek bir kullanıcının, hizmetin uygulama tarafından sağlanan kaynakları tekeline almasını önlemek. (HACK, DDOS)</a:t>
            </a:r>
          </a:p>
          <a:p>
            <a:pPr>
              <a:lnSpc>
                <a:spcPct val="90000"/>
              </a:lnSpc>
            </a:pPr>
            <a:r>
              <a:rPr lang="en-US"/>
              <a:t>Bir sistemi çalışır durumda tutmak için gereken maksimum kaynak düzeylerini sınırlayarak maliyeti optimize etmeye yardımcı olmak.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19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B1F146D7-490B-6DD6-A480-805BA119DD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l="3778" r="7333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1343A0-80B6-FAC0-52B4-F7EF22EE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.NET 7 – RATE LIMITING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0F616-DDF7-0ACD-89AE-9E00A192C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1012" y="3886200"/>
            <a:ext cx="8676222" cy="1905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ALGORITMALAR</a:t>
            </a:r>
            <a:br>
              <a:rPr lang="en-US" sz="2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2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RateLimiterOptionsExtensions 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26261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B1F146D7-490B-6DD6-A480-805BA119DD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l="3778" r="7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1343A0-80B6-FAC0-52B4-F7EF22EE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.NET 7 – RATE LIMITING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2A40A-8FA1-FC0B-34F7-A24900C8F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Saatte</a:t>
            </a:r>
            <a:r>
              <a:rPr lang="en-US" dirty="0"/>
              <a:t> 3.000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günde</a:t>
            </a:r>
            <a:r>
              <a:rPr lang="en-US" dirty="0"/>
              <a:t> 10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sabit</a:t>
            </a:r>
            <a:r>
              <a:rPr lang="en-US" dirty="0"/>
              <a:t> </a:t>
            </a:r>
            <a:r>
              <a:rPr lang="en-US" dirty="0" err="1"/>
              <a:t>pencere</a:t>
            </a:r>
            <a:r>
              <a:rPr lang="en-US" dirty="0"/>
              <a:t> </a:t>
            </a:r>
            <a:r>
              <a:rPr lang="en-US" dirty="0" err="1"/>
              <a:t>sınırlarını</a:t>
            </a:r>
            <a:r>
              <a:rPr lang="en-US" dirty="0"/>
              <a:t> </a:t>
            </a:r>
            <a:r>
              <a:rPr lang="en-US" dirty="0" err="1"/>
              <a:t>belirtmek</a:t>
            </a:r>
            <a:r>
              <a:rPr lang="en-US" dirty="0"/>
              <a:t> </a:t>
            </a:r>
            <a:r>
              <a:rPr lang="en-US" dirty="0" err="1"/>
              <a:t>kolaydır</a:t>
            </a:r>
            <a:r>
              <a:rPr lang="en-US" dirty="0"/>
              <a:t>,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sıfırlandıkça</a:t>
            </a:r>
            <a:r>
              <a:rPr lang="en-US" dirty="0"/>
              <a:t> </a:t>
            </a:r>
            <a:r>
              <a:rPr lang="en-US" dirty="0" err="1"/>
              <a:t>pencerenin</a:t>
            </a:r>
            <a:r>
              <a:rPr lang="en-US" dirty="0"/>
              <a:t> </a:t>
            </a:r>
            <a:r>
              <a:rPr lang="en-US" dirty="0" err="1"/>
              <a:t>kenarlarında</a:t>
            </a:r>
            <a:r>
              <a:rPr lang="en-US" dirty="0"/>
              <a:t> ani </a:t>
            </a:r>
            <a:r>
              <a:rPr lang="en-US" dirty="0" err="1"/>
              <a:t>yükselmelere</a:t>
            </a:r>
            <a:r>
              <a:rPr lang="en-US" dirty="0"/>
              <a:t> </a:t>
            </a:r>
            <a:r>
              <a:rPr lang="en-US" dirty="0" err="1"/>
              <a:t>tabidirler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, </a:t>
            </a:r>
            <a:r>
              <a:rPr lang="en-US" dirty="0" err="1"/>
              <a:t>saatte</a:t>
            </a:r>
            <a:r>
              <a:rPr lang="en-US" dirty="0"/>
              <a:t> 3.000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sınırını</a:t>
            </a:r>
            <a:r>
              <a:rPr lang="en-US" dirty="0"/>
              <a:t> </a:t>
            </a:r>
            <a:r>
              <a:rPr lang="en-US" dirty="0" err="1"/>
              <a:t>düşünün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da </a:t>
            </a:r>
            <a:r>
              <a:rPr lang="en-US" dirty="0" err="1"/>
              <a:t>saatin</a:t>
            </a:r>
            <a:r>
              <a:rPr lang="en-US" dirty="0"/>
              <a:t> ilk </a:t>
            </a:r>
            <a:r>
              <a:rPr lang="en-US" dirty="0" err="1"/>
              <a:t>dakikasında</a:t>
            </a:r>
            <a:r>
              <a:rPr lang="en-US" dirty="0"/>
              <a:t> 3.000 </a:t>
            </a:r>
            <a:r>
              <a:rPr lang="en-US" dirty="0" err="1"/>
              <a:t>isteğin</a:t>
            </a:r>
            <a:r>
              <a:rPr lang="en-US" dirty="0"/>
              <a:t> </a:t>
            </a:r>
            <a:r>
              <a:rPr lang="en-US" dirty="0" err="1"/>
              <a:t>tamamında</a:t>
            </a:r>
            <a:r>
              <a:rPr lang="en-US" dirty="0"/>
              <a:t> ani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artışın</a:t>
            </a:r>
            <a:r>
              <a:rPr lang="en-US" dirty="0"/>
              <a:t> </a:t>
            </a:r>
            <a:r>
              <a:rPr lang="en-US" dirty="0" err="1"/>
              <a:t>yapılmasına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verir</a:t>
            </a:r>
            <a:r>
              <a:rPr lang="en-US" dirty="0"/>
              <a:t> ve </a:t>
            </a:r>
            <a:r>
              <a:rPr lang="en-US" dirty="0" err="1"/>
              <a:t>bu</a:t>
            </a:r>
            <a:r>
              <a:rPr lang="en-US" dirty="0"/>
              <a:t> da </a:t>
            </a:r>
            <a:r>
              <a:rPr lang="en-US" dirty="0" err="1"/>
              <a:t>hizmeti</a:t>
            </a:r>
            <a:r>
              <a:rPr lang="en-US" dirty="0"/>
              <a:t> </a:t>
            </a:r>
            <a:r>
              <a:rPr lang="en-US" dirty="0" err="1"/>
              <a:t>bunaltabilir</a:t>
            </a:r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0F616-DDF7-0ACD-89AE-9E00A192C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ALGORITMALAR</a:t>
            </a:r>
            <a:b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Fixed window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257958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B1F146D7-490B-6DD6-A480-805BA119DD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l="3778" r="7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1343A0-80B6-FAC0-52B4-F7EF22EE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.NET 7 – RATE LIMITING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2A40A-8FA1-FC0B-34F7-A24900C8F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 Fixed Window </a:t>
            </a:r>
            <a:r>
              <a:rPr lang="en-US" dirty="0" err="1"/>
              <a:t>avantajlarına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, </a:t>
            </a:r>
            <a:r>
              <a:rPr lang="en-US" dirty="0" err="1"/>
              <a:t>ancak</a:t>
            </a:r>
            <a:r>
              <a:rPr lang="en-US" dirty="0"/>
              <a:t> zaman </a:t>
            </a:r>
            <a:r>
              <a:rPr lang="en-US" dirty="0" err="1"/>
              <a:t>değişimi</a:t>
            </a:r>
            <a:r>
              <a:rPr lang="en-US" dirty="0"/>
              <a:t> </a:t>
            </a:r>
            <a:r>
              <a:rPr lang="en-US" dirty="0" err="1"/>
              <a:t>içindeki</a:t>
            </a:r>
            <a:r>
              <a:rPr lang="en-US" dirty="0"/>
              <a:t> </a:t>
            </a:r>
            <a:r>
              <a:rPr lang="en-US" dirty="0" err="1"/>
              <a:t>patlamaları</a:t>
            </a:r>
            <a:r>
              <a:rPr lang="en-US" dirty="0"/>
              <a:t> </a:t>
            </a:r>
            <a:r>
              <a:rPr lang="en-US" dirty="0" err="1"/>
              <a:t>yumuşatır</a:t>
            </a:r>
            <a:r>
              <a:rPr lang="en-US" dirty="0"/>
              <a:t>. Redis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sistemler</a:t>
            </a:r>
            <a:r>
              <a:rPr lang="en-US" dirty="0"/>
              <a:t>, </a:t>
            </a:r>
            <a:r>
              <a:rPr lang="en-US" dirty="0" err="1"/>
              <a:t>süresi</a:t>
            </a:r>
            <a:r>
              <a:rPr lang="en-US" dirty="0"/>
              <a:t> </a:t>
            </a:r>
            <a:r>
              <a:rPr lang="en-US" dirty="0" err="1"/>
              <a:t>dolan</a:t>
            </a:r>
            <a:r>
              <a:rPr lang="en-US" dirty="0"/>
              <a:t> </a:t>
            </a:r>
            <a:r>
              <a:rPr lang="en-US" dirty="0" err="1"/>
              <a:t>anahtarlarla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tekniği</a:t>
            </a:r>
            <a:r>
              <a:rPr lang="en-US" dirty="0"/>
              <a:t> </a:t>
            </a:r>
            <a:r>
              <a:rPr lang="en-US" dirty="0" err="1"/>
              <a:t>kolaylaştırır</a:t>
            </a:r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0F616-DDF7-0ACD-89AE-9E00A192C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ALGORITMALAR</a:t>
            </a:r>
            <a:b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Sliding window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724960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B1F146D7-490B-6DD6-A480-805BA119DD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l="3778" r="7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1343A0-80B6-FAC0-52B4-F7EF22EE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.NET 7 – RATE LIMITING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2A40A-8FA1-FC0B-34F7-A24900C8F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Bir Request </a:t>
            </a:r>
            <a:r>
              <a:rPr lang="en-US" dirty="0" err="1"/>
              <a:t>yapıldığında</a:t>
            </a:r>
            <a:r>
              <a:rPr lang="en-US" dirty="0"/>
              <a:t>, </a:t>
            </a:r>
            <a:r>
              <a:rPr lang="en-US" dirty="0" err="1"/>
              <a:t>hizmet</a:t>
            </a:r>
            <a:r>
              <a:rPr lang="en-US" dirty="0"/>
              <a:t> </a:t>
            </a:r>
            <a:r>
              <a:rPr lang="en-US" dirty="0" err="1"/>
              <a:t>talebi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getirmek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Token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çekmeye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 (Token </a:t>
            </a:r>
            <a:r>
              <a:rPr lang="en-US" dirty="0" err="1"/>
              <a:t>sayısını</a:t>
            </a:r>
            <a:r>
              <a:rPr lang="en-US" dirty="0"/>
              <a:t> </a:t>
            </a:r>
            <a:r>
              <a:rPr lang="en-US" dirty="0" err="1"/>
              <a:t>azaltır</a:t>
            </a:r>
            <a:r>
              <a:rPr lang="en-US" dirty="0"/>
              <a:t>). </a:t>
            </a:r>
            <a:r>
              <a:rPr lang="en-US" dirty="0" err="1"/>
              <a:t>Kovada</a:t>
            </a:r>
            <a:r>
              <a:rPr lang="en-US" dirty="0"/>
              <a:t> </a:t>
            </a:r>
            <a:r>
              <a:rPr lang="en-US" dirty="0" err="1"/>
              <a:t>belirteç</a:t>
            </a:r>
            <a:r>
              <a:rPr lang="en-US" dirty="0"/>
              <a:t> </a:t>
            </a:r>
            <a:r>
              <a:rPr lang="en-US" dirty="0" err="1"/>
              <a:t>yoksa</a:t>
            </a:r>
            <a:r>
              <a:rPr lang="en-US" dirty="0"/>
              <a:t> </a:t>
            </a:r>
            <a:r>
              <a:rPr lang="en-US" dirty="0" err="1"/>
              <a:t>hizmet</a:t>
            </a:r>
            <a:r>
              <a:rPr lang="en-US" dirty="0"/>
              <a:t> </a:t>
            </a:r>
            <a:r>
              <a:rPr lang="en-US" dirty="0" err="1"/>
              <a:t>sınırına</a:t>
            </a:r>
            <a:r>
              <a:rPr lang="en-US" dirty="0"/>
              <a:t> </a:t>
            </a:r>
            <a:r>
              <a:rPr lang="en-US" dirty="0" err="1"/>
              <a:t>ulaşmıştır</a:t>
            </a:r>
            <a:r>
              <a:rPr lang="en-US" dirty="0"/>
              <a:t> ve </a:t>
            </a:r>
            <a:r>
              <a:rPr lang="en-US" dirty="0" err="1"/>
              <a:t>BackPressure</a:t>
            </a:r>
            <a:r>
              <a:rPr lang="en-US" dirty="0"/>
              <a:t> </a:t>
            </a:r>
            <a:r>
              <a:rPr lang="en-US" dirty="0" err="1"/>
              <a:t>yanıtI</a:t>
            </a:r>
            <a:r>
              <a:rPr lang="en-US" dirty="0"/>
              <a:t> </a:t>
            </a:r>
            <a:r>
              <a:rPr lang="en-US" dirty="0" err="1"/>
              <a:t>verir</a:t>
            </a:r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0F616-DDF7-0ACD-89AE-9E00A192C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ALGORITMALAR</a:t>
            </a:r>
            <a:b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Token bucket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086768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B1F146D7-490B-6DD6-A480-805BA119DD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l="3778" r="7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1343A0-80B6-FAC0-52B4-F7EF22EE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.NET 7 – RATE LIMITING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2A40A-8FA1-FC0B-34F7-A24900C8F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Concurrency</a:t>
            </a:r>
            <a:r>
              <a:rPr lang="en-US" dirty="0"/>
              <a:t> </a:t>
            </a:r>
            <a:r>
              <a:rPr lang="en-US" dirty="0" err="1"/>
              <a:t>sınırlayıcı</a:t>
            </a:r>
            <a:r>
              <a:rPr lang="en-US" dirty="0"/>
              <a:t>, </a:t>
            </a:r>
            <a:r>
              <a:rPr lang="en-US" dirty="0" err="1"/>
              <a:t>oran</a:t>
            </a:r>
            <a:r>
              <a:rPr lang="en-US" dirty="0"/>
              <a:t> </a:t>
            </a:r>
            <a:r>
              <a:rPr lang="en-US" dirty="0" err="1"/>
              <a:t>sınırlamanın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şeklidir</a:t>
            </a:r>
            <a:r>
              <a:rPr lang="en-US" dirty="0"/>
              <a:t>. </a:t>
            </a:r>
            <a:r>
              <a:rPr lang="en-US" dirty="0" err="1"/>
              <a:t>Zamana</a:t>
            </a:r>
            <a:r>
              <a:rPr lang="en-US" dirty="0"/>
              <a:t> </a:t>
            </a:r>
            <a:r>
              <a:rPr lang="en-US" dirty="0" err="1"/>
              <a:t>bakmaz</a:t>
            </a:r>
            <a:r>
              <a:rPr lang="en-US" dirty="0"/>
              <a:t>,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eşzamanlı</a:t>
            </a:r>
            <a:r>
              <a:rPr lang="en-US" dirty="0"/>
              <a:t> </a:t>
            </a:r>
            <a:r>
              <a:rPr lang="en-US" dirty="0" err="1"/>
              <a:t>isteklerin</a:t>
            </a:r>
            <a:r>
              <a:rPr lang="en-US" dirty="0"/>
              <a:t> </a:t>
            </a:r>
            <a:r>
              <a:rPr lang="en-US" dirty="0" err="1"/>
              <a:t>sayısına</a:t>
            </a:r>
            <a:r>
              <a:rPr lang="en-US" dirty="0"/>
              <a:t> </a:t>
            </a:r>
            <a:r>
              <a:rPr lang="en-US" dirty="0" err="1"/>
              <a:t>bakar</a:t>
            </a:r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0F616-DDF7-0ACD-89AE-9E00A192C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ALGORITMALAR</a:t>
            </a:r>
            <a:b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Concurrency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02178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B1F146D7-490B-6DD6-A480-805BA119DD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l="3778" r="7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1343A0-80B6-FAC0-52B4-F7EF22EE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.NET 7 – RATE LIMITING</a:t>
            </a:r>
            <a:b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NASIL </a:t>
            </a:r>
            <a:r>
              <a:rPr lang="en-US" sz="48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KUllanalım</a:t>
            </a:r>
            <a:endParaRPr lang="en-US" sz="48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442188B1-B88D-0302-45B2-8FA42258FF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2666999"/>
          <a:ext cx="9905998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2967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3ACF-4E94-EC6D-8DAD-9A588027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.NET 7 – RATE LIMITING</a:t>
            </a:r>
            <a:b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ALTINDA NE VAR?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486863B1-7408-7FDF-0AAE-6FF58C564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34" y="640080"/>
            <a:ext cx="9870509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7492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57D8-08AD-6D19-9E02-26634B16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11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95225-DACF-95D4-FDFE-F7ECCC2F4E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Required Members</a:t>
            </a:r>
          </a:p>
          <a:p>
            <a:r>
              <a:rPr lang="en-US" dirty="0"/>
              <a:t>Generic Attributes</a:t>
            </a:r>
          </a:p>
          <a:p>
            <a:r>
              <a:rPr lang="en-US" dirty="0"/>
              <a:t>Generic Math Support</a:t>
            </a:r>
          </a:p>
          <a:p>
            <a:r>
              <a:rPr lang="en-US" dirty="0"/>
              <a:t>Raw String Literals</a:t>
            </a:r>
          </a:p>
          <a:p>
            <a:r>
              <a:rPr lang="en-US" dirty="0"/>
              <a:t>UTF-8 string literals</a:t>
            </a:r>
          </a:p>
          <a:p>
            <a:r>
              <a:rPr lang="en-US" dirty="0" err="1"/>
              <a:t>Lıst</a:t>
            </a:r>
            <a:r>
              <a:rPr lang="en-US" dirty="0"/>
              <a:t> Patterns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833A1-6A2F-90A4-01EF-35CA5791F4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File-local types</a:t>
            </a:r>
          </a:p>
          <a:p>
            <a:r>
              <a:rPr lang="en-US" dirty="0"/>
              <a:t>Auto-</a:t>
            </a:r>
            <a:r>
              <a:rPr lang="en-US" b="1" dirty="0"/>
              <a:t>default</a:t>
            </a:r>
            <a:r>
              <a:rPr lang="en-US" dirty="0"/>
              <a:t> structs</a:t>
            </a:r>
          </a:p>
          <a:p>
            <a:r>
              <a:rPr lang="en-US" dirty="0"/>
              <a:t>Extended </a:t>
            </a:r>
            <a:r>
              <a:rPr lang="en-US" b="1" dirty="0" err="1"/>
              <a:t>nameof</a:t>
            </a:r>
            <a:r>
              <a:rPr lang="en-US" dirty="0"/>
              <a:t> scope</a:t>
            </a:r>
          </a:p>
          <a:p>
            <a:r>
              <a:rPr lang="en-US" dirty="0"/>
              <a:t>Numeric </a:t>
            </a:r>
            <a:r>
              <a:rPr lang="en-US" b="1" dirty="0" err="1"/>
              <a:t>IntPtr</a:t>
            </a:r>
            <a:r>
              <a:rPr lang="en-US" dirty="0"/>
              <a:t> and </a:t>
            </a:r>
            <a:r>
              <a:rPr lang="en-US" b="1" dirty="0" err="1"/>
              <a:t>UIntPtr</a:t>
            </a:r>
            <a:endParaRPr lang="en-US" b="1" dirty="0"/>
          </a:p>
          <a:p>
            <a:r>
              <a:rPr lang="en-US" dirty="0"/>
              <a:t>ref fields and ref scoped variables</a:t>
            </a:r>
          </a:p>
          <a:p>
            <a:r>
              <a:rPr lang="en-US" dirty="0"/>
              <a:t>Improved method group conversion to delegate</a:t>
            </a:r>
          </a:p>
        </p:txBody>
      </p:sp>
    </p:spTree>
    <p:extLst>
      <p:ext uri="{BB962C8B-B14F-4D97-AF65-F5344CB8AC3E}">
        <p14:creationId xmlns:p14="http://schemas.microsoft.com/office/powerpoint/2010/main" val="1430870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3ACF-4E94-EC6D-8DAD-9A588027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.NET 7 – RATE LIMITING</a:t>
            </a:r>
            <a:b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ALTINDA NE VAR?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6863B1-7408-7FDF-0AAE-6FF58C564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629519" y="640080"/>
            <a:ext cx="6928338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669902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3ACF-4E94-EC6D-8DAD-9A588027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.NET 7 – RATE LIMITING</a:t>
            </a:r>
            <a:b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ALTINDA NE VAR?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6863B1-7408-7FDF-0AAE-6FF58C564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39868" y="386366"/>
            <a:ext cx="11285940" cy="383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04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3ACF-4E94-EC6D-8DAD-9A588027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.NET 7 – RATE LIMITING</a:t>
            </a:r>
            <a:b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ALTINDA NE VAR?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DCA238-C676-7097-1D08-D7F7AE51A8FD}"/>
              </a:ext>
            </a:extLst>
          </p:cNvPr>
          <p:cNvPicPr preferRelativeResize="0"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0140" y="584977"/>
            <a:ext cx="11391719" cy="332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96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3ACF-4E94-EC6D-8DAD-9A588027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.NET 7 – RATE LIMITING</a:t>
            </a:r>
            <a:b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ALTINDA NE VAR?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DCA238-C676-7097-1D08-D7F7AE51A8FD}"/>
              </a:ext>
            </a:extLst>
          </p:cNvPr>
          <p:cNvPicPr preferRelativeResize="0"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86515" y="584977"/>
            <a:ext cx="7218968" cy="332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62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3ACF-4E94-EC6D-8DAD-9A588027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.NET 7 – RATE LIMITING</a:t>
            </a:r>
            <a:b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ALTINDA NE VAR?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DCA238-C676-7097-1D08-D7F7AE51A8FD}"/>
              </a:ext>
            </a:extLst>
          </p:cNvPr>
          <p:cNvPicPr preferRelativeResize="0"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55494" y="23508"/>
            <a:ext cx="7543800" cy="669512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809301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BCA2EB72-13DC-4DC6-B461-3B036C55B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1BB8F-0787-98A9-E935-909BFEFF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65199"/>
            <a:ext cx="6075552" cy="4918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.NET 7 RATE LIMITER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88631-DDF0-CC29-06B0-9B94F7DE1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91121" y="965199"/>
            <a:ext cx="2950765" cy="4918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chemeClr val="tx1"/>
              </a:buClr>
            </a:pPr>
            <a:r>
              <a:rPr lang="en-US"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PartitionedRateLimiter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75BF3-096E-451E-A222-96A7F0946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699" y="2011680"/>
            <a:ext cx="0" cy="2834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573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3ACF-4E94-EC6D-8DAD-9A588027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.NET 7 - RATE LIMITING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DCA238-C676-7097-1D08-D7F7AE51A8FD}"/>
              </a:ext>
            </a:extLst>
          </p:cNvPr>
          <p:cNvPicPr preferRelativeResize="0"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092285" y="1"/>
            <a:ext cx="6876195" cy="685800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0A8BF-4420-5B69-7342-6AD843C72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6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PartitionedRateLimiter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12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3ACF-4E94-EC6D-8DAD-9A588027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.NET 7 - RATE LIMITING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DCA238-C676-7097-1D08-D7F7AE51A8FD}"/>
              </a:ext>
            </a:extLst>
          </p:cNvPr>
          <p:cNvPicPr preferRelativeResize="0"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092284" y="65882"/>
            <a:ext cx="7099715" cy="669521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0A8BF-4420-5B69-7342-6AD843C72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6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PartitionedRateLimiter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82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EA0CCA-BC9F-C297-61C2-77C4449B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7 – RATE LIMITING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212F23-3455-4D71-3A9A-8FE88F311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RateLimiting</a:t>
            </a:r>
            <a:r>
              <a:rPr lang="en-US" dirty="0"/>
              <a:t> middleware</a:t>
            </a:r>
          </a:p>
        </p:txBody>
      </p:sp>
    </p:spTree>
    <p:extLst>
      <p:ext uri="{BB962C8B-B14F-4D97-AF65-F5344CB8AC3E}">
        <p14:creationId xmlns:p14="http://schemas.microsoft.com/office/powerpoint/2010/main" val="2381471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BB8BF4-4725-1897-3C00-8A6F689A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.NET 7 - RATE LIMITING middleware </a:t>
            </a:r>
          </a:p>
        </p:txBody>
      </p:sp>
      <p:pic>
        <p:nvPicPr>
          <p:cNvPr id="7" name="Content Placeholder 6" descr="Text">
            <a:extLst>
              <a:ext uri="{FF2B5EF4-FFF2-40B4-BE49-F238E27FC236}">
                <a16:creationId xmlns:a16="http://schemas.microsoft.com/office/drawing/2014/main" id="{F2B89849-8468-F910-AF73-EBB0E01F2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2" y="215152"/>
            <a:ext cx="8014993" cy="653221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8968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68FD-510E-0260-303F-DFDC383C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11 – LIST Patterns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B27A5-C652-6948-1348-B85D9CFCA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int[] numbers = { 1, 2, 3, 4 }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Number is [_, 2, _, _]</a:t>
            </a:r>
          </a:p>
          <a:p>
            <a:pPr>
              <a:buClr>
                <a:schemeClr val="accent6"/>
              </a:buClr>
              <a:buFont typeface="Century Gothic" panose="020B0502020202020204" pitchFamily="34" charset="0"/>
              <a:buChar char="×"/>
            </a:pPr>
            <a:r>
              <a:rPr lang="en-US" dirty="0"/>
              <a:t>Number is [3,_, _, _]</a:t>
            </a:r>
          </a:p>
          <a:p>
            <a:pPr>
              <a:buClr>
                <a:schemeClr val="accent6"/>
              </a:buClr>
              <a:buFont typeface="Century Gothic" panose="020B0502020202020204" pitchFamily="34" charset="0"/>
              <a:buChar char="×"/>
            </a:pPr>
            <a:r>
              <a:rPr lang="en-US" dirty="0"/>
              <a:t>Number is [_,3, _, _]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87FA2-DEB0-723B-2E75-30884BD49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Discard Pattern</a:t>
            </a:r>
          </a:p>
        </p:txBody>
      </p:sp>
    </p:spTree>
    <p:extLst>
      <p:ext uri="{BB962C8B-B14F-4D97-AF65-F5344CB8AC3E}">
        <p14:creationId xmlns:p14="http://schemas.microsoft.com/office/powerpoint/2010/main" val="1245513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A9DCBB-734A-77D3-9518-0455FB4CD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4179" y="714375"/>
            <a:ext cx="3332955" cy="50768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What is NEXT? .NET 7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2B000-CDF8-68A8-34CF-431A7FA6F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3046" y="714375"/>
            <a:ext cx="6253751" cy="507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chemeClr val="tx1"/>
              </a:buClr>
              <a:buFont typeface="Arial"/>
              <a:buChar char="•"/>
            </a:pPr>
            <a:r>
              <a:rPr lang="en-US" strike="sngStrike" dirty="0"/>
              <a:t>Rate Limiting</a:t>
            </a:r>
          </a:p>
          <a:p>
            <a:pPr algn="l">
              <a:buClr>
                <a:schemeClr val="tx1"/>
              </a:buClr>
              <a:buFont typeface="Arial"/>
              <a:buChar char="•"/>
            </a:pPr>
            <a:r>
              <a:rPr lang="en-US" dirty="0">
                <a:highlight>
                  <a:srgbClr val="000080"/>
                </a:highlight>
              </a:rPr>
              <a:t>Output Caching</a:t>
            </a:r>
          </a:p>
          <a:p>
            <a:pPr algn="l">
              <a:buClr>
                <a:schemeClr val="tx1"/>
              </a:buClr>
              <a:buFont typeface="Arial"/>
              <a:buChar char="•"/>
            </a:pPr>
            <a:r>
              <a:rPr lang="en-US" dirty="0"/>
              <a:t>Built-in HTTP/3 Support</a:t>
            </a:r>
          </a:p>
          <a:p>
            <a:pPr algn="l">
              <a:buClr>
                <a:schemeClr val="tx1"/>
              </a:buClr>
              <a:buFont typeface="Arial"/>
              <a:buChar char="•"/>
            </a:pPr>
            <a:r>
              <a:rPr lang="en-US" dirty="0" err="1"/>
              <a:t>gRPC</a:t>
            </a:r>
            <a:r>
              <a:rPr lang="en-US" dirty="0"/>
              <a:t> - JSON Transcoding</a:t>
            </a:r>
          </a:p>
          <a:p>
            <a:pPr algn="l">
              <a:buClr>
                <a:schemeClr val="tx1"/>
              </a:buClr>
              <a:buFont typeface="Arial"/>
              <a:buChar char="•"/>
            </a:pPr>
            <a:r>
              <a:rPr lang="en-US" dirty="0" err="1"/>
              <a:t>Blazor</a:t>
            </a:r>
            <a:endParaRPr lang="en-US" dirty="0"/>
          </a:p>
          <a:p>
            <a:pPr algn="l">
              <a:buClr>
                <a:schemeClr val="tx1"/>
              </a:buClr>
              <a:buFont typeface="Arial"/>
              <a:buChar char="•"/>
            </a:pPr>
            <a:r>
              <a:rPr lang="en-US" dirty="0"/>
              <a:t>Entity Framework Core 7</a:t>
            </a:r>
          </a:p>
          <a:p>
            <a:pPr algn="l">
              <a:buClr>
                <a:schemeClr val="tx1"/>
              </a:buCl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8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68FD-510E-0260-303F-DFDC383C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11 – LIST PATTERNS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B27A5-C652-6948-1348-B85D9CFCA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int[] numbers = { 1, 2, 3, 4 }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Number is [.., 4]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Number is [1, .., 4]</a:t>
            </a:r>
          </a:p>
          <a:p>
            <a:pPr>
              <a:buClr>
                <a:schemeClr val="accent6"/>
              </a:buClr>
              <a:buFont typeface="Century Gothic" panose="020B0502020202020204" pitchFamily="34" charset="0"/>
              <a:buChar char="×"/>
            </a:pPr>
            <a:r>
              <a:rPr lang="en-US" dirty="0"/>
              <a:t>Number is [.., 1, _]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87FA2-DEB0-723B-2E75-30884BD49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Range Pattern</a:t>
            </a:r>
          </a:p>
        </p:txBody>
      </p:sp>
    </p:spTree>
    <p:extLst>
      <p:ext uri="{BB962C8B-B14F-4D97-AF65-F5344CB8AC3E}">
        <p14:creationId xmlns:p14="http://schemas.microsoft.com/office/powerpoint/2010/main" val="410453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68FD-510E-0260-303F-DFDC383C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11 – LIST PATTERNS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B27A5-C652-6948-1348-B85D9CFCA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int[] numbers = { 1, 2, 3, 4 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Number is [.., var </a:t>
            </a:r>
            <a:r>
              <a:rPr lang="en-US" dirty="0" err="1"/>
              <a:t>lastNumber:int</a:t>
            </a:r>
            <a:r>
              <a:rPr lang="en-US" dirty="0"/>
              <a:t>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lastNumber</a:t>
            </a:r>
            <a:r>
              <a:rPr lang="en-US" dirty="0"/>
              <a:t> == 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87FA2-DEB0-723B-2E75-30884BD49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Var Pattern</a:t>
            </a:r>
          </a:p>
        </p:txBody>
      </p:sp>
    </p:spTree>
    <p:extLst>
      <p:ext uri="{BB962C8B-B14F-4D97-AF65-F5344CB8AC3E}">
        <p14:creationId xmlns:p14="http://schemas.microsoft.com/office/powerpoint/2010/main" val="151973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E922-A87F-1DF3-B73D-F1818EA40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2330-5C1B-BCF4-09F7-71A11C2F6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match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kullandığımız</a:t>
            </a:r>
            <a:r>
              <a:rPr lang="en-US" dirty="0"/>
              <a:t> </a:t>
            </a:r>
            <a:r>
              <a:rPr lang="en-US" dirty="0" err="1"/>
              <a:t>patternlerı</a:t>
            </a:r>
            <a:r>
              <a:rPr lang="en-US" dirty="0"/>
              <a:t> </a:t>
            </a:r>
            <a:r>
              <a:rPr lang="en-US" b="1" dirty="0"/>
              <a:t>Span&lt;char&gt;</a:t>
            </a:r>
            <a:r>
              <a:rPr lang="en-US" dirty="0"/>
              <a:t> yada </a:t>
            </a:r>
            <a:r>
              <a:rPr lang="en-US" b="1" dirty="0" err="1"/>
              <a:t>ReadOnlySpan</a:t>
            </a:r>
            <a:r>
              <a:rPr lang="en-US" b="1" dirty="0"/>
              <a:t>&lt;char&gt;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kullanabiliyoruz</a:t>
            </a:r>
            <a:r>
              <a:rPr lang="en-US" dirty="0"/>
              <a:t>.</a:t>
            </a:r>
          </a:p>
          <a:p>
            <a:r>
              <a:rPr lang="en-US" dirty="0"/>
              <a:t>Regex </a:t>
            </a:r>
            <a:r>
              <a:rPr lang="en-US" dirty="0" err="1"/>
              <a:t>Kullanımı</a:t>
            </a:r>
            <a:r>
              <a:rPr lang="en-US" dirty="0"/>
              <a:t> </a:t>
            </a:r>
            <a:r>
              <a:rPr lang="en-US" dirty="0" err="1"/>
              <a:t>sevenler</a:t>
            </a:r>
            <a:r>
              <a:rPr lang="en-US" dirty="0"/>
              <a:t> </a:t>
            </a:r>
            <a:r>
              <a:rPr lang="en-US" dirty="0" err="1"/>
              <a:t>için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15D61-AA11-4EF4-BF0A-314392BA2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Pattern match </a:t>
            </a:r>
            <a:r>
              <a:rPr lang="en-US" b="1" dirty="0"/>
              <a:t>Span&lt;char&gt;</a:t>
            </a:r>
            <a:r>
              <a:rPr lang="en-US" dirty="0"/>
              <a:t> or </a:t>
            </a:r>
            <a:r>
              <a:rPr lang="en-US" b="1" dirty="0" err="1"/>
              <a:t>ReadOnlySpan</a:t>
            </a:r>
            <a:r>
              <a:rPr lang="en-US" b="1" dirty="0"/>
              <a:t>&lt;char&gt;</a:t>
            </a:r>
            <a:r>
              <a:rPr lang="en-US" dirty="0"/>
              <a:t> on a constant string</a:t>
            </a:r>
          </a:p>
        </p:txBody>
      </p:sp>
    </p:spTree>
    <p:extLst>
      <p:ext uri="{BB962C8B-B14F-4D97-AF65-F5344CB8AC3E}">
        <p14:creationId xmlns:p14="http://schemas.microsoft.com/office/powerpoint/2010/main" val="95766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ky at sea">
            <a:extLst>
              <a:ext uri="{FF2B5EF4-FFF2-40B4-BE49-F238E27FC236}">
                <a16:creationId xmlns:a16="http://schemas.microsoft.com/office/drawing/2014/main" id="{34B540B4-40BE-1030-485A-2FEA50BE99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1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D90F08-8553-8A54-BC5E-1D25BD2E2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/>
              <a:t>C# 11 - Warning WAVES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05E1C-14AE-ECFC-1539-245FF7169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>
                <a:hlinkClick r:id="rId4"/>
              </a:rPr>
              <a:t>C# Compiler warning waves | Microsoft 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9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2D17D-33C7-8DBB-065E-A5CB70C8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CHANGES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4B5AC148-537F-34AE-A22C-30164888A4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2666999"/>
          <a:ext cx="9905998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3242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D2CB-7FF4-4E92-E77D-C8EC71DD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14FAD-2098-DAA0-6C1D-D4CDC18FA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5 No longer Supported</a:t>
            </a:r>
          </a:p>
          <a:p>
            <a:r>
              <a:rPr lang="en-US" dirty="0"/>
              <a:t>.NET 6 Long Term Support 3 years</a:t>
            </a:r>
          </a:p>
          <a:p>
            <a:r>
              <a:rPr lang="en-US" dirty="0"/>
              <a:t>.NET 7 Standard Term Support 18 Ay</a:t>
            </a:r>
          </a:p>
          <a:p>
            <a:r>
              <a:rPr lang="en-US" dirty="0"/>
              <a:t>.NET 8 November 2023 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68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2126</TotalTime>
  <Words>1790</Words>
  <Application>Microsoft Office PowerPoint</Application>
  <PresentationFormat>Widescreen</PresentationFormat>
  <Paragraphs>135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Century Gothic</vt:lpstr>
      <vt:lpstr>Roboto</vt:lpstr>
      <vt:lpstr>Wingdings</vt:lpstr>
      <vt:lpstr>Mesh</vt:lpstr>
      <vt:lpstr>.NET 7 &amp; C# 11</vt:lpstr>
      <vt:lpstr>C# 11 </vt:lpstr>
      <vt:lpstr>C# 11 – LIST Patterns</vt:lpstr>
      <vt:lpstr>C# 11 – LIST PATTERNS</vt:lpstr>
      <vt:lpstr>C# 11 – LIST PATTERNS</vt:lpstr>
      <vt:lpstr>C# 11</vt:lpstr>
      <vt:lpstr>C# 11 - Warning WAVES</vt:lpstr>
      <vt:lpstr>INTERESTING CHANGES</vt:lpstr>
      <vt:lpstr>SUPPORT</vt:lpstr>
      <vt:lpstr>What is NEXT? .NET 7</vt:lpstr>
      <vt:lpstr>.NET 7 – RATE LIMITING</vt:lpstr>
      <vt:lpstr>.NET 7 – RATE LIMITING</vt:lpstr>
      <vt:lpstr>.NET 7 – RATE LIMITING</vt:lpstr>
      <vt:lpstr>.NET 7 – RATE LIMITING </vt:lpstr>
      <vt:lpstr>.NET 7 – RATE LIMITING </vt:lpstr>
      <vt:lpstr>.NET 7 – RATE LIMITING </vt:lpstr>
      <vt:lpstr>.NET 7 – RATE LIMITING </vt:lpstr>
      <vt:lpstr>.NET 7 – RATE LIMITING NASIL KUllanalım</vt:lpstr>
      <vt:lpstr>.NET 7 – RATE LIMITING ALTINDA NE VAR?</vt:lpstr>
      <vt:lpstr>.NET 7 – RATE LIMITING ALTINDA NE VAR?</vt:lpstr>
      <vt:lpstr>.NET 7 – RATE LIMITING ALTINDA NE VAR?</vt:lpstr>
      <vt:lpstr>.NET 7 – RATE LIMITING ALTINDA NE VAR?</vt:lpstr>
      <vt:lpstr>.NET 7 – RATE LIMITING ALTINDA NE VAR?</vt:lpstr>
      <vt:lpstr>.NET 7 – RATE LIMITING ALTINDA NE VAR?</vt:lpstr>
      <vt:lpstr>.NET 7 RATE LIMITER</vt:lpstr>
      <vt:lpstr>.NET 7 - RATE LIMITING</vt:lpstr>
      <vt:lpstr>.NET 7 - RATE LIMITING</vt:lpstr>
      <vt:lpstr>.nET 7 – RATE LIMITING</vt:lpstr>
      <vt:lpstr>.NET 7 - RATE LIMITING middleware </vt:lpstr>
      <vt:lpstr>What is NEXT? .NET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7 &amp; C# 11</dc:title>
  <dc:creator>OGU KOR</dc:creator>
  <cp:lastModifiedBy>OGU KOR</cp:lastModifiedBy>
  <cp:revision>11</cp:revision>
  <dcterms:created xsi:type="dcterms:W3CDTF">2022-12-04T23:59:01Z</dcterms:created>
  <dcterms:modified xsi:type="dcterms:W3CDTF">2022-12-13T01:59:36Z</dcterms:modified>
</cp:coreProperties>
</file>