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49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74F1-4B42-4708-8F80-5C7B973BFDD9}" type="datetimeFigureOut">
              <a:rPr lang="ru-RU" smtClean="0"/>
              <a:t>11.03.2016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2F3F-D362-4D53-B927-247C50804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Документирование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6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в программном обеспечении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1936" y="1792224"/>
            <a:ext cx="87809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любой	 достаточно сложной программе существуют ошибки.</a:t>
            </a:r>
          </a:p>
          <a:p>
            <a:endParaRPr lang="ru-RU" dirty="0"/>
          </a:p>
          <a:p>
            <a:r>
              <a:rPr lang="ru-RU" dirty="0" smtClean="0"/>
              <a:t>Этапы возникновения ошибок:</a:t>
            </a:r>
          </a:p>
          <a:p>
            <a:pPr marL="342900" indent="-342900">
              <a:buAutoNum type="arabicPeriod"/>
            </a:pPr>
            <a:r>
              <a:rPr lang="ru-RU" dirty="0" smtClean="0"/>
              <a:t>Этап определения требований</a:t>
            </a:r>
          </a:p>
          <a:p>
            <a:pPr marL="342900" indent="-342900">
              <a:buAutoNum type="arabicPeriod"/>
            </a:pPr>
            <a:r>
              <a:rPr lang="ru-RU" dirty="0" smtClean="0"/>
              <a:t>Этап проектирования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Этап реализации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процессе эксплуатации проявляются ошибки, заложенные на предыдущих этапах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2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6592" y="280416"/>
            <a:ext cx="112011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Ошибки на этапе реализации</a:t>
            </a:r>
          </a:p>
          <a:p>
            <a:r>
              <a:rPr lang="ru-RU" dirty="0" smtClean="0"/>
              <a:t>Принципы и методы программирования, снижающие количество ошибок: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Метод защитного программирования</a:t>
            </a:r>
          </a:p>
          <a:p>
            <a:pPr lvl="1"/>
            <a:r>
              <a:rPr lang="ru-RU" dirty="0" smtClean="0"/>
              <a:t>Пример ошибки программиста в несоответствии параметров функции – переданных и обработанных: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func1(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if (a&gt;0) { …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..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b = 0xffffffff; //</a:t>
            </a:r>
            <a:r>
              <a:rPr lang="ru-RU" dirty="0" smtClean="0"/>
              <a:t> максимальное целое число</a:t>
            </a:r>
            <a:endParaRPr lang="en-US" dirty="0" smtClean="0"/>
          </a:p>
          <a:p>
            <a:pPr lvl="1"/>
            <a:r>
              <a:rPr lang="en-US" dirty="0" smtClean="0"/>
              <a:t>Func1(b);</a:t>
            </a:r>
            <a:endParaRPr lang="ru-RU" dirty="0" smtClean="0"/>
          </a:p>
          <a:p>
            <a:pPr lvl="1"/>
            <a:r>
              <a:rPr lang="ru-RU" dirty="0" smtClean="0"/>
              <a:t>Параметр – максимальное целое число не попадет в цикл обработки для чисел, больших 0 в функции</a:t>
            </a:r>
          </a:p>
          <a:p>
            <a:pPr lvl="1"/>
            <a:r>
              <a:rPr lang="en-US" dirty="0" smtClean="0"/>
              <a:t>func1.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Положения метода защитного программирования: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Недоверие к данным (входные, результаты вычислений, возвращаемые значения функций и т. Д.)</a:t>
            </a:r>
          </a:p>
          <a:p>
            <a:pPr lvl="2"/>
            <a:r>
              <a:rPr lang="ru-RU" dirty="0" smtClean="0"/>
              <a:t>Все данные, попадающие в программу, функцию модуль, должны быть проверены.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Немедленное обнаружение ошибки. Идеально – сразу после появления некорректных данных.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Изолирование ошибки. Нельзя допустить, чтобы ошибка распространилась далее по вызовам функций.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274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" y="573024"/>
            <a:ext cx="97628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Рекомендации по защитному программированию: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области значений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смысла значений (правдоподобности значений)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результата вычислений (функций)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Использование системных автоматических проверок (деление на ноль, переполнение и т. П.)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длины аргументов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Проверка кодов ошибок функций.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14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" y="1024128"/>
            <a:ext cx="105681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 устойчивости: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входные данные рассматриваются, как содержащие любые значения, а не только те, которые</a:t>
            </a:r>
          </a:p>
          <a:p>
            <a:pPr lvl="1"/>
            <a:r>
              <a:rPr lang="ru-RU" dirty="0" smtClean="0"/>
              <a:t>Определяются требованиями.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выходные данные должны быть сформированы в соответствии с требованиями так, что любая</a:t>
            </a:r>
          </a:p>
          <a:p>
            <a:r>
              <a:rPr lang="ru-RU" dirty="0"/>
              <a:t>	</a:t>
            </a:r>
            <a:r>
              <a:rPr lang="ru-RU" dirty="0" smtClean="0"/>
              <a:t>программа или модуль, в которую они передаются, выполнялась без ошибок даже, если не </a:t>
            </a:r>
          </a:p>
          <a:p>
            <a:r>
              <a:rPr lang="ru-RU" dirty="0"/>
              <a:t>	</a:t>
            </a:r>
            <a:r>
              <a:rPr lang="ru-RU" dirty="0" smtClean="0"/>
              <a:t>содержит требуемых проверок.</a:t>
            </a:r>
          </a:p>
          <a:p>
            <a:endParaRPr lang="ru-RU" dirty="0"/>
          </a:p>
          <a:p>
            <a:r>
              <a:rPr lang="ru-RU" dirty="0" smtClean="0"/>
              <a:t>Для разработки важно знать будет ли использоваться функция, модуль или программа в «дикой» среде, </a:t>
            </a:r>
          </a:p>
          <a:p>
            <a:r>
              <a:rPr lang="ru-RU" dirty="0" smtClean="0"/>
              <a:t>Где возможны любые входные значения или во внутренней среде, где набор входных значений </a:t>
            </a:r>
          </a:p>
          <a:p>
            <a:r>
              <a:rPr lang="ru-RU" dirty="0" smtClean="0"/>
              <a:t>Предсказуем. В последнем случае можно снизить количество проверок.</a:t>
            </a:r>
          </a:p>
        </p:txBody>
      </p:sp>
    </p:spTree>
    <p:extLst>
      <p:ext uri="{BB962C8B-B14F-4D97-AF65-F5344CB8AC3E}">
        <p14:creationId xmlns:p14="http://schemas.microsoft.com/office/powerpoint/2010/main" val="151942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896" y="792480"/>
            <a:ext cx="9086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 </a:t>
            </a:r>
            <a:r>
              <a:rPr lang="en-US" dirty="0" smtClean="0"/>
              <a:t>DRY (don’t repeat yourself) (</a:t>
            </a:r>
            <a:r>
              <a:rPr lang="ru-RU" dirty="0" smtClean="0"/>
              <a:t>не повторяйся; повторное использование кода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Пример: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#define N 11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[N];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ru-RU" dirty="0" smtClean="0"/>
              <a:t>Принцип не только снижает нагрузку для программиста, но и обеспечивает безопасность </a:t>
            </a:r>
          </a:p>
          <a:p>
            <a:r>
              <a:rPr lang="ru-RU" dirty="0" smtClean="0"/>
              <a:t>(безошибочность) кода</a:t>
            </a:r>
          </a:p>
          <a:p>
            <a:endParaRPr lang="ru-RU" dirty="0"/>
          </a:p>
          <a:p>
            <a:r>
              <a:rPr lang="en-US" dirty="0" smtClean="0"/>
              <a:t>WET (write </a:t>
            </a:r>
            <a:r>
              <a:rPr lang="en-US" smtClean="0"/>
              <a:t>everything twice) =)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016" y="816864"/>
            <a:ext cx="84225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Виды документации: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Проектная документация </a:t>
            </a:r>
          </a:p>
          <a:p>
            <a:pPr lvl="1"/>
            <a:r>
              <a:rPr lang="ru-RU" dirty="0" smtClean="0"/>
              <a:t>Техническое задание;</a:t>
            </a:r>
          </a:p>
          <a:p>
            <a:pPr lvl="1"/>
            <a:r>
              <a:rPr lang="ru-RU" dirty="0" smtClean="0"/>
              <a:t>План-график;</a:t>
            </a:r>
          </a:p>
          <a:p>
            <a:pPr lvl="1"/>
            <a:r>
              <a:rPr lang="ru-RU" dirty="0" smtClean="0"/>
              <a:t>Пояснительная записка;</a:t>
            </a:r>
          </a:p>
          <a:p>
            <a:pPr lvl="1"/>
            <a:r>
              <a:rPr lang="ru-RU" dirty="0" smtClean="0"/>
              <a:t>И т. </a:t>
            </a:r>
            <a:r>
              <a:rPr lang="ru-RU" dirty="0"/>
              <a:t>п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Пользовательская документация</a:t>
            </a:r>
          </a:p>
          <a:p>
            <a:pPr lvl="1"/>
            <a:r>
              <a:rPr lang="ru-RU" dirty="0" smtClean="0"/>
              <a:t>Руководства (пользователя, администратора, системного программиста и т. </a:t>
            </a:r>
            <a:r>
              <a:rPr lang="ru-RU" dirty="0"/>
              <a:t>д</a:t>
            </a:r>
            <a:r>
              <a:rPr lang="ru-RU" dirty="0" smtClean="0"/>
              <a:t>.)</a:t>
            </a:r>
          </a:p>
          <a:p>
            <a:pPr marL="342900" indent="-342900">
              <a:buAutoNum type="arabicPeriod"/>
            </a:pPr>
            <a:r>
              <a:rPr lang="ru-RU" dirty="0" smtClean="0"/>
              <a:t>Внутренняя документация</a:t>
            </a:r>
          </a:p>
          <a:p>
            <a:pPr lvl="1"/>
            <a:r>
              <a:rPr lang="ru-RU" dirty="0" smtClean="0"/>
              <a:t>Архитектура;</a:t>
            </a:r>
          </a:p>
          <a:p>
            <a:pPr lvl="1"/>
            <a:r>
              <a:rPr lang="ru-RU" dirty="0" smtClean="0"/>
              <a:t>пояснение к коду;</a:t>
            </a:r>
          </a:p>
          <a:p>
            <a:pPr lvl="1"/>
            <a:r>
              <a:rPr lang="ru-RU" dirty="0" smtClean="0"/>
              <a:t>набор функций; </a:t>
            </a:r>
          </a:p>
          <a:p>
            <a:pPr lvl="1"/>
            <a:r>
              <a:rPr lang="ru-RU" dirty="0" smtClean="0"/>
              <a:t>отчеты от группы тестирования и т. </a:t>
            </a:r>
            <a:r>
              <a:rPr lang="ru-RU" dirty="0"/>
              <a:t>п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68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256" y="524256"/>
            <a:ext cx="6918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Стандарты документации: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ГОСТ 19.</a:t>
            </a:r>
            <a:r>
              <a:rPr lang="en-US" dirty="0" smtClean="0"/>
              <a:t>xxx  </a:t>
            </a:r>
            <a:r>
              <a:rPr lang="ru-RU" dirty="0" smtClean="0"/>
              <a:t>ЕСПД (единая система программной документации)</a:t>
            </a:r>
          </a:p>
          <a:p>
            <a:pPr marL="342900" indent="-342900">
              <a:buAutoNum type="arabicPeriod"/>
            </a:pPr>
            <a:r>
              <a:rPr lang="ru-RU" dirty="0" smtClean="0"/>
              <a:t>ГОСТ 34.</a:t>
            </a:r>
            <a:r>
              <a:rPr lang="en-US" dirty="0" smtClean="0"/>
              <a:t>xxx</a:t>
            </a:r>
            <a:r>
              <a:rPr lang="ru-RU" dirty="0" smtClean="0"/>
              <a:t> Документирование автоматизированных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7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16" y="524256"/>
            <a:ext cx="45964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ГОСТ 19.</a:t>
            </a:r>
            <a:r>
              <a:rPr lang="en-US" dirty="0" smtClean="0"/>
              <a:t>xxx </a:t>
            </a:r>
            <a:r>
              <a:rPr lang="ru-RU" dirty="0" smtClean="0"/>
              <a:t>ЕСПД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Состав документов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Условные графические обозначения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Правила графических обозначений</a:t>
            </a:r>
          </a:p>
          <a:p>
            <a:pPr marL="342900" indent="-342900">
              <a:buAutoNum type="arabicPeriod"/>
            </a:pPr>
            <a:r>
              <a:rPr lang="ru-RU" dirty="0" smtClean="0"/>
              <a:t>Р-схемы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Содержание документов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Нумерация документов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 smtClean="0"/>
              <a:t>ГОСТ 34.</a:t>
            </a:r>
            <a:r>
              <a:rPr lang="en-US" dirty="0" smtClean="0"/>
              <a:t>xxx</a:t>
            </a:r>
            <a:r>
              <a:rPr lang="ru-RU" dirty="0" smtClean="0"/>
              <a:t> для автоматизированных систем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Этапы проекта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Состав документации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Содержание документации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9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768096"/>
            <a:ext cx="10148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Внутренняя документация</a:t>
            </a:r>
          </a:p>
          <a:p>
            <a:r>
              <a:rPr lang="ru-RU" dirty="0" smtClean="0"/>
              <a:t>(для обмена знаниями о состоянии проекта или кода между разработчиками или между командами</a:t>
            </a:r>
          </a:p>
          <a:p>
            <a:r>
              <a:rPr lang="ru-RU" dirty="0" smtClean="0"/>
              <a:t>Разработки).</a:t>
            </a:r>
          </a:p>
          <a:p>
            <a:r>
              <a:rPr lang="ru-RU" dirty="0" smtClean="0"/>
              <a:t>0. Комментарии в коде – должны быть правила по оформлению комментариев.</a:t>
            </a:r>
          </a:p>
          <a:p>
            <a:r>
              <a:rPr lang="ru-RU" dirty="0" smtClean="0"/>
              <a:t>1. Автоматизированное документирование.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99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856" y="329184"/>
            <a:ext cx="1042067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Системы автоматизированного документирования</a:t>
            </a:r>
          </a:p>
          <a:p>
            <a:r>
              <a:rPr lang="ru-RU" dirty="0" smtClean="0"/>
              <a:t>Предназначены для автоматизированного составления документации на основе пометок или указаний</a:t>
            </a:r>
          </a:p>
          <a:p>
            <a:r>
              <a:rPr lang="ru-RU" dirty="0" smtClean="0"/>
              <a:t>Для компилятора документации по включению того или иного элемента разработки в документацию.</a:t>
            </a:r>
          </a:p>
          <a:p>
            <a:endParaRPr lang="ru-RU" dirty="0"/>
          </a:p>
          <a:p>
            <a:r>
              <a:rPr lang="en-US" dirty="0" err="1" smtClean="0"/>
              <a:t>Doxygen</a:t>
            </a:r>
            <a:r>
              <a:rPr lang="ru-RU" dirty="0" smtClean="0"/>
              <a:t> (</a:t>
            </a:r>
            <a:r>
              <a:rPr lang="en-US" dirty="0" smtClean="0"/>
              <a:t>www.doxygen.org)</a:t>
            </a:r>
          </a:p>
          <a:p>
            <a:r>
              <a:rPr lang="ru-RU" dirty="0" smtClean="0"/>
              <a:t>Существует система тегов – указатель на то, что указанный фрагмент должен быть включен в </a:t>
            </a:r>
          </a:p>
          <a:p>
            <a:r>
              <a:rPr lang="ru-RU" dirty="0" smtClean="0"/>
              <a:t>Документацию.</a:t>
            </a:r>
          </a:p>
          <a:p>
            <a:endParaRPr lang="ru-RU" dirty="0"/>
          </a:p>
          <a:p>
            <a:r>
              <a:rPr lang="ru-RU" dirty="0" smtClean="0"/>
              <a:t>Примеры:</a:t>
            </a:r>
          </a:p>
          <a:p>
            <a:r>
              <a:rPr lang="ru-RU" dirty="0" smtClean="0"/>
              <a:t>Формат комментариев:</a:t>
            </a:r>
          </a:p>
          <a:p>
            <a:r>
              <a:rPr lang="en-US" dirty="0" smtClean="0"/>
              <a:t>/// </a:t>
            </a:r>
            <a:r>
              <a:rPr lang="ru-RU" dirty="0" smtClean="0"/>
              <a:t>короткий комментарий</a:t>
            </a:r>
          </a:p>
          <a:p>
            <a:r>
              <a:rPr lang="en-US" dirty="0" smtClean="0"/>
              <a:t>/**</a:t>
            </a:r>
          </a:p>
          <a:p>
            <a:r>
              <a:rPr lang="en-US" dirty="0"/>
              <a:t>	</a:t>
            </a:r>
            <a:r>
              <a:rPr lang="ru-RU" dirty="0" smtClean="0"/>
              <a:t>многострочный комментарий</a:t>
            </a:r>
            <a:endParaRPr lang="en-US" dirty="0" smtClean="0"/>
          </a:p>
          <a:p>
            <a:r>
              <a:rPr lang="en-US" dirty="0" smtClean="0"/>
              <a:t>*/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Теги:</a:t>
            </a:r>
          </a:p>
          <a:p>
            <a:r>
              <a:rPr lang="ru-RU" dirty="0" smtClean="0"/>
              <a:t>\</a:t>
            </a:r>
            <a:r>
              <a:rPr lang="en-US" dirty="0" err="1" smtClean="0"/>
              <a:t>fn</a:t>
            </a:r>
            <a:r>
              <a:rPr lang="en-US" dirty="0" smtClean="0"/>
              <a:t> – </a:t>
            </a:r>
            <a:r>
              <a:rPr lang="ru-RU" dirty="0" smtClean="0"/>
              <a:t>описание функции</a:t>
            </a:r>
          </a:p>
          <a:p>
            <a:r>
              <a:rPr lang="en-US" dirty="0" smtClean="0"/>
              <a:t>\class </a:t>
            </a:r>
            <a:r>
              <a:rPr lang="ru-RU" dirty="0" smtClean="0"/>
              <a:t>– описание класса</a:t>
            </a:r>
          </a:p>
          <a:p>
            <a:r>
              <a:rPr lang="en-US" dirty="0" smtClean="0"/>
              <a:t>\file – </a:t>
            </a:r>
            <a:r>
              <a:rPr lang="ru-RU" dirty="0" smtClean="0"/>
              <a:t>описание файла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param</a:t>
            </a:r>
            <a:r>
              <a:rPr lang="ru-RU" dirty="0" smtClean="0"/>
              <a:t> – описание параметров функции</a:t>
            </a:r>
          </a:p>
          <a:p>
            <a:r>
              <a:rPr lang="en-US" dirty="0" smtClean="0"/>
              <a:t>\return </a:t>
            </a:r>
            <a:r>
              <a:rPr lang="ru-RU" dirty="0" smtClean="0"/>
              <a:t>– описание возвращаемых значений</a:t>
            </a:r>
          </a:p>
          <a:p>
            <a:r>
              <a:rPr lang="ru-R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580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5360" y="1792224"/>
            <a:ext cx="8570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организации обратной связи с разработкой ПО путем выявления ошибок ПО.</a:t>
            </a:r>
          </a:p>
          <a:p>
            <a:endParaRPr lang="ru-RU" dirty="0"/>
          </a:p>
          <a:p>
            <a:r>
              <a:rPr lang="ru-RU" dirty="0" smtClean="0"/>
              <a:t>Требования к тестированию с точки зрения различных ролей в разработке ПО:</a:t>
            </a:r>
          </a:p>
          <a:p>
            <a:r>
              <a:rPr lang="ru-RU" dirty="0" smtClean="0"/>
              <a:t>Разработчик – должны быть выполнены функциональные требования к функциям</a:t>
            </a:r>
          </a:p>
          <a:p>
            <a:r>
              <a:rPr lang="ru-RU" dirty="0" err="1" smtClean="0"/>
              <a:t>Тестировщик</a:t>
            </a:r>
            <a:r>
              <a:rPr lang="ru-RU" dirty="0" smtClean="0"/>
              <a:t> – количество найденных ошибок;</a:t>
            </a:r>
          </a:p>
          <a:p>
            <a:r>
              <a:rPr lang="ru-RU" dirty="0" smtClean="0"/>
              <a:t>Руководитель проекта – качество продукта – низкое количество основных ошибок.</a:t>
            </a:r>
          </a:p>
          <a:p>
            <a:r>
              <a:rPr lang="ru-RU" dirty="0" smtClean="0"/>
              <a:t>Пользователь ПО – удобство и минимум ошибок.</a:t>
            </a:r>
          </a:p>
          <a:p>
            <a:r>
              <a:rPr lang="ru-RU" dirty="0" smtClean="0"/>
              <a:t>Инвестор – корректность базового функционала, который может продаваться.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2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743712"/>
            <a:ext cx="10832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Виды тестирования: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Метод черного ящика</a:t>
            </a:r>
          </a:p>
          <a:p>
            <a:pPr lvl="1"/>
            <a:r>
              <a:rPr lang="ru-RU" dirty="0" smtClean="0"/>
              <a:t>Неизвестна структура программы, а известны только входной и выходной интерфейсы.</a:t>
            </a:r>
          </a:p>
          <a:p>
            <a:pPr lvl="1"/>
            <a:r>
              <a:rPr lang="ru-RU" dirty="0" smtClean="0"/>
              <a:t>(Тестирование сервисов, </a:t>
            </a:r>
            <a:r>
              <a:rPr lang="ru-RU" dirty="0" err="1" smtClean="0"/>
              <a:t>фаззинг</a:t>
            </a:r>
            <a:r>
              <a:rPr lang="ru-RU" dirty="0" smtClean="0"/>
              <a:t> – перебор входных параметров для доступного интерфейса)</a:t>
            </a:r>
          </a:p>
          <a:p>
            <a:pPr lvl="1"/>
            <a:r>
              <a:rPr lang="ru-RU" dirty="0" smtClean="0"/>
              <a:t>Все ошибки выявить невозможно, так как набор всех возможных вариантов может быть бесконечным.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Метод белого ящика</a:t>
            </a:r>
          </a:p>
          <a:p>
            <a:pPr lvl="1"/>
            <a:r>
              <a:rPr lang="ru-RU" dirty="0" smtClean="0"/>
              <a:t>Структура и код программы известен. Специалист по тестированию должен понимать как устроена </a:t>
            </a:r>
          </a:p>
          <a:p>
            <a:pPr lvl="1"/>
            <a:r>
              <a:rPr lang="ru-RU" dirty="0" smtClean="0"/>
              <a:t>Программа и уметь читать и понимать ее код.</a:t>
            </a:r>
          </a:p>
          <a:p>
            <a:pPr lvl="1"/>
            <a:r>
              <a:rPr lang="ru-RU" dirty="0" smtClean="0"/>
              <a:t>(в качестве кода программы может выступать не исходный а дизассемблированный код – например</a:t>
            </a:r>
          </a:p>
          <a:p>
            <a:pPr lvl="1"/>
            <a:r>
              <a:rPr lang="ru-RU" dirty="0" smtClean="0"/>
              <a:t>При исследовании уязвимостей в программах специалистом по безопасности).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016" y="853440"/>
            <a:ext cx="9926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должно проводиться на как можно более раннем этапе.</a:t>
            </a:r>
          </a:p>
          <a:p>
            <a:r>
              <a:rPr lang="en-US" dirty="0" smtClean="0"/>
              <a:t>Unit-</a:t>
            </a:r>
            <a:r>
              <a:rPr lang="ru-RU" dirty="0" smtClean="0"/>
              <a:t>тестирование – прием, при котором на каждую разработанную функцию изготавливается</a:t>
            </a:r>
          </a:p>
          <a:p>
            <a:r>
              <a:rPr lang="ru-RU" dirty="0" smtClean="0"/>
              <a:t>Модуль, тестирующий ее. Эти модули составляют первый этап тестирования программы: </a:t>
            </a:r>
          </a:p>
          <a:p>
            <a:r>
              <a:rPr lang="ru-RU" dirty="0" smtClean="0"/>
              <a:t>Если хотя бы один модуль обнаружил ошибку, то программа не готова, если ошибок на этом этапе</a:t>
            </a:r>
          </a:p>
          <a:p>
            <a:r>
              <a:rPr lang="ru-RU" dirty="0" smtClean="0"/>
              <a:t>Не выявлено, то тестирование переносится на следующий этап. (модульное тестирование)</a:t>
            </a:r>
          </a:p>
          <a:p>
            <a:endParaRPr lang="ru-RU" dirty="0"/>
          </a:p>
          <a:p>
            <a:r>
              <a:rPr lang="ru-RU" dirty="0" smtClean="0"/>
              <a:t>Тестирование взаимодействия модулей между собой. (интеграционное тестирование)</a:t>
            </a:r>
          </a:p>
          <a:p>
            <a:endParaRPr lang="ru-RU" dirty="0" smtClean="0"/>
          </a:p>
          <a:p>
            <a:r>
              <a:rPr lang="ru-RU" dirty="0" smtClean="0"/>
              <a:t>Тестирование на определенных наборах входных данных готового программного обеспечения </a:t>
            </a:r>
          </a:p>
          <a:p>
            <a:r>
              <a:rPr lang="ru-RU" dirty="0" smtClean="0"/>
              <a:t>(системное тестирование).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439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598</Words>
  <Application>Microsoft Office PowerPoint</Application>
  <PresentationFormat>Широкоэкранный</PresentationFormat>
  <Paragraphs>146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Документирование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ПО</vt:lpstr>
      <vt:lpstr>Презентация PowerPoint</vt:lpstr>
      <vt:lpstr>Презентация PowerPoint</vt:lpstr>
      <vt:lpstr>Ошибки в программном обеспечении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Сотрудник</dc:creator>
  <cp:lastModifiedBy>Сотрудник</cp:lastModifiedBy>
  <cp:revision>17</cp:revision>
  <dcterms:created xsi:type="dcterms:W3CDTF">2016-03-11T14:57:49Z</dcterms:created>
  <dcterms:modified xsi:type="dcterms:W3CDTF">2016-03-11T18:05:44Z</dcterms:modified>
</cp:coreProperties>
</file>