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05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48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9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3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6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0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2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7392-3593-43BB-9478-36C9DB5D3163}" type="datetimeFigureOut">
              <a:rPr lang="ru-RU" smtClean="0"/>
              <a:t>04.03.2016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C2D1-386B-49CA-B279-0684A6AA1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44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Жизненный цикл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7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184" y="280416"/>
            <a:ext cx="11423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Этапы жизненного цикла</a:t>
            </a:r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Идея о создании программного обеспечения (средства)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Определение требований к ПО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Составление технического задания (ТЗ)</a:t>
            </a:r>
          </a:p>
          <a:p>
            <a:pPr marL="342900" indent="-342900">
              <a:buAutoNum type="arabicPeriod"/>
            </a:pPr>
            <a:r>
              <a:rPr lang="ru-RU" dirty="0" smtClean="0"/>
              <a:t>Эскизное проектирование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Техническое проектирование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Тестирование и отладка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Документирование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Ввод в эксплуатацию</a:t>
            </a:r>
          </a:p>
          <a:p>
            <a:pPr marL="342900" indent="-342900">
              <a:buAutoNum type="arabicPeriod"/>
            </a:pPr>
            <a:r>
              <a:rPr lang="ru-RU" dirty="0" smtClean="0"/>
              <a:t>Техническая поддержка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Вывод из эксплуатации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30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136" y="646176"/>
            <a:ext cx="7114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Стандарты </a:t>
            </a:r>
          </a:p>
          <a:p>
            <a:pPr marL="342900" indent="-342900">
              <a:buAutoNum type="arabicPeriod"/>
            </a:pPr>
            <a:r>
              <a:rPr lang="ru-RU" dirty="0" smtClean="0"/>
              <a:t>ГОСТ 34.601 Стадии и этапы создания автоматизированных систем</a:t>
            </a:r>
          </a:p>
          <a:p>
            <a:pPr marL="342900" indent="-342900">
              <a:buAutoNum type="arabicPeriod"/>
            </a:pPr>
            <a:r>
              <a:rPr lang="en-US" dirty="0" smtClean="0"/>
              <a:t>ISO/IEC 12207 </a:t>
            </a:r>
            <a:r>
              <a:rPr lang="ru-RU" dirty="0" smtClean="0"/>
              <a:t>Стандарт организации жизненного цикла ПО.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0128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952" y="219456"/>
            <a:ext cx="87660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ISO/IEC 12207 </a:t>
            </a:r>
            <a:r>
              <a:rPr lang="ru-RU" dirty="0" smtClean="0"/>
              <a:t>Стандарт организации жизненного цикла ПО.</a:t>
            </a:r>
          </a:p>
          <a:p>
            <a:pPr marL="800100" lvl="1" indent="-342900">
              <a:buAutoNum type="arabicPeriod"/>
            </a:pPr>
            <a:r>
              <a:rPr lang="ru-RU" dirty="0" smtClean="0"/>
              <a:t>Основные процессы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Приобретение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Поставка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Разработка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Эксплуатация 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сопровождение</a:t>
            </a:r>
          </a:p>
          <a:p>
            <a:pPr marL="800100" lvl="1" indent="-342900">
              <a:buAutoNum type="arabicPeriod"/>
            </a:pPr>
            <a:r>
              <a:rPr lang="ru-RU" dirty="0" smtClean="0"/>
              <a:t>Вспомогательные процессы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Документирование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Управление конфигурацией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Обеспечение качества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Разрешение проблем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Аудит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Аттестация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Совместная оценка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Верификация</a:t>
            </a:r>
          </a:p>
          <a:p>
            <a:pPr marL="800100" lvl="1" indent="-342900">
              <a:buAutoNum type="arabicPeriod"/>
            </a:pPr>
            <a:r>
              <a:rPr lang="ru-RU" dirty="0" smtClean="0"/>
              <a:t>Организационные процессы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Создание инфраструктуры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Управление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Обучение</a:t>
            </a:r>
          </a:p>
          <a:p>
            <a:pPr marL="1257300" lvl="2" indent="-342900">
              <a:buAutoNum type="arabicPeriod"/>
            </a:pPr>
            <a:r>
              <a:rPr lang="ru-RU" dirty="0" smtClean="0"/>
              <a:t>Усовершенствование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408" y="548640"/>
            <a:ext cx="1149968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Модели жизненного цикла</a:t>
            </a:r>
          </a:p>
          <a:p>
            <a:pPr marL="342900" indent="-342900">
              <a:buAutoNum type="arabicPeriod"/>
            </a:pPr>
            <a:r>
              <a:rPr lang="ru-RU" dirty="0" smtClean="0"/>
              <a:t>Водопадная модель</a:t>
            </a:r>
          </a:p>
          <a:p>
            <a:pPr lvl="1"/>
            <a:r>
              <a:rPr lang="ru-RU" dirty="0" smtClean="0"/>
              <a:t>Все этапы жизненного цикла выполняются строго по очереди с обязательным контролем завершения этапа.</a:t>
            </a:r>
          </a:p>
          <a:p>
            <a:pPr lvl="1"/>
            <a:r>
              <a:rPr lang="ru-RU" dirty="0" smtClean="0"/>
              <a:t>Недостатки: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Долгая разработка приводит к устареванию технологий и продукта в целом.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Невозможна параллельная разработка на различных этапах и сдвиг сроков на одном приводит </a:t>
            </a:r>
          </a:p>
          <a:p>
            <a:pPr lvl="2"/>
            <a:r>
              <a:rPr lang="ru-RU" dirty="0" smtClean="0"/>
              <a:t>к общему опозданию проекта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выявлении проблем на предыдущих этапах исправить их очень сложно в чистом случае все </a:t>
            </a:r>
          </a:p>
          <a:p>
            <a:pPr lvl="2"/>
            <a:r>
              <a:rPr lang="ru-RU" dirty="0" smtClean="0"/>
              <a:t>Недостатки доходят до эксплуатации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Водоворотная модель</a:t>
            </a:r>
          </a:p>
          <a:p>
            <a:pPr lvl="1"/>
            <a:r>
              <a:rPr lang="ru-RU" dirty="0" smtClean="0"/>
              <a:t>Процесс разработки строится по модели водопада, но на каждом этапе</a:t>
            </a:r>
          </a:p>
          <a:p>
            <a:pPr marL="342900" indent="-342900">
              <a:buAutoNum type="arabicPeriod"/>
            </a:pPr>
            <a:r>
              <a:rPr lang="ru-RU" dirty="0" smtClean="0"/>
              <a:t>Спиральная модель</a:t>
            </a:r>
          </a:p>
          <a:p>
            <a:pPr lvl="1"/>
            <a:r>
              <a:rPr lang="ru-RU" dirty="0" smtClean="0"/>
              <a:t>Цикл разработки проходится несколько раз с поэтапным анализом и улучшением на каждом из этапов </a:t>
            </a:r>
          </a:p>
          <a:p>
            <a:pPr lvl="1"/>
            <a:r>
              <a:rPr lang="ru-RU" dirty="0" smtClean="0"/>
              <a:t>(разработка требований, проектирование, реализация, тестирование, ввод в действие прототипа)</a:t>
            </a:r>
          </a:p>
          <a:p>
            <a:pPr marL="342900" indent="-342900">
              <a:buAutoNum type="arabicPeriod"/>
            </a:pPr>
            <a:r>
              <a:rPr lang="en-US" dirty="0" smtClean="0"/>
              <a:t>RUP (Rational Unified Processes)</a:t>
            </a:r>
          </a:p>
          <a:p>
            <a:pPr lvl="1"/>
            <a:r>
              <a:rPr lang="ru-RU" dirty="0" smtClean="0"/>
              <a:t>Результат на как можно более раннем этапе. Каждый этап может перерабатываться по желанию </a:t>
            </a:r>
          </a:p>
          <a:p>
            <a:pPr lvl="1"/>
            <a:r>
              <a:rPr lang="ru-RU" dirty="0" smtClean="0"/>
              <a:t>заказчика сколько угодно раз.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Agile</a:t>
            </a:r>
            <a:r>
              <a:rPr lang="ru-RU" dirty="0" smtClean="0"/>
              <a:t> (</a:t>
            </a:r>
            <a:r>
              <a:rPr lang="en-US" dirty="0" smtClean="0"/>
              <a:t>SCRUM)</a:t>
            </a:r>
          </a:p>
          <a:p>
            <a:r>
              <a:rPr lang="ru-RU" dirty="0" smtClean="0"/>
              <a:t>	Строго формализованная модель разработки по выдачи завершенной версии ПО с частой </a:t>
            </a:r>
          </a:p>
          <a:p>
            <a:r>
              <a:rPr lang="ru-RU" dirty="0"/>
              <a:t>	</a:t>
            </a:r>
            <a:r>
              <a:rPr lang="ru-RU" dirty="0" smtClean="0"/>
              <a:t>периодической работе с представителем заказчика.</a:t>
            </a:r>
          </a:p>
          <a:p>
            <a:r>
              <a:rPr lang="ru-RU" dirty="0" smtClean="0"/>
              <a:t>Для 4 и 5 преимуществом является работоспособное ПО уже на начальных этапах. Недостаток – частая переделка </a:t>
            </a:r>
          </a:p>
          <a:p>
            <a:r>
              <a:rPr lang="ru-RU" dirty="0" smtClean="0"/>
              <a:t>Всего проекта, что ведет к увеличению стоимости разработки. Нет завершающего момента в разработке.</a:t>
            </a:r>
          </a:p>
        </p:txBody>
      </p:sp>
    </p:spTree>
    <p:extLst>
      <p:ext uri="{BB962C8B-B14F-4D97-AF65-F5344CB8AC3E}">
        <p14:creationId xmlns:p14="http://schemas.microsoft.com/office/powerpoint/2010/main" val="32058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136" y="694944"/>
            <a:ext cx="1091023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Системы управления версиями программного обеспечения</a:t>
            </a:r>
          </a:p>
          <a:p>
            <a:endParaRPr lang="ru-RU" dirty="0"/>
          </a:p>
          <a:p>
            <a:r>
              <a:rPr lang="ru-RU" dirty="0" smtClean="0"/>
              <a:t>Предназначены для сохранения различных версий или вариантов программного обеспечения </a:t>
            </a:r>
          </a:p>
          <a:p>
            <a:r>
              <a:rPr lang="ru-RU" dirty="0" smtClean="0"/>
              <a:t>в процессе производства с возможностью возврата к одной из версий.</a:t>
            </a:r>
          </a:p>
          <a:p>
            <a:endParaRPr lang="ru-RU" dirty="0"/>
          </a:p>
          <a:p>
            <a:r>
              <a:rPr lang="ru-RU" dirty="0" smtClean="0"/>
              <a:t>Эволюция систем управления версиями</a:t>
            </a:r>
          </a:p>
          <a:p>
            <a:r>
              <a:rPr lang="ru-RU" dirty="0" smtClean="0"/>
              <a:t>0. Копирование файлов с присвоением номера версии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Rcs</a:t>
            </a:r>
            <a:r>
              <a:rPr lang="en-US" dirty="0" smtClean="0"/>
              <a:t> (revision control system)</a:t>
            </a:r>
          </a:p>
          <a:p>
            <a:pPr lvl="1"/>
            <a:r>
              <a:rPr lang="ru-RU" dirty="0" smtClean="0"/>
              <a:t>Позволяет хранить версии файла в отдельном хранилище, а в качестве результата предоставлять</a:t>
            </a:r>
          </a:p>
          <a:p>
            <a:pPr lvl="1"/>
            <a:r>
              <a:rPr lang="ru-RU" dirty="0" smtClean="0"/>
              <a:t>Только отдельную версию файла.</a:t>
            </a:r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Централизованные системы управления версиями (</a:t>
            </a:r>
            <a:r>
              <a:rPr lang="en-US" dirty="0" smtClean="0"/>
              <a:t>CVS, SVN</a:t>
            </a:r>
            <a:r>
              <a:rPr lang="ru-RU" dirty="0" smtClean="0"/>
              <a:t> и др.)</a:t>
            </a:r>
          </a:p>
          <a:p>
            <a:pPr lvl="1"/>
            <a:r>
              <a:rPr lang="ru-RU" dirty="0" smtClean="0"/>
              <a:t>Необходимость доступа всем участникам группы разработки к одному и тому же механизму</a:t>
            </a:r>
          </a:p>
          <a:p>
            <a:pPr lvl="1"/>
            <a:r>
              <a:rPr lang="ru-RU" dirty="0" smtClean="0"/>
              <a:t>Управления </a:t>
            </a:r>
          </a:p>
          <a:p>
            <a:pPr lvl="1"/>
            <a:r>
              <a:rPr lang="ru-RU" dirty="0" smtClean="0"/>
              <a:t>Есть выделенный сервер с хранилищем, общим для всех участников разработки.</a:t>
            </a:r>
          </a:p>
          <a:p>
            <a:pPr lvl="1"/>
            <a:r>
              <a:rPr lang="ru-RU" dirty="0" smtClean="0"/>
              <a:t>Для получения доступа необходима синхронизация изменений на сервере.</a:t>
            </a:r>
          </a:p>
          <a:p>
            <a:pPr lvl="1"/>
            <a:r>
              <a:rPr lang="ru-RU" dirty="0" smtClean="0"/>
              <a:t>У каждого разработчика есть только одна версия документов, с которыми он работает.</a:t>
            </a:r>
          </a:p>
          <a:p>
            <a:pPr lvl="1"/>
            <a:r>
              <a:rPr lang="ru-RU" dirty="0" smtClean="0"/>
              <a:t>Проблема в получении доступа к изменениям при отказе сервера.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Децентрализованные системы управления версиями (</a:t>
            </a:r>
            <a:r>
              <a:rPr lang="en-US" dirty="0" err="1" smtClean="0"/>
              <a:t>Git</a:t>
            </a:r>
            <a:r>
              <a:rPr lang="en-US" dirty="0" smtClean="0"/>
              <a:t>, Mercurial </a:t>
            </a:r>
            <a:r>
              <a:rPr lang="ru-RU" dirty="0" smtClean="0"/>
              <a:t>и др.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У каждого клиента системы есть все изменения, которые были сделаны.</a:t>
            </a:r>
          </a:p>
          <a:p>
            <a:pPr lvl="1"/>
            <a:r>
              <a:rPr lang="ru-RU" dirty="0" smtClean="0"/>
              <a:t>При отказе центрального хранилища пользователь имеет возможность переключения между версиями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1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800" y="4737100"/>
            <a:ext cx="135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File1.txt</a:t>
            </a:r>
          </a:p>
          <a:p>
            <a:r>
              <a:rPr lang="en-US" dirty="0" smtClean="0"/>
              <a:t>Hello, World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192956" y="4598600"/>
            <a:ext cx="142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File1.txt</a:t>
            </a:r>
          </a:p>
          <a:p>
            <a:r>
              <a:rPr lang="en-US" dirty="0" smtClean="0"/>
              <a:t>Hello, World!</a:t>
            </a:r>
          </a:p>
          <a:p>
            <a:r>
              <a:rPr lang="en-US" dirty="0" smtClean="0"/>
              <a:t>Hi there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84600" y="48641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дельта</a:t>
            </a:r>
          </a:p>
          <a:p>
            <a:r>
              <a:rPr lang="en-US" dirty="0" smtClean="0"/>
              <a:t>-1 Hello, World</a:t>
            </a:r>
          </a:p>
          <a:p>
            <a:r>
              <a:rPr lang="en-US" dirty="0" smtClean="0"/>
              <a:t>+1 Hello, World!</a:t>
            </a:r>
          </a:p>
          <a:p>
            <a:r>
              <a:rPr lang="en-US" dirty="0" smtClean="0"/>
              <a:t>+2 Hi there</a:t>
            </a:r>
            <a:endParaRPr lang="ru-RU" dirty="0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860800" y="4953000"/>
            <a:ext cx="304800" cy="172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74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423</Words>
  <Application>Microsoft Office PowerPoint</Application>
  <PresentationFormat>Широкоэкранный</PresentationFormat>
  <Paragraphs>90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Жизненный цикл ПО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ПО</dc:title>
  <dc:creator>Сотрудник</dc:creator>
  <cp:lastModifiedBy>Сотрудник</cp:lastModifiedBy>
  <cp:revision>13</cp:revision>
  <dcterms:created xsi:type="dcterms:W3CDTF">2016-03-04T15:00:31Z</dcterms:created>
  <dcterms:modified xsi:type="dcterms:W3CDTF">2016-03-04T18:03:02Z</dcterms:modified>
</cp:coreProperties>
</file>