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67" r:id="rId3"/>
    <p:sldId id="276" r:id="rId4"/>
    <p:sldId id="268" r:id="rId5"/>
    <p:sldId id="277" r:id="rId6"/>
    <p:sldId id="269" r:id="rId7"/>
    <p:sldId id="270" r:id="rId8"/>
    <p:sldId id="272" r:id="rId9"/>
    <p:sldId id="271" r:id="rId10"/>
    <p:sldId id="273"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64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CB6A643-9658-4BC0-AEC3-D47D0B45F306}" type="datetime1">
              <a:rPr lang="en-US" smtClean="0"/>
              <a:t>5/31/2025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BCD2BF-97AD-46AD-8198-6C08330A33CE}" type="slidenum">
              <a:rPr lang="en-GB" smtClean="0"/>
              <a:t>‹#›</a:t>
            </a:fld>
            <a:endParaRPr lang="en-GB"/>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CB6A643-9658-4BC0-AEC3-D47D0B45F306}" type="datetime1">
              <a:rPr lang="en-US" smtClean="0"/>
              <a:t>5/31/2025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BCD2BF-97AD-46AD-8198-6C08330A33CE}" type="slidenum">
              <a:rPr lang="en-GB" smtClean="0"/>
              <a:t>‹#›</a:t>
            </a:fld>
            <a:endParaRPr lang="en-GB"/>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CB6A643-9658-4BC0-AEC3-D47D0B45F306}" type="datetime1">
              <a:rPr lang="en-US" smtClean="0"/>
              <a:t>5/31/2025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BCD2BF-97AD-46AD-8198-6C08330A33CE}" type="slidenum">
              <a:rPr lang="en-GB" smtClean="0"/>
              <a:t>‹#›</a:t>
            </a:fld>
            <a:endParaRPr lang="en-GB"/>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CB6A643-9658-4BC0-AEC3-D47D0B45F306}" type="datetime1">
              <a:rPr lang="en-US" smtClean="0"/>
              <a:t>5/31/2025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BCD2BF-97AD-46AD-8198-6C08330A33CE}" type="slidenum">
              <a:rPr lang="en-GB" smtClean="0"/>
              <a:t>‹#›</a:t>
            </a:fld>
            <a:endParaRPr lang="en-GB"/>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6A643-9658-4BC0-AEC3-D47D0B45F306}" type="datetime1">
              <a:rPr lang="en-US" smtClean="0"/>
              <a:t>5/31/2025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BCD2BF-97AD-46AD-8198-6C08330A33CE}" type="slidenum">
              <a:rPr lang="en-GB" smtClean="0"/>
              <a:t>‹#›</a:t>
            </a:fld>
            <a:endParaRPr lang="en-GB"/>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CB6A643-9658-4BC0-AEC3-D47D0B45F306}" type="datetime1">
              <a:rPr lang="en-US" smtClean="0"/>
              <a:t>5/31/2025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BCD2BF-97AD-46AD-8198-6C08330A33CE}" type="slidenum">
              <a:rPr lang="en-GB" smtClean="0"/>
              <a:t>‹#›</a:t>
            </a:fld>
            <a:endParaRPr lang="en-GB"/>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CB6A643-9658-4BC0-AEC3-D47D0B45F306}" type="datetime1">
              <a:rPr lang="en-US" smtClean="0"/>
              <a:t>5/31/2025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FBCD2BF-97AD-46AD-8198-6C08330A33CE}" type="slidenum">
              <a:rPr lang="en-GB" smtClean="0"/>
              <a:t>‹#›</a:t>
            </a:fld>
            <a:endParaRPr lang="en-GB"/>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CB6A643-9658-4BC0-AEC3-D47D0B45F306}" type="datetime1">
              <a:rPr lang="en-US" smtClean="0"/>
              <a:t>5/31/2025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BCD2BF-97AD-46AD-8198-6C08330A33CE}" type="slidenum">
              <a:rPr lang="en-GB" smtClean="0"/>
              <a:t>‹#›</a:t>
            </a:fld>
            <a:endParaRPr lang="en-GB"/>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6A643-9658-4BC0-AEC3-D47D0B45F306}" type="datetime1">
              <a:rPr lang="en-US" smtClean="0"/>
              <a:t>5/31/2025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FBCD2BF-97AD-46AD-8198-6C08330A33CE}" type="slidenum">
              <a:rPr lang="en-GB" smtClean="0"/>
              <a:t>‹#›</a:t>
            </a:fld>
            <a:endParaRPr lang="en-GB"/>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B6A643-9658-4BC0-AEC3-D47D0B45F306}" type="datetime1">
              <a:rPr lang="en-US" smtClean="0"/>
              <a:t>5/31/2025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BCD2BF-97AD-46AD-8198-6C08330A33CE}" type="slidenum">
              <a:rPr lang="en-GB" smtClean="0"/>
              <a:t>‹#›</a:t>
            </a:fld>
            <a:endParaRPr lang="en-GB"/>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B6A643-9658-4BC0-AEC3-D47D0B45F306}" type="datetime1">
              <a:rPr lang="en-US" smtClean="0"/>
              <a:t>5/31/2025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BCD2BF-97AD-46AD-8198-6C08330A33CE}" type="slidenum">
              <a:rPr lang="en-GB" smtClean="0"/>
              <a:t>‹#›</a:t>
            </a:fld>
            <a:endParaRPr lang="en-GB"/>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6A643-9658-4BC0-AEC3-D47D0B45F306}" type="datetime1">
              <a:rPr lang="en-US" smtClean="0"/>
              <a:t>5/31/2025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CD2BF-97AD-46AD-8198-6C08330A33CE}"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gilemanifesto.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6331"/>
            <a:ext cx="9144000" cy="2732690"/>
          </a:xfrm>
        </p:spPr>
        <p:txBody>
          <a:bodyPr>
            <a:normAutofit/>
          </a:bodyPr>
          <a:lstStyle/>
          <a:p>
            <a:r>
              <a:rPr lang="en-US" dirty="0"/>
              <a:t>Building an innovative University Research Hub</a:t>
            </a:r>
          </a:p>
        </p:txBody>
      </p:sp>
      <p:sp>
        <p:nvSpPr>
          <p:cNvPr id="3" name="Subtitle 2"/>
          <p:cNvSpPr>
            <a:spLocks noGrp="1"/>
          </p:cNvSpPr>
          <p:nvPr>
            <p:ph type="subTitle" idx="1"/>
          </p:nvPr>
        </p:nvSpPr>
        <p:spPr>
          <a:xfrm>
            <a:off x="1524000" y="3686121"/>
            <a:ext cx="9144000" cy="1655762"/>
          </a:xfrm>
        </p:spPr>
        <p:txBody>
          <a:bodyPr>
            <a:normAutofit/>
          </a:bodyPr>
          <a:lstStyle/>
          <a:p>
            <a:r>
              <a:rPr dirty="0"/>
              <a:t>OGU EMMANUEL	UGR020211313</a:t>
            </a:r>
          </a:p>
          <a:p>
            <a:r>
              <a:rPr dirty="0"/>
              <a:t>IYIOLA OLUWAFERANMI PETER	UGR0202110333</a:t>
            </a:r>
          </a:p>
          <a:p>
            <a:r>
              <a:rPr dirty="0"/>
              <a:t>Supervisor: Mr. Steve Okyere-</a:t>
            </a:r>
            <a:r>
              <a:rPr dirty="0" err="1"/>
              <a:t>Gyamfi</a:t>
            </a:r>
            <a:r>
              <a:rPr lang="en-US" dirty="0"/>
              <a:t> </a:t>
            </a:r>
            <a:r>
              <a:rPr lang="en-US"/>
              <a:t>and DR. </a:t>
            </a:r>
            <a:r>
              <a:rPr lang="en-US" dirty="0"/>
              <a:t>Emmanuel Amoah</a:t>
            </a:r>
          </a:p>
        </p:txBody>
      </p:sp>
      <p:sp>
        <p:nvSpPr>
          <p:cNvPr id="5" name="Date Placeholder 4"/>
          <p:cNvSpPr>
            <a:spLocks noGrp="1"/>
          </p:cNvSpPr>
          <p:nvPr>
            <p:ph type="dt" sz="half" idx="10"/>
          </p:nvPr>
        </p:nvSpPr>
        <p:spPr/>
        <p:txBody>
          <a:bodyPr/>
          <a:lstStyle/>
          <a:p>
            <a:fld id="{7CB6A643-9658-4BC0-AEC3-D47D0B45F306}" type="datetime1">
              <a:rPr lang="en-US" smtClean="0"/>
              <a:t>5/31/2025</a:t>
            </a:fld>
            <a:endParaRPr lang="en-GB"/>
          </a:p>
        </p:txBody>
      </p:sp>
      <p:sp>
        <p:nvSpPr>
          <p:cNvPr id="6" name="Slide Number Placeholder 5"/>
          <p:cNvSpPr>
            <a:spLocks noGrp="1"/>
          </p:cNvSpPr>
          <p:nvPr>
            <p:ph type="sldNum" sz="quarter" idx="12"/>
          </p:nvPr>
        </p:nvSpPr>
        <p:spPr/>
        <p:txBody>
          <a:bodyPr/>
          <a:lstStyle/>
          <a:p>
            <a:fld id="{BFBCD2BF-97AD-46AD-8198-6C08330A33CE}"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Presentation of Software</a:t>
            </a:r>
          </a:p>
        </p:txBody>
      </p:sp>
      <p:sp>
        <p:nvSpPr>
          <p:cNvPr id="3" name="Content Placeholder 2"/>
          <p:cNvSpPr>
            <a:spLocks noGrp="1"/>
          </p:cNvSpPr>
          <p:nvPr>
            <p:ph idx="1"/>
          </p:nvPr>
        </p:nvSpPr>
        <p:spPr/>
        <p:txBody>
          <a:bodyPr/>
          <a:lstStyle/>
          <a:p>
            <a:pPr marL="514350" indent="-514350">
              <a:buFont typeface="+mj-lt"/>
              <a:buAutoNum type="arabicPeriod"/>
            </a:pPr>
            <a:r>
              <a:rPr dirty="0"/>
              <a:t>Modules:</a:t>
            </a:r>
          </a:p>
          <a:p>
            <a:pPr marL="514350" indent="-514350">
              <a:buFont typeface="+mj-lt"/>
              <a:buAutoNum type="arabicPeriod"/>
            </a:pPr>
            <a:r>
              <a:rPr dirty="0"/>
              <a:t> User registration/authentication</a:t>
            </a:r>
          </a:p>
          <a:p>
            <a:pPr marL="514350" indent="-514350">
              <a:buFont typeface="+mj-lt"/>
              <a:buAutoNum type="arabicPeriod"/>
            </a:pPr>
            <a:r>
              <a:rPr dirty="0"/>
              <a:t> Project submission</a:t>
            </a:r>
          </a:p>
          <a:p>
            <a:pPr marL="514350" indent="-514350">
              <a:buFont typeface="+mj-lt"/>
              <a:buAutoNum type="arabicPeriod"/>
            </a:pPr>
            <a:r>
              <a:rPr dirty="0"/>
              <a:t> Document preview/download</a:t>
            </a:r>
          </a:p>
          <a:p>
            <a:pPr marL="514350" indent="-514350">
              <a:buFont typeface="+mj-lt"/>
              <a:buAutoNum type="arabicPeriod"/>
            </a:pPr>
            <a:r>
              <a:rPr dirty="0"/>
              <a:t> Admin approval workflow</a:t>
            </a:r>
          </a:p>
          <a:p>
            <a:pPr marL="514350" indent="-514350">
              <a:buFont typeface="+mj-lt"/>
              <a:buAutoNum type="arabicPeriod"/>
            </a:pPr>
            <a:r>
              <a:rPr dirty="0"/>
              <a:t> Real-time updates &amp; collaboration tools</a:t>
            </a:r>
          </a:p>
          <a:p>
            <a:pPr marL="514350" indent="-514350">
              <a:buFont typeface="+mj-lt"/>
              <a:buAutoNum type="arabicPeriod"/>
            </a:pPr>
            <a:r>
              <a:rPr dirty="0"/>
              <a:t>UI designed for simplicity and accessibility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r>
              <a:rPr dirty="0"/>
              <a:t>References</a:t>
            </a:r>
          </a:p>
        </p:txBody>
      </p:sp>
      <p:sp>
        <p:nvSpPr>
          <p:cNvPr id="3" name="Content Placeholder 2"/>
          <p:cNvSpPr>
            <a:spLocks noGrp="1"/>
          </p:cNvSpPr>
          <p:nvPr>
            <p:ph idx="1"/>
          </p:nvPr>
        </p:nvSpPr>
        <p:spPr>
          <a:xfrm>
            <a:off x="838200" y="1257300"/>
            <a:ext cx="10515600" cy="4919663"/>
          </a:xfrm>
        </p:spPr>
        <p:txBody>
          <a:bodyPr>
            <a:noAutofit/>
          </a:bodyPr>
          <a:lstStyle/>
          <a:p>
            <a:pPr marL="514350" indent="-514350">
              <a:buFont typeface="+mj-lt"/>
              <a:buAutoNum type="arabicPeriod"/>
            </a:pPr>
            <a:r>
              <a:rPr lang="en-US" sz="3200" dirty="0"/>
              <a:t>Beck, K., Beedle, M., Van </a:t>
            </a:r>
            <a:r>
              <a:rPr lang="en-US" sz="3200" dirty="0" err="1"/>
              <a:t>Bennekum</a:t>
            </a:r>
            <a:r>
              <a:rPr lang="en-US" sz="3200" dirty="0"/>
              <a:t>, A., Cockburn, A., Cunningham, W., Fowler, M., … &amp; Thomas, D. (2001). The Agile Manifesto. Retrieved from </a:t>
            </a:r>
            <a:r>
              <a:rPr lang="en-US" sz="3200" dirty="0">
                <a:hlinkClick r:id="rId2"/>
              </a:rPr>
              <a:t>https://agilemanifesto.org</a:t>
            </a:r>
            <a:endParaRPr lang="en-US" sz="3200" dirty="0"/>
          </a:p>
          <a:p>
            <a:pPr marL="514350" indent="-514350">
              <a:buFont typeface="+mj-lt"/>
              <a:buAutoNum type="arabicPeriod"/>
            </a:pPr>
            <a:r>
              <a:rPr sz="3200" dirty="0"/>
              <a:t>Johnson, M., &amp; Green, K. (2019). Developing Smart Research Repositories.</a:t>
            </a:r>
          </a:p>
          <a:p>
            <a:pPr marL="514350" indent="-514350">
              <a:buFont typeface="+mj-lt"/>
              <a:buAutoNum type="arabicPeriod"/>
            </a:pPr>
            <a:r>
              <a:rPr sz="3200" dirty="0" err="1"/>
              <a:t>Etzkowitz</a:t>
            </a:r>
            <a:r>
              <a:rPr sz="3200" dirty="0"/>
              <a:t>, H. (2003). Innovation in Innovation.</a:t>
            </a:r>
          </a:p>
          <a:p>
            <a:pPr marL="514350" indent="-514350">
              <a:buFont typeface="+mj-lt"/>
              <a:buAutoNum type="arabicPeriod"/>
            </a:pPr>
            <a:r>
              <a:rPr sz="3200" dirty="0"/>
              <a:t>Wang, Y., &amp; Chen, Y. (2018). University-Industry Collaborative Research Hubs.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pPr marL="0" indent="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normAutofit/>
          </a:bodyPr>
          <a:lstStyle/>
          <a:p>
            <a:pPr marL="0" indent="0">
              <a:buNone/>
            </a:pPr>
            <a:r>
              <a:rPr lang="en-US" sz="3200" dirty="0"/>
              <a:t>Universities struggle to manage academic materials efficiently. Traditional repositories lack intelligent search, AI summaries, and collaboration tools. This project aims to enhance research access and collaboration at CUG through an AI-powered repository system.</a:t>
            </a: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B3F3-A0A6-47B3-ADF0-E60A729F54F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DC13C14-DA72-4188-AE15-E1EC128C11AD}"/>
              </a:ext>
            </a:extLst>
          </p:cNvPr>
          <p:cNvSpPr>
            <a:spLocks noGrp="1"/>
          </p:cNvSpPr>
          <p:nvPr>
            <p:ph idx="1"/>
          </p:nvPr>
        </p:nvSpPr>
        <p:spPr/>
        <p:txBody>
          <a:bodyPr>
            <a:normAutofit/>
          </a:bodyPr>
          <a:lstStyle/>
          <a:p>
            <a:pPr marL="0" indent="0">
              <a:buNone/>
            </a:pPr>
            <a:r>
              <a:rPr lang="en-US" sz="3200" dirty="0"/>
              <a:t>Traditional repository systems lack key features like efficient search and easy access to research documents. Therefore, this project proposes an AI-enhanced repository with advanced search, AI-based summarization, new user email authentication, multilingual support, and real-time notifications.</a:t>
            </a:r>
          </a:p>
        </p:txBody>
      </p:sp>
      <p:sp>
        <p:nvSpPr>
          <p:cNvPr id="4" name="Date Placeholder 3">
            <a:extLst>
              <a:ext uri="{FF2B5EF4-FFF2-40B4-BE49-F238E27FC236}">
                <a16:creationId xmlns:a16="http://schemas.microsoft.com/office/drawing/2014/main" id="{4D6DDEE4-17DB-407D-9805-369A6FFD668B}"/>
              </a:ext>
            </a:extLst>
          </p:cNvPr>
          <p:cNvSpPr>
            <a:spLocks noGrp="1"/>
          </p:cNvSpPr>
          <p:nvPr>
            <p:ph type="dt" sz="half" idx="10"/>
          </p:nvPr>
        </p:nvSpPr>
        <p:spPr/>
        <p:txBody>
          <a:bodyPr/>
          <a:lstStyle/>
          <a:p>
            <a:fld id="{7CB6A643-9658-4BC0-AEC3-D47D0B45F306}" type="datetime1">
              <a:rPr lang="en-US" smtClean="0"/>
              <a:t>5/31/2025</a:t>
            </a:fld>
            <a:endParaRPr lang="en-GB"/>
          </a:p>
        </p:txBody>
      </p:sp>
      <p:sp>
        <p:nvSpPr>
          <p:cNvPr id="5" name="Slide Number Placeholder 4">
            <a:extLst>
              <a:ext uri="{FF2B5EF4-FFF2-40B4-BE49-F238E27FC236}">
                <a16:creationId xmlns:a16="http://schemas.microsoft.com/office/drawing/2014/main" id="{6B22F6DD-CDD2-4EA4-83BD-4AC1BD77FF72}"/>
              </a:ext>
            </a:extLst>
          </p:cNvPr>
          <p:cNvSpPr>
            <a:spLocks noGrp="1"/>
          </p:cNvSpPr>
          <p:nvPr>
            <p:ph type="sldNum" sz="quarter" idx="12"/>
          </p:nvPr>
        </p:nvSpPr>
        <p:spPr/>
        <p:txBody>
          <a:bodyPr/>
          <a:lstStyle/>
          <a:p>
            <a:fld id="{BFBCD2BF-97AD-46AD-8198-6C08330A33CE}" type="slidenum">
              <a:rPr lang="en-GB" smtClean="0"/>
              <a:t>3</a:t>
            </a:fld>
            <a:endParaRPr lang="en-GB"/>
          </a:p>
        </p:txBody>
      </p:sp>
    </p:spTree>
    <p:extLst>
      <p:ext uri="{BB962C8B-B14F-4D97-AF65-F5344CB8AC3E}">
        <p14:creationId xmlns:p14="http://schemas.microsoft.com/office/powerpoint/2010/main" val="35239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endParaRPr dirty="0"/>
          </a:p>
        </p:txBody>
      </p:sp>
      <p:sp>
        <p:nvSpPr>
          <p:cNvPr id="3" name="Content Placeholder 2"/>
          <p:cNvSpPr>
            <a:spLocks noGrp="1"/>
          </p:cNvSpPr>
          <p:nvPr>
            <p:ph idx="1"/>
          </p:nvPr>
        </p:nvSpPr>
        <p:spPr>
          <a:xfrm>
            <a:off x="838200" y="1387366"/>
            <a:ext cx="10515600" cy="4789597"/>
          </a:xfrm>
        </p:spPr>
        <p:txBody>
          <a:bodyPr>
            <a:normAutofit lnSpcReduction="10000"/>
          </a:bodyPr>
          <a:lstStyle/>
          <a:p>
            <a:pPr marL="514350" indent="-514350">
              <a:buFont typeface="+mj-lt"/>
              <a:buAutoNum type="arabicPeriod"/>
            </a:pPr>
            <a:r>
              <a:rPr lang="en-US" sz="3200" dirty="0"/>
              <a:t>Can an AI-enhanced repository system be developed to store e-format of research/project documents and past questions.</a:t>
            </a:r>
          </a:p>
          <a:p>
            <a:pPr marL="514350" indent="-514350">
              <a:buFont typeface="+mj-lt"/>
              <a:buAutoNum type="arabicPeriod"/>
            </a:pPr>
            <a:r>
              <a:rPr lang="en-US" sz="3200" dirty="0"/>
              <a:t>Can an efficient search feature be developed to enable efficient search, data management, and retrieval?</a:t>
            </a:r>
          </a:p>
          <a:p>
            <a:pPr marL="514350" indent="-514350">
              <a:buFont typeface="+mj-lt"/>
              <a:buAutoNum type="arabicPeriod"/>
            </a:pPr>
            <a:r>
              <a:rPr lang="en-US" sz="3200" dirty="0"/>
              <a:t>Can an AI summarization tool be incorporated into the system to give a brief summarization of the details of uploaded documents.</a:t>
            </a:r>
          </a:p>
          <a:p>
            <a:pPr marL="514350" indent="-514350">
              <a:buFont typeface="+mj-lt"/>
              <a:buAutoNum type="arabicPeriod"/>
            </a:pPr>
            <a:r>
              <a:rPr lang="en-US" sz="3200" dirty="0"/>
              <a:t> Can a multilingual support feature be incorporated into the system to break language barriers which affects the accessibility of digital systems</a:t>
            </a:r>
          </a:p>
          <a:p>
            <a:pPr marL="514350" indent="-514350">
              <a:buFont typeface="+mj-lt"/>
              <a:buAutoNum type="arabicPeriod"/>
            </a:pP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6C8D-834B-4A97-AA55-2BD7C3D188C8}"/>
              </a:ext>
            </a:extLst>
          </p:cNvPr>
          <p:cNvSpPr>
            <a:spLocks noGrp="1"/>
          </p:cNvSpPr>
          <p:nvPr>
            <p:ph type="title"/>
          </p:nvPr>
        </p:nvSpPr>
        <p:spPr/>
        <p:txBody>
          <a:bodyPr>
            <a:normAutofit/>
          </a:bodyPr>
          <a:lstStyle/>
          <a:p>
            <a:r>
              <a:rPr lang="en-US" dirty="0"/>
              <a:t>Main Objective</a:t>
            </a:r>
            <a:br>
              <a:rPr lang="en-US" dirty="0"/>
            </a:br>
            <a:endParaRPr lang="en-US" dirty="0"/>
          </a:p>
        </p:txBody>
      </p:sp>
      <p:sp>
        <p:nvSpPr>
          <p:cNvPr id="3" name="Content Placeholder 2">
            <a:extLst>
              <a:ext uri="{FF2B5EF4-FFF2-40B4-BE49-F238E27FC236}">
                <a16:creationId xmlns:a16="http://schemas.microsoft.com/office/drawing/2014/main" id="{717D6B05-FED0-4681-BDE1-E9E808F197FA}"/>
              </a:ext>
            </a:extLst>
          </p:cNvPr>
          <p:cNvSpPr>
            <a:spLocks noGrp="1"/>
          </p:cNvSpPr>
          <p:nvPr>
            <p:ph idx="1"/>
          </p:nvPr>
        </p:nvSpPr>
        <p:spPr/>
        <p:txBody>
          <a:bodyPr>
            <a:normAutofit/>
          </a:bodyPr>
          <a:lstStyle/>
          <a:p>
            <a:pPr marL="0" indent="0">
              <a:buNone/>
            </a:pPr>
            <a:r>
              <a:rPr lang="en-US" sz="3200" dirty="0"/>
              <a:t>To develop a modern, AI-powered research repository for CUG that makes it easier to store, search, and access research documents and past information.</a:t>
            </a:r>
          </a:p>
        </p:txBody>
      </p:sp>
      <p:sp>
        <p:nvSpPr>
          <p:cNvPr id="4" name="Date Placeholder 3">
            <a:extLst>
              <a:ext uri="{FF2B5EF4-FFF2-40B4-BE49-F238E27FC236}">
                <a16:creationId xmlns:a16="http://schemas.microsoft.com/office/drawing/2014/main" id="{6CD9CEFD-F718-4FDC-9028-A14CB0DAC295}"/>
              </a:ext>
            </a:extLst>
          </p:cNvPr>
          <p:cNvSpPr>
            <a:spLocks noGrp="1"/>
          </p:cNvSpPr>
          <p:nvPr>
            <p:ph type="dt" sz="half" idx="10"/>
          </p:nvPr>
        </p:nvSpPr>
        <p:spPr/>
        <p:txBody>
          <a:bodyPr/>
          <a:lstStyle/>
          <a:p>
            <a:fld id="{7CB6A643-9658-4BC0-AEC3-D47D0B45F306}" type="datetime1">
              <a:rPr lang="en-US" smtClean="0"/>
              <a:t>5/31/2025</a:t>
            </a:fld>
            <a:endParaRPr lang="en-GB"/>
          </a:p>
        </p:txBody>
      </p:sp>
      <p:sp>
        <p:nvSpPr>
          <p:cNvPr id="5" name="Slide Number Placeholder 4">
            <a:extLst>
              <a:ext uri="{FF2B5EF4-FFF2-40B4-BE49-F238E27FC236}">
                <a16:creationId xmlns:a16="http://schemas.microsoft.com/office/drawing/2014/main" id="{586DE4BF-1FD1-4F8A-9251-575266BD56F2}"/>
              </a:ext>
            </a:extLst>
          </p:cNvPr>
          <p:cNvSpPr>
            <a:spLocks noGrp="1"/>
          </p:cNvSpPr>
          <p:nvPr>
            <p:ph type="sldNum" sz="quarter" idx="12"/>
          </p:nvPr>
        </p:nvSpPr>
        <p:spPr/>
        <p:txBody>
          <a:bodyPr/>
          <a:lstStyle/>
          <a:p>
            <a:fld id="{BFBCD2BF-97AD-46AD-8198-6C08330A33CE}" type="slidenum">
              <a:rPr lang="en-GB" smtClean="0"/>
              <a:t>5</a:t>
            </a:fld>
            <a:endParaRPr lang="en-GB"/>
          </a:p>
        </p:txBody>
      </p:sp>
    </p:spTree>
    <p:extLst>
      <p:ext uri="{BB962C8B-B14F-4D97-AF65-F5344CB8AC3E}">
        <p14:creationId xmlns:p14="http://schemas.microsoft.com/office/powerpoint/2010/main" val="323762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t>
            </a:r>
            <a:r>
              <a:rPr dirty="0"/>
              <a:t>Objectives</a:t>
            </a:r>
          </a:p>
        </p:txBody>
      </p:sp>
      <p:sp>
        <p:nvSpPr>
          <p:cNvPr id="3" name="Content Placeholder 2"/>
          <p:cNvSpPr>
            <a:spLocks noGrp="1"/>
          </p:cNvSpPr>
          <p:nvPr>
            <p:ph idx="1"/>
          </p:nvPr>
        </p:nvSpPr>
        <p:spPr>
          <a:xfrm>
            <a:off x="838200" y="1418897"/>
            <a:ext cx="10515600" cy="4908331"/>
          </a:xfrm>
        </p:spPr>
        <p:txBody>
          <a:bodyPr>
            <a:normAutofit fontScale="92500" lnSpcReduction="10000"/>
          </a:bodyPr>
          <a:lstStyle/>
          <a:p>
            <a:pPr marL="514350" indent="-514350">
              <a:buFont typeface="+mj-lt"/>
              <a:buAutoNum type="arabicPeriod"/>
            </a:pPr>
            <a:r>
              <a:rPr lang="en-US" sz="3200" dirty="0"/>
              <a:t>To develop an AI-enhanced repository system for managing and accessing research data and past questions.</a:t>
            </a:r>
          </a:p>
          <a:p>
            <a:pPr marL="514350" indent="-514350">
              <a:buFont typeface="+mj-lt"/>
              <a:buAutoNum type="arabicPeriod"/>
            </a:pPr>
            <a:endParaRPr lang="en-US" sz="3200" dirty="0"/>
          </a:p>
          <a:p>
            <a:pPr marL="514350" indent="-514350">
              <a:buFont typeface="+mj-lt"/>
              <a:buAutoNum type="arabicPeriod"/>
            </a:pPr>
            <a:r>
              <a:rPr lang="en-US" sz="3200" dirty="0"/>
              <a:t>To incorporate an efficient search feature, that supports data organization, and quick retrieval of academic resources.</a:t>
            </a:r>
          </a:p>
          <a:p>
            <a:pPr marL="514350" indent="-514350">
              <a:buFont typeface="+mj-lt"/>
              <a:buAutoNum type="arabicPeriod"/>
            </a:pPr>
            <a:endParaRPr lang="en-US" sz="3200" dirty="0"/>
          </a:p>
          <a:p>
            <a:pPr marL="514350" indent="-514350">
              <a:buFont typeface="+mj-lt"/>
              <a:buAutoNum type="arabicPeriod"/>
            </a:pPr>
            <a:r>
              <a:rPr lang="en-US" sz="3200" dirty="0"/>
              <a:t>To incorporate an AI summarization tool to give a brief summarization of the details of uploaded documents.</a:t>
            </a:r>
          </a:p>
          <a:p>
            <a:pPr marL="514350" indent="-514350">
              <a:buFont typeface="+mj-lt"/>
              <a:buAutoNum type="arabicPeriod"/>
            </a:pPr>
            <a:endParaRPr lang="en-US" sz="3200" dirty="0"/>
          </a:p>
          <a:p>
            <a:pPr marL="514350" indent="-514350">
              <a:buFont typeface="+mj-lt"/>
              <a:buAutoNum type="arabicPeriod"/>
            </a:pPr>
            <a:r>
              <a:rPr lang="en-US" sz="3200" dirty="0"/>
              <a:t>To incorporate a multilingual support feature to make the system accessible to users who speak different languages.</a:t>
            </a:r>
          </a:p>
          <a:p>
            <a:pPr marL="514350"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Scope</a:t>
            </a:r>
          </a:p>
        </p:txBody>
      </p:sp>
      <p:sp>
        <p:nvSpPr>
          <p:cNvPr id="3" name="Content Placeholder 2"/>
          <p:cNvSpPr>
            <a:spLocks noGrp="1"/>
          </p:cNvSpPr>
          <p:nvPr>
            <p:ph idx="1"/>
          </p:nvPr>
        </p:nvSpPr>
        <p:spPr/>
        <p:txBody>
          <a:bodyPr>
            <a:normAutofit/>
          </a:bodyPr>
          <a:lstStyle/>
          <a:p>
            <a:r>
              <a:rPr lang="en-US" sz="3200" b="1" dirty="0"/>
              <a:t>Focus:</a:t>
            </a:r>
            <a:r>
              <a:rPr lang="en-US" sz="3200" dirty="0"/>
              <a:t> Catholic University’s Faculty of CEMS</a:t>
            </a:r>
            <a:br>
              <a:rPr lang="en-US" sz="3200" dirty="0"/>
            </a:br>
            <a:r>
              <a:rPr lang="en-US" sz="3200" b="1" dirty="0"/>
              <a:t>Features:</a:t>
            </a:r>
            <a:r>
              <a:rPr lang="en-US" sz="3200" dirty="0"/>
              <a:t> AI-powered tools, multilingual access ,real time authentication for new users, secure document storage, and collaboration platform</a:t>
            </a:r>
            <a:br>
              <a:rPr lang="en-US" sz="3200" dirty="0"/>
            </a:br>
            <a:r>
              <a:rPr lang="en-US" sz="3200" b="1" dirty="0"/>
              <a:t>Exclusions:</a:t>
            </a:r>
            <a:r>
              <a:rPr lang="en-US" sz="3200" dirty="0"/>
              <a:t> External database integration and advanced analytics are not included in this scope</a:t>
            </a:r>
            <a:endParaRPr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 and Design</a:t>
            </a:r>
          </a:p>
        </p:txBody>
      </p:sp>
      <p:sp>
        <p:nvSpPr>
          <p:cNvPr id="3" name="Content Placeholder 2"/>
          <p:cNvSpPr>
            <a:spLocks noGrp="1"/>
          </p:cNvSpPr>
          <p:nvPr>
            <p:ph idx="1"/>
          </p:nvPr>
        </p:nvSpPr>
        <p:spPr/>
        <p:txBody>
          <a:bodyPr/>
          <a:lstStyle/>
          <a:p>
            <a:pPr marL="514350" indent="-514350">
              <a:buFont typeface="+mj-lt"/>
              <a:buAutoNum type="arabicPeriod"/>
            </a:pPr>
            <a:r>
              <a:rPr lang="en-US" b="1" dirty="0"/>
              <a:t>Three-Tier Architecture:</a:t>
            </a:r>
            <a:r>
              <a:rPr lang="en-US" dirty="0"/>
              <a:t> Presentation, Application, Data</a:t>
            </a:r>
          </a:p>
          <a:p>
            <a:pPr marL="514350" indent="-514350">
              <a:buFont typeface="+mj-lt"/>
              <a:buAutoNum type="arabicPeriod"/>
            </a:pPr>
            <a:r>
              <a:rPr lang="en-US" b="1" dirty="0"/>
              <a:t>Presentation Layer:</a:t>
            </a:r>
            <a:r>
              <a:rPr lang="en-US" dirty="0"/>
              <a:t> Web browser interface for user interaction</a:t>
            </a:r>
          </a:p>
          <a:p>
            <a:pPr marL="514350" indent="-514350">
              <a:buFont typeface="+mj-lt"/>
              <a:buAutoNum type="arabicPeriod"/>
            </a:pPr>
            <a:r>
              <a:rPr lang="en-US" b="1" dirty="0"/>
              <a:t>Application Layer:</a:t>
            </a:r>
            <a:r>
              <a:rPr lang="en-US" dirty="0"/>
              <a:t> Server-side logic implemented with Node.js and Next.js</a:t>
            </a:r>
          </a:p>
          <a:p>
            <a:pPr marL="514350" indent="-514350">
              <a:buFont typeface="+mj-lt"/>
              <a:buAutoNum type="arabicPeriod"/>
            </a:pPr>
            <a:r>
              <a:rPr lang="en-US" b="1" dirty="0"/>
              <a:t>Data Layer:</a:t>
            </a:r>
            <a:r>
              <a:rPr lang="en-US" dirty="0"/>
              <a:t> MySQL database for secure storage of academic documents</a:t>
            </a:r>
          </a:p>
          <a:p>
            <a:pPr marL="514350" indent="-514350">
              <a:buFont typeface="+mj-lt"/>
              <a:buAutoNum type="arabicPeriod"/>
            </a:pPr>
            <a:r>
              <a:rPr lang="en-US" dirty="0"/>
              <a:t>The design includes Use Case, Entity-Relationship Diagram (ERD), Class, Sequence, and Activity diagrams.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Methodology and Tools</a:t>
            </a:r>
          </a:p>
        </p:txBody>
      </p:sp>
      <p:sp>
        <p:nvSpPr>
          <p:cNvPr id="3" name="Content Placeholder 2"/>
          <p:cNvSpPr>
            <a:spLocks noGrp="1"/>
          </p:cNvSpPr>
          <p:nvPr>
            <p:ph idx="1"/>
          </p:nvPr>
        </p:nvSpPr>
        <p:spPr>
          <a:xfrm>
            <a:off x="838200" y="1545021"/>
            <a:ext cx="10515600" cy="4631942"/>
          </a:xfrm>
        </p:spPr>
        <p:txBody>
          <a:bodyPr>
            <a:normAutofit lnSpcReduction="10000"/>
          </a:bodyPr>
          <a:lstStyle/>
          <a:p>
            <a:r>
              <a:rPr dirty="0"/>
              <a:t>Methodology</a:t>
            </a:r>
            <a:r>
              <a:rPr lang="en-US" dirty="0"/>
              <a:t>: Scrum (Agile Framework) with Incremental Development</a:t>
            </a:r>
          </a:p>
          <a:p>
            <a:r>
              <a:rPr lang="en-US" dirty="0"/>
              <a:t>The project followed the </a:t>
            </a:r>
            <a:r>
              <a:rPr lang="en-US" b="1" dirty="0"/>
              <a:t>Scrum framework</a:t>
            </a:r>
            <a:r>
              <a:rPr lang="en-US" dirty="0"/>
              <a:t>, an Agile method ideal for flexible and collaborative software development.</a:t>
            </a:r>
          </a:p>
          <a:p>
            <a:r>
              <a:rPr dirty="0"/>
              <a:t>Tools &amp; Tech:</a:t>
            </a:r>
          </a:p>
          <a:p>
            <a:r>
              <a:rPr dirty="0"/>
              <a:t> Frontend:</a:t>
            </a:r>
            <a:r>
              <a:rPr lang="en-US" dirty="0"/>
              <a:t>  HTML, TAILWINCSS,REACTJS  for building a clean, responsive user interface</a:t>
            </a:r>
            <a:endParaRPr dirty="0"/>
          </a:p>
          <a:p>
            <a:r>
              <a:rPr dirty="0"/>
              <a:t>Backend: </a:t>
            </a:r>
            <a:r>
              <a:rPr lang="en-US" dirty="0"/>
              <a:t>Node.js, MySQL  for efficient data management and system operations.</a:t>
            </a:r>
            <a:endParaRPr dirty="0"/>
          </a:p>
          <a:p>
            <a:r>
              <a:rPr dirty="0"/>
              <a:t> </a:t>
            </a:r>
            <a:r>
              <a:rPr lang="en-US" dirty="0"/>
              <a:t>AI Integration: Google Gemini AI – enabled automatic summarization of research documents.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621</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Building an innovative University Research Hub</vt:lpstr>
      <vt:lpstr>Introduction</vt:lpstr>
      <vt:lpstr>Problem Statement</vt:lpstr>
      <vt:lpstr>Research Questions</vt:lpstr>
      <vt:lpstr>Main Objective </vt:lpstr>
      <vt:lpstr>Specific Objectives</vt:lpstr>
      <vt:lpstr>Scope</vt:lpstr>
      <vt:lpstr>System Architecture and Design</vt:lpstr>
      <vt:lpstr>Methodology and Tools</vt:lpstr>
      <vt:lpstr>Presentation of Software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delves</dc:creator>
  <cp:lastModifiedBy>emmanuel</cp:lastModifiedBy>
  <cp:revision>40</cp:revision>
  <dcterms:created xsi:type="dcterms:W3CDTF">2020-08-20T14:51:00Z</dcterms:created>
  <dcterms:modified xsi:type="dcterms:W3CDTF">2025-05-31T13:16:09Z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9AD61C12BA54413399FDFF8719A9D3C1_12</vt:lpwstr>
  </property>
  <property fmtid="{D5CDD505-2E9C-101B-9397-08002B2CF9AE}" pid="3" name="KSOProductBuildVer">
    <vt:lpwstr>1033-12.2.0.21179</vt:lpwstr>
  </property>
</Properties>
</file>