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4" r:id="rId7"/>
    <p:sldId id="265" r:id="rId8"/>
    <p:sldId id="262" r:id="rId9"/>
    <p:sldId id="266" r:id="rId10"/>
    <p:sldId id="261" r:id="rId11"/>
    <p:sldId id="263" r:id="rId1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E891-EC12-4F34-AA99-69DBA299FC18}" type="datetimeFigureOut">
              <a:rPr lang="tr-TR" smtClean="0"/>
              <a:t>23.12.2015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9DBE-0B6B-4D5A-9453-44F307F4A9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899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E891-EC12-4F34-AA99-69DBA299FC18}" type="datetimeFigureOut">
              <a:rPr lang="tr-TR" smtClean="0"/>
              <a:t>23.12.2015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9DBE-0B6B-4D5A-9453-44F307F4A9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904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E891-EC12-4F34-AA99-69DBA299FC18}" type="datetimeFigureOut">
              <a:rPr lang="tr-TR" smtClean="0"/>
              <a:t>23.12.2015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9DBE-0B6B-4D5A-9453-44F307F4A9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87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E891-EC12-4F34-AA99-69DBA299FC18}" type="datetimeFigureOut">
              <a:rPr lang="tr-TR" smtClean="0"/>
              <a:t>23.12.2015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9DBE-0B6B-4D5A-9453-44F307F4A9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669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E891-EC12-4F34-AA99-69DBA299FC18}" type="datetimeFigureOut">
              <a:rPr lang="tr-TR" smtClean="0"/>
              <a:t>23.12.2015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9DBE-0B6B-4D5A-9453-44F307F4A9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700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E891-EC12-4F34-AA99-69DBA299FC18}" type="datetimeFigureOut">
              <a:rPr lang="tr-TR" smtClean="0"/>
              <a:t>23.12.2015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9DBE-0B6B-4D5A-9453-44F307F4A9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750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E891-EC12-4F34-AA99-69DBA299FC18}" type="datetimeFigureOut">
              <a:rPr lang="tr-TR" smtClean="0"/>
              <a:t>23.12.2015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9DBE-0B6B-4D5A-9453-44F307F4A9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887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E891-EC12-4F34-AA99-69DBA299FC18}" type="datetimeFigureOut">
              <a:rPr lang="tr-TR" smtClean="0"/>
              <a:t>23.12.2015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9DBE-0B6B-4D5A-9453-44F307F4A9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128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E891-EC12-4F34-AA99-69DBA299FC18}" type="datetimeFigureOut">
              <a:rPr lang="tr-TR" smtClean="0"/>
              <a:t>23.12.2015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9DBE-0B6B-4D5A-9453-44F307F4A9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736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E891-EC12-4F34-AA99-69DBA299FC18}" type="datetimeFigureOut">
              <a:rPr lang="tr-TR" smtClean="0"/>
              <a:t>23.12.2015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9DBE-0B6B-4D5A-9453-44F307F4A9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799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E891-EC12-4F34-AA99-69DBA299FC18}" type="datetimeFigureOut">
              <a:rPr lang="tr-TR" smtClean="0"/>
              <a:t>23.12.2015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9DBE-0B6B-4D5A-9453-44F307F4A9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029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25000">
              <a:srgbClr val="7030A0"/>
            </a:gs>
            <a:gs pos="45000">
              <a:srgbClr val="7030A0"/>
            </a:gs>
            <a:gs pos="100000">
              <a:srgbClr val="FF00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2E891-EC12-4F34-AA99-69DBA299FC18}" type="datetimeFigureOut">
              <a:rPr lang="tr-TR" smtClean="0"/>
              <a:t>23.12.2015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E9DBE-0B6B-4D5A-9453-44F307F4A9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68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24077"/>
            <a:ext cx="9144000" cy="91601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2500" y="385763"/>
            <a:ext cx="7772400" cy="2387600"/>
          </a:xfrm>
        </p:spPr>
        <p:txBody>
          <a:bodyPr>
            <a:normAutofit/>
          </a:bodyPr>
          <a:lstStyle/>
          <a:p>
            <a:r>
              <a:rPr lang="tr-TR" sz="7200" b="1" dirty="0" smtClean="0">
                <a:solidFill>
                  <a:srgbClr val="FFFF00"/>
                </a:solidFill>
              </a:rPr>
              <a:t> Purple America</a:t>
            </a:r>
            <a:endParaRPr lang="tr-TR" sz="7200" b="1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6030119"/>
            <a:ext cx="6858000" cy="1655762"/>
          </a:xfrm>
        </p:spPr>
        <p:txBody>
          <a:bodyPr/>
          <a:lstStyle/>
          <a:p>
            <a:r>
              <a:rPr lang="tr-TR" b="1" dirty="0" smtClean="0"/>
              <a:t>  Ogün ÖZ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92233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solidFill>
                  <a:schemeClr val="bg1"/>
                </a:solidFill>
              </a:rPr>
              <a:t>Possible Optimizations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Change ADT to perform insert and search operations.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Insert and search numbers are just slightly different.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Find an ADT to perform both operations effectively.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AVL Tree!</a:t>
            </a:r>
          </a:p>
          <a:p>
            <a:pPr lvl="1"/>
            <a:r>
              <a:rPr lang="tr-TR" dirty="0" smtClean="0">
                <a:solidFill>
                  <a:schemeClr val="bg1"/>
                </a:solidFill>
              </a:rPr>
              <a:t>O(log(n)) worst case, O(log(n)) average time complexity.</a:t>
            </a:r>
          </a:p>
          <a:p>
            <a:pPr lvl="1"/>
            <a:r>
              <a:rPr lang="tr-TR" dirty="0" smtClean="0">
                <a:solidFill>
                  <a:schemeClr val="bg1"/>
                </a:solidFill>
              </a:rPr>
              <a:t>It’s better for assymptotic worst case complexity.</a:t>
            </a:r>
          </a:p>
          <a:p>
            <a:pPr lvl="1"/>
            <a:r>
              <a:rPr lang="tr-TR" dirty="0" smtClean="0">
                <a:solidFill>
                  <a:schemeClr val="bg1"/>
                </a:solidFill>
              </a:rPr>
              <a:t>But it’s a real world project, and I preffered to optimize expected running time.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57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4400" dirty="0" smtClean="0">
                <a:solidFill>
                  <a:schemeClr val="bg1"/>
                </a:solidFill>
              </a:rPr>
              <a:t>Thanks for listening!</a:t>
            </a:r>
            <a:endParaRPr lang="tr-TR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00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36000">
              <a:srgbClr val="7030A0"/>
            </a:gs>
            <a:gs pos="60000">
              <a:srgbClr val="7030A0"/>
            </a:gs>
            <a:gs pos="100000">
              <a:srgbClr val="FF00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solidFill>
                  <a:schemeClr val="bg1"/>
                </a:solidFill>
              </a:rPr>
              <a:t>What is Purple America?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An election map</a:t>
            </a:r>
          </a:p>
          <a:p>
            <a:pPr marL="0" indent="0">
              <a:buNone/>
            </a:pPr>
            <a:endParaRPr lang="tr-T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tr-T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bg1"/>
                </a:solidFill>
              </a:rPr>
              <a:t>What is different?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Possibility to show </a:t>
            </a:r>
            <a:r>
              <a:rPr lang="tr-TR" dirty="0">
                <a:solidFill>
                  <a:schemeClr val="bg1"/>
                </a:solidFill>
              </a:rPr>
              <a:t>approximately </a:t>
            </a:r>
            <a:r>
              <a:rPr lang="tr-TR" dirty="0" smtClean="0">
                <a:solidFill>
                  <a:schemeClr val="bg1"/>
                </a:solidFill>
              </a:rPr>
              <a:t>the voting percentages visually.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866" y="4425696"/>
            <a:ext cx="2711867" cy="18796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866" y="1489521"/>
            <a:ext cx="2852593" cy="188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9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3200" b="1" dirty="0" smtClean="0">
                <a:solidFill>
                  <a:schemeClr val="bg1"/>
                </a:solidFill>
              </a:rPr>
              <a:t>Possibility to apply Dynamic Programming!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First draw and paint one district of a state.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Solving sub-problems will lead to solve the global problems.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«An optimal solution to a problem contains within it optimal solutions to sub-problems</a:t>
            </a:r>
            <a:r>
              <a:rPr lang="tr-TR" dirty="0" smtClean="0">
                <a:solidFill>
                  <a:schemeClr val="bg1"/>
                </a:solidFill>
              </a:rPr>
              <a:t>»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chemeClr val="bg1"/>
                </a:solidFill>
              </a:rPr>
              <a:t>Useful for other data sets for America.</a:t>
            </a:r>
          </a:p>
          <a:p>
            <a:pPr marL="0" indent="0">
              <a:buNone/>
            </a:pPr>
            <a:r>
              <a:rPr lang="tr-TR" dirty="0">
                <a:solidFill>
                  <a:schemeClr val="bg1"/>
                </a:solidFill>
              </a:rPr>
              <a:t>	</a:t>
            </a:r>
            <a:r>
              <a:rPr lang="tr-TR" sz="2400" dirty="0" smtClean="0">
                <a:solidFill>
                  <a:schemeClr val="bg1"/>
                </a:solidFill>
              </a:rPr>
              <a:t>Ex: Education Level or Male-Female Gender Ratios in Districts or States. 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31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solidFill>
                  <a:schemeClr val="bg1"/>
                </a:solidFill>
              </a:rPr>
              <a:t>Problem Definition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0678"/>
            <a:ext cx="7886700" cy="4351338"/>
          </a:xfrm>
        </p:spPr>
        <p:txBody>
          <a:bodyPr/>
          <a:lstStyle/>
          <a:p>
            <a:r>
              <a:rPr lang="tr-TR" b="1" dirty="0" smtClean="0">
                <a:solidFill>
                  <a:schemeClr val="bg1"/>
                </a:solidFill>
              </a:rPr>
              <a:t>Input:</a:t>
            </a:r>
            <a:r>
              <a:rPr lang="tr-TR" dirty="0" smtClean="0">
                <a:solidFill>
                  <a:schemeClr val="bg1"/>
                </a:solidFill>
              </a:rPr>
              <a:t> Coordinates and names of the districts (or states), list of election results per states and a set of desired region’s coordinates.</a:t>
            </a:r>
          </a:p>
          <a:p>
            <a:r>
              <a:rPr lang="tr-TR" b="1" dirty="0" smtClean="0">
                <a:solidFill>
                  <a:schemeClr val="bg1"/>
                </a:solidFill>
              </a:rPr>
              <a:t>Output:</a:t>
            </a:r>
            <a:r>
              <a:rPr lang="tr-TR" dirty="0" smtClean="0">
                <a:solidFill>
                  <a:schemeClr val="bg1"/>
                </a:solidFill>
              </a:rPr>
              <a:t> Filled and painted polygons and a text showing election results for a region.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Draw the polygons using the coordinates of the regions, and paint them according to the election result for that region using RGB colors. Show </a:t>
            </a:r>
            <a:r>
              <a:rPr lang="tr-TR" dirty="0">
                <a:solidFill>
                  <a:schemeClr val="bg1"/>
                </a:solidFill>
              </a:rPr>
              <a:t>t</a:t>
            </a:r>
            <a:r>
              <a:rPr lang="tr-TR" dirty="0" smtClean="0">
                <a:solidFill>
                  <a:schemeClr val="bg1"/>
                </a:solidFill>
              </a:rPr>
              <a:t>he election result for the polygon that is selected by the user.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850" y="5349131"/>
            <a:ext cx="1581150" cy="150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2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solidFill>
                  <a:schemeClr val="bg1"/>
                </a:solidFill>
              </a:rPr>
              <a:t>Solution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5901"/>
            <a:ext cx="7886700" cy="4832352"/>
          </a:xfrm>
        </p:spPr>
        <p:txBody>
          <a:bodyPr>
            <a:no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ElectionMap ADT: HashMap that can handle the string comparison problems.</a:t>
            </a:r>
          </a:p>
          <a:p>
            <a:pPr marL="0" indent="0">
              <a:buNone/>
            </a:pPr>
            <a:r>
              <a:rPr lang="tr-TR" dirty="0">
                <a:solidFill>
                  <a:schemeClr val="bg1"/>
                </a:solidFill>
              </a:rPr>
              <a:t>	</a:t>
            </a:r>
            <a:r>
              <a:rPr lang="tr-TR" sz="1800" dirty="0" smtClean="0">
                <a:solidFill>
                  <a:schemeClr val="bg1"/>
                </a:solidFill>
              </a:rPr>
              <a:t>s = # of string (the name of the region)</a:t>
            </a:r>
          </a:p>
          <a:p>
            <a:pPr marL="0" indent="0">
              <a:buNone/>
            </a:pPr>
            <a:r>
              <a:rPr lang="tr-TR" sz="1800" dirty="0">
                <a:solidFill>
                  <a:schemeClr val="bg1"/>
                </a:solidFill>
              </a:rPr>
              <a:t>	</a:t>
            </a:r>
            <a:r>
              <a:rPr lang="tr-TR" sz="1800" dirty="0" smtClean="0">
                <a:solidFill>
                  <a:schemeClr val="bg1"/>
                </a:solidFill>
              </a:rPr>
              <a:t>d = # of districts in a state</a:t>
            </a:r>
          </a:p>
          <a:p>
            <a:pPr marL="0" indent="0">
              <a:buNone/>
            </a:pPr>
            <a:r>
              <a:rPr lang="tr-TR" sz="1800" dirty="0">
                <a:solidFill>
                  <a:schemeClr val="bg1"/>
                </a:solidFill>
              </a:rPr>
              <a:t>	</a:t>
            </a:r>
            <a:r>
              <a:rPr lang="tr-TR" sz="1800" dirty="0" smtClean="0">
                <a:solidFill>
                  <a:schemeClr val="bg1"/>
                </a:solidFill>
              </a:rPr>
              <a:t>When inserting, it splits the key.</a:t>
            </a:r>
          </a:p>
          <a:p>
            <a:pPr marL="0" indent="0">
              <a:buNone/>
            </a:pPr>
            <a:r>
              <a:rPr lang="tr-TR" sz="1800" dirty="0">
                <a:solidFill>
                  <a:schemeClr val="bg1"/>
                </a:solidFill>
              </a:rPr>
              <a:t>	</a:t>
            </a:r>
            <a:r>
              <a:rPr lang="tr-TR" sz="1800" dirty="0" smtClean="0">
                <a:solidFill>
                  <a:schemeClr val="bg1"/>
                </a:solidFill>
              </a:rPr>
              <a:t>	O(s) expected, O(d*s) worst case.</a:t>
            </a:r>
          </a:p>
          <a:p>
            <a:pPr marL="0" indent="0">
              <a:buNone/>
            </a:pPr>
            <a:r>
              <a:rPr lang="tr-TR" sz="1800" dirty="0">
                <a:solidFill>
                  <a:schemeClr val="bg1"/>
                </a:solidFill>
              </a:rPr>
              <a:t>	</a:t>
            </a:r>
            <a:r>
              <a:rPr lang="tr-TR" sz="1800" dirty="0" smtClean="0">
                <a:solidFill>
                  <a:schemeClr val="bg1"/>
                </a:solidFill>
              </a:rPr>
              <a:t>When searching, if it can’t find, to lowercase, check word by word.</a:t>
            </a:r>
          </a:p>
          <a:p>
            <a:pPr marL="0" indent="0">
              <a:buNone/>
            </a:pPr>
            <a:r>
              <a:rPr lang="tr-TR" sz="1800" dirty="0">
                <a:solidFill>
                  <a:schemeClr val="bg1"/>
                </a:solidFill>
              </a:rPr>
              <a:t>	</a:t>
            </a:r>
            <a:r>
              <a:rPr lang="tr-TR" sz="1800" dirty="0" smtClean="0">
                <a:solidFill>
                  <a:schemeClr val="bg1"/>
                </a:solidFill>
              </a:rPr>
              <a:t>	O(1) expected, O(d*s) worst case.</a:t>
            </a:r>
          </a:p>
          <a:p>
            <a:r>
              <a:rPr lang="tr-TR" dirty="0">
                <a:solidFill>
                  <a:schemeClr val="bg1"/>
                </a:solidFill>
              </a:rPr>
              <a:t>Memorize just currently drawing state’s election results in ElectionMap ADT. </a:t>
            </a:r>
            <a:endParaRPr lang="tr-T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tr-TR" dirty="0">
                <a:solidFill>
                  <a:schemeClr val="bg1"/>
                </a:solidFill>
              </a:rPr>
              <a:t>	</a:t>
            </a:r>
            <a:r>
              <a:rPr lang="tr-TR" sz="1800" dirty="0" smtClean="0">
                <a:solidFill>
                  <a:schemeClr val="bg1"/>
                </a:solidFill>
              </a:rPr>
              <a:t>O(d) space complexity.</a:t>
            </a:r>
            <a:endParaRPr lang="tr-TR" sz="1800" dirty="0">
              <a:solidFill>
                <a:schemeClr val="bg1"/>
              </a:solidFill>
            </a:endParaRPr>
          </a:p>
          <a:p>
            <a:endParaRPr lang="tr-TR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tr-T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01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solidFill>
                  <a:schemeClr val="bg1"/>
                </a:solidFill>
              </a:rPr>
              <a:t>Step by Step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Read the name of the state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If it is a new state, insert election results for that state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Draw the region(polygon)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Search the results for that region in ElectionMap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Paint the polygon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2763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Showing the Election Results for the Desired Polygon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70125"/>
            <a:ext cx="7886700" cy="4351338"/>
          </a:xfrm>
        </p:spPr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Colors mean the voting percentages!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However!</a:t>
            </a:r>
          </a:p>
          <a:p>
            <a:pPr marL="0" indent="0">
              <a:buNone/>
            </a:pPr>
            <a:r>
              <a:rPr lang="tr-TR" dirty="0">
                <a:solidFill>
                  <a:schemeClr val="bg1"/>
                </a:solidFill>
              </a:rPr>
              <a:t>	</a:t>
            </a:r>
            <a:r>
              <a:rPr lang="tr-TR" sz="2400" dirty="0" smtClean="0">
                <a:solidFill>
                  <a:schemeClr val="bg1"/>
                </a:solidFill>
              </a:rPr>
              <a:t>To know the NUMBER of democrat, republican and other votes, we need the total vote number for that region.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bg1"/>
                </a:solidFill>
              </a:rPr>
              <a:t>	Unfortunately, for every polygon, the total vote number has to be memorized.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44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solidFill>
                  <a:schemeClr val="bg1"/>
                </a:solidFill>
              </a:rPr>
              <a:t>Analysis of Solution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98600"/>
            <a:ext cx="7886700" cy="4678363"/>
          </a:xfrm>
        </p:spPr>
        <p:txBody>
          <a:bodyPr/>
          <a:lstStyle/>
          <a:p>
            <a:pPr marL="0" indent="0">
              <a:buNone/>
            </a:pPr>
            <a:r>
              <a:rPr lang="tr-TR" sz="1800" dirty="0">
                <a:solidFill>
                  <a:schemeClr val="bg1"/>
                </a:solidFill>
              </a:rPr>
              <a:t>s = # of string (the name of the region)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chemeClr val="bg1"/>
                </a:solidFill>
              </a:rPr>
              <a:t>d </a:t>
            </a:r>
            <a:r>
              <a:rPr lang="tr-TR" sz="1800" dirty="0">
                <a:solidFill>
                  <a:schemeClr val="bg1"/>
                </a:solidFill>
              </a:rPr>
              <a:t>= # of districts in a </a:t>
            </a:r>
            <a:r>
              <a:rPr lang="tr-TR" sz="1800" dirty="0" smtClean="0">
                <a:solidFill>
                  <a:schemeClr val="bg1"/>
                </a:solidFill>
              </a:rPr>
              <a:t>state</a:t>
            </a:r>
          </a:p>
          <a:p>
            <a:pPr marL="0" indent="0">
              <a:buNone/>
            </a:pPr>
            <a:r>
              <a:rPr lang="tr-TR" sz="1800" dirty="0">
                <a:solidFill>
                  <a:schemeClr val="bg1"/>
                </a:solidFill>
              </a:rPr>
              <a:t>n</a:t>
            </a:r>
            <a:r>
              <a:rPr lang="tr-TR" sz="1800" dirty="0" smtClean="0">
                <a:solidFill>
                  <a:schemeClr val="bg1"/>
                </a:solidFill>
              </a:rPr>
              <a:t> = # of regions</a:t>
            </a:r>
          </a:p>
          <a:p>
            <a:pPr marL="0" indent="0">
              <a:buNone/>
            </a:pPr>
            <a:r>
              <a:rPr lang="tr-TR" sz="1800" dirty="0">
                <a:solidFill>
                  <a:schemeClr val="bg1"/>
                </a:solidFill>
              </a:rPr>
              <a:t>m</a:t>
            </a:r>
            <a:r>
              <a:rPr lang="tr-TR" sz="1800" dirty="0" smtClean="0">
                <a:solidFill>
                  <a:schemeClr val="bg1"/>
                </a:solidFill>
              </a:rPr>
              <a:t> = # of states</a:t>
            </a:r>
          </a:p>
          <a:p>
            <a:pPr marL="0" indent="0">
              <a:buNone/>
            </a:pPr>
            <a:r>
              <a:rPr lang="tr-TR" sz="1800" dirty="0">
                <a:solidFill>
                  <a:schemeClr val="bg1"/>
                </a:solidFill>
              </a:rPr>
              <a:t>v</a:t>
            </a:r>
            <a:r>
              <a:rPr lang="tr-TR" sz="1800" dirty="0" smtClean="0">
                <a:solidFill>
                  <a:schemeClr val="bg1"/>
                </a:solidFill>
              </a:rPr>
              <a:t> = # </a:t>
            </a:r>
            <a:r>
              <a:rPr lang="tr-TR" sz="1800" smtClean="0">
                <a:solidFill>
                  <a:schemeClr val="bg1"/>
                </a:solidFill>
              </a:rPr>
              <a:t>of coordinates</a:t>
            </a:r>
            <a:endParaRPr lang="tr-TR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tr-TR" dirty="0" smtClean="0">
                <a:solidFill>
                  <a:schemeClr val="bg1"/>
                </a:solidFill>
              </a:rPr>
              <a:t>	</a:t>
            </a:r>
            <a:r>
              <a:rPr lang="tr-TR" sz="2000" dirty="0" smtClean="0">
                <a:solidFill>
                  <a:schemeClr val="bg1"/>
                </a:solidFill>
              </a:rPr>
              <a:t>For every m state, insert and get election results temporarily. O(m*s) expected O(m*d*s) worst case insertion plus O(m) expected O(m*d*s) worst case searching. O(d) space complexity!</a:t>
            </a:r>
          </a:p>
          <a:p>
            <a:pPr marL="0" indent="0">
              <a:buNone/>
            </a:pPr>
            <a:r>
              <a:rPr lang="tr-TR" sz="2000" dirty="0">
                <a:solidFill>
                  <a:schemeClr val="bg1"/>
                </a:solidFill>
              </a:rPr>
              <a:t>	</a:t>
            </a:r>
            <a:r>
              <a:rPr lang="tr-TR" sz="2000" dirty="0" smtClean="0">
                <a:solidFill>
                  <a:schemeClr val="bg1"/>
                </a:solidFill>
              </a:rPr>
              <a:t>For every polygon n, the total vote number should have to be memorized. O(n*1) expected O(n*n) worst case insertion. Searching number is up to user yet mostly less than insertion number. O(n) space complexity!</a:t>
            </a:r>
            <a:endParaRPr lang="tr-TR" sz="2000" dirty="0">
              <a:solidFill>
                <a:schemeClr val="bg1"/>
              </a:solidFill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1783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74700"/>
            <a:ext cx="7886700" cy="5402263"/>
          </a:xfrm>
        </p:spPr>
        <p:txBody>
          <a:bodyPr/>
          <a:lstStyle/>
          <a:p>
            <a:r>
              <a:rPr lang="tr-TR" b="1" dirty="0" smtClean="0">
                <a:solidFill>
                  <a:schemeClr val="bg1"/>
                </a:solidFill>
              </a:rPr>
              <a:t>Total time complexiy: </a:t>
            </a:r>
            <a:r>
              <a:rPr lang="tr-TR" sz="2000" dirty="0" smtClean="0">
                <a:solidFill>
                  <a:schemeClr val="bg1"/>
                </a:solidFill>
              </a:rPr>
              <a:t>O(v) for drawing polygons using v vertices + O(n) expected + O(n^2) </a:t>
            </a:r>
            <a:r>
              <a:rPr lang="tr-TR" sz="2000" dirty="0">
                <a:solidFill>
                  <a:schemeClr val="bg1"/>
                </a:solidFill>
              </a:rPr>
              <a:t>worst case </a:t>
            </a:r>
            <a:r>
              <a:rPr lang="tr-TR" sz="2000" dirty="0" smtClean="0">
                <a:solidFill>
                  <a:schemeClr val="bg1"/>
                </a:solidFill>
              </a:rPr>
              <a:t>(insert total vote values for n polygon) + O(n) for getting the desired polygon’s election result + O(m*d*s) expected + O(m*d^2*s) worst case for inserting and searching m*d election result.</a:t>
            </a:r>
          </a:p>
          <a:p>
            <a:pPr marL="0" indent="0">
              <a:buNone/>
            </a:pPr>
            <a:r>
              <a:rPr lang="tr-TR" sz="2000" dirty="0">
                <a:solidFill>
                  <a:schemeClr val="bg1"/>
                </a:solidFill>
              </a:rPr>
              <a:t>	</a:t>
            </a:r>
            <a:r>
              <a:rPr lang="tr-TR" sz="2000" dirty="0" smtClean="0">
                <a:solidFill>
                  <a:schemeClr val="bg1"/>
                </a:solidFill>
              </a:rPr>
              <a:t>v &gt; n &gt;= m,d &gt; s</a:t>
            </a:r>
          </a:p>
          <a:p>
            <a:pPr marL="0" indent="0">
              <a:buNone/>
            </a:pPr>
            <a:r>
              <a:rPr lang="tr-TR" sz="2000" dirty="0">
                <a:solidFill>
                  <a:schemeClr val="bg1"/>
                </a:solidFill>
              </a:rPr>
              <a:t>	</a:t>
            </a:r>
            <a:r>
              <a:rPr lang="tr-TR" sz="2000" dirty="0" smtClean="0">
                <a:solidFill>
                  <a:schemeClr val="bg1"/>
                </a:solidFill>
              </a:rPr>
              <a:t>Approximately m*d = n</a:t>
            </a:r>
            <a:endParaRPr lang="tr-TR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tr-TR" sz="2000" dirty="0" smtClean="0">
                <a:solidFill>
                  <a:schemeClr val="bg1"/>
                </a:solidFill>
              </a:rPr>
              <a:t>Expected time complexity: O(v)</a:t>
            </a:r>
          </a:p>
          <a:p>
            <a:pPr marL="0" indent="0">
              <a:buNone/>
            </a:pPr>
            <a:r>
              <a:rPr lang="tr-TR" sz="2000" dirty="0" smtClean="0">
                <a:solidFill>
                  <a:schemeClr val="bg1"/>
                </a:solidFill>
              </a:rPr>
              <a:t>Worst case time complexity: O(n^2)</a:t>
            </a:r>
            <a:endParaRPr lang="tr-TR" sz="1600" dirty="0" smtClean="0">
              <a:solidFill>
                <a:schemeClr val="bg1"/>
              </a:solidFill>
            </a:endParaRPr>
          </a:p>
          <a:p>
            <a:r>
              <a:rPr lang="tr-TR" b="1" dirty="0" smtClean="0">
                <a:solidFill>
                  <a:schemeClr val="bg1"/>
                </a:solidFill>
              </a:rPr>
              <a:t>Total space complexity: </a:t>
            </a:r>
            <a:r>
              <a:rPr lang="tr-TR" dirty="0" smtClean="0">
                <a:solidFill>
                  <a:schemeClr val="bg1"/>
                </a:solidFill>
              </a:rPr>
              <a:t>O(d) + O(n), n &gt; d</a:t>
            </a:r>
            <a:endParaRPr lang="tr-T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tr-TR" dirty="0" smtClean="0">
                <a:solidFill>
                  <a:schemeClr val="bg1"/>
                </a:solidFill>
              </a:rPr>
              <a:t>O(n)</a:t>
            </a:r>
          </a:p>
          <a:p>
            <a:pPr marL="457200" lvl="1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6124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391</Words>
  <Application>Microsoft Office PowerPoint</Application>
  <PresentationFormat>On-screen Show (4:3)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 Purple America</vt:lpstr>
      <vt:lpstr>What is Purple America?</vt:lpstr>
      <vt:lpstr>PowerPoint Presentation</vt:lpstr>
      <vt:lpstr>Problem Definition</vt:lpstr>
      <vt:lpstr>Solution</vt:lpstr>
      <vt:lpstr>Step by Step</vt:lpstr>
      <vt:lpstr>Showing the Election Results for the Desired Polygon</vt:lpstr>
      <vt:lpstr>Analysis of Solution</vt:lpstr>
      <vt:lpstr>PowerPoint Presentation</vt:lpstr>
      <vt:lpstr>Possible Optimizations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America</dc:title>
  <dc:creator>Ogun</dc:creator>
  <cp:lastModifiedBy>Ogun</cp:lastModifiedBy>
  <cp:revision>19</cp:revision>
  <dcterms:created xsi:type="dcterms:W3CDTF">2015-12-22T21:52:55Z</dcterms:created>
  <dcterms:modified xsi:type="dcterms:W3CDTF">2015-12-23T02:21:22Z</dcterms:modified>
</cp:coreProperties>
</file>