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28.01.2022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breach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– </a:t>
            </a:r>
            <a:r>
              <a:rPr lang="de-DE" dirty="0" err="1" smtClean="0"/>
              <a:t>Marriot</a:t>
            </a:r>
            <a:r>
              <a:rPr lang="de-DE" dirty="0" smtClean="0"/>
              <a:t> International (</a:t>
            </a:r>
            <a:r>
              <a:rPr lang="de-DE" dirty="0" err="1" smtClean="0"/>
              <a:t>Starwood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1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 smtClean="0"/>
              <a:t>Sensitive details of half a million Starwood </a:t>
            </a:r>
            <a:r>
              <a:rPr lang="en-GB" sz="2400" dirty="0" smtClean="0"/>
              <a:t>guests: </a:t>
            </a:r>
          </a:p>
          <a:p>
            <a:pPr lvl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Guest names, mailing addresses, phone numbers, email addresses, passport numbers, Starwood preferred Guest account information, dates of birth, gender , arrival and departure information, reservation dates and communication </a:t>
            </a:r>
            <a:r>
              <a:rPr lang="en-GB" sz="2000" dirty="0" smtClean="0"/>
              <a:t>preferences</a:t>
            </a:r>
          </a:p>
          <a:p>
            <a:pPr>
              <a:buNone/>
            </a:pPr>
            <a:endParaRPr lang="de-DE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In some cases encrypted payment card numbers and expiration dates.</a:t>
            </a:r>
            <a:endParaRPr lang="de-DE" sz="2000" dirty="0" smtClean="0"/>
          </a:p>
          <a:p>
            <a:pPr lvl="0">
              <a:buFont typeface="Wingdings" pitchFamily="2" charset="2"/>
              <a:buChar char="Ø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affected</a:t>
            </a:r>
            <a:r>
              <a:rPr lang="de-DE" dirty="0" smtClean="0"/>
              <a:t> ?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87662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Marriot</a:t>
            </a:r>
            <a:r>
              <a:rPr lang="de-DE" sz="2000" dirty="0" smtClean="0"/>
              <a:t> International </a:t>
            </a:r>
            <a:r>
              <a:rPr lang="de-DE" sz="2000" dirty="0" err="1" smtClean="0"/>
              <a:t>database</a:t>
            </a:r>
            <a:r>
              <a:rPr lang="de-DE" sz="2000" dirty="0" smtClean="0"/>
              <a:t> was </a:t>
            </a:r>
            <a:r>
              <a:rPr lang="de-DE" sz="2000" dirty="0" err="1" smtClean="0"/>
              <a:t>hacked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2014 </a:t>
            </a:r>
            <a:r>
              <a:rPr lang="de-DE" sz="2000" dirty="0" err="1" smtClean="0"/>
              <a:t>and</a:t>
            </a:r>
            <a:r>
              <a:rPr lang="de-DE" sz="2000" dirty="0" smtClean="0"/>
              <a:t> 2018</a:t>
            </a:r>
            <a:r>
              <a:rPr lang="de-DE" sz="2000" dirty="0" smtClean="0"/>
              <a:t>.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The </a:t>
            </a:r>
            <a:r>
              <a:rPr lang="de-DE" sz="2000" dirty="0" err="1" smtClean="0"/>
              <a:t>attacker</a:t>
            </a:r>
            <a:r>
              <a:rPr lang="de-DE" sz="2000" dirty="0" smtClean="0"/>
              <a:t> </a:t>
            </a:r>
            <a:r>
              <a:rPr lang="de-DE" sz="2000" dirty="0" err="1" smtClean="0"/>
              <a:t>copied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encrypted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took</a:t>
            </a:r>
            <a:r>
              <a:rPr lang="de-DE" sz="2000" dirty="0" smtClean="0"/>
              <a:t> </a:t>
            </a:r>
            <a:r>
              <a:rPr lang="de-DE" sz="2000" dirty="0" err="1" smtClean="0"/>
              <a:t>steps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delete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.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 lvl="0"/>
            <a:r>
              <a:rPr lang="en-GB" sz="2000" dirty="0" smtClean="0"/>
              <a:t>An article by New York Times attributed the attack to a Chinese intelligence group seeking to gather data on US citizens.</a:t>
            </a:r>
            <a:endParaRPr lang="de-DE" sz="2000" dirty="0" smtClean="0"/>
          </a:p>
          <a:p>
            <a:pPr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5797568"/>
          </a:xfrm>
        </p:spPr>
        <p:txBody>
          <a:bodyPr>
            <a:normAutofit/>
          </a:bodyPr>
          <a:lstStyle/>
          <a:p>
            <a:r>
              <a:rPr lang="de-DE" sz="3700" dirty="0" err="1" smtClean="0"/>
              <a:t>What</a:t>
            </a:r>
            <a:r>
              <a:rPr lang="de-DE" sz="3700" dirty="0" smtClean="0"/>
              <a:t> </a:t>
            </a:r>
            <a:r>
              <a:rPr lang="de-DE" sz="3700" dirty="0" err="1" smtClean="0"/>
              <a:t>happened</a:t>
            </a:r>
            <a:r>
              <a:rPr lang="de-DE" sz="3700" dirty="0" smtClean="0"/>
              <a:t> 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>Who was </a:t>
            </a:r>
            <a:r>
              <a:rPr lang="de-DE" sz="3700" dirty="0" err="1" smtClean="0"/>
              <a:t>responsible</a:t>
            </a:r>
            <a:r>
              <a:rPr lang="de-DE" sz="3700" dirty="0" smtClean="0"/>
              <a:t>?</a:t>
            </a: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> </a:t>
            </a:r>
            <a:endParaRPr lang="de-DE" sz="3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Following</a:t>
            </a:r>
            <a:r>
              <a:rPr lang="de-DE" sz="2000" dirty="0" smtClean="0"/>
              <a:t> a </a:t>
            </a:r>
            <a:r>
              <a:rPr lang="de-DE" sz="2000" dirty="0" err="1" smtClean="0"/>
              <a:t>warning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an </a:t>
            </a:r>
            <a:r>
              <a:rPr lang="de-DE" sz="2000" dirty="0" err="1" smtClean="0"/>
              <a:t>internal</a:t>
            </a:r>
            <a:r>
              <a:rPr lang="de-DE" sz="2000" dirty="0" smtClean="0"/>
              <a:t> </a:t>
            </a:r>
            <a:r>
              <a:rPr lang="de-DE" sz="2000" dirty="0" err="1" smtClean="0"/>
              <a:t>security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, </a:t>
            </a:r>
            <a:r>
              <a:rPr lang="de-DE" sz="2000" dirty="0" err="1" smtClean="0"/>
              <a:t>security</a:t>
            </a:r>
            <a:r>
              <a:rPr lang="de-DE" sz="2000" dirty="0" smtClean="0"/>
              <a:t> </a:t>
            </a:r>
            <a:r>
              <a:rPr lang="de-DE" sz="2000" dirty="0" err="1" smtClean="0"/>
              <a:t>experts</a:t>
            </a:r>
            <a:r>
              <a:rPr lang="de-DE" sz="2000" dirty="0" smtClean="0"/>
              <a:t> </a:t>
            </a:r>
            <a:r>
              <a:rPr lang="de-DE" sz="2000" dirty="0" err="1" smtClean="0"/>
              <a:t>were</a:t>
            </a:r>
            <a:r>
              <a:rPr lang="de-DE" sz="2000" dirty="0" smtClean="0"/>
              <a:t> </a:t>
            </a:r>
            <a:r>
              <a:rPr lang="de-DE" sz="2000" dirty="0" err="1" smtClean="0"/>
              <a:t>called</a:t>
            </a:r>
            <a:r>
              <a:rPr lang="de-DE" sz="2000" dirty="0" smtClean="0"/>
              <a:t> in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happened</a:t>
            </a:r>
            <a:r>
              <a:rPr lang="de-DE" sz="2000" dirty="0" smtClean="0"/>
              <a:t>.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 lvl="0"/>
            <a:r>
              <a:rPr lang="en-GB" sz="2000" dirty="0" smtClean="0"/>
              <a:t>Marriot carried out an investigation assisted by security experts following the breach and announced plans to phase out Starwood systems and accelerate security enhancements to its network.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4494"/>
          </a:xfrm>
        </p:spPr>
        <p:txBody>
          <a:bodyPr>
            <a:normAutofit/>
          </a:bodyPr>
          <a:lstStyle/>
          <a:p>
            <a:r>
              <a:rPr lang="de-DE" sz="3700" dirty="0" err="1" smtClean="0"/>
              <a:t>Were</a:t>
            </a:r>
            <a:r>
              <a:rPr lang="de-DE" sz="3700" dirty="0" smtClean="0"/>
              <a:t> </a:t>
            </a:r>
            <a:r>
              <a:rPr lang="de-DE" sz="3700" dirty="0" err="1" smtClean="0"/>
              <a:t>any</a:t>
            </a:r>
            <a:r>
              <a:rPr lang="de-DE" sz="3700" dirty="0" smtClean="0"/>
              <a:t> </a:t>
            </a:r>
            <a:r>
              <a:rPr lang="de-DE" sz="3700" dirty="0" err="1" smtClean="0"/>
              <a:t>escalation</a:t>
            </a:r>
            <a:r>
              <a:rPr lang="de-DE" sz="3700" dirty="0" smtClean="0"/>
              <a:t> </a:t>
            </a:r>
            <a:r>
              <a:rPr lang="de-DE" sz="3700" dirty="0" err="1" smtClean="0"/>
              <a:t>stopped</a:t>
            </a:r>
            <a:r>
              <a:rPr lang="de-DE" sz="3700" dirty="0" smtClean="0"/>
              <a:t> 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>Was </a:t>
            </a:r>
            <a:r>
              <a:rPr lang="de-DE" sz="3700" dirty="0" err="1" smtClean="0"/>
              <a:t>the</a:t>
            </a:r>
            <a:r>
              <a:rPr lang="de-DE" sz="3700" dirty="0" smtClean="0"/>
              <a:t> Business </a:t>
            </a:r>
            <a:r>
              <a:rPr lang="de-DE" sz="3700" dirty="0" err="1" smtClean="0"/>
              <a:t>Continuity</a:t>
            </a:r>
            <a:r>
              <a:rPr lang="de-DE" sz="3700" dirty="0" smtClean="0"/>
              <a:t> Plan </a:t>
            </a:r>
            <a:r>
              <a:rPr lang="de-DE" sz="3700" dirty="0" err="1" smtClean="0"/>
              <a:t>instigated</a:t>
            </a:r>
            <a:r>
              <a:rPr lang="de-DE" sz="3700" dirty="0" smtClean="0"/>
              <a:t>?</a:t>
            </a:r>
            <a:endParaRPr lang="de-DE" sz="3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/>
              <a:t>Yes (not confirmed, but they announced the breach in September 2018 and received the alert on September 8, 2018)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pPr lvl="0"/>
            <a:r>
              <a:rPr lang="de-DE" sz="2000" dirty="0" err="1" smtClean="0"/>
              <a:t>Yes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0180"/>
          </a:xfrm>
        </p:spPr>
        <p:txBody>
          <a:bodyPr>
            <a:normAutofit/>
          </a:bodyPr>
          <a:lstStyle/>
          <a:p>
            <a:r>
              <a:rPr lang="de-DE" sz="3700" dirty="0" smtClean="0"/>
              <a:t>Was </a:t>
            </a:r>
            <a:r>
              <a:rPr lang="de-DE" sz="3700" dirty="0" err="1" smtClean="0"/>
              <a:t>the</a:t>
            </a:r>
            <a:r>
              <a:rPr lang="de-DE" sz="3700" dirty="0" smtClean="0"/>
              <a:t> ICO </a:t>
            </a:r>
            <a:r>
              <a:rPr lang="de-DE" sz="3700" dirty="0" err="1" smtClean="0"/>
              <a:t>notified</a:t>
            </a:r>
            <a:r>
              <a:rPr lang="de-DE" sz="3700" dirty="0" smtClean="0"/>
              <a:t>?</a:t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smtClean="0"/>
              <a:t/>
            </a:r>
            <a:br>
              <a:rPr lang="de-DE" sz="3700" dirty="0" smtClean="0"/>
            </a:br>
            <a:r>
              <a:rPr lang="de-DE" sz="3700" dirty="0" err="1" smtClean="0"/>
              <a:t>Were</a:t>
            </a:r>
            <a:r>
              <a:rPr lang="de-DE" sz="3700" dirty="0" smtClean="0"/>
              <a:t> </a:t>
            </a:r>
            <a:r>
              <a:rPr lang="de-DE" sz="3700" dirty="0" err="1" smtClean="0"/>
              <a:t>affected</a:t>
            </a:r>
            <a:r>
              <a:rPr lang="de-DE" sz="3700" dirty="0" smtClean="0"/>
              <a:t> </a:t>
            </a:r>
            <a:r>
              <a:rPr lang="de-DE" sz="3700" dirty="0" err="1" smtClean="0"/>
              <a:t>individuals</a:t>
            </a:r>
            <a:r>
              <a:rPr lang="de-DE" sz="3700" dirty="0" smtClean="0"/>
              <a:t> </a:t>
            </a:r>
            <a:r>
              <a:rPr lang="de-DE" sz="3700" dirty="0" err="1" smtClean="0"/>
              <a:t>notified</a:t>
            </a:r>
            <a:r>
              <a:rPr lang="de-DE" sz="3700" dirty="0" smtClean="0"/>
              <a:t>?</a:t>
            </a:r>
            <a:endParaRPr lang="de-DE" sz="3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2864043"/>
          </a:xfrm>
        </p:spPr>
        <p:txBody>
          <a:bodyPr/>
          <a:lstStyle/>
          <a:p>
            <a:pPr lvl="0"/>
            <a:r>
              <a:rPr lang="en-GB" sz="2000" dirty="0" smtClean="0"/>
              <a:t>The company was eventually fined £18.4 million (reduced from £99 million) by UK data governing body the Information Commissioner's Office (ICO) in 2020 for failing to keep customers’ personal data secure.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710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What were the social, legal and ethical implications of the decisions made?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260</Words>
  <PresentationFormat>Bildschirmpräsentation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Data breach case study – Marriot International (Starwood)</vt:lpstr>
      <vt:lpstr>What types of data were affected ?</vt:lpstr>
      <vt:lpstr>What happened ?     Who was responsible?    </vt:lpstr>
      <vt:lpstr>Were any escalation stopped ?    Was the Business Continuity Plan instigated?</vt:lpstr>
      <vt:lpstr>Was the ICO notified?     Were affected individuals notified?</vt:lpstr>
      <vt:lpstr>What were the social, legal and ethical implications of the decisions made?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 case study – Marriot International (Starwood)</dc:title>
  <dc:creator>Fridolin</dc:creator>
  <cp:lastModifiedBy>Fridolin</cp:lastModifiedBy>
  <cp:revision>8</cp:revision>
  <dcterms:created xsi:type="dcterms:W3CDTF">2022-01-28T09:27:40Z</dcterms:created>
  <dcterms:modified xsi:type="dcterms:W3CDTF">2022-01-28T10:46:58Z</dcterms:modified>
</cp:coreProperties>
</file>