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299" r:id="rId6"/>
    <p:sldId id="300" r:id="rId7"/>
    <p:sldId id="30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688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500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159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87690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61360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5538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5998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27980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838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681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827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781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171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951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1691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7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6/18/2024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202966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bg1"/>
                </a:solidFill>
              </a:rPr>
              <a:t>Aviation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6A7F2-A23F-2A2D-D648-FDFB28F52D6B}"/>
              </a:ext>
            </a:extLst>
          </p:cNvPr>
          <p:cNvSpPr txBox="1"/>
          <p:nvPr/>
        </p:nvSpPr>
        <p:spPr>
          <a:xfrm>
            <a:off x="1268362" y="167148"/>
            <a:ext cx="4247536" cy="2862322"/>
          </a:xfrm>
          <a:prstGeom prst="rect">
            <a:avLst/>
          </a:prstGeom>
          <a:noFill/>
        </p:spPr>
        <p:txBody>
          <a:bodyPr wrap="square" rtlCol="0">
            <a:spAutoFit/>
          </a:bodyPr>
          <a:lstStyle/>
          <a:p>
            <a:r>
              <a:rPr lang="en-US" sz="4800" b="1" dirty="0"/>
              <a:t>Overview</a:t>
            </a:r>
          </a:p>
          <a:p>
            <a:endParaRPr lang="en-US" sz="4800" b="1" dirty="0"/>
          </a:p>
          <a:p>
            <a:endParaRPr lang="en-US" sz="4800" b="1" dirty="0"/>
          </a:p>
          <a:p>
            <a:endParaRPr lang="en-US" sz="3600" dirty="0"/>
          </a:p>
        </p:txBody>
      </p:sp>
      <p:sp>
        <p:nvSpPr>
          <p:cNvPr id="4" name="TextBox 3">
            <a:extLst>
              <a:ext uri="{FF2B5EF4-FFF2-40B4-BE49-F238E27FC236}">
                <a16:creationId xmlns:a16="http://schemas.microsoft.com/office/drawing/2014/main" id="{F5FB933D-4092-0AE9-2906-7BEA88BA2400}"/>
              </a:ext>
            </a:extLst>
          </p:cNvPr>
          <p:cNvSpPr txBox="1"/>
          <p:nvPr/>
        </p:nvSpPr>
        <p:spPr>
          <a:xfrm rot="10800000" flipV="1">
            <a:off x="1268361" y="1177667"/>
            <a:ext cx="8573727" cy="923330"/>
          </a:xfrm>
          <a:prstGeom prst="rect">
            <a:avLst/>
          </a:prstGeom>
          <a:noFill/>
        </p:spPr>
        <p:txBody>
          <a:bodyPr wrap="square" rtlCol="0">
            <a:spAutoFit/>
          </a:bodyPr>
          <a:lstStyle/>
          <a:p>
            <a:pPr algn="l"/>
            <a:r>
              <a:rPr lang="en-US" b="1" i="0" dirty="0">
                <a:solidFill>
                  <a:schemeClr val="bg2">
                    <a:lumMod val="10000"/>
                  </a:schemeClr>
                </a:solidFill>
                <a:effectLst/>
                <a:latin typeface="-apple-system"/>
              </a:rPr>
              <a:t>- This report provides an analysis of aircraft damage data to identify trends and patterns in aviation incidents. The analysis aims to answer key business questions and provide insights to stakeholders in the aviation industry.</a:t>
            </a:r>
          </a:p>
        </p:txBody>
      </p:sp>
      <p:sp>
        <p:nvSpPr>
          <p:cNvPr id="5" name="TextBox 4">
            <a:extLst>
              <a:ext uri="{FF2B5EF4-FFF2-40B4-BE49-F238E27FC236}">
                <a16:creationId xmlns:a16="http://schemas.microsoft.com/office/drawing/2014/main" id="{ED9327DC-E9B2-4E21-3CB3-CFA14C4AB14D}"/>
              </a:ext>
            </a:extLst>
          </p:cNvPr>
          <p:cNvSpPr txBox="1"/>
          <p:nvPr/>
        </p:nvSpPr>
        <p:spPr>
          <a:xfrm>
            <a:off x="1268361" y="2310581"/>
            <a:ext cx="8249265" cy="369332"/>
          </a:xfrm>
          <a:prstGeom prst="rect">
            <a:avLst/>
          </a:prstGeom>
          <a:noFill/>
        </p:spPr>
        <p:txBody>
          <a:bodyPr wrap="square" rtlCol="0">
            <a:spAutoFit/>
          </a:bodyPr>
          <a:lstStyle/>
          <a:p>
            <a:r>
              <a:rPr lang="en-US" b="1" dirty="0"/>
              <a:t>Business Understanding</a:t>
            </a:r>
          </a:p>
        </p:txBody>
      </p:sp>
      <p:sp>
        <p:nvSpPr>
          <p:cNvPr id="7" name="TextBox 6">
            <a:extLst>
              <a:ext uri="{FF2B5EF4-FFF2-40B4-BE49-F238E27FC236}">
                <a16:creationId xmlns:a16="http://schemas.microsoft.com/office/drawing/2014/main" id="{12CECC39-22E6-EB2F-45D6-CF79F22588CF}"/>
              </a:ext>
            </a:extLst>
          </p:cNvPr>
          <p:cNvSpPr txBox="1"/>
          <p:nvPr/>
        </p:nvSpPr>
        <p:spPr>
          <a:xfrm>
            <a:off x="1268360" y="2679913"/>
            <a:ext cx="7384027" cy="3416320"/>
          </a:xfrm>
          <a:prstGeom prst="rect">
            <a:avLst/>
          </a:prstGeom>
          <a:noFill/>
        </p:spPr>
        <p:txBody>
          <a:bodyPr wrap="square" rtlCol="0">
            <a:spAutoFit/>
          </a:bodyPr>
          <a:lstStyle/>
          <a:p>
            <a:pPr algn="l"/>
            <a:r>
              <a:rPr lang="en-US" b="1" i="0" dirty="0">
                <a:effectLst/>
                <a:latin typeface="-apple-system"/>
              </a:rPr>
              <a:t>Stakeholders:</a:t>
            </a:r>
          </a:p>
          <a:p>
            <a:pPr marL="285750" indent="-285750" algn="l">
              <a:buFont typeface="Wingdings" panose="05000000000000000000" pitchFamily="2" charset="2"/>
              <a:buChar char="§"/>
            </a:pPr>
            <a:r>
              <a:rPr lang="en-US" b="1" i="0" dirty="0">
                <a:effectLst/>
                <a:latin typeface="-apple-system"/>
              </a:rPr>
              <a:t>Aviation safety regulators</a:t>
            </a:r>
          </a:p>
          <a:p>
            <a:pPr marL="285750" indent="-285750" algn="l">
              <a:buFont typeface="Wingdings" panose="05000000000000000000" pitchFamily="2" charset="2"/>
              <a:buChar char="§"/>
            </a:pPr>
            <a:r>
              <a:rPr lang="en-US" b="1" i="0" dirty="0">
                <a:effectLst/>
                <a:latin typeface="-apple-system"/>
              </a:rPr>
              <a:t>Aircraft manufacturers</a:t>
            </a:r>
          </a:p>
          <a:p>
            <a:pPr marL="285750" indent="-285750" algn="l">
              <a:buFont typeface="Wingdings" panose="05000000000000000000" pitchFamily="2" charset="2"/>
              <a:buChar char="§"/>
            </a:pPr>
            <a:r>
              <a:rPr lang="en-US" b="1" i="0" dirty="0">
                <a:effectLst/>
                <a:latin typeface="-apple-system"/>
              </a:rPr>
              <a:t>Airlines and aircraft operators</a:t>
            </a:r>
          </a:p>
          <a:p>
            <a:pPr marL="285750" indent="-285750" algn="l">
              <a:buFont typeface="Wingdings" panose="05000000000000000000" pitchFamily="2" charset="2"/>
              <a:buChar char="§"/>
            </a:pPr>
            <a:r>
              <a:rPr lang="en-US" b="1" i="0" dirty="0">
                <a:effectLst/>
                <a:latin typeface="-apple-system"/>
              </a:rPr>
              <a:t>Insurance companies</a:t>
            </a:r>
          </a:p>
          <a:p>
            <a:pPr marL="285750" indent="-285750" algn="l">
              <a:buFont typeface="Wingdings" panose="05000000000000000000" pitchFamily="2" charset="2"/>
              <a:buChar char="§"/>
            </a:pPr>
            <a:r>
              <a:rPr lang="en-US" b="1" i="0" dirty="0">
                <a:effectLst/>
                <a:latin typeface="-apple-system"/>
              </a:rPr>
              <a:t>Aviation safety researchers</a:t>
            </a:r>
          </a:p>
          <a:p>
            <a:pPr marL="285750" indent="-285750" algn="l">
              <a:buFont typeface="Wingdings" panose="05000000000000000000" pitchFamily="2" charset="2"/>
              <a:buChar char="§"/>
            </a:pPr>
            <a:endParaRPr lang="en-US" b="1" i="0" dirty="0">
              <a:effectLst/>
              <a:latin typeface="-apple-system"/>
            </a:endParaRPr>
          </a:p>
          <a:p>
            <a:pPr algn="l"/>
            <a:r>
              <a:rPr lang="en-US" b="1" i="0" dirty="0">
                <a:effectLst/>
                <a:latin typeface="-apple-system"/>
              </a:rPr>
              <a:t>Key Business Questions:</a:t>
            </a:r>
          </a:p>
          <a:p>
            <a:pPr marL="285750" indent="-285750" algn="l">
              <a:buFont typeface="Wingdings" panose="05000000000000000000" pitchFamily="2" charset="2"/>
              <a:buChar char="§"/>
            </a:pPr>
            <a:r>
              <a:rPr lang="en-US" b="1" i="0" dirty="0">
                <a:effectLst/>
                <a:latin typeface="-apple-system"/>
              </a:rPr>
              <a:t>What are the most common types of aircraft damage?</a:t>
            </a:r>
          </a:p>
          <a:p>
            <a:pPr marL="285750" indent="-285750" algn="l">
              <a:buFont typeface="Wingdings" panose="05000000000000000000" pitchFamily="2" charset="2"/>
              <a:buChar char="§"/>
            </a:pPr>
            <a:r>
              <a:rPr lang="en-US" b="1" i="0" dirty="0">
                <a:effectLst/>
                <a:latin typeface="-apple-system"/>
              </a:rPr>
              <a:t>How do different engine types affect the severity of damage?</a:t>
            </a:r>
          </a:p>
          <a:p>
            <a:pPr marL="285750" indent="-285750" algn="l">
              <a:buFont typeface="Wingdings" panose="05000000000000000000" pitchFamily="2" charset="2"/>
              <a:buChar char="§"/>
            </a:pPr>
            <a:r>
              <a:rPr lang="en-US" b="1" i="0" dirty="0">
                <a:effectLst/>
                <a:latin typeface="-apple-system"/>
              </a:rPr>
              <a:t>What are the trends in aircraft damage over time?</a:t>
            </a:r>
          </a:p>
          <a:p>
            <a:endParaRPr lang="en-US" dirty="0"/>
          </a:p>
        </p:txBody>
      </p:sp>
    </p:spTree>
    <p:extLst>
      <p:ext uri="{BB962C8B-B14F-4D97-AF65-F5344CB8AC3E}">
        <p14:creationId xmlns:p14="http://schemas.microsoft.com/office/powerpoint/2010/main" val="319474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62E9E-B855-5515-6FAB-BFD7FDC7A02E}"/>
              </a:ext>
            </a:extLst>
          </p:cNvPr>
          <p:cNvSpPr txBox="1"/>
          <p:nvPr/>
        </p:nvSpPr>
        <p:spPr>
          <a:xfrm>
            <a:off x="1052053" y="157317"/>
            <a:ext cx="6440128" cy="461665"/>
          </a:xfrm>
          <a:prstGeom prst="rect">
            <a:avLst/>
          </a:prstGeom>
          <a:noFill/>
        </p:spPr>
        <p:txBody>
          <a:bodyPr wrap="square" rtlCol="0">
            <a:spAutoFit/>
          </a:bodyPr>
          <a:lstStyle/>
          <a:p>
            <a:r>
              <a:rPr lang="en-US" sz="2400" b="1" dirty="0"/>
              <a:t>Data Understanding and Analysis</a:t>
            </a:r>
          </a:p>
        </p:txBody>
      </p:sp>
      <p:sp>
        <p:nvSpPr>
          <p:cNvPr id="3" name="TextBox 2">
            <a:extLst>
              <a:ext uri="{FF2B5EF4-FFF2-40B4-BE49-F238E27FC236}">
                <a16:creationId xmlns:a16="http://schemas.microsoft.com/office/drawing/2014/main" id="{DB8D0B58-EBAE-B644-ED68-E933896D9910}"/>
              </a:ext>
            </a:extLst>
          </p:cNvPr>
          <p:cNvSpPr txBox="1"/>
          <p:nvPr/>
        </p:nvSpPr>
        <p:spPr>
          <a:xfrm>
            <a:off x="1170039" y="618982"/>
            <a:ext cx="7403690" cy="5816977"/>
          </a:xfrm>
          <a:prstGeom prst="rect">
            <a:avLst/>
          </a:prstGeom>
          <a:noFill/>
        </p:spPr>
        <p:txBody>
          <a:bodyPr wrap="square" rtlCol="0">
            <a:spAutoFit/>
          </a:bodyPr>
          <a:lstStyle/>
          <a:p>
            <a:pPr algn="l"/>
            <a:r>
              <a:rPr lang="en-US" sz="2400" b="1" i="0" dirty="0">
                <a:effectLst/>
                <a:latin typeface="-apple-system"/>
              </a:rPr>
              <a:t>Source of Data:</a:t>
            </a:r>
          </a:p>
          <a:p>
            <a:pPr algn="l"/>
            <a:r>
              <a:rPr lang="en-US" i="0" dirty="0">
                <a:effectLst/>
                <a:latin typeface="-apple-system"/>
              </a:rPr>
              <a:t>The data was obtained from a dataset of aircraft damage incidents.</a:t>
            </a:r>
          </a:p>
          <a:p>
            <a:pPr algn="l"/>
            <a:r>
              <a:rPr lang="en-US" i="0" dirty="0">
                <a:effectLst/>
                <a:latin typeface="-apple-system"/>
              </a:rPr>
              <a:t>Description of Data: The dataset contains information on aircraft damage incidents, including the date of the incident, engine type, and severity of damage.</a:t>
            </a:r>
          </a:p>
          <a:p>
            <a:pPr algn="l"/>
            <a:endParaRPr lang="en-US" b="1" i="0" dirty="0">
              <a:effectLst/>
              <a:latin typeface="-apple-system"/>
            </a:endParaRPr>
          </a:p>
          <a:p>
            <a:pPr algn="l"/>
            <a:r>
              <a:rPr lang="en-US" sz="2400" b="1" i="0" dirty="0">
                <a:effectLst/>
                <a:latin typeface="-apple-system"/>
              </a:rPr>
              <a:t>Visualizations:</a:t>
            </a:r>
          </a:p>
          <a:p>
            <a:pPr algn="l"/>
            <a:r>
              <a:rPr lang="en-US" b="1" i="0" dirty="0">
                <a:effectLst/>
                <a:latin typeface="-apple-system"/>
              </a:rPr>
              <a:t>Visualization 1: </a:t>
            </a:r>
            <a:r>
              <a:rPr lang="en-US" i="0" dirty="0">
                <a:effectLst/>
                <a:latin typeface="-apple-system"/>
              </a:rPr>
              <a:t>Event Date vs. Total Fatal Injuries (1948-2022)</a:t>
            </a:r>
          </a:p>
          <a:p>
            <a:pPr algn="l"/>
            <a:r>
              <a:rPr lang="en-US" i="0" dirty="0">
                <a:effectLst/>
                <a:latin typeface="-apple-system"/>
              </a:rPr>
              <a:t>This graph shows the trend of total fatal injuries in aircraft damage incidents over time. The graph is divided into three sections, each representing a different time period.</a:t>
            </a:r>
          </a:p>
          <a:p>
            <a:pPr algn="l"/>
            <a:endParaRPr lang="en-US" i="0" dirty="0">
              <a:effectLst/>
              <a:latin typeface="-apple-system"/>
            </a:endParaRPr>
          </a:p>
          <a:p>
            <a:pPr algn="l"/>
            <a:r>
              <a:rPr lang="en-US" b="1" i="0" dirty="0">
                <a:effectLst/>
                <a:latin typeface="-apple-system"/>
              </a:rPr>
              <a:t>Visualization 2: </a:t>
            </a:r>
            <a:r>
              <a:rPr lang="en-US" i="0" dirty="0">
                <a:effectLst/>
                <a:latin typeface="-apple-system"/>
              </a:rPr>
              <a:t>Event Date vs. Total Fatal Injuries (broken down by time period)</a:t>
            </a:r>
          </a:p>
          <a:p>
            <a:pPr algn="l"/>
            <a:r>
              <a:rPr lang="en-US" i="0" dirty="0">
                <a:effectLst/>
                <a:latin typeface="-apple-system"/>
              </a:rPr>
              <a:t>This graph provides a more detailed view of the trend in total fatal injuries over time, broken down into three time periods.</a:t>
            </a:r>
          </a:p>
          <a:p>
            <a:pPr algn="l"/>
            <a:endParaRPr lang="en-US" b="1" i="0" dirty="0">
              <a:effectLst/>
              <a:latin typeface="-apple-system"/>
            </a:endParaRPr>
          </a:p>
          <a:p>
            <a:pPr algn="l"/>
            <a:r>
              <a:rPr lang="en-US" b="1" i="0" dirty="0">
                <a:effectLst/>
                <a:latin typeface="-apple-system"/>
              </a:rPr>
              <a:t>Visualization 3: </a:t>
            </a:r>
            <a:r>
              <a:rPr lang="en-US" i="0" dirty="0">
                <a:effectLst/>
                <a:latin typeface="-apple-system"/>
              </a:rPr>
              <a:t>Event Date (2018-2022)</a:t>
            </a:r>
          </a:p>
          <a:p>
            <a:pPr algn="l"/>
            <a:r>
              <a:rPr lang="en-US" i="0" dirty="0">
                <a:effectLst/>
                <a:latin typeface="-apple-system"/>
              </a:rPr>
              <a:t>This graph shows the trend of total fatal injuries in aircraft damage incidents from 2018 to 2022.</a:t>
            </a:r>
          </a:p>
        </p:txBody>
      </p:sp>
    </p:spTree>
    <p:extLst>
      <p:ext uri="{BB962C8B-B14F-4D97-AF65-F5344CB8AC3E}">
        <p14:creationId xmlns:p14="http://schemas.microsoft.com/office/powerpoint/2010/main" val="378759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EEA68-6EAE-81F6-9498-AFEF12B51568}"/>
              </a:ext>
            </a:extLst>
          </p:cNvPr>
          <p:cNvSpPr txBox="1"/>
          <p:nvPr/>
        </p:nvSpPr>
        <p:spPr>
          <a:xfrm>
            <a:off x="1238864" y="0"/>
            <a:ext cx="7914968" cy="2031325"/>
          </a:xfrm>
          <a:prstGeom prst="rect">
            <a:avLst/>
          </a:prstGeom>
          <a:noFill/>
        </p:spPr>
        <p:txBody>
          <a:bodyPr wrap="square" rtlCol="0">
            <a:spAutoFit/>
          </a:bodyPr>
          <a:lstStyle/>
          <a:p>
            <a:r>
              <a:rPr lang="en-US" b="1" dirty="0"/>
              <a:t>Recommendations:</a:t>
            </a:r>
          </a:p>
          <a:p>
            <a:pPr marL="285750" indent="-285750">
              <a:buFont typeface="Wingdings" panose="05000000000000000000" pitchFamily="2" charset="2"/>
              <a:buChar char="§"/>
            </a:pPr>
            <a:endParaRPr lang="en-US" dirty="0"/>
          </a:p>
          <a:p>
            <a:pPr marL="285750" indent="-285750" algn="l">
              <a:buFont typeface="Wingdings" panose="05000000000000000000" pitchFamily="2" charset="2"/>
              <a:buChar char="§"/>
            </a:pPr>
            <a:r>
              <a:rPr lang="en-US" b="0" i="0" dirty="0">
                <a:solidFill>
                  <a:srgbClr val="374151"/>
                </a:solidFill>
                <a:effectLst/>
                <a:latin typeface="__Inter_aaf875"/>
              </a:rPr>
              <a:t>Aviation safety regulators to continue monitoring and improving safety standards to maintain the decreasing trend in fatal injuries.</a:t>
            </a:r>
          </a:p>
          <a:p>
            <a:pPr marL="285750" indent="-285750" algn="l">
              <a:buFont typeface="Wingdings" panose="05000000000000000000" pitchFamily="2" charset="2"/>
              <a:buChar char="§"/>
            </a:pPr>
            <a:r>
              <a:rPr lang="en-US" b="0" i="0" dirty="0">
                <a:solidFill>
                  <a:srgbClr val="374151"/>
                </a:solidFill>
                <a:effectLst/>
                <a:latin typeface="__Inter_aaf875"/>
              </a:rPr>
              <a:t>Aircraft manufacturers to focus on designing and manufacturing safer aircraft, particularly those with reciprocating engines.</a:t>
            </a:r>
          </a:p>
          <a:p>
            <a:endParaRPr lang="en-US" dirty="0"/>
          </a:p>
        </p:txBody>
      </p:sp>
      <p:sp>
        <p:nvSpPr>
          <p:cNvPr id="3" name="TextBox 2">
            <a:extLst>
              <a:ext uri="{FF2B5EF4-FFF2-40B4-BE49-F238E27FC236}">
                <a16:creationId xmlns:a16="http://schemas.microsoft.com/office/drawing/2014/main" id="{6B950E89-C8B0-1EE0-648D-F22E241075BF}"/>
              </a:ext>
            </a:extLst>
          </p:cNvPr>
          <p:cNvSpPr txBox="1"/>
          <p:nvPr/>
        </p:nvSpPr>
        <p:spPr>
          <a:xfrm>
            <a:off x="1307691" y="2031325"/>
            <a:ext cx="8534400" cy="2092881"/>
          </a:xfrm>
          <a:prstGeom prst="rect">
            <a:avLst/>
          </a:prstGeom>
          <a:noFill/>
        </p:spPr>
        <p:txBody>
          <a:bodyPr wrap="square" rtlCol="0">
            <a:spAutoFit/>
          </a:bodyPr>
          <a:lstStyle/>
          <a:p>
            <a:pPr algn="l"/>
            <a:r>
              <a:rPr lang="en-US" sz="2000" b="1" i="0" dirty="0">
                <a:solidFill>
                  <a:srgbClr val="374151"/>
                </a:solidFill>
                <a:effectLst/>
                <a:latin typeface="__Inter_aaf875"/>
              </a:rPr>
              <a:t>Next Steps</a:t>
            </a:r>
          </a:p>
          <a:p>
            <a:pPr algn="l"/>
            <a:endParaRPr lang="en-US" sz="2000" b="1" i="0" dirty="0">
              <a:solidFill>
                <a:srgbClr val="374151"/>
              </a:solidFill>
              <a:effectLst/>
              <a:latin typeface="__Inter_aaf875"/>
            </a:endParaRPr>
          </a:p>
          <a:p>
            <a:pPr marL="285750" indent="-285750" algn="l">
              <a:buFont typeface="Wingdings" panose="05000000000000000000" pitchFamily="2" charset="2"/>
              <a:buChar char="§"/>
            </a:pPr>
            <a:r>
              <a:rPr lang="en-US" b="0" i="0" dirty="0">
                <a:solidFill>
                  <a:srgbClr val="374151"/>
                </a:solidFill>
                <a:effectLst/>
                <a:latin typeface="__Inter_aaf875"/>
              </a:rPr>
              <a:t>Collect and analyze more comprehensive data on aircraft damage incidents, including purpose of flight and other relevant factors.</a:t>
            </a:r>
          </a:p>
          <a:p>
            <a:pPr marL="285750" indent="-285750" algn="l">
              <a:buFont typeface="Wingdings" panose="05000000000000000000" pitchFamily="2" charset="2"/>
              <a:buChar char="§"/>
            </a:pPr>
            <a:r>
              <a:rPr lang="en-US" b="0" i="0" dirty="0">
                <a:solidFill>
                  <a:srgbClr val="374151"/>
                </a:solidFill>
                <a:effectLst/>
                <a:latin typeface="__Inter_aaf875"/>
              </a:rPr>
              <a:t>Conduct further research on the causes of damage incidents and identify areas for improvement.</a:t>
            </a:r>
          </a:p>
          <a:p>
            <a:endParaRPr lang="en-US" dirty="0"/>
          </a:p>
        </p:txBody>
      </p:sp>
      <p:sp>
        <p:nvSpPr>
          <p:cNvPr id="4" name="TextBox 3">
            <a:extLst>
              <a:ext uri="{FF2B5EF4-FFF2-40B4-BE49-F238E27FC236}">
                <a16:creationId xmlns:a16="http://schemas.microsoft.com/office/drawing/2014/main" id="{A0013BDE-E1D7-E941-387C-FD68BF92F96D}"/>
              </a:ext>
            </a:extLst>
          </p:cNvPr>
          <p:cNvSpPr txBox="1"/>
          <p:nvPr/>
        </p:nvSpPr>
        <p:spPr>
          <a:xfrm>
            <a:off x="1238865" y="4062650"/>
            <a:ext cx="7806814" cy="1477328"/>
          </a:xfrm>
          <a:prstGeom prst="rect">
            <a:avLst/>
          </a:prstGeom>
          <a:noFill/>
        </p:spPr>
        <p:txBody>
          <a:bodyPr wrap="square" rtlCol="0">
            <a:spAutoFit/>
          </a:bodyPr>
          <a:lstStyle/>
          <a:p>
            <a:pPr algn="l"/>
            <a:r>
              <a:rPr lang="en-US" b="1" i="0" dirty="0">
                <a:solidFill>
                  <a:srgbClr val="374151"/>
                </a:solidFill>
                <a:effectLst/>
                <a:latin typeface="__Inter_aaf875"/>
              </a:rPr>
              <a:t>Thank You</a:t>
            </a:r>
            <a:endParaRPr lang="en-US" b="0" i="0" dirty="0">
              <a:solidFill>
                <a:srgbClr val="374151"/>
              </a:solidFill>
              <a:effectLst/>
              <a:latin typeface="__Inter_aaf875"/>
            </a:endParaRPr>
          </a:p>
          <a:p>
            <a:pPr marL="285750" indent="-285750" algn="l">
              <a:buFont typeface="Wingdings" panose="05000000000000000000" pitchFamily="2" charset="2"/>
              <a:buChar char="§"/>
            </a:pPr>
            <a:r>
              <a:rPr lang="en-US" i="0" dirty="0">
                <a:solidFill>
                  <a:srgbClr val="374151"/>
                </a:solidFill>
                <a:effectLst/>
                <a:latin typeface="__Inter_aaf875"/>
              </a:rPr>
              <a:t>Thank you for your attention. I hope this analysis has provided valuable insights into the trends and patterns of aircraft damage incidents.</a:t>
            </a:r>
          </a:p>
          <a:p>
            <a:pPr algn="l"/>
            <a:endParaRPr lang="en-US" b="0" i="0" dirty="0">
              <a:solidFill>
                <a:srgbClr val="374151"/>
              </a:solidFill>
              <a:effectLst/>
              <a:latin typeface="__Inter_aaf875"/>
            </a:endParaRPr>
          </a:p>
          <a:p>
            <a:endParaRPr lang="en-US" dirty="0"/>
          </a:p>
        </p:txBody>
      </p:sp>
      <p:sp>
        <p:nvSpPr>
          <p:cNvPr id="8" name="TextBox 7">
            <a:extLst>
              <a:ext uri="{FF2B5EF4-FFF2-40B4-BE49-F238E27FC236}">
                <a16:creationId xmlns:a16="http://schemas.microsoft.com/office/drawing/2014/main" id="{326270E7-9359-31BD-9850-171039540827}"/>
              </a:ext>
            </a:extLst>
          </p:cNvPr>
          <p:cNvSpPr txBox="1"/>
          <p:nvPr/>
        </p:nvSpPr>
        <p:spPr>
          <a:xfrm>
            <a:off x="1238864" y="4973426"/>
            <a:ext cx="6794091" cy="2031325"/>
          </a:xfrm>
          <a:prstGeom prst="rect">
            <a:avLst/>
          </a:prstGeom>
          <a:noFill/>
        </p:spPr>
        <p:txBody>
          <a:bodyPr wrap="square" rtlCol="0">
            <a:spAutoFit/>
          </a:bodyPr>
          <a:lstStyle/>
          <a:p>
            <a:pPr algn="l"/>
            <a:endParaRPr lang="en-US" b="0" i="0" dirty="0">
              <a:solidFill>
                <a:srgbClr val="374151"/>
              </a:solidFill>
              <a:effectLst/>
              <a:latin typeface="__Inter_aaf875"/>
            </a:endParaRPr>
          </a:p>
          <a:p>
            <a:pPr algn="l"/>
            <a:r>
              <a:rPr lang="en-US" b="1" i="0" dirty="0">
                <a:solidFill>
                  <a:srgbClr val="374151"/>
                </a:solidFill>
                <a:effectLst/>
                <a:latin typeface="__Inter_aaf875"/>
              </a:rPr>
              <a:t>Contact Information</a:t>
            </a:r>
            <a:endParaRPr lang="en-US" b="0" i="0" dirty="0">
              <a:solidFill>
                <a:srgbClr val="374151"/>
              </a:solidFill>
              <a:effectLst/>
              <a:latin typeface="__Inter_aaf875"/>
            </a:endParaRPr>
          </a:p>
          <a:p>
            <a:pPr algn="l"/>
            <a:r>
              <a:rPr lang="en-US" b="0" i="0" dirty="0">
                <a:solidFill>
                  <a:srgbClr val="374151"/>
                </a:solidFill>
                <a:effectLst/>
                <a:latin typeface="__Inter_aaf875"/>
              </a:rPr>
              <a:t>Name: [Your Name] LinkedIn Profile: [Your LinkedIn Profile URL]</a:t>
            </a:r>
          </a:p>
          <a:p>
            <a:pPr algn="l"/>
            <a:endParaRPr lang="en-US" b="0" i="0" dirty="0">
              <a:solidFill>
                <a:srgbClr val="374151"/>
              </a:solidFill>
              <a:effectLst/>
              <a:latin typeface="__Inter_aaf875"/>
            </a:endParaRPr>
          </a:p>
          <a:p>
            <a:pPr algn="l"/>
            <a:r>
              <a:rPr lang="en-US" b="0" i="0" dirty="0">
                <a:solidFill>
                  <a:srgbClr val="374151"/>
                </a:solidFill>
                <a:effectLst/>
                <a:latin typeface="__Inter_aaf875"/>
              </a:rPr>
              <a:t>Please feel free to reach out to me if you have any questions or would like to discuss this project further.</a:t>
            </a:r>
          </a:p>
          <a:p>
            <a:endParaRPr lang="en-US" dirty="0"/>
          </a:p>
        </p:txBody>
      </p:sp>
    </p:spTree>
    <p:extLst>
      <p:ext uri="{BB962C8B-B14F-4D97-AF65-F5344CB8AC3E}">
        <p14:creationId xmlns:p14="http://schemas.microsoft.com/office/powerpoint/2010/main" val="1842731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16c05727-aa75-4e4a-9b5f-8a80a1165891"/>
    <ds:schemaRef ds:uri="71af3243-3dd4-4a8d-8c0d-dd76da1f02a5"/>
    <ds:schemaRef ds:uri="http://www.w3.org/XML/1998/namespace"/>
    <ds:schemaRef ds:uri="http://schemas.openxmlformats.org/package/2006/metadata/core-properties"/>
    <ds:schemaRef ds:uri="http://purl.org/dc/dcmitype/"/>
    <ds:schemaRef ds:uri="http://schemas.microsoft.com/office/infopath/2007/PartnerControls"/>
    <ds:schemaRef ds:uri="230e9df3-be65-4c73-a93b-d1236ebd677e"/>
    <ds:schemaRef ds:uri="http://schemas.microsoft.com/office/2006/documentManagement/types"/>
    <ds:schemaRef ds:uri="http://schemas.microsoft.com/sharepoint/v3"/>
    <ds:schemaRef ds:uri="http://purl.org/dc/terms/"/>
    <ds:schemaRef ds:uri="http://purl.org/dc/elements/1.1/"/>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50</TotalTime>
  <Words>394</Words>
  <Application>Microsoft Office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__Inter_aaf875</vt:lpstr>
      <vt:lpstr>-apple-system</vt:lpstr>
      <vt:lpstr>Arial</vt:lpstr>
      <vt:lpstr>Trebuchet MS</vt:lpstr>
      <vt:lpstr>Wingdings</vt:lpstr>
      <vt:lpstr>Wingdings 3</vt:lpstr>
      <vt:lpstr>Facet</vt:lpstr>
      <vt:lpstr>Aviation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 Ogutu</dc:creator>
  <cp:lastModifiedBy>Martin Ogutu</cp:lastModifiedBy>
  <cp:revision>2</cp:revision>
  <dcterms:created xsi:type="dcterms:W3CDTF">2024-06-18T11:10:11Z</dcterms:created>
  <dcterms:modified xsi:type="dcterms:W3CDTF">2024-06-18T12:04:15Z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