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notesSlides/notesSlide8.xml" ContentType="application/vnd.openxmlformats-officedocument.presentationml.notesSlide+xml"/>
  <Override PartName="/ppt/charts/chart5.xml" ContentType="application/vnd.openxmlformats-officedocument.drawingml.chart+xml"/>
  <Override PartName="/ppt/notesSlides/notesSlide9.xml" ContentType="application/vnd.openxmlformats-officedocument.presentationml.notesSlide+xml"/>
  <Override PartName="/ppt/charts/chart6.xml" ContentType="application/vnd.openxmlformats-officedocument.drawingml.chart+xml"/>
  <Override PartName="/ppt/notesSlides/notesSlide10.xml" ContentType="application/vnd.openxmlformats-officedocument.presentationml.notesSlid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7" r:id="rId3"/>
    <p:sldId id="288" r:id="rId4"/>
    <p:sldId id="323" r:id="rId5"/>
    <p:sldId id="322" r:id="rId6"/>
    <p:sldId id="320" r:id="rId7"/>
    <p:sldId id="314" r:id="rId8"/>
    <p:sldId id="315" r:id="rId9"/>
    <p:sldId id="316" r:id="rId10"/>
    <p:sldId id="317" r:id="rId11"/>
    <p:sldId id="318" r:id="rId12"/>
    <p:sldId id="310" r:id="rId13"/>
    <p:sldId id="299"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0B"/>
    <a:srgbClr val="BA7A0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57" autoAdjust="0"/>
    <p:restoredTop sz="79333" autoAdjust="0"/>
  </p:normalViewPr>
  <p:slideViewPr>
    <p:cSldViewPr>
      <p:cViewPr>
        <p:scale>
          <a:sx n="100" d="100"/>
          <a:sy n="100" d="100"/>
        </p:scale>
        <p:origin x="-20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35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Successful</c:v>
                </c:pt>
              </c:strCache>
            </c:strRef>
          </c:tx>
          <c:spPr>
            <a:solidFill>
              <a:srgbClr val="00B050"/>
            </a:solidFill>
          </c:spPr>
          <c:invertIfNegative val="0"/>
          <c:cat>
            <c:strRef>
              <c:f>Sheet1!$A$2:$A$6</c:f>
              <c:strCache>
                <c:ptCount val="5"/>
                <c:pt idx="0">
                  <c:v>Traditional</c:v>
                </c:pt>
                <c:pt idx="1">
                  <c:v>Ad-Hoc</c:v>
                </c:pt>
                <c:pt idx="2">
                  <c:v>Agile</c:v>
                </c:pt>
                <c:pt idx="3">
                  <c:v>Iterative</c:v>
                </c:pt>
                <c:pt idx="4">
                  <c:v>Lean</c:v>
                </c:pt>
              </c:strCache>
            </c:strRef>
          </c:cat>
          <c:val>
            <c:numRef>
              <c:f>Sheet1!$B$2:$B$6</c:f>
              <c:numCache>
                <c:formatCode>0%</c:formatCode>
                <c:ptCount val="5"/>
                <c:pt idx="0">
                  <c:v>0.49</c:v>
                </c:pt>
                <c:pt idx="1">
                  <c:v>0.5</c:v>
                </c:pt>
                <c:pt idx="2">
                  <c:v>0.64</c:v>
                </c:pt>
                <c:pt idx="3">
                  <c:v>0.65</c:v>
                </c:pt>
                <c:pt idx="4">
                  <c:v>0.72</c:v>
                </c:pt>
              </c:numCache>
            </c:numRef>
          </c:val>
        </c:ser>
        <c:ser>
          <c:idx val="1"/>
          <c:order val="1"/>
          <c:tx>
            <c:strRef>
              <c:f>Sheet1!$C$1</c:f>
              <c:strCache>
                <c:ptCount val="1"/>
                <c:pt idx="0">
                  <c:v>Challenged</c:v>
                </c:pt>
              </c:strCache>
            </c:strRef>
          </c:tx>
          <c:spPr>
            <a:solidFill>
              <a:srgbClr val="FFC000"/>
            </a:solidFill>
          </c:spPr>
          <c:invertIfNegative val="0"/>
          <c:cat>
            <c:strRef>
              <c:f>Sheet1!$A$2:$A$6</c:f>
              <c:strCache>
                <c:ptCount val="5"/>
                <c:pt idx="0">
                  <c:v>Traditional</c:v>
                </c:pt>
                <c:pt idx="1">
                  <c:v>Ad-Hoc</c:v>
                </c:pt>
                <c:pt idx="2">
                  <c:v>Agile</c:v>
                </c:pt>
                <c:pt idx="3">
                  <c:v>Iterative</c:v>
                </c:pt>
                <c:pt idx="4">
                  <c:v>Lean</c:v>
                </c:pt>
              </c:strCache>
            </c:strRef>
          </c:cat>
          <c:val>
            <c:numRef>
              <c:f>Sheet1!$C$2:$C$6</c:f>
              <c:numCache>
                <c:formatCode>0%</c:formatCode>
                <c:ptCount val="5"/>
                <c:pt idx="0">
                  <c:v>0.32</c:v>
                </c:pt>
                <c:pt idx="1">
                  <c:v>0.35</c:v>
                </c:pt>
                <c:pt idx="2">
                  <c:v>0.3</c:v>
                </c:pt>
                <c:pt idx="3">
                  <c:v>0.28000000000000003</c:v>
                </c:pt>
                <c:pt idx="4">
                  <c:v>0.21</c:v>
                </c:pt>
              </c:numCache>
            </c:numRef>
          </c:val>
        </c:ser>
        <c:ser>
          <c:idx val="2"/>
          <c:order val="2"/>
          <c:tx>
            <c:strRef>
              <c:f>Sheet1!$D$1</c:f>
              <c:strCache>
                <c:ptCount val="1"/>
                <c:pt idx="0">
                  <c:v>Failed</c:v>
                </c:pt>
              </c:strCache>
            </c:strRef>
          </c:tx>
          <c:spPr>
            <a:solidFill>
              <a:srgbClr val="C00000"/>
            </a:solidFill>
          </c:spPr>
          <c:invertIfNegative val="0"/>
          <c:cat>
            <c:strRef>
              <c:f>Sheet1!$A$2:$A$6</c:f>
              <c:strCache>
                <c:ptCount val="5"/>
                <c:pt idx="0">
                  <c:v>Traditional</c:v>
                </c:pt>
                <c:pt idx="1">
                  <c:v>Ad-Hoc</c:v>
                </c:pt>
                <c:pt idx="2">
                  <c:v>Agile</c:v>
                </c:pt>
                <c:pt idx="3">
                  <c:v>Iterative</c:v>
                </c:pt>
                <c:pt idx="4">
                  <c:v>Lean</c:v>
                </c:pt>
              </c:strCache>
            </c:strRef>
          </c:cat>
          <c:val>
            <c:numRef>
              <c:f>Sheet1!$D$2:$D$6</c:f>
              <c:numCache>
                <c:formatCode>0%</c:formatCode>
                <c:ptCount val="5"/>
                <c:pt idx="0">
                  <c:v>0.18</c:v>
                </c:pt>
                <c:pt idx="1">
                  <c:v>0.15</c:v>
                </c:pt>
                <c:pt idx="2">
                  <c:v>0.06</c:v>
                </c:pt>
                <c:pt idx="3">
                  <c:v>7.0000000000000007E-2</c:v>
                </c:pt>
                <c:pt idx="4">
                  <c:v>7.0000000000000007E-2</c:v>
                </c:pt>
              </c:numCache>
            </c:numRef>
          </c:val>
        </c:ser>
        <c:dLbls>
          <c:showLegendKey val="0"/>
          <c:showVal val="0"/>
          <c:showCatName val="0"/>
          <c:showSerName val="0"/>
          <c:showPercent val="0"/>
          <c:showBubbleSize val="0"/>
        </c:dLbls>
        <c:gapWidth val="150"/>
        <c:overlap val="100"/>
        <c:axId val="10327552"/>
        <c:axId val="10329088"/>
      </c:barChart>
      <c:catAx>
        <c:axId val="10327552"/>
        <c:scaling>
          <c:orientation val="minMax"/>
        </c:scaling>
        <c:delete val="0"/>
        <c:axPos val="l"/>
        <c:majorTickMark val="out"/>
        <c:minorTickMark val="none"/>
        <c:tickLblPos val="nextTo"/>
        <c:crossAx val="10329088"/>
        <c:crosses val="autoZero"/>
        <c:auto val="1"/>
        <c:lblAlgn val="ctr"/>
        <c:lblOffset val="100"/>
        <c:noMultiLvlLbl val="0"/>
      </c:catAx>
      <c:valAx>
        <c:axId val="10329088"/>
        <c:scaling>
          <c:orientation val="minMax"/>
        </c:scaling>
        <c:delete val="0"/>
        <c:axPos val="b"/>
        <c:majorGridlines/>
        <c:numFmt formatCode="0%" sourceLinked="1"/>
        <c:majorTickMark val="out"/>
        <c:minorTickMark val="none"/>
        <c:tickLblPos val="nextTo"/>
        <c:crossAx val="10327552"/>
        <c:crosses val="autoZero"/>
        <c:crossBetween val="between"/>
      </c:valAx>
    </c:plotArea>
    <c:legend>
      <c:legendPos val="b"/>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bar"/>
        <c:grouping val="clustered"/>
        <c:varyColors val="0"/>
        <c:ser>
          <c:idx val="0"/>
          <c:order val="0"/>
          <c:tx>
            <c:strRef>
              <c:f>Sheet1!$B$1</c:f>
              <c:strCache>
                <c:ptCount val="1"/>
                <c:pt idx="0">
                  <c:v>Traditional</c:v>
                </c:pt>
              </c:strCache>
            </c:strRef>
          </c:tx>
          <c:spPr>
            <a:solidFill>
              <a:srgbClr val="800000"/>
            </a:solidFill>
          </c:spPr>
          <c:invertIfNegative val="0"/>
          <c:cat>
            <c:strRef>
              <c:f>Sheet1!$A$2:$A$5</c:f>
              <c:strCache>
                <c:ptCount val="4"/>
                <c:pt idx="0">
                  <c:v>Time/Schedule</c:v>
                </c:pt>
                <c:pt idx="1">
                  <c:v>ROI</c:v>
                </c:pt>
                <c:pt idx="2">
                  <c:v>Stakeholder Value</c:v>
                </c:pt>
                <c:pt idx="3">
                  <c:v>Product Quality</c:v>
                </c:pt>
              </c:strCache>
            </c:strRef>
          </c:cat>
          <c:val>
            <c:numRef>
              <c:f>Sheet1!$B$2:$B$5</c:f>
              <c:numCache>
                <c:formatCode>0.0</c:formatCode>
                <c:ptCount val="4"/>
                <c:pt idx="0">
                  <c:v>-0.7</c:v>
                </c:pt>
                <c:pt idx="1">
                  <c:v>0.5</c:v>
                </c:pt>
                <c:pt idx="2">
                  <c:v>1</c:v>
                </c:pt>
                <c:pt idx="3">
                  <c:v>1.9</c:v>
                </c:pt>
              </c:numCache>
            </c:numRef>
          </c:val>
        </c:ser>
        <c:ser>
          <c:idx val="1"/>
          <c:order val="1"/>
          <c:tx>
            <c:strRef>
              <c:f>Sheet1!$C$1</c:f>
              <c:strCache>
                <c:ptCount val="1"/>
                <c:pt idx="0">
                  <c:v>Ad-hoc</c:v>
                </c:pt>
              </c:strCache>
            </c:strRef>
          </c:tx>
          <c:invertIfNegative val="0"/>
          <c:cat>
            <c:strRef>
              <c:f>Sheet1!$A$2:$A$5</c:f>
              <c:strCache>
                <c:ptCount val="4"/>
                <c:pt idx="0">
                  <c:v>Time/Schedule</c:v>
                </c:pt>
                <c:pt idx="1">
                  <c:v>ROI</c:v>
                </c:pt>
                <c:pt idx="2">
                  <c:v>Stakeholder Value</c:v>
                </c:pt>
                <c:pt idx="3">
                  <c:v>Product Quality</c:v>
                </c:pt>
              </c:strCache>
            </c:strRef>
          </c:cat>
          <c:val>
            <c:numRef>
              <c:f>Sheet1!$C$2:$C$5</c:f>
              <c:numCache>
                <c:formatCode>0.0</c:formatCode>
                <c:ptCount val="4"/>
                <c:pt idx="0">
                  <c:v>0</c:v>
                </c:pt>
                <c:pt idx="1">
                  <c:v>-0.4</c:v>
                </c:pt>
                <c:pt idx="2">
                  <c:v>1.9</c:v>
                </c:pt>
                <c:pt idx="3">
                  <c:v>-1.4</c:v>
                </c:pt>
              </c:numCache>
            </c:numRef>
          </c:val>
        </c:ser>
        <c:ser>
          <c:idx val="2"/>
          <c:order val="2"/>
          <c:tx>
            <c:strRef>
              <c:f>Sheet1!$D$1</c:f>
              <c:strCache>
                <c:ptCount val="1"/>
                <c:pt idx="0">
                  <c:v>Iterative</c:v>
                </c:pt>
              </c:strCache>
            </c:strRef>
          </c:tx>
          <c:spPr>
            <a:solidFill>
              <a:srgbClr val="FFC40B"/>
            </a:solidFill>
          </c:spPr>
          <c:invertIfNegative val="0"/>
          <c:cat>
            <c:strRef>
              <c:f>Sheet1!$A$2:$A$5</c:f>
              <c:strCache>
                <c:ptCount val="4"/>
                <c:pt idx="0">
                  <c:v>Time/Schedule</c:v>
                </c:pt>
                <c:pt idx="1">
                  <c:v>ROI</c:v>
                </c:pt>
                <c:pt idx="2">
                  <c:v>Stakeholder Value</c:v>
                </c:pt>
                <c:pt idx="3">
                  <c:v>Product Quality</c:v>
                </c:pt>
              </c:strCache>
            </c:strRef>
          </c:cat>
          <c:val>
            <c:numRef>
              <c:f>Sheet1!$D$2:$D$5</c:f>
              <c:numCache>
                <c:formatCode>0.0</c:formatCode>
                <c:ptCount val="4"/>
                <c:pt idx="0">
                  <c:v>4.9000000000000004</c:v>
                </c:pt>
                <c:pt idx="1">
                  <c:v>4.2</c:v>
                </c:pt>
                <c:pt idx="2">
                  <c:v>5.6</c:v>
                </c:pt>
                <c:pt idx="3">
                  <c:v>3.8</c:v>
                </c:pt>
              </c:numCache>
            </c:numRef>
          </c:val>
        </c:ser>
        <c:ser>
          <c:idx val="3"/>
          <c:order val="3"/>
          <c:tx>
            <c:strRef>
              <c:f>Sheet1!$E$1</c:f>
              <c:strCache>
                <c:ptCount val="1"/>
                <c:pt idx="0">
                  <c:v>Agile</c:v>
                </c:pt>
              </c:strCache>
            </c:strRef>
          </c:tx>
          <c:spPr>
            <a:solidFill>
              <a:srgbClr val="008000"/>
            </a:solidFill>
          </c:spPr>
          <c:invertIfNegative val="0"/>
          <c:cat>
            <c:strRef>
              <c:f>Sheet1!$A$2:$A$5</c:f>
              <c:strCache>
                <c:ptCount val="4"/>
                <c:pt idx="0">
                  <c:v>Time/Schedule</c:v>
                </c:pt>
                <c:pt idx="1">
                  <c:v>ROI</c:v>
                </c:pt>
                <c:pt idx="2">
                  <c:v>Stakeholder Value</c:v>
                </c:pt>
                <c:pt idx="3">
                  <c:v>Product Quality</c:v>
                </c:pt>
              </c:strCache>
            </c:strRef>
          </c:cat>
          <c:val>
            <c:numRef>
              <c:f>Sheet1!$E$2:$E$5</c:f>
              <c:numCache>
                <c:formatCode>0.0</c:formatCode>
                <c:ptCount val="4"/>
                <c:pt idx="0">
                  <c:v>4.3</c:v>
                </c:pt>
                <c:pt idx="1">
                  <c:v>5.4</c:v>
                </c:pt>
                <c:pt idx="2">
                  <c:v>3</c:v>
                </c:pt>
                <c:pt idx="3">
                  <c:v>4</c:v>
                </c:pt>
              </c:numCache>
            </c:numRef>
          </c:val>
        </c:ser>
        <c:ser>
          <c:idx val="4"/>
          <c:order val="4"/>
          <c:tx>
            <c:strRef>
              <c:f>Sheet1!$F$1</c:f>
              <c:strCache>
                <c:ptCount val="1"/>
                <c:pt idx="0">
                  <c:v>Lean</c:v>
                </c:pt>
              </c:strCache>
            </c:strRef>
          </c:tx>
          <c:spPr>
            <a:solidFill>
              <a:srgbClr val="660066"/>
            </a:solidFill>
          </c:spPr>
          <c:invertIfNegative val="0"/>
          <c:cat>
            <c:strRef>
              <c:f>Sheet1!$A$2:$A$5</c:f>
              <c:strCache>
                <c:ptCount val="4"/>
                <c:pt idx="0">
                  <c:v>Time/Schedule</c:v>
                </c:pt>
                <c:pt idx="1">
                  <c:v>ROI</c:v>
                </c:pt>
                <c:pt idx="2">
                  <c:v>Stakeholder Value</c:v>
                </c:pt>
                <c:pt idx="3">
                  <c:v>Product Quality</c:v>
                </c:pt>
              </c:strCache>
            </c:strRef>
          </c:cat>
          <c:val>
            <c:numRef>
              <c:f>Sheet1!$F$2:$F$5</c:f>
              <c:numCache>
                <c:formatCode>0.0</c:formatCode>
                <c:ptCount val="4"/>
                <c:pt idx="0">
                  <c:v>5.7</c:v>
                </c:pt>
                <c:pt idx="1">
                  <c:v>6</c:v>
                </c:pt>
                <c:pt idx="2">
                  <c:v>5.5</c:v>
                </c:pt>
                <c:pt idx="3">
                  <c:v>4.8</c:v>
                </c:pt>
              </c:numCache>
            </c:numRef>
          </c:val>
        </c:ser>
        <c:dLbls>
          <c:showLegendKey val="0"/>
          <c:showVal val="0"/>
          <c:showCatName val="0"/>
          <c:showSerName val="0"/>
          <c:showPercent val="0"/>
          <c:showBubbleSize val="0"/>
        </c:dLbls>
        <c:gapWidth val="150"/>
        <c:axId val="32833920"/>
        <c:axId val="32835456"/>
      </c:barChart>
      <c:catAx>
        <c:axId val="32833920"/>
        <c:scaling>
          <c:orientation val="minMax"/>
        </c:scaling>
        <c:delete val="0"/>
        <c:axPos val="l"/>
        <c:majorTickMark val="out"/>
        <c:minorTickMark val="none"/>
        <c:tickLblPos val="nextTo"/>
        <c:crossAx val="32835456"/>
        <c:crosses val="autoZero"/>
        <c:auto val="1"/>
        <c:lblAlgn val="ctr"/>
        <c:lblOffset val="100"/>
        <c:noMultiLvlLbl val="0"/>
      </c:catAx>
      <c:valAx>
        <c:axId val="32835456"/>
        <c:scaling>
          <c:orientation val="minMax"/>
          <c:max val="7"/>
        </c:scaling>
        <c:delete val="0"/>
        <c:axPos val="b"/>
        <c:majorGridlines/>
        <c:numFmt formatCode="0.0" sourceLinked="1"/>
        <c:majorTickMark val="out"/>
        <c:minorTickMark val="none"/>
        <c:tickLblPos val="nextTo"/>
        <c:crossAx val="3283392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100"/>
      <c:rotY val="10"/>
      <c:depthPercent val="100"/>
      <c:rAngAx val="1"/>
    </c:view3D>
    <c:floor>
      <c:thickness val="0"/>
    </c:floor>
    <c:sideWall>
      <c:thickness val="0"/>
    </c:sideWall>
    <c:backWall>
      <c:thickness val="0"/>
    </c:backWall>
    <c:plotArea>
      <c:layout/>
      <c:bar3DChart>
        <c:barDir val="bar"/>
        <c:grouping val="clustered"/>
        <c:varyColors val="0"/>
        <c:ser>
          <c:idx val="0"/>
          <c:order val="0"/>
          <c:tx>
            <c:strRef>
              <c:f>Sheet1!$B$1</c:f>
              <c:strCache>
                <c:ptCount val="1"/>
                <c:pt idx="0">
                  <c:v>Percentage</c:v>
                </c:pt>
              </c:strCache>
            </c:strRef>
          </c:tx>
          <c:invertIfNegative val="0"/>
          <c:dPt>
            <c:idx val="0"/>
            <c:invertIfNegative val="0"/>
            <c:bubble3D val="0"/>
            <c:spPr>
              <a:solidFill>
                <a:srgbClr val="C00000"/>
              </a:solidFill>
            </c:spPr>
          </c:dPt>
          <c:dPt>
            <c:idx val="1"/>
            <c:invertIfNegative val="0"/>
            <c:bubble3D val="0"/>
            <c:spPr>
              <a:solidFill>
                <a:srgbClr val="00B050"/>
              </a:solidFill>
            </c:spPr>
          </c:dPt>
          <c:dPt>
            <c:idx val="2"/>
            <c:invertIfNegative val="0"/>
            <c:bubble3D val="0"/>
            <c:spPr>
              <a:solidFill>
                <a:srgbClr val="92D050"/>
              </a:solidFill>
            </c:spPr>
          </c:dPt>
          <c:dPt>
            <c:idx val="3"/>
            <c:invertIfNegative val="0"/>
            <c:bubble3D val="0"/>
            <c:spPr>
              <a:solidFill>
                <a:srgbClr val="FFC000"/>
              </a:solidFill>
            </c:spPr>
          </c:dPt>
          <c:dLbls>
            <c:showLegendKey val="0"/>
            <c:showVal val="1"/>
            <c:showCatName val="0"/>
            <c:showSerName val="0"/>
            <c:showPercent val="0"/>
            <c:showBubbleSize val="0"/>
            <c:showLeaderLines val="0"/>
          </c:dLbls>
          <c:cat>
            <c:strRef>
              <c:f>Sheet1!$A$2:$A$5</c:f>
              <c:strCache>
                <c:ptCount val="4"/>
                <c:pt idx="0">
                  <c:v>Neither are important</c:v>
                </c:pt>
                <c:pt idx="1">
                  <c:v>Delivering when solution is ready to be shipped</c:v>
                </c:pt>
                <c:pt idx="2">
                  <c:v>Both are equally important</c:v>
                </c:pt>
                <c:pt idx="3">
                  <c:v>Deliver on time according to schedule</c:v>
                </c:pt>
              </c:strCache>
            </c:strRef>
          </c:cat>
          <c:val>
            <c:numRef>
              <c:f>Sheet1!$B$2:$B$5</c:f>
              <c:numCache>
                <c:formatCode>0%</c:formatCode>
                <c:ptCount val="4"/>
                <c:pt idx="0">
                  <c:v>2.3E-2</c:v>
                </c:pt>
                <c:pt idx="1">
                  <c:v>0.39300000000000002</c:v>
                </c:pt>
                <c:pt idx="2">
                  <c:v>0.42199999999999999</c:v>
                </c:pt>
                <c:pt idx="3">
                  <c:v>0.16200000000000001</c:v>
                </c:pt>
              </c:numCache>
            </c:numRef>
          </c:val>
        </c:ser>
        <c:dLbls>
          <c:showLegendKey val="0"/>
          <c:showVal val="0"/>
          <c:showCatName val="0"/>
          <c:showSerName val="0"/>
          <c:showPercent val="0"/>
          <c:showBubbleSize val="0"/>
        </c:dLbls>
        <c:gapWidth val="150"/>
        <c:shape val="cylinder"/>
        <c:axId val="32897280"/>
        <c:axId val="32903168"/>
        <c:axId val="0"/>
      </c:bar3DChart>
      <c:catAx>
        <c:axId val="32897280"/>
        <c:scaling>
          <c:orientation val="minMax"/>
        </c:scaling>
        <c:delete val="0"/>
        <c:axPos val="l"/>
        <c:majorTickMark val="out"/>
        <c:minorTickMark val="none"/>
        <c:tickLblPos val="nextTo"/>
        <c:crossAx val="32903168"/>
        <c:crosses val="autoZero"/>
        <c:auto val="1"/>
        <c:lblAlgn val="ctr"/>
        <c:lblOffset val="100"/>
        <c:noMultiLvlLbl val="0"/>
      </c:catAx>
      <c:valAx>
        <c:axId val="32903168"/>
        <c:scaling>
          <c:orientation val="minMax"/>
        </c:scaling>
        <c:delete val="1"/>
        <c:axPos val="b"/>
        <c:numFmt formatCode="0%" sourceLinked="1"/>
        <c:majorTickMark val="out"/>
        <c:minorTickMark val="none"/>
        <c:tickLblPos val="nextTo"/>
        <c:crossAx val="3289728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100"/>
      <c:rotY val="10"/>
      <c:depthPercent val="100"/>
      <c:rAngAx val="1"/>
    </c:view3D>
    <c:floor>
      <c:thickness val="0"/>
    </c:floor>
    <c:sideWall>
      <c:thickness val="0"/>
    </c:sideWall>
    <c:backWall>
      <c:thickness val="0"/>
    </c:backWall>
    <c:plotArea>
      <c:layout/>
      <c:bar3DChart>
        <c:barDir val="bar"/>
        <c:grouping val="clustered"/>
        <c:varyColors val="0"/>
        <c:ser>
          <c:idx val="0"/>
          <c:order val="0"/>
          <c:tx>
            <c:strRef>
              <c:f>Sheet1!$B$1</c:f>
              <c:strCache>
                <c:ptCount val="1"/>
                <c:pt idx="0">
                  <c:v>Percentage</c:v>
                </c:pt>
              </c:strCache>
            </c:strRef>
          </c:tx>
          <c:invertIfNegative val="0"/>
          <c:dPt>
            <c:idx val="0"/>
            <c:invertIfNegative val="0"/>
            <c:bubble3D val="0"/>
            <c:spPr>
              <a:solidFill>
                <a:srgbClr val="C00000"/>
              </a:solidFill>
            </c:spPr>
          </c:dPt>
          <c:dPt>
            <c:idx val="1"/>
            <c:invertIfNegative val="0"/>
            <c:bubble3D val="0"/>
            <c:spPr>
              <a:solidFill>
                <a:srgbClr val="00B050"/>
              </a:solidFill>
            </c:spPr>
          </c:dPt>
          <c:dPt>
            <c:idx val="2"/>
            <c:invertIfNegative val="0"/>
            <c:bubble3D val="0"/>
            <c:spPr>
              <a:solidFill>
                <a:srgbClr val="92D050"/>
              </a:solidFill>
            </c:spPr>
          </c:dPt>
          <c:dPt>
            <c:idx val="3"/>
            <c:invertIfNegative val="0"/>
            <c:bubble3D val="0"/>
            <c:spPr>
              <a:solidFill>
                <a:srgbClr val="FFC000"/>
              </a:solidFill>
            </c:spPr>
          </c:dPt>
          <c:dLbls>
            <c:dLbl>
              <c:idx val="1"/>
              <c:layout>
                <c:manualLayout>
                  <c:x val="0"/>
                  <c:y val="-8.9793064988172702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Sheet1!$A$2:$A$5</c:f>
              <c:strCache>
                <c:ptCount val="4"/>
                <c:pt idx="0">
                  <c:v>Neither are important</c:v>
                </c:pt>
                <c:pt idx="1">
                  <c:v>Provide the best return on investment (ROI)</c:v>
                </c:pt>
                <c:pt idx="2">
                  <c:v>Both are equally important</c:v>
                </c:pt>
                <c:pt idx="3">
                  <c:v>Deliver on or under budget</c:v>
                </c:pt>
              </c:strCache>
            </c:strRef>
          </c:cat>
          <c:val>
            <c:numRef>
              <c:f>Sheet1!$B$2:$B$5</c:f>
              <c:numCache>
                <c:formatCode>0%</c:formatCode>
                <c:ptCount val="4"/>
                <c:pt idx="0">
                  <c:v>0.04</c:v>
                </c:pt>
                <c:pt idx="1">
                  <c:v>0.6</c:v>
                </c:pt>
                <c:pt idx="2">
                  <c:v>0.23100000000000001</c:v>
                </c:pt>
                <c:pt idx="3">
                  <c:v>0.127</c:v>
                </c:pt>
              </c:numCache>
            </c:numRef>
          </c:val>
        </c:ser>
        <c:dLbls>
          <c:showLegendKey val="0"/>
          <c:showVal val="0"/>
          <c:showCatName val="0"/>
          <c:showSerName val="0"/>
          <c:showPercent val="0"/>
          <c:showBubbleSize val="0"/>
        </c:dLbls>
        <c:gapWidth val="150"/>
        <c:shape val="cylinder"/>
        <c:axId val="36515840"/>
        <c:axId val="36517376"/>
        <c:axId val="0"/>
      </c:bar3DChart>
      <c:catAx>
        <c:axId val="36515840"/>
        <c:scaling>
          <c:orientation val="minMax"/>
        </c:scaling>
        <c:delete val="0"/>
        <c:axPos val="l"/>
        <c:majorTickMark val="out"/>
        <c:minorTickMark val="none"/>
        <c:tickLblPos val="nextTo"/>
        <c:crossAx val="36517376"/>
        <c:crosses val="autoZero"/>
        <c:auto val="1"/>
        <c:lblAlgn val="ctr"/>
        <c:lblOffset val="100"/>
        <c:noMultiLvlLbl val="0"/>
      </c:catAx>
      <c:valAx>
        <c:axId val="36517376"/>
        <c:scaling>
          <c:orientation val="minMax"/>
        </c:scaling>
        <c:delete val="1"/>
        <c:axPos val="b"/>
        <c:numFmt formatCode="0%" sourceLinked="1"/>
        <c:majorTickMark val="out"/>
        <c:minorTickMark val="none"/>
        <c:tickLblPos val="nextTo"/>
        <c:crossAx val="3651584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100"/>
      <c:rotY val="10"/>
      <c:depthPercent val="100"/>
      <c:rAngAx val="1"/>
    </c:view3D>
    <c:floor>
      <c:thickness val="0"/>
    </c:floor>
    <c:sideWall>
      <c:thickness val="0"/>
    </c:sideWall>
    <c:backWall>
      <c:thickness val="0"/>
    </c:backWall>
    <c:plotArea>
      <c:layout/>
      <c:bar3DChart>
        <c:barDir val="bar"/>
        <c:grouping val="clustered"/>
        <c:varyColors val="0"/>
        <c:ser>
          <c:idx val="0"/>
          <c:order val="0"/>
          <c:tx>
            <c:strRef>
              <c:f>Sheet1!$B$1</c:f>
              <c:strCache>
                <c:ptCount val="1"/>
                <c:pt idx="0">
                  <c:v>Percentage</c:v>
                </c:pt>
              </c:strCache>
            </c:strRef>
          </c:tx>
          <c:invertIfNegative val="0"/>
          <c:dPt>
            <c:idx val="0"/>
            <c:invertIfNegative val="0"/>
            <c:bubble3D val="0"/>
            <c:spPr>
              <a:solidFill>
                <a:srgbClr val="C00000"/>
              </a:solidFill>
            </c:spPr>
          </c:dPt>
          <c:dPt>
            <c:idx val="1"/>
            <c:invertIfNegative val="0"/>
            <c:bubble3D val="0"/>
            <c:spPr>
              <a:solidFill>
                <a:srgbClr val="00B050"/>
              </a:solidFill>
            </c:spPr>
          </c:dPt>
          <c:dPt>
            <c:idx val="2"/>
            <c:invertIfNegative val="0"/>
            <c:bubble3D val="0"/>
            <c:spPr>
              <a:solidFill>
                <a:srgbClr val="92D050"/>
              </a:solidFill>
            </c:spPr>
          </c:dPt>
          <c:dPt>
            <c:idx val="3"/>
            <c:invertIfNegative val="0"/>
            <c:bubble3D val="0"/>
            <c:spPr>
              <a:solidFill>
                <a:srgbClr val="FFC000"/>
              </a:solidFill>
            </c:spPr>
          </c:dPt>
          <c:dLbls>
            <c:showLegendKey val="0"/>
            <c:showVal val="1"/>
            <c:showCatName val="0"/>
            <c:showSerName val="0"/>
            <c:showPercent val="0"/>
            <c:showBubbleSize val="0"/>
            <c:showLeaderLines val="0"/>
          </c:dLbls>
          <c:cat>
            <c:strRef>
              <c:f>Sheet1!$A$2:$A$5</c:f>
              <c:strCache>
                <c:ptCount val="4"/>
                <c:pt idx="0">
                  <c:v>Neither are important</c:v>
                </c:pt>
                <c:pt idx="1">
                  <c:v>Meet the actual needs of stakeholders</c:v>
                </c:pt>
                <c:pt idx="2">
                  <c:v>Both are equally important</c:v>
                </c:pt>
                <c:pt idx="3">
                  <c:v>Build the system to specification</c:v>
                </c:pt>
              </c:strCache>
            </c:strRef>
          </c:cat>
          <c:val>
            <c:numRef>
              <c:f>Sheet1!$B$2:$B$5</c:f>
              <c:numCache>
                <c:formatCode>0%</c:formatCode>
                <c:ptCount val="4"/>
                <c:pt idx="0">
                  <c:v>0</c:v>
                </c:pt>
                <c:pt idx="1">
                  <c:v>0.86099999999999999</c:v>
                </c:pt>
                <c:pt idx="2">
                  <c:v>0.104</c:v>
                </c:pt>
                <c:pt idx="3">
                  <c:v>3.5000000000000003E-2</c:v>
                </c:pt>
              </c:numCache>
            </c:numRef>
          </c:val>
        </c:ser>
        <c:dLbls>
          <c:showLegendKey val="0"/>
          <c:showVal val="0"/>
          <c:showCatName val="0"/>
          <c:showSerName val="0"/>
          <c:showPercent val="0"/>
          <c:showBubbleSize val="0"/>
        </c:dLbls>
        <c:gapWidth val="150"/>
        <c:shape val="cylinder"/>
        <c:axId val="36554240"/>
        <c:axId val="36555776"/>
        <c:axId val="0"/>
      </c:bar3DChart>
      <c:catAx>
        <c:axId val="36554240"/>
        <c:scaling>
          <c:orientation val="minMax"/>
        </c:scaling>
        <c:delete val="0"/>
        <c:axPos val="l"/>
        <c:majorTickMark val="out"/>
        <c:minorTickMark val="none"/>
        <c:tickLblPos val="nextTo"/>
        <c:crossAx val="36555776"/>
        <c:crosses val="autoZero"/>
        <c:auto val="1"/>
        <c:lblAlgn val="ctr"/>
        <c:lblOffset val="100"/>
        <c:noMultiLvlLbl val="0"/>
      </c:catAx>
      <c:valAx>
        <c:axId val="36555776"/>
        <c:scaling>
          <c:orientation val="minMax"/>
        </c:scaling>
        <c:delete val="1"/>
        <c:axPos val="b"/>
        <c:numFmt formatCode="0%" sourceLinked="1"/>
        <c:majorTickMark val="out"/>
        <c:minorTickMark val="none"/>
        <c:tickLblPos val="nextTo"/>
        <c:crossAx val="36554240"/>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100"/>
      <c:rotY val="10"/>
      <c:depthPercent val="100"/>
      <c:rAngAx val="1"/>
    </c:view3D>
    <c:floor>
      <c:thickness val="0"/>
    </c:floor>
    <c:sideWall>
      <c:thickness val="0"/>
    </c:sideWall>
    <c:backWall>
      <c:thickness val="0"/>
    </c:backWall>
    <c:plotArea>
      <c:layout/>
      <c:bar3DChart>
        <c:barDir val="bar"/>
        <c:grouping val="clustered"/>
        <c:varyColors val="0"/>
        <c:ser>
          <c:idx val="0"/>
          <c:order val="0"/>
          <c:tx>
            <c:strRef>
              <c:f>Sheet1!$B$1</c:f>
              <c:strCache>
                <c:ptCount val="1"/>
                <c:pt idx="0">
                  <c:v>Percentage</c:v>
                </c:pt>
              </c:strCache>
            </c:strRef>
          </c:tx>
          <c:invertIfNegative val="0"/>
          <c:dPt>
            <c:idx val="0"/>
            <c:invertIfNegative val="0"/>
            <c:bubble3D val="0"/>
            <c:spPr>
              <a:solidFill>
                <a:srgbClr val="C00000"/>
              </a:solidFill>
            </c:spPr>
          </c:dPt>
          <c:dPt>
            <c:idx val="1"/>
            <c:invertIfNegative val="0"/>
            <c:bubble3D val="0"/>
            <c:spPr>
              <a:solidFill>
                <a:srgbClr val="00B050"/>
              </a:solidFill>
            </c:spPr>
          </c:dPt>
          <c:dPt>
            <c:idx val="2"/>
            <c:invertIfNegative val="0"/>
            <c:bubble3D val="0"/>
            <c:spPr>
              <a:solidFill>
                <a:srgbClr val="92D050"/>
              </a:solidFill>
            </c:spPr>
          </c:dPt>
          <c:dPt>
            <c:idx val="3"/>
            <c:invertIfNegative val="0"/>
            <c:bubble3D val="0"/>
            <c:spPr>
              <a:solidFill>
                <a:srgbClr val="FFC000"/>
              </a:solidFill>
            </c:spPr>
          </c:dPt>
          <c:dLbls>
            <c:showLegendKey val="0"/>
            <c:showVal val="1"/>
            <c:showCatName val="0"/>
            <c:showSerName val="0"/>
            <c:showPercent val="0"/>
            <c:showBubbleSize val="0"/>
            <c:showLeaderLines val="0"/>
          </c:dLbls>
          <c:cat>
            <c:strRef>
              <c:f>Sheet1!$A$2:$A$5</c:f>
              <c:strCache>
                <c:ptCount val="4"/>
                <c:pt idx="0">
                  <c:v>Neither are important</c:v>
                </c:pt>
                <c:pt idx="1">
                  <c:v>Deliver high-quality, easy to maintain systems</c:v>
                </c:pt>
                <c:pt idx="2">
                  <c:v>Both are equally important</c:v>
                </c:pt>
                <c:pt idx="3">
                  <c:v>Deliver on time and budget</c:v>
                </c:pt>
              </c:strCache>
            </c:strRef>
          </c:cat>
          <c:val>
            <c:numRef>
              <c:f>Sheet1!$B$2:$B$5</c:f>
              <c:numCache>
                <c:formatCode>0%</c:formatCode>
                <c:ptCount val="4"/>
                <c:pt idx="0">
                  <c:v>0</c:v>
                </c:pt>
                <c:pt idx="1">
                  <c:v>0.55500000000000005</c:v>
                </c:pt>
                <c:pt idx="2">
                  <c:v>0.34100000000000003</c:v>
                </c:pt>
                <c:pt idx="3">
                  <c:v>0.104</c:v>
                </c:pt>
              </c:numCache>
            </c:numRef>
          </c:val>
        </c:ser>
        <c:dLbls>
          <c:showLegendKey val="0"/>
          <c:showVal val="0"/>
          <c:showCatName val="0"/>
          <c:showSerName val="0"/>
          <c:showPercent val="0"/>
          <c:showBubbleSize val="0"/>
        </c:dLbls>
        <c:gapWidth val="150"/>
        <c:shape val="cylinder"/>
        <c:axId val="36645888"/>
        <c:axId val="36651776"/>
        <c:axId val="0"/>
      </c:bar3DChart>
      <c:catAx>
        <c:axId val="36645888"/>
        <c:scaling>
          <c:orientation val="minMax"/>
        </c:scaling>
        <c:delete val="0"/>
        <c:axPos val="l"/>
        <c:majorTickMark val="out"/>
        <c:minorTickMark val="none"/>
        <c:tickLblPos val="nextTo"/>
        <c:crossAx val="36651776"/>
        <c:crosses val="autoZero"/>
        <c:auto val="1"/>
        <c:lblAlgn val="ctr"/>
        <c:lblOffset val="100"/>
        <c:noMultiLvlLbl val="0"/>
      </c:catAx>
      <c:valAx>
        <c:axId val="36651776"/>
        <c:scaling>
          <c:orientation val="minMax"/>
        </c:scaling>
        <c:delete val="1"/>
        <c:axPos val="b"/>
        <c:numFmt formatCode="0%" sourceLinked="1"/>
        <c:majorTickMark val="out"/>
        <c:minorTickMark val="none"/>
        <c:tickLblPos val="nextTo"/>
        <c:crossAx val="3664588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100"/>
      <c:rotY val="10"/>
      <c:depthPercent val="100"/>
      <c:rAngAx val="1"/>
    </c:view3D>
    <c:floor>
      <c:thickness val="0"/>
    </c:floor>
    <c:sideWall>
      <c:thickness val="0"/>
    </c:sideWall>
    <c:backWall>
      <c:thickness val="0"/>
    </c:backWall>
    <c:plotArea>
      <c:layout/>
      <c:bar3DChart>
        <c:barDir val="bar"/>
        <c:grouping val="clustered"/>
        <c:varyColors val="0"/>
        <c:ser>
          <c:idx val="0"/>
          <c:order val="0"/>
          <c:tx>
            <c:strRef>
              <c:f>Sheet1!$B$1</c:f>
              <c:strCache>
                <c:ptCount val="1"/>
                <c:pt idx="0">
                  <c:v>Percentage</c:v>
                </c:pt>
              </c:strCache>
            </c:strRef>
          </c:tx>
          <c:spPr>
            <a:solidFill>
              <a:srgbClr val="FFC000"/>
            </a:solidFill>
          </c:spPr>
          <c:invertIfNegative val="0"/>
          <c:dPt>
            <c:idx val="0"/>
            <c:invertIfNegative val="0"/>
            <c:bubble3D val="0"/>
            <c:spPr>
              <a:solidFill>
                <a:srgbClr val="C00000"/>
              </a:solidFill>
            </c:spPr>
          </c:dPt>
          <c:dLbls>
            <c:showLegendKey val="0"/>
            <c:showVal val="1"/>
            <c:showCatName val="0"/>
            <c:showSerName val="0"/>
            <c:showPercent val="0"/>
            <c:showBubbleSize val="0"/>
            <c:showLeaderLines val="0"/>
          </c:dLbls>
          <c:cat>
            <c:strRef>
              <c:f>Sheet1!$A$2:$A$5</c:f>
              <c:strCache>
                <c:ptCount val="4"/>
                <c:pt idx="0">
                  <c:v>All three</c:v>
                </c:pt>
                <c:pt idx="1">
                  <c:v>Built to specification</c:v>
                </c:pt>
                <c:pt idx="2">
                  <c:v>On or under budget</c:v>
                </c:pt>
                <c:pt idx="3">
                  <c:v>On time to schedule</c:v>
                </c:pt>
              </c:strCache>
            </c:strRef>
          </c:cat>
          <c:val>
            <c:numRef>
              <c:f>Sheet1!$B$2:$B$5</c:f>
              <c:numCache>
                <c:formatCode>0%</c:formatCode>
                <c:ptCount val="4"/>
                <c:pt idx="0">
                  <c:v>0.08</c:v>
                </c:pt>
                <c:pt idx="1">
                  <c:v>0.14000000000000001</c:v>
                </c:pt>
                <c:pt idx="2">
                  <c:v>0.36</c:v>
                </c:pt>
                <c:pt idx="3">
                  <c:v>0.57999999999999996</c:v>
                </c:pt>
              </c:numCache>
            </c:numRef>
          </c:val>
        </c:ser>
        <c:dLbls>
          <c:showLegendKey val="0"/>
          <c:showVal val="0"/>
          <c:showCatName val="0"/>
          <c:showSerName val="0"/>
          <c:showPercent val="0"/>
          <c:showBubbleSize val="0"/>
        </c:dLbls>
        <c:gapWidth val="150"/>
        <c:shape val="cylinder"/>
        <c:axId val="36824192"/>
        <c:axId val="37332096"/>
        <c:axId val="0"/>
      </c:bar3DChart>
      <c:catAx>
        <c:axId val="36824192"/>
        <c:scaling>
          <c:orientation val="minMax"/>
        </c:scaling>
        <c:delete val="0"/>
        <c:axPos val="l"/>
        <c:majorTickMark val="out"/>
        <c:minorTickMark val="none"/>
        <c:tickLblPos val="nextTo"/>
        <c:crossAx val="37332096"/>
        <c:crosses val="autoZero"/>
        <c:auto val="1"/>
        <c:lblAlgn val="ctr"/>
        <c:lblOffset val="100"/>
        <c:noMultiLvlLbl val="0"/>
      </c:catAx>
      <c:valAx>
        <c:axId val="37332096"/>
        <c:scaling>
          <c:orientation val="minMax"/>
        </c:scaling>
        <c:delete val="1"/>
        <c:axPos val="b"/>
        <c:numFmt formatCode="0%" sourceLinked="1"/>
        <c:majorTickMark val="out"/>
        <c:minorTickMark val="none"/>
        <c:tickLblPos val="nextTo"/>
        <c:crossAx val="36824192"/>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D52BBF-4136-4340-8AD4-BEF8EE74C68B}" type="slidenum">
              <a:rPr lang="en-US"/>
              <a:pPr/>
              <a:t>‹#›</a:t>
            </a:fld>
            <a:endParaRPr lang="en-US"/>
          </a:p>
        </p:txBody>
      </p:sp>
    </p:spTree>
    <p:extLst>
      <p:ext uri="{BB962C8B-B14F-4D97-AF65-F5344CB8AC3E}">
        <p14:creationId xmlns:p14="http://schemas.microsoft.com/office/powerpoint/2010/main" val="33446977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AE877-16B8-44FF-A85E-A0CB12A44253}" type="slidenum">
              <a:rPr lang="en-US"/>
              <a:pPr/>
              <a:t>1</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the</a:t>
            </a:r>
            <a:r>
              <a:rPr lang="en-CA" baseline="0" dirty="0" smtClean="0"/>
              <a:t> fundamental reason why the success rates found by this series of survey have much more optimistic results than does the Standish Group’s Chaos Study.  In this survey we ask people to define success in their own terms.  In the CHAOS study they ask whether teams are reasonably on time, on budget, and delivering to spec.  On the surface this sounds reasonable, but in reality less than 1 in 10 people seem to value this combination of success criteria.  This leads me to believe that the “software crisis” does not exist nor has it ever beyond marketing hype of vendors and consultants.</a:t>
            </a:r>
            <a:endParaRPr lang="en-CA" dirty="0"/>
          </a:p>
        </p:txBody>
      </p:sp>
      <p:sp>
        <p:nvSpPr>
          <p:cNvPr id="4" name="Slide Number Placeholder 3"/>
          <p:cNvSpPr>
            <a:spLocks noGrp="1"/>
          </p:cNvSpPr>
          <p:nvPr>
            <p:ph type="sldNum" sz="quarter" idx="10"/>
          </p:nvPr>
        </p:nvSpPr>
        <p:spPr/>
        <p:txBody>
          <a:bodyPr/>
          <a:lstStyle/>
          <a:p>
            <a:fld id="{76D52BBF-4136-4340-8AD4-BEF8EE74C68B}" type="slidenum">
              <a:rPr lang="en-US" smtClean="0"/>
              <a:pPr/>
              <a:t>11</a:t>
            </a:fld>
            <a:endParaRPr lang="en-US"/>
          </a:p>
        </p:txBody>
      </p:sp>
    </p:spTree>
    <p:extLst>
      <p:ext uri="{BB962C8B-B14F-4D97-AF65-F5344CB8AC3E}">
        <p14:creationId xmlns:p14="http://schemas.microsoft.com/office/powerpoint/2010/main" val="81392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18283-7A7D-4776-809D-04466587AB01}" type="slidenum">
              <a:rPr lang="en-US"/>
              <a:pPr/>
              <a:t>2</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7609E3-79F2-4309-94A6-C405EC1577D5}" type="slidenum">
              <a:rPr lang="en-US"/>
              <a:pPr/>
              <a:t>3</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levels of success</a:t>
            </a:r>
            <a:r>
              <a:rPr lang="en-US" baseline="0" dirty="0" smtClean="0"/>
              <a:t> were defined as follows:</a:t>
            </a:r>
            <a:endParaRPr lang="en-US" dirty="0" smtClean="0"/>
          </a:p>
          <a:p>
            <a:pPr marL="228600" indent="-228600">
              <a:buFont typeface="Arial"/>
              <a:buChar char="•"/>
            </a:pPr>
            <a:r>
              <a:rPr lang="en-US" b="1" dirty="0" smtClean="0"/>
              <a:t>Successful</a:t>
            </a:r>
            <a:r>
              <a:rPr lang="en-US" dirty="0" smtClean="0"/>
              <a:t>.  A project is considered successful if a solution has been delivered and it met its success criteria within a range acceptable to your organization.</a:t>
            </a:r>
          </a:p>
          <a:p>
            <a:pPr marL="228600" indent="-228600">
              <a:buFont typeface="Arial"/>
              <a:buChar char="•"/>
            </a:pPr>
            <a:r>
              <a:rPr lang="en-US" b="1" dirty="0" smtClean="0"/>
              <a:t>Challenged</a:t>
            </a:r>
            <a:r>
              <a:rPr lang="en-US" dirty="0" smtClean="0"/>
              <a:t>. A project is considered challenged if a solution was delivered but the team did not fully meet all of the project's success criteria within acceptable ranges (e.g. the quality was fine, the project was pretty much on time, but ROI was too low).</a:t>
            </a:r>
          </a:p>
          <a:p>
            <a:pPr marL="228600" indent="-228600">
              <a:buFont typeface="Arial"/>
              <a:buChar char="•"/>
            </a:pPr>
            <a:r>
              <a:rPr lang="en-US" b="1" dirty="0" smtClean="0"/>
              <a:t>Failed</a:t>
            </a:r>
            <a:r>
              <a:rPr lang="en-US" dirty="0" smtClean="0"/>
              <a:t>. The project team did not deliver a solution. </a:t>
            </a:r>
          </a:p>
          <a:p>
            <a:endParaRPr lang="en-US" dirty="0" smtClean="0"/>
          </a:p>
          <a:p>
            <a:r>
              <a:rPr lang="en-US" dirty="0" smtClean="0"/>
              <a:t>The paradigms were defined as follows:</a:t>
            </a:r>
          </a:p>
          <a:p>
            <a:pPr marL="228600" marR="0" indent="-228600" algn="l" defTabSz="914400" rtl="0" eaLnBrk="1" fontAlgn="base" latinLnBrk="0" hangingPunct="1">
              <a:lnSpc>
                <a:spcPct val="100000"/>
              </a:lnSpc>
              <a:spcBef>
                <a:spcPct val="30000"/>
              </a:spcBef>
              <a:spcAft>
                <a:spcPct val="0"/>
              </a:spcAft>
              <a:buClrTx/>
              <a:buSzTx/>
              <a:buFont typeface="Arial"/>
              <a:buChar char="•"/>
              <a:tabLst/>
              <a:defRPr/>
            </a:pPr>
            <a:r>
              <a:rPr lang="en-US" b="1" dirty="0" smtClean="0"/>
              <a:t>Ad-hoc</a:t>
            </a:r>
            <a:r>
              <a:rPr lang="en-US" dirty="0" smtClean="0"/>
              <a:t>. On an ad-hoc software development project the team does not follow a defined process. </a:t>
            </a:r>
          </a:p>
          <a:p>
            <a:pPr marL="228600" indent="-228600">
              <a:buFont typeface="Arial"/>
              <a:buChar char="•"/>
            </a:pPr>
            <a:r>
              <a:rPr lang="en-US" b="1" dirty="0" smtClean="0"/>
              <a:t>Iterative</a:t>
            </a:r>
            <a:r>
              <a:rPr lang="en-US" dirty="0" smtClean="0"/>
              <a:t>.</a:t>
            </a:r>
            <a:r>
              <a:rPr lang="en-US" baseline="0" dirty="0" smtClean="0"/>
              <a:t> </a:t>
            </a:r>
            <a:r>
              <a:rPr lang="en-US" dirty="0" smtClean="0"/>
              <a:t>On an iterative software development project the team follows a process which is organized into periods that are often referred to as iterations or time boxes. On any given day of the project team members may be gathering requirements, doing design, writing code, testing, and so on. An example of an iterative process is RUP. NOTE: We will ask about Agile projects, which are defined as iterative projects that are performed in a highly collaborative and lightweight manner, later.</a:t>
            </a:r>
          </a:p>
          <a:p>
            <a:pPr marL="228600" indent="-228600">
              <a:buFont typeface="Arial"/>
              <a:buChar char="•"/>
            </a:pPr>
            <a:r>
              <a:rPr lang="en-US" b="1" dirty="0" smtClean="0"/>
              <a:t>Agile</a:t>
            </a:r>
            <a:r>
              <a:rPr lang="en-US" dirty="0" smtClean="0"/>
              <a:t>.</a:t>
            </a:r>
            <a:r>
              <a:rPr lang="en-US" baseline="0" dirty="0" smtClean="0"/>
              <a:t> </a:t>
            </a:r>
            <a:r>
              <a:rPr lang="en-US" dirty="0" smtClean="0"/>
              <a:t>On an agile software development project the team follows an iterative process which is also lightweight, highly collaborative, self-organizing, and quality focused. An example of an agile process is Scrum, XP, and Disciplined Agile Delivery (DAD). </a:t>
            </a:r>
          </a:p>
          <a:p>
            <a:pPr marL="228600" indent="-228600">
              <a:buFont typeface="Arial"/>
              <a:buChar char="•"/>
            </a:pPr>
            <a:r>
              <a:rPr lang="en-US" b="1" dirty="0" smtClean="0"/>
              <a:t>Traditional</a:t>
            </a:r>
            <a:r>
              <a:rPr lang="en-US" dirty="0" smtClean="0"/>
              <a:t>. On a traditional software development project the team follows a staged process where the requirements are first identified, then the architecture/design is defined, then the coding occurs, then testing, then deployment. Traditional processes are often referred to as "waterfall" or simply "serial" processes. </a:t>
            </a:r>
          </a:p>
          <a:p>
            <a:pPr marL="228600" indent="-228600">
              <a:buFont typeface="Arial"/>
              <a:buChar char="•"/>
            </a:pPr>
            <a:r>
              <a:rPr lang="en-US" b="1" dirty="0" smtClean="0"/>
              <a:t>Lean</a:t>
            </a:r>
            <a:r>
              <a:rPr lang="en-US" dirty="0" smtClean="0"/>
              <a:t>.</a:t>
            </a:r>
            <a:r>
              <a:rPr lang="en-US" baseline="0" dirty="0" smtClean="0"/>
              <a:t>  </a:t>
            </a:r>
            <a:r>
              <a:rPr lang="en-US" dirty="0" smtClean="0"/>
              <a:t>Lean is a label applied to a customer value-focused mindset/philosophy. A lean process continuously strives to optimize value to the end customer, while minimizing waste which may be measured in terms of time, quality, and cost. Ultimately the Lean journey is the development of a learning organization.  Examples of Lean methods/processes include </a:t>
            </a:r>
            <a:r>
              <a:rPr lang="en-US" dirty="0" err="1" smtClean="0"/>
              <a:t>Kanban</a:t>
            </a:r>
            <a:r>
              <a:rPr lang="en-US" dirty="0" smtClean="0"/>
              <a:t> and </a:t>
            </a:r>
            <a:r>
              <a:rPr lang="en-US" dirty="0" err="1" smtClean="0"/>
              <a:t>Scrumban</a:t>
            </a:r>
            <a:r>
              <a:rPr lang="en-US" dirty="0" smtClean="0"/>
              <a:t>.</a:t>
            </a:r>
          </a:p>
          <a:p>
            <a:pPr marL="171450" indent="-171450">
              <a:buFont typeface="Arial"/>
              <a:buChar char="•"/>
            </a:pPr>
            <a:endParaRPr lang="en-US" dirty="0" smtClean="0"/>
          </a:p>
          <a:p>
            <a:pPr marL="0" indent="0">
              <a:buFont typeface="Arial"/>
              <a:buNone/>
            </a:pPr>
            <a:r>
              <a:rPr lang="en-US" dirty="0" smtClean="0"/>
              <a:t>Success rates were calculated using the following strategy:</a:t>
            </a:r>
          </a:p>
          <a:p>
            <a:pPr marL="228600" indent="-228600">
              <a:buFont typeface="Arial"/>
              <a:buAutoNum type="arabicPeriod"/>
            </a:pPr>
            <a:r>
              <a:rPr lang="en-US" baseline="0" dirty="0" smtClean="0"/>
              <a:t>A weighted average for each of level of success was calculated.  A selection of 91-100% was considered to be 95%, 81-90% as 85% and so on.  A selection of 0 was considered as 0.  Answers of Don’t Know were now counted.</a:t>
            </a:r>
          </a:p>
          <a:p>
            <a:pPr marL="228600" indent="-228600">
              <a:buFont typeface="Arial"/>
              <a:buAutoNum type="arabicPeriod"/>
            </a:pPr>
            <a:r>
              <a:rPr lang="en-US" baseline="0" dirty="0" smtClean="0"/>
              <a:t>A normalized value was calculated.  The weighted averages didn’t always add up to 100%.  For example, the weighted averages may have been 60% 30% and 20% for a total of 110%.  To normalize the values we divided by the total, to report 60/110, 30/110, and 20/110.</a:t>
            </a:r>
            <a:endParaRPr lang="en-US" dirty="0"/>
          </a:p>
        </p:txBody>
      </p:sp>
      <p:sp>
        <p:nvSpPr>
          <p:cNvPr id="4" name="Slide Number Placeholder 3"/>
          <p:cNvSpPr>
            <a:spLocks noGrp="1"/>
          </p:cNvSpPr>
          <p:nvPr>
            <p:ph type="sldNum" sz="quarter" idx="10"/>
          </p:nvPr>
        </p:nvSpPr>
        <p:spPr/>
        <p:txBody>
          <a:bodyPr/>
          <a:lstStyle/>
          <a:p>
            <a:fld id="{76D52BBF-4136-4340-8AD4-BEF8EE74C68B}" type="slidenum">
              <a:rPr lang="en-US" smtClean="0"/>
              <a:pPr/>
              <a:t>5</a:t>
            </a:fld>
            <a:endParaRPr lang="en-US"/>
          </a:p>
        </p:txBody>
      </p:sp>
    </p:spTree>
    <p:extLst>
      <p:ext uri="{BB962C8B-B14F-4D97-AF65-F5344CB8AC3E}">
        <p14:creationId xmlns:p14="http://schemas.microsoft.com/office/powerpoint/2010/main" val="78016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questions </a:t>
            </a:r>
            <a:r>
              <a:rPr lang="en-US" baseline="0" dirty="0" smtClean="0"/>
              <a:t>were asked for each factor:</a:t>
            </a:r>
          </a:p>
          <a:p>
            <a:pPr marL="171450" indent="-171450">
              <a:buFont typeface="Arial"/>
              <a:buChar char="•"/>
            </a:pPr>
            <a:r>
              <a:rPr lang="en-US" b="1" baseline="0" dirty="0" smtClean="0"/>
              <a:t>Product Quality</a:t>
            </a:r>
            <a:r>
              <a:rPr lang="en-US" b="0" baseline="0" dirty="0" smtClean="0"/>
              <a:t>. </a:t>
            </a:r>
            <a:r>
              <a:rPr lang="en-US" sz="1200" b="0" kern="1200" dirty="0" smtClean="0">
                <a:solidFill>
                  <a:schemeClr val="tx1"/>
                </a:solidFill>
                <a:latin typeface="Arial" charset="0"/>
                <a:ea typeface="+mn-ea"/>
                <a:cs typeface="+mn-cs"/>
              </a:rPr>
              <a:t>When it comes to the quality of the system delivered, what is your experience regarding the effectiveness of [paradigm] software development teams?</a:t>
            </a:r>
            <a:endParaRPr lang="en-US" b="0" baseline="0" dirty="0" smtClean="0"/>
          </a:p>
          <a:p>
            <a:pPr marL="171450" indent="-171450">
              <a:buFont typeface="Arial"/>
              <a:buChar char="•"/>
            </a:pPr>
            <a:r>
              <a:rPr lang="en-US" b="1" baseline="0" dirty="0" smtClean="0"/>
              <a:t>Stakeholder Value</a:t>
            </a:r>
            <a:r>
              <a:rPr lang="en-US" b="0" baseline="0" dirty="0" smtClean="0"/>
              <a:t>. </a:t>
            </a:r>
            <a:r>
              <a:rPr lang="en-US" sz="1200" b="0" kern="1200" dirty="0" smtClean="0">
                <a:solidFill>
                  <a:schemeClr val="tx1"/>
                </a:solidFill>
                <a:latin typeface="Arial" charset="0"/>
                <a:ea typeface="+mn-ea"/>
                <a:cs typeface="+mn-cs"/>
              </a:rPr>
              <a:t>When it comes to ability to deliver a solution which meets the actual needs of it's stakeholders, what is your experience regarding the effectiveness of [paradigm] software development teams?</a:t>
            </a:r>
            <a:endParaRPr lang="en-US" b="0" baseline="0" dirty="0" smtClean="0"/>
          </a:p>
          <a:p>
            <a:pPr marL="171450" indent="-171450">
              <a:buFont typeface="Arial"/>
              <a:buChar char="•"/>
            </a:pPr>
            <a:r>
              <a:rPr lang="en-US" b="1" baseline="0" dirty="0" smtClean="0"/>
              <a:t>ROI</a:t>
            </a:r>
            <a:r>
              <a:rPr lang="en-US" b="0" baseline="0" dirty="0" smtClean="0"/>
              <a:t>. </a:t>
            </a:r>
            <a:r>
              <a:rPr lang="en-US" sz="1200" b="0" kern="1200" dirty="0" smtClean="0">
                <a:solidFill>
                  <a:schemeClr val="tx1"/>
                </a:solidFill>
                <a:latin typeface="Arial" charset="0"/>
                <a:ea typeface="+mn-ea"/>
                <a:cs typeface="+mn-cs"/>
              </a:rPr>
              <a:t>When it comes to effective use of return on investment (ROI), what is your experience regarding the effectiveness of [paradigm] software development teams?</a:t>
            </a:r>
            <a:endParaRPr lang="en-US" b="0" baseline="0" dirty="0" smtClean="0"/>
          </a:p>
          <a:p>
            <a:pPr marL="171450" indent="-171450">
              <a:buFont typeface="Arial"/>
              <a:buChar char="•"/>
            </a:pPr>
            <a:r>
              <a:rPr lang="en-US" b="1" baseline="0" dirty="0" smtClean="0"/>
              <a:t>Time/Schedule</a:t>
            </a:r>
            <a:r>
              <a:rPr lang="en-US" b="0" baseline="0" dirty="0" smtClean="0"/>
              <a:t>. </a:t>
            </a:r>
            <a:r>
              <a:rPr lang="en-US" sz="1200" b="0" kern="1200" dirty="0" smtClean="0">
                <a:solidFill>
                  <a:schemeClr val="tx1"/>
                </a:solidFill>
                <a:latin typeface="Arial" charset="0"/>
                <a:ea typeface="+mn-ea"/>
                <a:cs typeface="+mn-cs"/>
              </a:rPr>
              <a:t>When it comes to time/schedule, what is your experience regarding the effectiveness of [paradigm] software development teams?</a:t>
            </a:r>
            <a:endParaRPr lang="en-US" b="0" baseline="0" dirty="0" smtClean="0"/>
          </a:p>
          <a:p>
            <a:endParaRPr lang="en-US" dirty="0" smtClean="0"/>
          </a:p>
          <a:p>
            <a:r>
              <a:rPr lang="en-US" dirty="0" smtClean="0"/>
              <a:t>When respondents</a:t>
            </a:r>
            <a:r>
              <a:rPr lang="en-US" baseline="0" dirty="0" smtClean="0"/>
              <a:t> indicated that they had experience with a given paradigm, for each of the potential success factors there were given the following options: </a:t>
            </a:r>
          </a:p>
          <a:p>
            <a:pPr marL="171450" indent="-171450">
              <a:buFont typeface="Arial"/>
              <a:buChar char="•"/>
            </a:pPr>
            <a:r>
              <a:rPr lang="en-US" baseline="0" dirty="0" smtClean="0"/>
              <a:t>Not applicable (not counted for scoring)</a:t>
            </a:r>
          </a:p>
          <a:p>
            <a:pPr marL="171450" indent="-171450">
              <a:buFont typeface="Arial"/>
              <a:buChar char="•"/>
            </a:pPr>
            <a:r>
              <a:rPr lang="en-US" baseline="0" dirty="0" smtClean="0"/>
              <a:t>Very effective (Score = 10)</a:t>
            </a:r>
          </a:p>
          <a:p>
            <a:pPr marL="171450" indent="-171450">
              <a:buFont typeface="Arial"/>
              <a:buChar char="•"/>
            </a:pPr>
            <a:r>
              <a:rPr lang="en-US" baseline="0" dirty="0" smtClean="0"/>
              <a:t>Effective (Score = 5)</a:t>
            </a:r>
          </a:p>
          <a:p>
            <a:pPr marL="171450" indent="-171450">
              <a:buFont typeface="Arial"/>
              <a:buChar char="•"/>
            </a:pPr>
            <a:r>
              <a:rPr lang="en-US" baseline="0" dirty="0" smtClean="0"/>
              <a:t>Neutral (Score = 0)</a:t>
            </a:r>
          </a:p>
          <a:p>
            <a:pPr marL="171450" indent="-171450">
              <a:buFont typeface="Arial"/>
              <a:buChar char="•"/>
            </a:pPr>
            <a:r>
              <a:rPr lang="en-US" baseline="0" dirty="0" smtClean="0"/>
              <a:t>Ineffective (Score = -5)</a:t>
            </a:r>
          </a:p>
          <a:p>
            <a:pPr marL="171450" indent="-171450">
              <a:buFont typeface="Arial"/>
              <a:buChar char="•"/>
            </a:pPr>
            <a:r>
              <a:rPr lang="en-US" baseline="0" dirty="0" smtClean="0"/>
              <a:t>Very ineffective (Score = -10)</a:t>
            </a:r>
          </a:p>
          <a:p>
            <a:endParaRPr lang="en-US" baseline="0" dirty="0" smtClean="0"/>
          </a:p>
          <a:p>
            <a:r>
              <a:rPr lang="en-US" baseline="0" dirty="0" smtClean="0"/>
              <a:t>To calculate the overall rating for each factor was calculated as a weighted average using the score values listed above.</a:t>
            </a:r>
          </a:p>
        </p:txBody>
      </p:sp>
      <p:sp>
        <p:nvSpPr>
          <p:cNvPr id="4" name="Slide Number Placeholder 3"/>
          <p:cNvSpPr>
            <a:spLocks noGrp="1"/>
          </p:cNvSpPr>
          <p:nvPr>
            <p:ph type="sldNum" sz="quarter" idx="10"/>
          </p:nvPr>
        </p:nvSpPr>
        <p:spPr/>
        <p:txBody>
          <a:bodyPr/>
          <a:lstStyle/>
          <a:p>
            <a:fld id="{76D52BBF-4136-4340-8AD4-BEF8EE74C68B}" type="slidenum">
              <a:rPr lang="en-US" smtClean="0"/>
              <a:pPr/>
              <a:t>6</a:t>
            </a:fld>
            <a:endParaRPr lang="en-US"/>
          </a:p>
        </p:txBody>
      </p:sp>
    </p:spTree>
    <p:extLst>
      <p:ext uri="{BB962C8B-B14F-4D97-AF65-F5344CB8AC3E}">
        <p14:creationId xmlns:p14="http://schemas.microsoft.com/office/powerpoint/2010/main" val="257154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6D52BBF-4136-4340-8AD4-BEF8EE74C68B}" type="slidenum">
              <a:rPr lang="en-US" smtClean="0"/>
              <a:pPr/>
              <a:t>7</a:t>
            </a:fld>
            <a:endParaRPr lang="en-US"/>
          </a:p>
        </p:txBody>
      </p:sp>
    </p:spTree>
    <p:extLst>
      <p:ext uri="{BB962C8B-B14F-4D97-AF65-F5344CB8AC3E}">
        <p14:creationId xmlns:p14="http://schemas.microsoft.com/office/powerpoint/2010/main" val="81392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76D52BBF-4136-4340-8AD4-BEF8EE74C68B}" type="slidenum">
              <a:rPr lang="en-US" smtClean="0"/>
              <a:pPr/>
              <a:t>8</a:t>
            </a:fld>
            <a:endParaRPr lang="en-US"/>
          </a:p>
        </p:txBody>
      </p:sp>
    </p:spTree>
    <p:extLst>
      <p:ext uri="{BB962C8B-B14F-4D97-AF65-F5344CB8AC3E}">
        <p14:creationId xmlns:p14="http://schemas.microsoft.com/office/powerpoint/2010/main" val="813929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76D52BBF-4136-4340-8AD4-BEF8EE74C68B}" type="slidenum">
              <a:rPr lang="en-US" smtClean="0"/>
              <a:pPr/>
              <a:t>9</a:t>
            </a:fld>
            <a:endParaRPr lang="en-US"/>
          </a:p>
        </p:txBody>
      </p:sp>
    </p:spTree>
    <p:extLst>
      <p:ext uri="{BB962C8B-B14F-4D97-AF65-F5344CB8AC3E}">
        <p14:creationId xmlns:p14="http://schemas.microsoft.com/office/powerpoint/2010/main" val="81392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76D52BBF-4136-4340-8AD4-BEF8EE74C68B}" type="slidenum">
              <a:rPr lang="en-US" smtClean="0"/>
              <a:pPr/>
              <a:t>10</a:t>
            </a:fld>
            <a:endParaRPr lang="en-US"/>
          </a:p>
        </p:txBody>
      </p:sp>
    </p:spTree>
    <p:extLst>
      <p:ext uri="{BB962C8B-B14F-4D97-AF65-F5344CB8AC3E}">
        <p14:creationId xmlns:p14="http://schemas.microsoft.com/office/powerpoint/2010/main" val="813929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4301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43013" name="Rectangle 5"/>
          <p:cNvSpPr>
            <a:spLocks noGrp="1" noChangeArrowheads="1"/>
          </p:cNvSpPr>
          <p:nvPr>
            <p:ph type="ftr" sz="quarter" idx="3"/>
          </p:nvPr>
        </p:nvSpPr>
        <p:spPr>
          <a:xfrm>
            <a:off x="1116013" y="6245225"/>
            <a:ext cx="6769100" cy="476250"/>
          </a:xfrm>
        </p:spPr>
        <p:txBody>
          <a:bodyPr/>
          <a:lstStyle>
            <a:lvl1pPr>
              <a:defRPr sz="1100"/>
            </a:lvl1pPr>
          </a:lstStyle>
          <a:p>
            <a:r>
              <a:rPr lang="en-CA" smtClean="0"/>
              <a:t>Copyright 2014 Scott W. Ambler www.ambysoft.com/surveys/</a:t>
            </a:r>
            <a:endParaRPr lang="en-US" dirty="0"/>
          </a:p>
        </p:txBody>
      </p:sp>
      <p:sp>
        <p:nvSpPr>
          <p:cNvPr id="43014" name="Rectangle 6"/>
          <p:cNvSpPr>
            <a:spLocks noGrp="1" noChangeArrowheads="1"/>
          </p:cNvSpPr>
          <p:nvPr>
            <p:ph type="sldNum" sz="quarter" idx="4"/>
          </p:nvPr>
        </p:nvSpPr>
        <p:spPr/>
        <p:txBody>
          <a:bodyPr/>
          <a:lstStyle>
            <a:lvl1pPr>
              <a:defRPr/>
            </a:lvl1pPr>
          </a:lstStyle>
          <a:p>
            <a:fld id="{94AECF76-AD81-40D8-8F55-A343CF741775}" type="slidenum">
              <a:rPr lang="en-US"/>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6309320"/>
            <a:ext cx="1795276" cy="44196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6" name="Slide Number Placeholder 5"/>
          <p:cNvSpPr>
            <a:spLocks noGrp="1"/>
          </p:cNvSpPr>
          <p:nvPr>
            <p:ph type="sldNum" sz="quarter" idx="12"/>
          </p:nvPr>
        </p:nvSpPr>
        <p:spPr/>
        <p:txBody>
          <a:bodyPr/>
          <a:lstStyle>
            <a:lvl1pPr>
              <a:defRPr/>
            </a:lvl1pPr>
          </a:lstStyle>
          <a:p>
            <a:fld id="{6CEDA3AC-DF8B-49AD-BEA1-458DA4ABF6D8}" type="slidenum">
              <a:rPr lang="en-US"/>
              <a:pPr/>
              <a:t>‹#›</a:t>
            </a:fld>
            <a:endParaRPr lang="en-US"/>
          </a:p>
        </p:txBody>
      </p:sp>
    </p:spTree>
    <p:extLst>
      <p:ext uri="{BB962C8B-B14F-4D97-AF65-F5344CB8AC3E}">
        <p14:creationId xmlns:p14="http://schemas.microsoft.com/office/powerpoint/2010/main" val="1029754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5113" y="0"/>
            <a:ext cx="2071687" cy="55784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95288" y="0"/>
            <a:ext cx="6067425" cy="5578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6" name="Slide Number Placeholder 5"/>
          <p:cNvSpPr>
            <a:spLocks noGrp="1"/>
          </p:cNvSpPr>
          <p:nvPr>
            <p:ph type="sldNum" sz="quarter" idx="12"/>
          </p:nvPr>
        </p:nvSpPr>
        <p:spPr/>
        <p:txBody>
          <a:bodyPr/>
          <a:lstStyle>
            <a:lvl1pPr>
              <a:defRPr/>
            </a:lvl1pPr>
          </a:lstStyle>
          <a:p>
            <a:fld id="{BA64A495-C402-4B14-BD04-69D0084DD3A4}" type="slidenum">
              <a:rPr lang="en-US"/>
              <a:pPr/>
              <a:t>‹#›</a:t>
            </a:fld>
            <a:endParaRPr lang="en-US"/>
          </a:p>
        </p:txBody>
      </p:sp>
    </p:spTree>
    <p:extLst>
      <p:ext uri="{BB962C8B-B14F-4D97-AF65-F5344CB8AC3E}">
        <p14:creationId xmlns:p14="http://schemas.microsoft.com/office/powerpoint/2010/main" val="266181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6" name="Slide Number Placeholder 5"/>
          <p:cNvSpPr>
            <a:spLocks noGrp="1"/>
          </p:cNvSpPr>
          <p:nvPr>
            <p:ph type="sldNum" sz="quarter" idx="12"/>
          </p:nvPr>
        </p:nvSpPr>
        <p:spPr/>
        <p:txBody>
          <a:bodyPr/>
          <a:lstStyle>
            <a:lvl1pPr>
              <a:defRPr/>
            </a:lvl1pPr>
          </a:lstStyle>
          <a:p>
            <a:fld id="{8AF9F5D6-A076-40B7-B4E4-89CD9C7490BD}" type="slidenum">
              <a:rPr lang="en-US"/>
              <a:pPr/>
              <a:t>‹#›</a:t>
            </a:fld>
            <a:endParaRPr lang="en-US"/>
          </a:p>
        </p:txBody>
      </p:sp>
    </p:spTree>
    <p:extLst>
      <p:ext uri="{BB962C8B-B14F-4D97-AF65-F5344CB8AC3E}">
        <p14:creationId xmlns:p14="http://schemas.microsoft.com/office/powerpoint/2010/main" val="183941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6" name="Slide Number Placeholder 5"/>
          <p:cNvSpPr>
            <a:spLocks noGrp="1"/>
          </p:cNvSpPr>
          <p:nvPr>
            <p:ph type="sldNum" sz="quarter" idx="12"/>
          </p:nvPr>
        </p:nvSpPr>
        <p:spPr/>
        <p:txBody>
          <a:bodyPr/>
          <a:lstStyle>
            <a:lvl1pPr>
              <a:defRPr/>
            </a:lvl1pPr>
          </a:lstStyle>
          <a:p>
            <a:fld id="{1861A616-C46D-4CE7-B582-562E10F45D96}" type="slidenum">
              <a:rPr lang="en-US"/>
              <a:pPr/>
              <a:t>‹#›</a:t>
            </a:fld>
            <a:endParaRPr lang="en-US"/>
          </a:p>
        </p:txBody>
      </p:sp>
    </p:spTree>
    <p:extLst>
      <p:ext uri="{BB962C8B-B14F-4D97-AF65-F5344CB8AC3E}">
        <p14:creationId xmlns:p14="http://schemas.microsoft.com/office/powerpoint/2010/main" val="96102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95288" y="10525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586288" y="10525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7" name="Slide Number Placeholder 6"/>
          <p:cNvSpPr>
            <a:spLocks noGrp="1"/>
          </p:cNvSpPr>
          <p:nvPr>
            <p:ph type="sldNum" sz="quarter" idx="12"/>
          </p:nvPr>
        </p:nvSpPr>
        <p:spPr/>
        <p:txBody>
          <a:bodyPr/>
          <a:lstStyle>
            <a:lvl1pPr>
              <a:defRPr/>
            </a:lvl1pPr>
          </a:lstStyle>
          <a:p>
            <a:fld id="{7CD09BC1-9512-497F-8544-483BC5D34DB1}" type="slidenum">
              <a:rPr lang="en-US"/>
              <a:pPr/>
              <a:t>‹#›</a:t>
            </a:fld>
            <a:endParaRPr lang="en-US"/>
          </a:p>
        </p:txBody>
      </p:sp>
    </p:spTree>
    <p:extLst>
      <p:ext uri="{BB962C8B-B14F-4D97-AF65-F5344CB8AC3E}">
        <p14:creationId xmlns:p14="http://schemas.microsoft.com/office/powerpoint/2010/main" val="159514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9" name="Slide Number Placeholder 8"/>
          <p:cNvSpPr>
            <a:spLocks noGrp="1"/>
          </p:cNvSpPr>
          <p:nvPr>
            <p:ph type="sldNum" sz="quarter" idx="12"/>
          </p:nvPr>
        </p:nvSpPr>
        <p:spPr/>
        <p:txBody>
          <a:bodyPr/>
          <a:lstStyle>
            <a:lvl1pPr>
              <a:defRPr/>
            </a:lvl1pPr>
          </a:lstStyle>
          <a:p>
            <a:fld id="{EBA39699-4FDD-4C3D-A35B-3E1DA4E1D2D3}" type="slidenum">
              <a:rPr lang="en-US"/>
              <a:pPr/>
              <a:t>‹#›</a:t>
            </a:fld>
            <a:endParaRPr lang="en-US"/>
          </a:p>
        </p:txBody>
      </p:sp>
    </p:spTree>
    <p:extLst>
      <p:ext uri="{BB962C8B-B14F-4D97-AF65-F5344CB8AC3E}">
        <p14:creationId xmlns:p14="http://schemas.microsoft.com/office/powerpoint/2010/main" val="213689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5" name="Slide Number Placeholder 4"/>
          <p:cNvSpPr>
            <a:spLocks noGrp="1"/>
          </p:cNvSpPr>
          <p:nvPr>
            <p:ph type="sldNum" sz="quarter" idx="12"/>
          </p:nvPr>
        </p:nvSpPr>
        <p:spPr/>
        <p:txBody>
          <a:bodyPr/>
          <a:lstStyle>
            <a:lvl1pPr>
              <a:defRPr/>
            </a:lvl1pPr>
          </a:lstStyle>
          <a:p>
            <a:fld id="{3B2DA5D6-17C4-422E-B42B-4F7443268CB1}" type="slidenum">
              <a:rPr lang="en-US"/>
              <a:pPr/>
              <a:t>‹#›</a:t>
            </a:fld>
            <a:endParaRPr lang="en-US"/>
          </a:p>
        </p:txBody>
      </p:sp>
    </p:spTree>
    <p:extLst>
      <p:ext uri="{BB962C8B-B14F-4D97-AF65-F5344CB8AC3E}">
        <p14:creationId xmlns:p14="http://schemas.microsoft.com/office/powerpoint/2010/main" val="197650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4" name="Slide Number Placeholder 3"/>
          <p:cNvSpPr>
            <a:spLocks noGrp="1"/>
          </p:cNvSpPr>
          <p:nvPr>
            <p:ph type="sldNum" sz="quarter" idx="12"/>
          </p:nvPr>
        </p:nvSpPr>
        <p:spPr/>
        <p:txBody>
          <a:bodyPr/>
          <a:lstStyle>
            <a:lvl1pPr>
              <a:defRPr/>
            </a:lvl1pPr>
          </a:lstStyle>
          <a:p>
            <a:fld id="{9EDF2282-402E-4970-97AA-F5D3738B239E}" type="slidenum">
              <a:rPr lang="en-US"/>
              <a:pPr/>
              <a:t>‹#›</a:t>
            </a:fld>
            <a:endParaRPr lang="en-US"/>
          </a:p>
        </p:txBody>
      </p:sp>
    </p:spTree>
    <p:extLst>
      <p:ext uri="{BB962C8B-B14F-4D97-AF65-F5344CB8AC3E}">
        <p14:creationId xmlns:p14="http://schemas.microsoft.com/office/powerpoint/2010/main" val="5087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7" name="Slide Number Placeholder 6"/>
          <p:cNvSpPr>
            <a:spLocks noGrp="1"/>
          </p:cNvSpPr>
          <p:nvPr>
            <p:ph type="sldNum" sz="quarter" idx="12"/>
          </p:nvPr>
        </p:nvSpPr>
        <p:spPr/>
        <p:txBody>
          <a:bodyPr/>
          <a:lstStyle>
            <a:lvl1pPr>
              <a:defRPr/>
            </a:lvl1pPr>
          </a:lstStyle>
          <a:p>
            <a:fld id="{145162EF-EE55-49B9-9FC2-10CD4FD68629}" type="slidenum">
              <a:rPr lang="en-US"/>
              <a:pPr/>
              <a:t>‹#›</a:t>
            </a:fld>
            <a:endParaRPr lang="en-US"/>
          </a:p>
        </p:txBody>
      </p:sp>
    </p:spTree>
    <p:extLst>
      <p:ext uri="{BB962C8B-B14F-4D97-AF65-F5344CB8AC3E}">
        <p14:creationId xmlns:p14="http://schemas.microsoft.com/office/powerpoint/2010/main" val="211760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CA" smtClean="0"/>
              <a:t>Copyright 2014 Scott W. Ambler www.ambysoft.com/surveys/</a:t>
            </a:r>
            <a:endParaRPr lang="en-US"/>
          </a:p>
        </p:txBody>
      </p:sp>
      <p:sp>
        <p:nvSpPr>
          <p:cNvPr id="7" name="Slide Number Placeholder 6"/>
          <p:cNvSpPr>
            <a:spLocks noGrp="1"/>
          </p:cNvSpPr>
          <p:nvPr>
            <p:ph type="sldNum" sz="quarter" idx="12"/>
          </p:nvPr>
        </p:nvSpPr>
        <p:spPr/>
        <p:txBody>
          <a:bodyPr/>
          <a:lstStyle>
            <a:lvl1pPr>
              <a:defRPr/>
            </a:lvl1pPr>
          </a:lstStyle>
          <a:p>
            <a:fld id="{510E6C48-8BC3-41F2-B038-8BE545E50CAB}" type="slidenum">
              <a:rPr lang="en-US"/>
              <a:pPr/>
              <a:t>‹#›</a:t>
            </a:fld>
            <a:endParaRPr lang="en-US"/>
          </a:p>
        </p:txBody>
      </p:sp>
    </p:spTree>
    <p:extLst>
      <p:ext uri="{BB962C8B-B14F-4D97-AF65-F5344CB8AC3E}">
        <p14:creationId xmlns:p14="http://schemas.microsoft.com/office/powerpoint/2010/main" val="429330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0"/>
            <a:ext cx="785971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95288" y="105251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1258888" y="6524625"/>
            <a:ext cx="65532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r>
              <a:rPr lang="en-CA" smtClean="0"/>
              <a:t>Copyright 2014 Scott W. Ambler www.ambysoft.com/surveys/</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576C3DA-EE2F-42F7-A35A-6456E5428F9D}" type="slidenum">
              <a:rPr lang="en-US"/>
              <a:pPr/>
              <a:t>‹#›</a:t>
            </a:fld>
            <a:endParaRPr lang="en-US"/>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504" y="6309320"/>
            <a:ext cx="1795276" cy="44196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2400">
          <a:solidFill>
            <a:schemeClr val="tx2"/>
          </a:solidFill>
          <a:latin typeface="+mj-lt"/>
          <a:ea typeface="+mj-ea"/>
          <a:cs typeface="+mj-cs"/>
        </a:defRPr>
      </a:lvl1pPr>
      <a:lvl2pPr algn="ctr" rtl="0" fontAlgn="base">
        <a:spcBef>
          <a:spcPct val="0"/>
        </a:spcBef>
        <a:spcAft>
          <a:spcPct val="0"/>
        </a:spcAft>
        <a:defRPr sz="2400">
          <a:solidFill>
            <a:schemeClr val="tx2"/>
          </a:solidFill>
          <a:latin typeface="Arial" charset="0"/>
        </a:defRPr>
      </a:lvl2pPr>
      <a:lvl3pPr algn="ctr" rtl="0" fontAlgn="base">
        <a:spcBef>
          <a:spcPct val="0"/>
        </a:spcBef>
        <a:spcAft>
          <a:spcPct val="0"/>
        </a:spcAft>
        <a:defRPr sz="2400">
          <a:solidFill>
            <a:schemeClr val="tx2"/>
          </a:solidFill>
          <a:latin typeface="Arial" charset="0"/>
        </a:defRPr>
      </a:lvl3pPr>
      <a:lvl4pPr algn="ctr" rtl="0" fontAlgn="base">
        <a:spcBef>
          <a:spcPct val="0"/>
        </a:spcBef>
        <a:spcAft>
          <a:spcPct val="0"/>
        </a:spcAft>
        <a:defRPr sz="2400">
          <a:solidFill>
            <a:schemeClr val="tx2"/>
          </a:solidFill>
          <a:latin typeface="Arial" charset="0"/>
        </a:defRPr>
      </a:lvl4pPr>
      <a:lvl5pPr algn="ctr" rtl="0" fontAlgn="base">
        <a:spcBef>
          <a:spcPct val="0"/>
        </a:spcBef>
        <a:spcAft>
          <a:spcPct val="0"/>
        </a:spcAft>
        <a:defRPr sz="2400">
          <a:solidFill>
            <a:schemeClr val="tx2"/>
          </a:solidFill>
          <a:latin typeface="Arial" charset="0"/>
        </a:defRPr>
      </a:lvl5pPr>
      <a:lvl6pPr marL="457200" algn="ctr" rtl="0" fontAlgn="base">
        <a:spcBef>
          <a:spcPct val="0"/>
        </a:spcBef>
        <a:spcAft>
          <a:spcPct val="0"/>
        </a:spcAft>
        <a:defRPr sz="2400">
          <a:solidFill>
            <a:schemeClr val="tx2"/>
          </a:solidFill>
          <a:latin typeface="Arial" charset="0"/>
        </a:defRPr>
      </a:lvl6pPr>
      <a:lvl7pPr marL="914400" algn="ctr" rtl="0" fontAlgn="base">
        <a:spcBef>
          <a:spcPct val="0"/>
        </a:spcBef>
        <a:spcAft>
          <a:spcPct val="0"/>
        </a:spcAft>
        <a:defRPr sz="2400">
          <a:solidFill>
            <a:schemeClr val="tx2"/>
          </a:solidFill>
          <a:latin typeface="Arial" charset="0"/>
        </a:defRPr>
      </a:lvl7pPr>
      <a:lvl8pPr marL="1371600" algn="ctr" rtl="0" fontAlgn="base">
        <a:spcBef>
          <a:spcPct val="0"/>
        </a:spcBef>
        <a:spcAft>
          <a:spcPct val="0"/>
        </a:spcAft>
        <a:defRPr sz="2400">
          <a:solidFill>
            <a:schemeClr val="tx2"/>
          </a:solidFill>
          <a:latin typeface="Arial" charset="0"/>
        </a:defRPr>
      </a:lvl8pPr>
      <a:lvl9pPr marL="1828800" algn="ctr" rtl="0" fontAlgn="base">
        <a:spcBef>
          <a:spcPct val="0"/>
        </a:spcBef>
        <a:spcAft>
          <a:spcPct val="0"/>
        </a:spcAft>
        <a:defRPr sz="2400">
          <a:solidFill>
            <a:schemeClr val="tx2"/>
          </a:solidFill>
          <a:latin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cottambler.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scottwambl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mbysoft.com/survey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mbysoft.com/survey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3"/>
          </p:nvPr>
        </p:nvSpPr>
        <p:spPr>
          <a:xfrm>
            <a:off x="1115616" y="6237312"/>
            <a:ext cx="6769100" cy="476250"/>
          </a:xfrm>
        </p:spPr>
        <p:txBody>
          <a:bodyPr/>
          <a:lstStyle/>
          <a:p>
            <a:r>
              <a:rPr lang="en-CA" smtClean="0"/>
              <a:t>Copyright 2014 Scott W. Ambler www.ambysoft.com/surveys/</a:t>
            </a:r>
            <a:endParaRPr lang="en-US" dirty="0"/>
          </a:p>
        </p:txBody>
      </p:sp>
      <p:sp>
        <p:nvSpPr>
          <p:cNvPr id="2050" name="Rectangle 2"/>
          <p:cNvSpPr>
            <a:spLocks noGrp="1" noChangeArrowheads="1"/>
          </p:cNvSpPr>
          <p:nvPr>
            <p:ph type="ctrTitle"/>
          </p:nvPr>
        </p:nvSpPr>
        <p:spPr>
          <a:xfrm>
            <a:off x="611188" y="1341438"/>
            <a:ext cx="7772400" cy="1470025"/>
          </a:xfrm>
        </p:spPr>
        <p:txBody>
          <a:bodyPr/>
          <a:lstStyle/>
          <a:p>
            <a:r>
              <a:rPr lang="en-US" sz="3200" dirty="0" smtClean="0"/>
              <a:t>2013 IT Project Success</a:t>
            </a:r>
            <a:br>
              <a:rPr lang="en-US" sz="3200" dirty="0" smtClean="0"/>
            </a:br>
            <a:r>
              <a:rPr lang="en-US" sz="3200" dirty="0" smtClean="0"/>
              <a:t>Survey </a:t>
            </a:r>
            <a:r>
              <a:rPr lang="en-US" sz="3200" dirty="0"/>
              <a:t>Results</a:t>
            </a:r>
          </a:p>
        </p:txBody>
      </p:sp>
      <p:sp>
        <p:nvSpPr>
          <p:cNvPr id="2051" name="Rectangle 3"/>
          <p:cNvSpPr>
            <a:spLocks noGrp="1" noChangeArrowheads="1"/>
          </p:cNvSpPr>
          <p:nvPr>
            <p:ph type="subTitle" idx="1"/>
          </p:nvPr>
        </p:nvSpPr>
        <p:spPr>
          <a:xfrm>
            <a:off x="0" y="3284538"/>
            <a:ext cx="9144000" cy="2449512"/>
          </a:xfrm>
        </p:spPr>
        <p:txBody>
          <a:bodyPr/>
          <a:lstStyle/>
          <a:p>
            <a:r>
              <a:rPr lang="en-US" dirty="0"/>
              <a:t>Scott W. </a:t>
            </a:r>
            <a:r>
              <a:rPr lang="en-US" dirty="0" smtClean="0"/>
              <a:t>Ambler</a:t>
            </a:r>
          </a:p>
          <a:p>
            <a:r>
              <a:rPr lang="en-US" dirty="0" smtClean="0">
                <a:hlinkClick r:id="rId3"/>
              </a:rPr>
              <a:t>www.scottambler.com</a:t>
            </a:r>
            <a:endParaRPr lang="en-US" dirty="0" smtClean="0"/>
          </a:p>
          <a:p>
            <a:r>
              <a:rPr lang="en-US" dirty="0" smtClean="0"/>
              <a:t>@</a:t>
            </a:r>
            <a:r>
              <a:rPr lang="en-US" dirty="0" err="1" smtClean="0"/>
              <a:t>scottwambler</a:t>
            </a:r>
            <a:r>
              <a:rPr lang="en-US" dirty="0" smtClean="0"/>
              <a:t> </a:t>
            </a:r>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3848" y="4293096"/>
            <a:ext cx="314101" cy="2673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8" y="0"/>
            <a:ext cx="7859712" cy="908720"/>
          </a:xfrm>
        </p:spPr>
        <p:txBody>
          <a:bodyPr/>
          <a:lstStyle/>
          <a:p>
            <a:r>
              <a:rPr lang="en-CA" dirty="0" smtClean="0"/>
              <a:t>Product Quality: Which is more important?</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4898284"/>
              </p:ext>
            </p:extLst>
          </p:nvPr>
        </p:nvGraphicFramePr>
        <p:xfrm>
          <a:off x="395288" y="1052513"/>
          <a:ext cx="8229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CA" smtClean="0"/>
              <a:t>Copyright 2014 Scott W. Ambler www.ambysoft.com/surveys/</a:t>
            </a:r>
            <a:endParaRPr lang="en-US"/>
          </a:p>
        </p:txBody>
      </p:sp>
    </p:spTree>
    <p:extLst>
      <p:ext uri="{BB962C8B-B14F-4D97-AF65-F5344CB8AC3E}">
        <p14:creationId xmlns:p14="http://schemas.microsoft.com/office/powerpoint/2010/main" val="107081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8" y="0"/>
            <a:ext cx="7859712" cy="908720"/>
          </a:xfrm>
        </p:spPr>
        <p:txBody>
          <a:bodyPr/>
          <a:lstStyle/>
          <a:p>
            <a:r>
              <a:rPr lang="en-CA" dirty="0" smtClean="0"/>
              <a:t>Do people really want systems that are on budget AND on time AND built to specification?</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61519219"/>
              </p:ext>
            </p:extLst>
          </p:nvPr>
        </p:nvGraphicFramePr>
        <p:xfrm>
          <a:off x="395288" y="1052513"/>
          <a:ext cx="8229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CA" smtClean="0"/>
              <a:t>Copyright 2014 Scott W. Ambler www.ambysoft.com/surveys/</a:t>
            </a:r>
            <a:endParaRPr lang="en-US"/>
          </a:p>
        </p:txBody>
      </p:sp>
      <p:sp>
        <p:nvSpPr>
          <p:cNvPr id="3" name="Rectangle 2"/>
          <p:cNvSpPr/>
          <p:nvPr/>
        </p:nvSpPr>
        <p:spPr>
          <a:xfrm>
            <a:off x="4644008" y="5517232"/>
            <a:ext cx="3816424" cy="369332"/>
          </a:xfrm>
          <a:prstGeom prst="rect">
            <a:avLst/>
          </a:prstGeom>
        </p:spPr>
        <p:txBody>
          <a:bodyPr wrap="square">
            <a:spAutoFit/>
          </a:bodyPr>
          <a:lstStyle/>
          <a:p>
            <a:r>
              <a:rPr lang="en-CA" dirty="0" smtClean="0"/>
              <a:t>Answer: Very few apparently do!</a:t>
            </a:r>
            <a:endParaRPr lang="en-US" dirty="0"/>
          </a:p>
        </p:txBody>
      </p:sp>
    </p:spTree>
    <p:extLst>
      <p:ext uri="{BB962C8B-B14F-4D97-AF65-F5344CB8AC3E}">
        <p14:creationId xmlns:p14="http://schemas.microsoft.com/office/powerpoint/2010/main" val="85234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44824"/>
            <a:ext cx="8229600" cy="706090"/>
          </a:xfrm>
        </p:spPr>
        <p:txBody>
          <a:bodyPr>
            <a:noAutofit/>
          </a:bodyPr>
          <a:lstStyle/>
          <a:p>
            <a:pPr algn="ctr"/>
            <a:r>
              <a:rPr lang="en-US" sz="6000" dirty="0" smtClean="0"/>
              <a:t>Got Discipline?</a:t>
            </a:r>
            <a:endParaRPr lang="en-CA" sz="6000" dirty="0"/>
          </a:p>
        </p:txBody>
      </p:sp>
      <p:sp>
        <p:nvSpPr>
          <p:cNvPr id="4" name="Footer Placeholder 3"/>
          <p:cNvSpPr>
            <a:spLocks noGrp="1"/>
          </p:cNvSpPr>
          <p:nvPr>
            <p:ph type="ftr" sz="quarter" idx="11"/>
          </p:nvPr>
        </p:nvSpPr>
        <p:spPr/>
        <p:txBody>
          <a:bodyPr/>
          <a:lstStyle/>
          <a:p>
            <a:r>
              <a:rPr lang="en-CA" smtClean="0"/>
              <a:t>Copyright 2014 Scott W. Ambler www.ambysoft.com/surveys/</a:t>
            </a:r>
            <a:endParaRPr lang="en-CA" dirty="0"/>
          </a:p>
        </p:txBody>
      </p:sp>
      <p:sp>
        <p:nvSpPr>
          <p:cNvPr id="6" name="Title 1"/>
          <p:cNvSpPr txBox="1">
            <a:spLocks/>
          </p:cNvSpPr>
          <p:nvPr/>
        </p:nvSpPr>
        <p:spPr>
          <a:xfrm>
            <a:off x="0" y="3284984"/>
            <a:ext cx="9144000" cy="1515616"/>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3200" kern="1200">
                <a:solidFill>
                  <a:schemeClr val="tx2"/>
                </a:solidFill>
                <a:latin typeface="+mj-lt"/>
                <a:ea typeface="+mj-ea"/>
                <a:cs typeface="+mj-cs"/>
              </a:defRPr>
            </a:lvl1pPr>
          </a:lstStyle>
          <a:p>
            <a:pPr algn="ctr"/>
            <a:r>
              <a:rPr lang="en-US" dirty="0" smtClean="0"/>
              <a:t>DisciplinedAgileConsortium.org</a:t>
            </a:r>
          </a:p>
          <a:p>
            <a:pPr algn="ctr"/>
            <a:r>
              <a:rPr lang="en-US" dirty="0" smtClean="0"/>
              <a:t>DisciplinedAgileDelivery.com</a:t>
            </a:r>
          </a:p>
          <a:p>
            <a:pPr algn="ctr"/>
            <a:r>
              <a:rPr lang="en-US" dirty="0" smtClean="0"/>
              <a:t>ScottAmbler.com</a:t>
            </a:r>
            <a:endParaRPr lang="en-CA" dirty="0"/>
          </a:p>
        </p:txBody>
      </p:sp>
      <p:pic>
        <p:nvPicPr>
          <p:cNvPr id="7" name="Picture 6" descr="Macintosh HD:Users:mark:Dropbox:SWA + Associates:Logos:DAC:Disciplined_Agile_Consortium_Logo_USE_ON_Light Backgrounds.ps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278" y="116632"/>
            <a:ext cx="4119880" cy="750570"/>
          </a:xfrm>
          <a:prstGeom prst="rect">
            <a:avLst/>
          </a:prstGeom>
          <a:noFill/>
          <a:ln>
            <a:noFill/>
          </a:ln>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72019"/>
            <a:ext cx="1504950" cy="609600"/>
          </a:xfrm>
          <a:prstGeom prst="rect">
            <a:avLst/>
          </a:prstGeom>
        </p:spPr>
      </p:pic>
    </p:spTree>
    <p:extLst>
      <p:ext uri="{BB962C8B-B14F-4D97-AF65-F5344CB8AC3E}">
        <p14:creationId xmlns:p14="http://schemas.microsoft.com/office/powerpoint/2010/main" val="2246238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About SA+A</a:t>
            </a:r>
            <a:endParaRPr lang="en-CA" dirty="0"/>
          </a:p>
        </p:txBody>
      </p:sp>
      <p:sp>
        <p:nvSpPr>
          <p:cNvPr id="3" name="Content Placeholder 2"/>
          <p:cNvSpPr>
            <a:spLocks noGrp="1"/>
          </p:cNvSpPr>
          <p:nvPr>
            <p:ph idx="1"/>
          </p:nvPr>
        </p:nvSpPr>
        <p:spPr/>
        <p:txBody>
          <a:bodyPr/>
          <a:lstStyle/>
          <a:p>
            <a:pPr marL="0" indent="0">
              <a:buNone/>
            </a:pPr>
            <a:r>
              <a:rPr lang="en-CA" dirty="0" smtClean="0"/>
              <a:t>Scott Ambler + Associates (SAA) is a boutique consulting firm that specializes in helping organizations adopt disciplined agile strategies, particularly at scale.  We offer training, coaching, and transformation services.</a:t>
            </a:r>
          </a:p>
          <a:p>
            <a:pPr marL="0" indent="0">
              <a:buNone/>
            </a:pPr>
            <a:endParaRPr lang="en-CA" dirty="0"/>
          </a:p>
          <a:p>
            <a:pPr marL="0" indent="0">
              <a:buNone/>
            </a:pPr>
            <a:r>
              <a:rPr lang="en-CA" dirty="0" smtClean="0"/>
              <a:t>Our website is </a:t>
            </a:r>
            <a:r>
              <a:rPr lang="en-CA" dirty="0" smtClean="0">
                <a:hlinkClick r:id="rId2"/>
              </a:rPr>
              <a:t>ScottAmbler.com</a:t>
            </a:r>
            <a:r>
              <a:rPr lang="en-CA" dirty="0" smtClean="0"/>
              <a:t>.  We can help.</a:t>
            </a:r>
            <a:endParaRPr lang="en-CA" dirty="0"/>
          </a:p>
        </p:txBody>
      </p:sp>
      <p:sp>
        <p:nvSpPr>
          <p:cNvPr id="4" name="Footer Placeholder 3"/>
          <p:cNvSpPr>
            <a:spLocks noGrp="1"/>
          </p:cNvSpPr>
          <p:nvPr>
            <p:ph type="ftr" sz="quarter" idx="11"/>
          </p:nvPr>
        </p:nvSpPr>
        <p:spPr/>
        <p:txBody>
          <a:bodyPr/>
          <a:lstStyle/>
          <a:p>
            <a:pPr>
              <a:defRPr/>
            </a:pPr>
            <a:r>
              <a:rPr lang="en-CA" smtClean="0"/>
              <a:t>Copyright 2014 Scott W. Ambler www.ambysoft.com/surveys/</a:t>
            </a:r>
            <a:endParaRPr lang="en-US"/>
          </a:p>
        </p:txBody>
      </p:sp>
    </p:spTree>
    <p:extLst>
      <p:ext uri="{BB962C8B-B14F-4D97-AF65-F5344CB8AC3E}">
        <p14:creationId xmlns:p14="http://schemas.microsoft.com/office/powerpoint/2010/main" val="275250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CA" smtClean="0"/>
              <a:t>Copyright 2014 Scott W. Ambler www.ambysoft.com/surveys/</a:t>
            </a:r>
            <a:endParaRPr lang="en-US"/>
          </a:p>
        </p:txBody>
      </p:sp>
      <p:sp>
        <p:nvSpPr>
          <p:cNvPr id="45058" name="Rectangle 2"/>
          <p:cNvSpPr>
            <a:spLocks noGrp="1" noChangeArrowheads="1"/>
          </p:cNvSpPr>
          <p:nvPr>
            <p:ph type="title"/>
          </p:nvPr>
        </p:nvSpPr>
        <p:spPr/>
        <p:txBody>
          <a:bodyPr/>
          <a:lstStyle/>
          <a:p>
            <a:r>
              <a:rPr lang="en-US"/>
              <a:t>How To Use These Slides</a:t>
            </a:r>
          </a:p>
        </p:txBody>
      </p:sp>
      <p:sp>
        <p:nvSpPr>
          <p:cNvPr id="45059" name="Rectangle 3"/>
          <p:cNvSpPr>
            <a:spLocks noGrp="1" noChangeArrowheads="1"/>
          </p:cNvSpPr>
          <p:nvPr>
            <p:ph type="body" idx="1"/>
          </p:nvPr>
        </p:nvSpPr>
        <p:spPr/>
        <p:txBody>
          <a:bodyPr/>
          <a:lstStyle/>
          <a:p>
            <a:r>
              <a:rPr lang="en-US" dirty="0" smtClean="0"/>
              <a:t>We </a:t>
            </a:r>
            <a:r>
              <a:rPr lang="en-US" dirty="0"/>
              <a:t>have provided these slides, and the raw data behind them, so that others can use them in their own work.</a:t>
            </a:r>
          </a:p>
          <a:p>
            <a:r>
              <a:rPr lang="en-US" dirty="0"/>
              <a:t>You may reuse all, or a part of, this slide deck as long as you provide a clear reference to the source.</a:t>
            </a:r>
          </a:p>
          <a:p>
            <a:r>
              <a:rPr lang="en-US" dirty="0"/>
              <a:t>The suggested reference is: </a:t>
            </a:r>
            <a:r>
              <a:rPr lang="en-US" dirty="0" smtClean="0"/>
              <a:t>Dr. Dobb’s Journal 2013 IT Project Success Survey </a:t>
            </a:r>
            <a:r>
              <a:rPr lang="en-US" dirty="0"/>
              <a:t>posted at </a:t>
            </a:r>
            <a:r>
              <a:rPr lang="en-US" dirty="0" smtClean="0">
                <a:hlinkClick r:id="rId3"/>
              </a:rPr>
              <a:t>www.ambysoft.com/surveys/</a:t>
            </a:r>
            <a:r>
              <a:rPr lang="en-US" dirty="0"/>
              <a:t> </a:t>
            </a:r>
          </a:p>
          <a:p>
            <a:endParaRPr lang="en-US" dirty="0">
              <a:solidFill>
                <a:srgbClr val="FF0000"/>
              </a:solidFill>
            </a:endParaRPr>
          </a:p>
          <a:p>
            <a:pPr algn="ctr">
              <a:buFontTx/>
              <a:buNone/>
            </a:pPr>
            <a:r>
              <a:rPr lang="en-US" dirty="0" smtClean="0">
                <a:solidFill>
                  <a:srgbClr val="FF0000"/>
                </a:solidFill>
              </a:rPr>
              <a:t>Some slides </a:t>
            </a:r>
            <a:r>
              <a:rPr lang="en-US" dirty="0">
                <a:solidFill>
                  <a:srgbClr val="FF0000"/>
                </a:solidFill>
              </a:rPr>
              <a:t>have notes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CA" smtClean="0"/>
              <a:t>Copyright 2014 Scott W. Ambler www.ambysoft.com/surveys/</a:t>
            </a:r>
            <a:endParaRPr lang="en-US"/>
          </a:p>
        </p:txBody>
      </p:sp>
      <p:sp>
        <p:nvSpPr>
          <p:cNvPr id="144386" name="Rectangle 2"/>
          <p:cNvSpPr>
            <a:spLocks noGrp="1" noChangeArrowheads="1"/>
          </p:cNvSpPr>
          <p:nvPr>
            <p:ph type="title"/>
          </p:nvPr>
        </p:nvSpPr>
        <p:spPr>
          <a:xfrm>
            <a:off x="827088" y="0"/>
            <a:ext cx="7859712" cy="1143000"/>
          </a:xfrm>
        </p:spPr>
        <p:txBody>
          <a:bodyPr/>
          <a:lstStyle/>
          <a:p>
            <a:r>
              <a:rPr lang="en-US"/>
              <a:t>About the Survey</a:t>
            </a:r>
          </a:p>
        </p:txBody>
      </p:sp>
      <p:sp>
        <p:nvSpPr>
          <p:cNvPr id="144387" name="Rectangle 3"/>
          <p:cNvSpPr>
            <a:spLocks noGrp="1" noChangeArrowheads="1"/>
          </p:cNvSpPr>
          <p:nvPr>
            <p:ph type="body" idx="1"/>
          </p:nvPr>
        </p:nvSpPr>
        <p:spPr>
          <a:xfrm>
            <a:off x="755576" y="1268760"/>
            <a:ext cx="5929981" cy="4349750"/>
          </a:xfrm>
        </p:spPr>
        <p:txBody>
          <a:bodyPr/>
          <a:lstStyle/>
          <a:p>
            <a:pPr marL="228600" indent="-228600">
              <a:lnSpc>
                <a:spcPct val="80000"/>
              </a:lnSpc>
            </a:pPr>
            <a:r>
              <a:rPr lang="en-US" dirty="0" smtClean="0"/>
              <a:t>Ran during November 2013 under the title “2013 IT Project Success Survey”</a:t>
            </a:r>
            <a:endParaRPr lang="en-US" dirty="0"/>
          </a:p>
          <a:p>
            <a:pPr marL="228600" indent="-228600">
              <a:lnSpc>
                <a:spcPct val="80000"/>
              </a:lnSpc>
            </a:pPr>
            <a:r>
              <a:rPr lang="en-US" dirty="0"/>
              <a:t>Survey link included in:</a:t>
            </a:r>
          </a:p>
          <a:p>
            <a:pPr marL="457200" lvl="1" indent="-227013">
              <a:lnSpc>
                <a:spcPct val="80000"/>
              </a:lnSpc>
            </a:pPr>
            <a:r>
              <a:rPr lang="en-US" sz="2400" dirty="0">
                <a:hlinkClick r:id="rId3"/>
              </a:rPr>
              <a:t>www.ambysoft.com/surveys/</a:t>
            </a:r>
            <a:r>
              <a:rPr lang="en-US" sz="2400" dirty="0"/>
              <a:t> </a:t>
            </a:r>
            <a:r>
              <a:rPr lang="en-US" sz="2400" dirty="0" smtClean="0"/>
              <a:t>page</a:t>
            </a:r>
          </a:p>
          <a:p>
            <a:pPr marL="457200" lvl="1" indent="-227013">
              <a:lnSpc>
                <a:spcPct val="80000"/>
              </a:lnSpc>
            </a:pPr>
            <a:r>
              <a:rPr lang="en-US" sz="2400" dirty="0" err="1" smtClean="0"/>
              <a:t>Drdobbs.com</a:t>
            </a:r>
            <a:r>
              <a:rPr lang="en-US" sz="2400" dirty="0" smtClean="0"/>
              <a:t> article </a:t>
            </a:r>
            <a:endParaRPr lang="en-US" sz="2400" dirty="0"/>
          </a:p>
          <a:p>
            <a:pPr marL="457200" lvl="1" indent="-227013">
              <a:lnSpc>
                <a:spcPct val="80000"/>
              </a:lnSpc>
            </a:pPr>
            <a:r>
              <a:rPr lang="en-US" sz="2400" dirty="0"/>
              <a:t>Posting to </a:t>
            </a:r>
            <a:r>
              <a:rPr lang="en-US" sz="2400" dirty="0" smtClean="0"/>
              <a:t>Agile and Lean Software Development, Agile CMMI, and the DAD discussion groups </a:t>
            </a:r>
            <a:r>
              <a:rPr lang="en-US" sz="2400" dirty="0"/>
              <a:t>on </a:t>
            </a:r>
            <a:r>
              <a:rPr lang="en-US" sz="2400" dirty="0" smtClean="0"/>
              <a:t>LinkedIn</a:t>
            </a:r>
            <a:endParaRPr lang="en-US" sz="2400" dirty="0"/>
          </a:p>
          <a:p>
            <a:pPr marL="457200" lvl="1" indent="-227013">
              <a:lnSpc>
                <a:spcPct val="80000"/>
              </a:lnSpc>
            </a:pPr>
            <a:r>
              <a:rPr lang="en-US" sz="2400" dirty="0" smtClean="0"/>
              <a:t>Twitter postings via @</a:t>
            </a:r>
            <a:r>
              <a:rPr lang="en-US" sz="2400" dirty="0" err="1" smtClean="0"/>
              <a:t>scottwambler</a:t>
            </a:r>
            <a:endParaRPr lang="en-US" sz="2400" dirty="0"/>
          </a:p>
          <a:p>
            <a:pPr marL="228600" indent="-228600">
              <a:lnSpc>
                <a:spcPct val="80000"/>
              </a:lnSpc>
            </a:pPr>
            <a:r>
              <a:rPr lang="en-US" dirty="0"/>
              <a:t>Data, summary, and slides downloadable from </a:t>
            </a:r>
            <a:r>
              <a:rPr lang="en-US" dirty="0">
                <a:hlinkClick r:id="rId3"/>
              </a:rPr>
              <a:t>www.ambysoft.com/surveys/</a:t>
            </a:r>
            <a:endParaRPr lang="en-US" dirty="0"/>
          </a:p>
          <a:p>
            <a:pPr marL="228600" indent="-228600">
              <a:lnSpc>
                <a:spcPct val="80000"/>
              </a:lnSpc>
            </a:pPr>
            <a:r>
              <a:rPr lang="en-US" dirty="0" smtClean="0"/>
              <a:t>173respondents</a:t>
            </a:r>
            <a:endParaRPr lang="en-US" dirty="0"/>
          </a:p>
          <a:p>
            <a:pPr marL="457200" lvl="1" indent="-227013">
              <a:lnSpc>
                <a:spcPct val="80000"/>
              </a:lnSpc>
            </a:pPr>
            <a:r>
              <a:rPr lang="en-US" sz="2400" dirty="0" smtClean="0"/>
              <a:t>25% </a:t>
            </a:r>
            <a:r>
              <a:rPr lang="en-US" sz="2400" dirty="0"/>
              <a:t>worked in orgs of 500+ IT </a:t>
            </a:r>
            <a:r>
              <a:rPr lang="en-US" sz="2400" dirty="0" smtClean="0"/>
              <a:t>people</a:t>
            </a:r>
            <a:endParaRPr lang="en-US" sz="2400" dirty="0"/>
          </a:p>
        </p:txBody>
      </p:sp>
      <p:pic>
        <p:nvPicPr>
          <p:cNvPr id="3074" name="Picture 2" descr="C:\Users\Scott Ambler\AppData\Local\Microsoft\Windows\Temporary Internet Files\Content.IE5\Y5L54AIN\MC90043478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988840"/>
            <a:ext cx="2542098" cy="25420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Content Placeholder 2"/>
          <p:cNvSpPr>
            <a:spLocks noGrp="1"/>
          </p:cNvSpPr>
          <p:nvPr>
            <p:ph idx="1"/>
          </p:nvPr>
        </p:nvSpPr>
        <p:spPr/>
        <p:txBody>
          <a:bodyPr/>
          <a:lstStyle/>
          <a:p>
            <a:r>
              <a:rPr lang="en-US" sz="1800" dirty="0" smtClean="0"/>
              <a:t>The success rates found in this series of surveys is significantly more optimistic than the results promoted by the CHAOS report.  This is because this survey asks people to define success in the terms in which the teams were actually judged, as opposed to imposing a definition of success on them (such as on time, on budget, to spec which less than 10% of people actually subscribe to)</a:t>
            </a:r>
          </a:p>
          <a:p>
            <a:r>
              <a:rPr lang="en-US" sz="1800" dirty="0"/>
              <a:t>A</a:t>
            </a:r>
            <a:r>
              <a:rPr lang="en-US" sz="1800" dirty="0" smtClean="0"/>
              <a:t>gile, lean and iterative strategies were superior on average to traditional and ad-hoc strategies</a:t>
            </a:r>
          </a:p>
          <a:p>
            <a:r>
              <a:rPr lang="en-US" sz="1800" dirty="0" smtClean="0"/>
              <a:t>There was no statistical difference between the effectiveness of agile and iterative</a:t>
            </a:r>
          </a:p>
          <a:p>
            <a:r>
              <a:rPr lang="en-US" sz="1800" dirty="0" smtClean="0"/>
              <a:t>There was no statistical difference between traditional and ad hoc.</a:t>
            </a:r>
            <a:endParaRPr lang="en-US" sz="1800" dirty="0"/>
          </a:p>
        </p:txBody>
      </p:sp>
      <p:sp>
        <p:nvSpPr>
          <p:cNvPr id="4" name="Footer Placeholder 3"/>
          <p:cNvSpPr>
            <a:spLocks noGrp="1"/>
          </p:cNvSpPr>
          <p:nvPr>
            <p:ph type="ftr" sz="quarter" idx="11"/>
          </p:nvPr>
        </p:nvSpPr>
        <p:spPr/>
        <p:txBody>
          <a:bodyPr/>
          <a:lstStyle/>
          <a:p>
            <a:r>
              <a:rPr lang="en-CA" smtClean="0"/>
              <a:t>Copyright 2014 Scott W. Ambler www.ambysoft.com/surveys/</a:t>
            </a:r>
            <a:endParaRPr lang="en-US"/>
          </a:p>
        </p:txBody>
      </p:sp>
    </p:spTree>
    <p:extLst>
      <p:ext uri="{BB962C8B-B14F-4D97-AF65-F5344CB8AC3E}">
        <p14:creationId xmlns:p14="http://schemas.microsoft.com/office/powerpoint/2010/main" val="406639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Software Development </a:t>
            </a:r>
            <a:r>
              <a:rPr lang="en-US" altLang="en-US" dirty="0" smtClean="0"/>
              <a:t>Paradigms: 2013</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272622"/>
              </p:ext>
            </p:extLst>
          </p:nvPr>
        </p:nvGraphicFramePr>
        <p:xfrm>
          <a:off x="395288" y="1052513"/>
          <a:ext cx="8229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CA" smtClean="0"/>
              <a:t>Copyright 2014 Scott W. Ambler www.ambysoft.com/surveys/</a:t>
            </a:r>
            <a:endParaRPr lang="en-US"/>
          </a:p>
        </p:txBody>
      </p:sp>
    </p:spTree>
    <p:extLst>
      <p:ext uri="{BB962C8B-B14F-4D97-AF65-F5344CB8AC3E}">
        <p14:creationId xmlns:p14="http://schemas.microsoft.com/office/powerpoint/2010/main" val="412042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Delivery Paradigms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2062145"/>
              </p:ext>
            </p:extLst>
          </p:nvPr>
        </p:nvGraphicFramePr>
        <p:xfrm>
          <a:off x="395288" y="1052513"/>
          <a:ext cx="8229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CA" smtClean="0"/>
              <a:t>Copyright 2014 Scott W. Ambler www.ambysoft.com/surveys/</a:t>
            </a:r>
            <a:endParaRPr lang="en-US"/>
          </a:p>
        </p:txBody>
      </p:sp>
    </p:spTree>
    <p:extLst>
      <p:ext uri="{BB962C8B-B14F-4D97-AF65-F5344CB8AC3E}">
        <p14:creationId xmlns:p14="http://schemas.microsoft.com/office/powerpoint/2010/main" val="312046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8" y="0"/>
            <a:ext cx="7859712" cy="908720"/>
          </a:xfrm>
        </p:spPr>
        <p:txBody>
          <a:bodyPr/>
          <a:lstStyle/>
          <a:p>
            <a:r>
              <a:rPr lang="en-CA" dirty="0" smtClean="0"/>
              <a:t>Time/Schedule: Which is more important?</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1840993"/>
              </p:ext>
            </p:extLst>
          </p:nvPr>
        </p:nvGraphicFramePr>
        <p:xfrm>
          <a:off x="395288" y="1052513"/>
          <a:ext cx="8229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CA" smtClean="0"/>
              <a:t>Copyright 2014 Scott W. Ambler www.ambysoft.com/surveys/</a:t>
            </a:r>
            <a:endParaRPr lang="en-US"/>
          </a:p>
        </p:txBody>
      </p:sp>
    </p:spTree>
    <p:extLst>
      <p:ext uri="{BB962C8B-B14F-4D97-AF65-F5344CB8AC3E}">
        <p14:creationId xmlns:p14="http://schemas.microsoft.com/office/powerpoint/2010/main" val="208225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8" y="0"/>
            <a:ext cx="7859712" cy="908720"/>
          </a:xfrm>
        </p:spPr>
        <p:txBody>
          <a:bodyPr/>
          <a:lstStyle/>
          <a:p>
            <a:r>
              <a:rPr lang="en-CA" dirty="0" smtClean="0"/>
              <a:t>Budget/ROI: Which is more important?</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9534379"/>
              </p:ext>
            </p:extLst>
          </p:nvPr>
        </p:nvGraphicFramePr>
        <p:xfrm>
          <a:off x="395288" y="1052513"/>
          <a:ext cx="8229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CA" smtClean="0"/>
              <a:t>Copyright 2014 Scott W. Ambler www.ambysoft.com/surveys/</a:t>
            </a:r>
            <a:endParaRPr lang="en-US"/>
          </a:p>
        </p:txBody>
      </p:sp>
    </p:spTree>
    <p:extLst>
      <p:ext uri="{BB962C8B-B14F-4D97-AF65-F5344CB8AC3E}">
        <p14:creationId xmlns:p14="http://schemas.microsoft.com/office/powerpoint/2010/main" val="107081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8" y="0"/>
            <a:ext cx="7859712" cy="908720"/>
          </a:xfrm>
        </p:spPr>
        <p:txBody>
          <a:bodyPr/>
          <a:lstStyle/>
          <a:p>
            <a:r>
              <a:rPr lang="en-CA" dirty="0" smtClean="0"/>
              <a:t>Stakeholder Value: Which is more important?</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33755933"/>
              </p:ext>
            </p:extLst>
          </p:nvPr>
        </p:nvGraphicFramePr>
        <p:xfrm>
          <a:off x="395288" y="1052513"/>
          <a:ext cx="8229600" cy="4525962"/>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CA" smtClean="0"/>
              <a:t>Copyright 2014 Scott W. Ambler www.ambysoft.com/surveys/</a:t>
            </a:r>
            <a:endParaRPr lang="en-US"/>
          </a:p>
        </p:txBody>
      </p:sp>
    </p:spTree>
    <p:extLst>
      <p:ext uri="{BB962C8B-B14F-4D97-AF65-F5344CB8AC3E}">
        <p14:creationId xmlns:p14="http://schemas.microsoft.com/office/powerpoint/2010/main" val="107081405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3524</TotalTime>
  <Words>1328</Words>
  <Application>Microsoft Office PowerPoint</Application>
  <PresentationFormat>On-screen Show (4:3)</PresentationFormat>
  <Paragraphs>96</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Design</vt:lpstr>
      <vt:lpstr>2013 IT Project Success Survey Results</vt:lpstr>
      <vt:lpstr>How To Use These Slides</vt:lpstr>
      <vt:lpstr>About the Survey</vt:lpstr>
      <vt:lpstr>Important points</vt:lpstr>
      <vt:lpstr>Comparing Software Development Paradigms: 2013</vt:lpstr>
      <vt:lpstr>Comparing Delivery Paradigms</vt:lpstr>
      <vt:lpstr>Time/Schedule: Which is more important?</vt:lpstr>
      <vt:lpstr>Budget/ROI: Which is more important?</vt:lpstr>
      <vt:lpstr>Stakeholder Value: Which is more important?</vt:lpstr>
      <vt:lpstr>Product Quality: Which is more important?</vt:lpstr>
      <vt:lpstr>Do people really want systems that are on budget AND on time AND built to specification?</vt:lpstr>
      <vt:lpstr>Got Discipline?</vt:lpstr>
      <vt:lpstr>About SA+A</vt:lpstr>
    </vt:vector>
  </TitlesOfParts>
  <Company>Ambysoft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Results</dc:title>
  <dc:creator>Scott W. Ambler</dc:creator>
  <cp:lastModifiedBy>Scott W. Ambler</cp:lastModifiedBy>
  <cp:revision>210</cp:revision>
  <dcterms:created xsi:type="dcterms:W3CDTF">2007-05-09T10:52:38Z</dcterms:created>
  <dcterms:modified xsi:type="dcterms:W3CDTF">2014-01-14T20:05:42Z</dcterms:modified>
</cp:coreProperties>
</file>