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83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56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18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08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27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16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08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23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20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50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83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6/7/2020</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7608752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874F62-EFF7-4B62-A81A-7A6BF9F01D16}"/>
              </a:ext>
            </a:extLst>
          </p:cNvPr>
          <p:cNvPicPr>
            <a:picLocks noChangeAspect="1"/>
          </p:cNvPicPr>
          <p:nvPr/>
        </p:nvPicPr>
        <p:blipFill rotWithShape="1">
          <a:blip r:embed="rId2"/>
          <a:srcRect t="11152" b="4262"/>
          <a:stretch/>
        </p:blipFill>
        <p:spPr>
          <a:xfrm>
            <a:off x="-2" y="10"/>
            <a:ext cx="1219200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34014-C9F0-414C-9BAC-76E1A6215DE0}"/>
              </a:ext>
            </a:extLst>
          </p:cNvPr>
          <p:cNvSpPr>
            <a:spLocks noGrp="1"/>
          </p:cNvSpPr>
          <p:nvPr>
            <p:ph type="ctrTitle"/>
          </p:nvPr>
        </p:nvSpPr>
        <p:spPr>
          <a:xfrm>
            <a:off x="7848600" y="1122363"/>
            <a:ext cx="4023360" cy="2807208"/>
          </a:xfrm>
        </p:spPr>
        <p:txBody>
          <a:bodyPr anchor="b">
            <a:normAutofit/>
          </a:bodyPr>
          <a:lstStyle/>
          <a:p>
            <a:r>
              <a:rPr lang="tr-TR" sz="3200"/>
              <a:t>Nöron ağlarına giriş proje sunumu</a:t>
            </a:r>
            <a:endParaRPr lang="en-US" sz="3200"/>
          </a:p>
        </p:txBody>
      </p:sp>
      <p:sp>
        <p:nvSpPr>
          <p:cNvPr id="3" name="Subtitle 2">
            <a:extLst>
              <a:ext uri="{FF2B5EF4-FFF2-40B4-BE49-F238E27FC236}">
                <a16:creationId xmlns:a16="http://schemas.microsoft.com/office/drawing/2014/main" id="{BA979211-C145-4D27-BC18-8B149C1E8722}"/>
              </a:ext>
            </a:extLst>
          </p:cNvPr>
          <p:cNvSpPr>
            <a:spLocks noGrp="1"/>
          </p:cNvSpPr>
          <p:nvPr>
            <p:ph type="subTitle" idx="1"/>
          </p:nvPr>
        </p:nvSpPr>
        <p:spPr>
          <a:xfrm>
            <a:off x="7848600" y="3968496"/>
            <a:ext cx="4023360" cy="1208141"/>
          </a:xfrm>
        </p:spPr>
        <p:txBody>
          <a:bodyPr>
            <a:normAutofit/>
          </a:bodyPr>
          <a:lstStyle/>
          <a:p>
            <a:r>
              <a:rPr lang="tr-TR" sz="2800"/>
              <a:t>Yapay Nöron Ağları ile İşaret Dili Tanımlayıcı</a:t>
            </a:r>
            <a:endParaRPr lang="en-US" sz="2800"/>
          </a:p>
        </p:txBody>
      </p:sp>
    </p:spTree>
    <p:extLst>
      <p:ext uri="{BB962C8B-B14F-4D97-AF65-F5344CB8AC3E}">
        <p14:creationId xmlns:p14="http://schemas.microsoft.com/office/powerpoint/2010/main" val="7475156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DC9F-A714-452E-A77D-86A90C3C2202}"/>
              </a:ext>
            </a:extLst>
          </p:cNvPr>
          <p:cNvSpPr>
            <a:spLocks noGrp="1"/>
          </p:cNvSpPr>
          <p:nvPr>
            <p:ph type="title"/>
          </p:nvPr>
        </p:nvSpPr>
        <p:spPr/>
        <p:txBody>
          <a:bodyPr/>
          <a:lstStyle/>
          <a:p>
            <a:r>
              <a:rPr lang="tr-TR"/>
              <a:t>CNN Mimarisinin Oluşturulması</a:t>
            </a:r>
            <a:endParaRPr lang="en-US"/>
          </a:p>
        </p:txBody>
      </p:sp>
      <p:sp>
        <p:nvSpPr>
          <p:cNvPr id="3" name="Content Placeholder 2">
            <a:extLst>
              <a:ext uri="{FF2B5EF4-FFF2-40B4-BE49-F238E27FC236}">
                <a16:creationId xmlns:a16="http://schemas.microsoft.com/office/drawing/2014/main" id="{B5EF2DB1-ADAA-433E-9094-719B8B1B6814}"/>
              </a:ext>
            </a:extLst>
          </p:cNvPr>
          <p:cNvSpPr>
            <a:spLocks noGrp="1"/>
          </p:cNvSpPr>
          <p:nvPr>
            <p:ph idx="1"/>
          </p:nvPr>
        </p:nvSpPr>
        <p:spPr/>
        <p:txBody>
          <a:bodyPr>
            <a:normAutofit lnSpcReduction="10000"/>
          </a:bodyPr>
          <a:lstStyle/>
          <a:p>
            <a:r>
              <a:rPr lang="en-US"/>
              <a:t>CNN </a:t>
            </a:r>
            <a:r>
              <a:rPr lang="en-US" err="1"/>
              <a:t>modeli</a:t>
            </a:r>
            <a:r>
              <a:rPr lang="en-US"/>
              <a:t> </a:t>
            </a:r>
            <a:r>
              <a:rPr lang="en-US" err="1"/>
              <a:t>create_model</a:t>
            </a:r>
            <a:r>
              <a:rPr lang="en-US"/>
              <a:t> </a:t>
            </a:r>
            <a:r>
              <a:rPr lang="en-US" err="1"/>
              <a:t>fonksiyonu</a:t>
            </a:r>
            <a:r>
              <a:rPr lang="en-US"/>
              <a:t> </a:t>
            </a:r>
            <a:r>
              <a:rPr lang="en-US" err="1"/>
              <a:t>ile</a:t>
            </a:r>
            <a:r>
              <a:rPr lang="en-US"/>
              <a:t> </a:t>
            </a:r>
            <a:r>
              <a:rPr lang="en-US" err="1"/>
              <a:t>oluşturulmuştur</a:t>
            </a:r>
            <a:r>
              <a:rPr lang="en-US"/>
              <a:t>. İlk </a:t>
            </a:r>
            <a:r>
              <a:rPr lang="en-US" err="1"/>
              <a:t>olarak</a:t>
            </a:r>
            <a:r>
              <a:rPr lang="en-US"/>
              <a:t> </a:t>
            </a:r>
            <a:r>
              <a:rPr lang="en-US" err="1"/>
              <a:t>sıralı</a:t>
            </a:r>
            <a:r>
              <a:rPr lang="en-US"/>
              <a:t> model </a:t>
            </a:r>
            <a:r>
              <a:rPr lang="en-US" err="1"/>
              <a:t>oluşturulduktan</a:t>
            </a:r>
            <a:r>
              <a:rPr lang="en-US"/>
              <a:t> </a:t>
            </a:r>
            <a:r>
              <a:rPr lang="en-US" err="1"/>
              <a:t>sonra</a:t>
            </a:r>
            <a:r>
              <a:rPr lang="en-US"/>
              <a:t> 16 </a:t>
            </a:r>
            <a:r>
              <a:rPr lang="en-US" err="1"/>
              <a:t>birim</a:t>
            </a:r>
            <a:r>
              <a:rPr lang="en-US"/>
              <a:t> </a:t>
            </a:r>
            <a:r>
              <a:rPr lang="en-US" err="1"/>
              <a:t>bulunan</a:t>
            </a:r>
            <a:r>
              <a:rPr lang="en-US"/>
              <a:t> </a:t>
            </a:r>
            <a:r>
              <a:rPr lang="en-US" err="1"/>
              <a:t>ReLu</a:t>
            </a:r>
            <a:r>
              <a:rPr lang="en-US"/>
              <a:t> </a:t>
            </a:r>
            <a:r>
              <a:rPr lang="en-US" err="1"/>
              <a:t>aktivasyon</a:t>
            </a:r>
            <a:r>
              <a:rPr lang="en-US"/>
              <a:t> </a:t>
            </a:r>
            <a:r>
              <a:rPr lang="en-US" err="1"/>
              <a:t>fonksiyonu</a:t>
            </a:r>
            <a:r>
              <a:rPr lang="en-US"/>
              <a:t> </a:t>
            </a:r>
            <a:r>
              <a:rPr lang="en-US" err="1"/>
              <a:t>kullanılarak</a:t>
            </a:r>
            <a:r>
              <a:rPr lang="en-US"/>
              <a:t> Conv2D </a:t>
            </a:r>
            <a:r>
              <a:rPr lang="en-US" err="1"/>
              <a:t>tipinde</a:t>
            </a:r>
            <a:r>
              <a:rPr lang="en-US"/>
              <a:t> </a:t>
            </a:r>
            <a:r>
              <a:rPr lang="en-US" err="1"/>
              <a:t>bir</a:t>
            </a:r>
            <a:r>
              <a:rPr lang="en-US"/>
              <a:t> </a:t>
            </a:r>
            <a:r>
              <a:rPr lang="en-US" err="1"/>
              <a:t>katman</a:t>
            </a:r>
            <a:r>
              <a:rPr lang="en-US"/>
              <a:t> </a:t>
            </a:r>
            <a:r>
              <a:rPr lang="en-US" err="1"/>
              <a:t>eklenmiştir</a:t>
            </a:r>
            <a:r>
              <a:rPr lang="en-US"/>
              <a:t>.</a:t>
            </a:r>
            <a:endParaRPr lang="tr-TR"/>
          </a:p>
          <a:p>
            <a:r>
              <a:rPr lang="en-US"/>
              <a:t>Ara </a:t>
            </a:r>
            <a:r>
              <a:rPr lang="en-US" err="1"/>
              <a:t>katmanlarda</a:t>
            </a:r>
            <a:r>
              <a:rPr lang="en-US"/>
              <a:t> </a:t>
            </a:r>
            <a:r>
              <a:rPr lang="en-US" err="1"/>
              <a:t>sırasıyla</a:t>
            </a:r>
            <a:r>
              <a:rPr lang="en-US"/>
              <a:t> 32, 32, 64, 128, 256 </a:t>
            </a:r>
            <a:r>
              <a:rPr lang="en-US" err="1"/>
              <a:t>birim</a:t>
            </a:r>
            <a:r>
              <a:rPr lang="en-US"/>
              <a:t> </a:t>
            </a:r>
            <a:r>
              <a:rPr lang="en-US" err="1"/>
              <a:t>sayısında</a:t>
            </a:r>
            <a:r>
              <a:rPr lang="en-US"/>
              <a:t> </a:t>
            </a:r>
            <a:r>
              <a:rPr lang="en-US" err="1"/>
              <a:t>aktivasyon</a:t>
            </a:r>
            <a:r>
              <a:rPr lang="en-US"/>
              <a:t> </a:t>
            </a:r>
            <a:r>
              <a:rPr lang="en-US" err="1"/>
              <a:t>fonksiyonu</a:t>
            </a:r>
            <a:r>
              <a:rPr lang="en-US"/>
              <a:t> </a:t>
            </a:r>
            <a:r>
              <a:rPr lang="en-US" err="1"/>
              <a:t>olarak</a:t>
            </a:r>
            <a:r>
              <a:rPr lang="en-US"/>
              <a:t> </a:t>
            </a:r>
            <a:r>
              <a:rPr lang="en-US" err="1"/>
              <a:t>ReLu</a:t>
            </a:r>
            <a:r>
              <a:rPr lang="en-US"/>
              <a:t> </a:t>
            </a:r>
            <a:r>
              <a:rPr lang="en-US" err="1"/>
              <a:t>kullanılarak</a:t>
            </a:r>
            <a:r>
              <a:rPr lang="en-US"/>
              <a:t> Conv2D </a:t>
            </a:r>
            <a:r>
              <a:rPr lang="en-US" err="1"/>
              <a:t>katmanları</a:t>
            </a:r>
            <a:r>
              <a:rPr lang="en-US"/>
              <a:t> </a:t>
            </a:r>
            <a:r>
              <a:rPr lang="en-US" err="1"/>
              <a:t>eklenmiştir</a:t>
            </a:r>
            <a:r>
              <a:rPr lang="en-US"/>
              <a:t>.</a:t>
            </a:r>
            <a:endParaRPr lang="tr-TR"/>
          </a:p>
          <a:p>
            <a:r>
              <a:rPr lang="en-US" err="1"/>
              <a:t>Daha</a:t>
            </a:r>
            <a:r>
              <a:rPr lang="en-US"/>
              <a:t> </a:t>
            </a:r>
            <a:r>
              <a:rPr lang="en-US" err="1"/>
              <a:t>sonra</a:t>
            </a:r>
            <a:r>
              <a:rPr lang="en-US"/>
              <a:t> MaxPool2D </a:t>
            </a:r>
            <a:r>
              <a:rPr lang="en-US" err="1"/>
              <a:t>katmanı</a:t>
            </a:r>
            <a:r>
              <a:rPr lang="en-US"/>
              <a:t> </a:t>
            </a:r>
            <a:r>
              <a:rPr lang="en-US" err="1"/>
              <a:t>eklenip</a:t>
            </a:r>
            <a:r>
              <a:rPr lang="en-US"/>
              <a:t> </a:t>
            </a:r>
            <a:r>
              <a:rPr lang="en-US" err="1"/>
              <a:t>BatchNormalization</a:t>
            </a:r>
            <a:r>
              <a:rPr lang="en-US"/>
              <a:t> </a:t>
            </a:r>
            <a:r>
              <a:rPr lang="en-US" err="1"/>
              <a:t>işlemi</a:t>
            </a:r>
            <a:r>
              <a:rPr lang="en-US"/>
              <a:t> </a:t>
            </a:r>
            <a:r>
              <a:rPr lang="en-US" err="1"/>
              <a:t>yapılmıştır</a:t>
            </a:r>
            <a:r>
              <a:rPr lang="en-US"/>
              <a:t>. Flatten </a:t>
            </a:r>
            <a:r>
              <a:rPr lang="en-US" err="1"/>
              <a:t>ve</a:t>
            </a:r>
            <a:r>
              <a:rPr lang="en-US"/>
              <a:t> Dropout </a:t>
            </a:r>
            <a:r>
              <a:rPr lang="en-US" err="1"/>
              <a:t>katmanları</a:t>
            </a:r>
            <a:r>
              <a:rPr lang="en-US"/>
              <a:t> </a:t>
            </a:r>
            <a:r>
              <a:rPr lang="en-US" err="1"/>
              <a:t>ile</a:t>
            </a:r>
            <a:r>
              <a:rPr lang="en-US"/>
              <a:t> </a:t>
            </a:r>
            <a:r>
              <a:rPr lang="en-US" err="1"/>
              <a:t>optimizasyon</a:t>
            </a:r>
            <a:r>
              <a:rPr lang="en-US"/>
              <a:t> </a:t>
            </a:r>
            <a:r>
              <a:rPr lang="en-US" err="1"/>
              <a:t>ve</a:t>
            </a:r>
            <a:r>
              <a:rPr lang="en-US"/>
              <a:t> </a:t>
            </a:r>
            <a:r>
              <a:rPr lang="en-US" err="1"/>
              <a:t>regülarizasyon</a:t>
            </a:r>
            <a:r>
              <a:rPr lang="en-US"/>
              <a:t> </a:t>
            </a:r>
            <a:r>
              <a:rPr lang="en-US" err="1"/>
              <a:t>işlemleri</a:t>
            </a:r>
            <a:r>
              <a:rPr lang="en-US"/>
              <a:t> </a:t>
            </a:r>
            <a:r>
              <a:rPr lang="en-US" err="1"/>
              <a:t>sağlanmıştır</a:t>
            </a:r>
            <a:r>
              <a:rPr lang="en-US"/>
              <a:t>.</a:t>
            </a:r>
          </a:p>
          <a:p>
            <a:endParaRPr lang="en-US"/>
          </a:p>
        </p:txBody>
      </p:sp>
    </p:spTree>
    <p:extLst>
      <p:ext uri="{BB962C8B-B14F-4D97-AF65-F5344CB8AC3E}">
        <p14:creationId xmlns:p14="http://schemas.microsoft.com/office/powerpoint/2010/main" val="249183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7CE7-7238-4F3D-A60E-702195F8CE1C}"/>
              </a:ext>
            </a:extLst>
          </p:cNvPr>
          <p:cNvSpPr>
            <a:spLocks noGrp="1"/>
          </p:cNvSpPr>
          <p:nvPr>
            <p:ph type="title"/>
          </p:nvPr>
        </p:nvSpPr>
        <p:spPr/>
        <p:txBody>
          <a:bodyPr/>
          <a:lstStyle/>
          <a:p>
            <a:r>
              <a:rPr lang="tr-TR"/>
              <a:t>CNN Mimarisinin Oluşturulması</a:t>
            </a:r>
            <a:endParaRPr lang="en-US"/>
          </a:p>
        </p:txBody>
      </p:sp>
      <p:sp>
        <p:nvSpPr>
          <p:cNvPr id="3" name="Content Placeholder 2">
            <a:extLst>
              <a:ext uri="{FF2B5EF4-FFF2-40B4-BE49-F238E27FC236}">
                <a16:creationId xmlns:a16="http://schemas.microsoft.com/office/drawing/2014/main" id="{471A9A60-3B9E-43F7-9255-A64F1B3747A4}"/>
              </a:ext>
            </a:extLst>
          </p:cNvPr>
          <p:cNvSpPr>
            <a:spLocks noGrp="1"/>
          </p:cNvSpPr>
          <p:nvPr>
            <p:ph idx="1"/>
          </p:nvPr>
        </p:nvSpPr>
        <p:spPr/>
        <p:txBody>
          <a:bodyPr/>
          <a:lstStyle/>
          <a:p>
            <a:r>
              <a:rPr lang="en-US"/>
              <a:t>Son </a:t>
            </a:r>
            <a:r>
              <a:rPr lang="en-US" err="1"/>
              <a:t>olarak</a:t>
            </a:r>
            <a:r>
              <a:rPr lang="en-US"/>
              <a:t> 512 </a:t>
            </a:r>
            <a:r>
              <a:rPr lang="en-US" err="1"/>
              <a:t>birim</a:t>
            </a:r>
            <a:r>
              <a:rPr lang="en-US"/>
              <a:t> </a:t>
            </a:r>
            <a:r>
              <a:rPr lang="en-US" err="1"/>
              <a:t>bulunan</a:t>
            </a:r>
            <a:r>
              <a:rPr lang="en-US"/>
              <a:t> Dense </a:t>
            </a:r>
            <a:r>
              <a:rPr lang="en-US" err="1"/>
              <a:t>katmanı</a:t>
            </a:r>
            <a:r>
              <a:rPr lang="en-US"/>
              <a:t>, </a:t>
            </a:r>
            <a:r>
              <a:rPr lang="en-US" err="1"/>
              <a:t>ReLu</a:t>
            </a:r>
            <a:r>
              <a:rPr lang="en-US"/>
              <a:t> </a:t>
            </a:r>
            <a:r>
              <a:rPr lang="en-US" err="1"/>
              <a:t>aktivasyon</a:t>
            </a:r>
            <a:r>
              <a:rPr lang="en-US"/>
              <a:t> </a:t>
            </a:r>
            <a:r>
              <a:rPr lang="en-US" err="1"/>
              <a:t>fonksiyonu</a:t>
            </a:r>
            <a:r>
              <a:rPr lang="en-US"/>
              <a:t> </a:t>
            </a:r>
            <a:r>
              <a:rPr lang="en-US" err="1"/>
              <a:t>parametresiyle</a:t>
            </a:r>
            <a:r>
              <a:rPr lang="en-US"/>
              <a:t> </a:t>
            </a:r>
            <a:r>
              <a:rPr lang="en-US" err="1"/>
              <a:t>eklenmiştir</a:t>
            </a:r>
            <a:r>
              <a:rPr lang="en-US"/>
              <a:t>. </a:t>
            </a:r>
            <a:r>
              <a:rPr lang="en-US" err="1"/>
              <a:t>Çıkış</a:t>
            </a:r>
            <a:r>
              <a:rPr lang="en-US"/>
              <a:t> </a:t>
            </a:r>
            <a:r>
              <a:rPr lang="en-US" err="1"/>
              <a:t>katmanı</a:t>
            </a:r>
            <a:r>
              <a:rPr lang="en-US"/>
              <a:t> </a:t>
            </a:r>
            <a:r>
              <a:rPr lang="en-US" err="1"/>
              <a:t>olarak</a:t>
            </a:r>
            <a:r>
              <a:rPr lang="en-US"/>
              <a:t> 29 </a:t>
            </a:r>
            <a:r>
              <a:rPr lang="en-US" err="1"/>
              <a:t>birim</a:t>
            </a:r>
            <a:r>
              <a:rPr lang="en-US"/>
              <a:t> </a:t>
            </a:r>
            <a:r>
              <a:rPr lang="en-US" err="1"/>
              <a:t>bulunan</a:t>
            </a:r>
            <a:r>
              <a:rPr lang="en-US"/>
              <a:t> son Dense </a:t>
            </a:r>
            <a:r>
              <a:rPr lang="en-US" err="1"/>
              <a:t>katmanı</a:t>
            </a:r>
            <a:r>
              <a:rPr lang="en-US"/>
              <a:t> da </a:t>
            </a:r>
            <a:r>
              <a:rPr lang="en-US" err="1"/>
              <a:t>Softmax</a:t>
            </a:r>
            <a:r>
              <a:rPr lang="en-US"/>
              <a:t> </a:t>
            </a:r>
            <a:r>
              <a:rPr lang="en-US" err="1"/>
              <a:t>aktivasyon</a:t>
            </a:r>
            <a:r>
              <a:rPr lang="en-US"/>
              <a:t> </a:t>
            </a:r>
            <a:r>
              <a:rPr lang="en-US" err="1"/>
              <a:t>fonksiyonu</a:t>
            </a:r>
            <a:r>
              <a:rPr lang="en-US"/>
              <a:t> </a:t>
            </a:r>
            <a:r>
              <a:rPr lang="en-US" err="1"/>
              <a:t>ile</a:t>
            </a:r>
            <a:r>
              <a:rPr lang="en-US"/>
              <a:t> </a:t>
            </a:r>
            <a:r>
              <a:rPr lang="en-US" err="1"/>
              <a:t>eklenmiştir</a:t>
            </a:r>
            <a:r>
              <a:rPr lang="en-US"/>
              <a:t>. Model </a:t>
            </a:r>
            <a:r>
              <a:rPr lang="en-US" err="1"/>
              <a:t>derlenirken</a:t>
            </a:r>
            <a:r>
              <a:rPr lang="en-US"/>
              <a:t> optimizer </a:t>
            </a:r>
            <a:r>
              <a:rPr lang="en-US" err="1"/>
              <a:t>olarak</a:t>
            </a:r>
            <a:r>
              <a:rPr lang="en-US"/>
              <a:t> Adam </a:t>
            </a:r>
            <a:r>
              <a:rPr lang="en-US" err="1"/>
              <a:t>kullanılmıştır</a:t>
            </a:r>
            <a:r>
              <a:rPr lang="en-US"/>
              <a:t> </a:t>
            </a:r>
            <a:r>
              <a:rPr lang="en-US" err="1"/>
              <a:t>ve</a:t>
            </a:r>
            <a:r>
              <a:rPr lang="en-US"/>
              <a:t> </a:t>
            </a:r>
            <a:r>
              <a:rPr lang="en-US" err="1"/>
              <a:t>kayıp</a:t>
            </a:r>
            <a:r>
              <a:rPr lang="en-US"/>
              <a:t> </a:t>
            </a:r>
            <a:r>
              <a:rPr lang="en-US" err="1"/>
              <a:t>fonksiyonu</a:t>
            </a:r>
            <a:r>
              <a:rPr lang="en-US"/>
              <a:t> </a:t>
            </a:r>
            <a:r>
              <a:rPr lang="en-US" err="1"/>
              <a:t>olarak</a:t>
            </a:r>
            <a:r>
              <a:rPr lang="en-US"/>
              <a:t> </a:t>
            </a:r>
            <a:r>
              <a:rPr lang="en-US" err="1"/>
              <a:t>kategorik</a:t>
            </a:r>
            <a:r>
              <a:rPr lang="en-US"/>
              <a:t> </a:t>
            </a:r>
            <a:r>
              <a:rPr lang="en-US" err="1"/>
              <a:t>çapraz</a:t>
            </a:r>
            <a:r>
              <a:rPr lang="en-US"/>
              <a:t> </a:t>
            </a:r>
            <a:r>
              <a:rPr lang="en-US" err="1"/>
              <a:t>entropi</a:t>
            </a:r>
            <a:r>
              <a:rPr lang="en-US"/>
              <a:t> </a:t>
            </a:r>
            <a:r>
              <a:rPr lang="en-US" err="1"/>
              <a:t>seçilmiştir</a:t>
            </a:r>
            <a:r>
              <a:rPr lang="en-US"/>
              <a:t>.</a:t>
            </a:r>
          </a:p>
        </p:txBody>
      </p:sp>
    </p:spTree>
    <p:extLst>
      <p:ext uri="{BB962C8B-B14F-4D97-AF65-F5344CB8AC3E}">
        <p14:creationId xmlns:p14="http://schemas.microsoft.com/office/powerpoint/2010/main" val="69895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B91F-A109-4577-AEDC-CD06F7D80AB5}"/>
              </a:ext>
            </a:extLst>
          </p:cNvPr>
          <p:cNvSpPr>
            <a:spLocks noGrp="1"/>
          </p:cNvSpPr>
          <p:nvPr>
            <p:ph type="title"/>
          </p:nvPr>
        </p:nvSpPr>
        <p:spPr/>
        <p:txBody>
          <a:bodyPr/>
          <a:lstStyle/>
          <a:p>
            <a:r>
              <a:rPr lang="tr-TR"/>
              <a:t>Eğitim ve Test Adımları</a:t>
            </a:r>
            <a:endParaRPr lang="en-US"/>
          </a:p>
        </p:txBody>
      </p:sp>
      <p:sp>
        <p:nvSpPr>
          <p:cNvPr id="3" name="Content Placeholder 2">
            <a:extLst>
              <a:ext uri="{FF2B5EF4-FFF2-40B4-BE49-F238E27FC236}">
                <a16:creationId xmlns:a16="http://schemas.microsoft.com/office/drawing/2014/main" id="{B773CE7D-87C0-4C0B-B739-09120FF867F5}"/>
              </a:ext>
            </a:extLst>
          </p:cNvPr>
          <p:cNvSpPr>
            <a:spLocks noGrp="1"/>
          </p:cNvSpPr>
          <p:nvPr>
            <p:ph idx="1"/>
          </p:nvPr>
        </p:nvSpPr>
        <p:spPr/>
        <p:txBody>
          <a:bodyPr/>
          <a:lstStyle/>
          <a:p>
            <a:r>
              <a:rPr lang="tr-TR"/>
              <a:t>Oluşturulan model fit_model fonksiyonu ile batch size ve epochs parametreleri sırasıyla 64 ve 5 seçilerek, 1’e 10 oranında doğrulama ve eğitim kümeleri ayrılarak eğitilmiştir.</a:t>
            </a:r>
            <a:endParaRPr lang="en-US"/>
          </a:p>
        </p:txBody>
      </p:sp>
    </p:spTree>
    <p:extLst>
      <p:ext uri="{BB962C8B-B14F-4D97-AF65-F5344CB8AC3E}">
        <p14:creationId xmlns:p14="http://schemas.microsoft.com/office/powerpoint/2010/main" val="1242576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BDCA-785C-4AFF-85D7-89455B7DCC5B}"/>
              </a:ext>
            </a:extLst>
          </p:cNvPr>
          <p:cNvSpPr>
            <a:spLocks noGrp="1"/>
          </p:cNvSpPr>
          <p:nvPr>
            <p:ph type="title"/>
          </p:nvPr>
        </p:nvSpPr>
        <p:spPr/>
        <p:txBody>
          <a:bodyPr/>
          <a:lstStyle/>
          <a:p>
            <a:r>
              <a:rPr lang="tr-TR"/>
              <a:t>Eğitim ve Test Adımları</a:t>
            </a:r>
            <a:endParaRPr lang="en-US"/>
          </a:p>
        </p:txBody>
      </p:sp>
      <p:sp>
        <p:nvSpPr>
          <p:cNvPr id="3" name="Content Placeholder 2">
            <a:extLst>
              <a:ext uri="{FF2B5EF4-FFF2-40B4-BE49-F238E27FC236}">
                <a16:creationId xmlns:a16="http://schemas.microsoft.com/office/drawing/2014/main" id="{335AEF0F-C97D-4596-9339-D591865F970F}"/>
              </a:ext>
            </a:extLst>
          </p:cNvPr>
          <p:cNvSpPr>
            <a:spLocks noGrp="1"/>
          </p:cNvSpPr>
          <p:nvPr>
            <p:ph idx="1"/>
          </p:nvPr>
        </p:nvSpPr>
        <p:spPr/>
        <p:txBody>
          <a:bodyPr>
            <a:normAutofit fontScale="55000" lnSpcReduction="20000"/>
          </a:bodyPr>
          <a:lstStyle/>
          <a:p>
            <a:r>
              <a:rPr lang="tr-TR"/>
              <a:t>Train on 74385 samples, validate on 8265 samples</a:t>
            </a:r>
            <a:endParaRPr lang="en-US"/>
          </a:p>
          <a:p>
            <a:r>
              <a:rPr lang="tr-TR"/>
              <a:t>Epoch 1/5</a:t>
            </a:r>
            <a:endParaRPr lang="en-US"/>
          </a:p>
          <a:p>
            <a:r>
              <a:rPr lang="tr-TR"/>
              <a:t>74385/74385 [==============================] - 301s 4ms/step - loss: 0.8165 - accuracy: 0.8359 - val_loss: 0.2613 - val_accuracy: 0.9695</a:t>
            </a:r>
            <a:endParaRPr lang="en-US"/>
          </a:p>
          <a:p>
            <a:r>
              <a:rPr lang="tr-TR"/>
              <a:t>Epoch 2/5</a:t>
            </a:r>
            <a:endParaRPr lang="en-US"/>
          </a:p>
          <a:p>
            <a:r>
              <a:rPr lang="tr-TR"/>
              <a:t>74385/74385 [==============================] - 297s 4ms/step - loss: 0.1913 - accuracy: 0.9776 - val_loss: 0.2633 - val_accuracy: 0.9486</a:t>
            </a:r>
            <a:endParaRPr lang="en-US"/>
          </a:p>
          <a:p>
            <a:r>
              <a:rPr lang="tr-TR"/>
              <a:t>Epoch 3/5</a:t>
            </a:r>
            <a:endParaRPr lang="en-US"/>
          </a:p>
          <a:p>
            <a:r>
              <a:rPr lang="tr-TR"/>
              <a:t>74385/74385 [==============================] - 294s 4ms/step - loss: 0.1773 - accuracy: 0.9804 - val_loss: 0.1520 - val_accuracy: 0.9873</a:t>
            </a:r>
            <a:endParaRPr lang="en-US"/>
          </a:p>
          <a:p>
            <a:r>
              <a:rPr lang="tr-TR"/>
              <a:t>Epoch 4/5</a:t>
            </a:r>
            <a:endParaRPr lang="en-US"/>
          </a:p>
          <a:p>
            <a:r>
              <a:rPr lang="tr-TR"/>
              <a:t>74385/74385 [==============================] - 289s 4ms/step - loss: 0.1462 - accuracy: 0.9856 - val_loss: 0.2436 - val_accuracy: 0.9678</a:t>
            </a:r>
            <a:endParaRPr lang="en-US"/>
          </a:p>
          <a:p>
            <a:r>
              <a:rPr lang="tr-TR"/>
              <a:t>Epoch 5/5</a:t>
            </a:r>
            <a:endParaRPr lang="en-US"/>
          </a:p>
          <a:p>
            <a:r>
              <a:rPr lang="tr-TR"/>
              <a:t>74385/74385 [==============================] - 327s 4ms/step - loss: 0.1222 - accuracy: 0.9912 - val_loss: 0.0910 - val_accuracy: 0.9936</a:t>
            </a:r>
            <a:endParaRPr lang="en-US"/>
          </a:p>
          <a:p>
            <a:r>
              <a:rPr lang="tr-TR"/>
              <a:t>Daha sonra load_test_data fonksiyonu ile test kümesindeki resimler yüklenmiştir.</a:t>
            </a:r>
            <a:endParaRPr lang="en-US"/>
          </a:p>
          <a:p>
            <a:endParaRPr lang="en-US"/>
          </a:p>
        </p:txBody>
      </p:sp>
    </p:spTree>
    <p:extLst>
      <p:ext uri="{BB962C8B-B14F-4D97-AF65-F5344CB8AC3E}">
        <p14:creationId xmlns:p14="http://schemas.microsoft.com/office/powerpoint/2010/main" val="410788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9495B-06C3-42BC-A915-F1DCDBC8A667}"/>
              </a:ext>
            </a:extLst>
          </p:cNvPr>
          <p:cNvSpPr>
            <a:spLocks noGrp="1"/>
          </p:cNvSpPr>
          <p:nvPr>
            <p:ph type="title"/>
          </p:nvPr>
        </p:nvSpPr>
        <p:spPr/>
        <p:txBody>
          <a:bodyPr/>
          <a:lstStyle/>
          <a:p>
            <a:r>
              <a:rPr lang="tr-TR"/>
              <a:t>Sonuçlar</a:t>
            </a:r>
            <a:endParaRPr lang="en-US"/>
          </a:p>
        </p:txBody>
      </p:sp>
      <p:sp>
        <p:nvSpPr>
          <p:cNvPr id="3" name="Content Placeholder 2">
            <a:extLst>
              <a:ext uri="{FF2B5EF4-FFF2-40B4-BE49-F238E27FC236}">
                <a16:creationId xmlns:a16="http://schemas.microsoft.com/office/drawing/2014/main" id="{77886014-CD18-4108-B185-81DD86373A5C}"/>
              </a:ext>
            </a:extLst>
          </p:cNvPr>
          <p:cNvSpPr>
            <a:spLocks noGrp="1"/>
          </p:cNvSpPr>
          <p:nvPr>
            <p:ph idx="1"/>
          </p:nvPr>
        </p:nvSpPr>
        <p:spPr/>
        <p:txBody>
          <a:bodyPr/>
          <a:lstStyle/>
          <a:p>
            <a:r>
              <a:rPr lang="tr-TR"/>
              <a:t>Eğitim ve test kümelerindeki eğitim adımları boyunca her bir devirdeki başarı oranları ve kayıp oranları Matplotlib ile görselleştirilmiştir.</a:t>
            </a:r>
          </a:p>
          <a:p>
            <a:r>
              <a:rPr lang="tr-TR"/>
              <a:t>Her devirdeki (epoch) doğruluk değerleri değişimi;</a:t>
            </a:r>
            <a:endParaRPr lang="en-US"/>
          </a:p>
          <a:p>
            <a:endParaRPr lang="en-US"/>
          </a:p>
        </p:txBody>
      </p:sp>
      <p:pic>
        <p:nvPicPr>
          <p:cNvPr id="4" name="Picture 3">
            <a:extLst>
              <a:ext uri="{FF2B5EF4-FFF2-40B4-BE49-F238E27FC236}">
                <a16:creationId xmlns:a16="http://schemas.microsoft.com/office/drawing/2014/main" id="{99FD13D1-8A3D-4C0B-A9D3-C38C9EDFF8D7}"/>
              </a:ext>
            </a:extLst>
          </p:cNvPr>
          <p:cNvPicPr/>
          <p:nvPr/>
        </p:nvPicPr>
        <p:blipFill>
          <a:blip r:embed="rId2">
            <a:extLst>
              <a:ext uri="{28A0092B-C50C-407E-A947-70E740481C1C}">
                <a14:useLocalDpi xmlns:a14="http://schemas.microsoft.com/office/drawing/2010/main" val="0"/>
              </a:ext>
            </a:extLst>
          </a:blip>
          <a:stretch>
            <a:fillRect/>
          </a:stretch>
        </p:blipFill>
        <p:spPr>
          <a:xfrm>
            <a:off x="1415156" y="3898777"/>
            <a:ext cx="4248150" cy="2895600"/>
          </a:xfrm>
          <a:prstGeom prst="rect">
            <a:avLst/>
          </a:prstGeom>
        </p:spPr>
      </p:pic>
    </p:spTree>
    <p:extLst>
      <p:ext uri="{BB962C8B-B14F-4D97-AF65-F5344CB8AC3E}">
        <p14:creationId xmlns:p14="http://schemas.microsoft.com/office/powerpoint/2010/main" val="530893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2078-BE44-40E6-A912-8A9A5A2AB8C1}"/>
              </a:ext>
            </a:extLst>
          </p:cNvPr>
          <p:cNvSpPr>
            <a:spLocks noGrp="1"/>
          </p:cNvSpPr>
          <p:nvPr>
            <p:ph type="title"/>
          </p:nvPr>
        </p:nvSpPr>
        <p:spPr>
          <a:xfrm>
            <a:off x="838200" y="356248"/>
            <a:ext cx="10515600" cy="1325563"/>
          </a:xfrm>
        </p:spPr>
        <p:txBody>
          <a:bodyPr/>
          <a:lstStyle/>
          <a:p>
            <a:r>
              <a:rPr lang="tr-TR"/>
              <a:t>Sonuçlar</a:t>
            </a:r>
            <a:endParaRPr lang="en-US"/>
          </a:p>
        </p:txBody>
      </p:sp>
      <p:sp>
        <p:nvSpPr>
          <p:cNvPr id="3" name="Content Placeholder 2">
            <a:extLst>
              <a:ext uri="{FF2B5EF4-FFF2-40B4-BE49-F238E27FC236}">
                <a16:creationId xmlns:a16="http://schemas.microsoft.com/office/drawing/2014/main" id="{520867EC-9052-4F67-B506-9AF5498D0741}"/>
              </a:ext>
            </a:extLst>
          </p:cNvPr>
          <p:cNvSpPr>
            <a:spLocks noGrp="1"/>
          </p:cNvSpPr>
          <p:nvPr>
            <p:ph idx="1"/>
          </p:nvPr>
        </p:nvSpPr>
        <p:spPr/>
        <p:txBody>
          <a:bodyPr/>
          <a:lstStyle/>
          <a:p>
            <a:r>
              <a:rPr lang="tr-TR"/>
              <a:t>Her devirdeki kayıp değerleri değişimi;</a:t>
            </a:r>
          </a:p>
          <a:p>
            <a:endParaRPr lang="en-US"/>
          </a:p>
        </p:txBody>
      </p:sp>
      <p:pic>
        <p:nvPicPr>
          <p:cNvPr id="4" name="Picture 3">
            <a:extLst>
              <a:ext uri="{FF2B5EF4-FFF2-40B4-BE49-F238E27FC236}">
                <a16:creationId xmlns:a16="http://schemas.microsoft.com/office/drawing/2014/main" id="{86788B3A-2086-4CF7-AEB5-8A895C30A3AD}"/>
              </a:ext>
            </a:extLst>
          </p:cNvPr>
          <p:cNvPicPr/>
          <p:nvPr/>
        </p:nvPicPr>
        <p:blipFill>
          <a:blip r:embed="rId2">
            <a:extLst>
              <a:ext uri="{28A0092B-C50C-407E-A947-70E740481C1C}">
                <a14:useLocalDpi xmlns:a14="http://schemas.microsoft.com/office/drawing/2010/main" val="0"/>
              </a:ext>
            </a:extLst>
          </a:blip>
          <a:stretch>
            <a:fillRect/>
          </a:stretch>
        </p:blipFill>
        <p:spPr>
          <a:xfrm>
            <a:off x="1217951" y="2482464"/>
            <a:ext cx="4878049" cy="3208123"/>
          </a:xfrm>
          <a:prstGeom prst="rect">
            <a:avLst/>
          </a:prstGeom>
        </p:spPr>
      </p:pic>
    </p:spTree>
    <p:extLst>
      <p:ext uri="{BB962C8B-B14F-4D97-AF65-F5344CB8AC3E}">
        <p14:creationId xmlns:p14="http://schemas.microsoft.com/office/powerpoint/2010/main" val="2162873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45F3-97A8-42FD-817D-AF027967140F}"/>
              </a:ext>
            </a:extLst>
          </p:cNvPr>
          <p:cNvSpPr>
            <a:spLocks noGrp="1"/>
          </p:cNvSpPr>
          <p:nvPr>
            <p:ph type="title"/>
          </p:nvPr>
        </p:nvSpPr>
        <p:spPr/>
        <p:txBody>
          <a:bodyPr/>
          <a:lstStyle/>
          <a:p>
            <a:r>
              <a:rPr lang="tr-TR"/>
              <a:t>Sonuçlar</a:t>
            </a:r>
            <a:endParaRPr lang="en-US"/>
          </a:p>
        </p:txBody>
      </p:sp>
      <p:pic>
        <p:nvPicPr>
          <p:cNvPr id="5" name="Content Placeholder 4">
            <a:extLst>
              <a:ext uri="{FF2B5EF4-FFF2-40B4-BE49-F238E27FC236}">
                <a16:creationId xmlns:a16="http://schemas.microsoft.com/office/drawing/2014/main" id="{D8E1ED6B-E9C0-466D-B576-3CE762ACE4A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36989" y="1584155"/>
            <a:ext cx="4673698" cy="4802187"/>
          </a:xfrm>
          <a:prstGeom prst="rect">
            <a:avLst/>
          </a:prstGeom>
        </p:spPr>
      </p:pic>
    </p:spTree>
    <p:extLst>
      <p:ext uri="{BB962C8B-B14F-4D97-AF65-F5344CB8AC3E}">
        <p14:creationId xmlns:p14="http://schemas.microsoft.com/office/powerpoint/2010/main" val="232524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6D60-542E-4621-AB36-B404504314CB}"/>
              </a:ext>
            </a:extLst>
          </p:cNvPr>
          <p:cNvSpPr>
            <a:spLocks noGrp="1"/>
          </p:cNvSpPr>
          <p:nvPr>
            <p:ph type="title"/>
          </p:nvPr>
        </p:nvSpPr>
        <p:spPr/>
        <p:txBody>
          <a:bodyPr/>
          <a:lstStyle/>
          <a:p>
            <a:r>
              <a:rPr lang="tr-TR"/>
              <a:t>GİRİŞ</a:t>
            </a:r>
            <a:endParaRPr lang="en-US"/>
          </a:p>
        </p:txBody>
      </p:sp>
      <p:sp>
        <p:nvSpPr>
          <p:cNvPr id="3" name="Content Placeholder 2">
            <a:extLst>
              <a:ext uri="{FF2B5EF4-FFF2-40B4-BE49-F238E27FC236}">
                <a16:creationId xmlns:a16="http://schemas.microsoft.com/office/drawing/2014/main" id="{8B8C4316-5A75-46A9-A777-3819218C4854}"/>
              </a:ext>
            </a:extLst>
          </p:cNvPr>
          <p:cNvSpPr>
            <a:spLocks noGrp="1"/>
          </p:cNvSpPr>
          <p:nvPr>
            <p:ph idx="1"/>
          </p:nvPr>
        </p:nvSpPr>
        <p:spPr/>
        <p:txBody>
          <a:bodyPr/>
          <a:lstStyle/>
          <a:p>
            <a:r>
              <a:rPr lang="tr-TR"/>
              <a:t>İşaret dili işitme veya konuşma engellilerin kendi aralarında veya başkaları ile iletişim kurarken el hareketlerini, yüz mimiklerini ve beden dillerini kullanarak oluşturdukları görsel bir dildir.</a:t>
            </a:r>
          </a:p>
          <a:p>
            <a:r>
              <a:rPr lang="tr-TR"/>
              <a:t>Birçok çeşidi bulunmakla birlikte bu çalışmada Amerikan işaret dili kullanılmıştır.</a:t>
            </a:r>
          </a:p>
          <a:p>
            <a:r>
              <a:rPr lang="tr-TR"/>
              <a:t>İşaret dili en az konuşulan diller kadar zengindir ve el işaretlerinin yanında yüz hareketleri ve bedensel duruşlar da içerir.</a:t>
            </a:r>
            <a:endParaRPr lang="en-US"/>
          </a:p>
        </p:txBody>
      </p:sp>
    </p:spTree>
    <p:extLst>
      <p:ext uri="{BB962C8B-B14F-4D97-AF65-F5344CB8AC3E}">
        <p14:creationId xmlns:p14="http://schemas.microsoft.com/office/powerpoint/2010/main" val="288218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AD52-27E6-4700-AE6A-7DAA9C1BC572}"/>
              </a:ext>
            </a:extLst>
          </p:cNvPr>
          <p:cNvSpPr>
            <a:spLocks noGrp="1"/>
          </p:cNvSpPr>
          <p:nvPr>
            <p:ph type="title"/>
          </p:nvPr>
        </p:nvSpPr>
        <p:spPr/>
        <p:txBody>
          <a:bodyPr/>
          <a:lstStyle/>
          <a:p>
            <a:r>
              <a:rPr lang="tr-TR"/>
              <a:t>Amerikan İşaret Dili</a:t>
            </a:r>
            <a:endParaRPr lang="en-US"/>
          </a:p>
        </p:txBody>
      </p:sp>
      <p:pic>
        <p:nvPicPr>
          <p:cNvPr id="4" name="Content Placeholder 3">
            <a:extLst>
              <a:ext uri="{FF2B5EF4-FFF2-40B4-BE49-F238E27FC236}">
                <a16:creationId xmlns:a16="http://schemas.microsoft.com/office/drawing/2014/main" id="{E7BB6078-741B-4BEF-871B-77C7E128205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61586" y="1859833"/>
            <a:ext cx="3561333" cy="4398923"/>
          </a:xfrm>
          <a:prstGeom prst="rect">
            <a:avLst/>
          </a:prstGeom>
        </p:spPr>
      </p:pic>
      <p:pic>
        <p:nvPicPr>
          <p:cNvPr id="5" name="Picture 4">
            <a:extLst>
              <a:ext uri="{FF2B5EF4-FFF2-40B4-BE49-F238E27FC236}">
                <a16:creationId xmlns:a16="http://schemas.microsoft.com/office/drawing/2014/main" id="{D3E0B936-2F41-490C-8948-435E742C67D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22072" y="1859833"/>
            <a:ext cx="5708342" cy="4283515"/>
          </a:xfrm>
          <a:prstGeom prst="rect">
            <a:avLst/>
          </a:prstGeom>
          <a:noFill/>
          <a:ln>
            <a:noFill/>
          </a:ln>
        </p:spPr>
      </p:pic>
    </p:spTree>
    <p:extLst>
      <p:ext uri="{BB962C8B-B14F-4D97-AF65-F5344CB8AC3E}">
        <p14:creationId xmlns:p14="http://schemas.microsoft.com/office/powerpoint/2010/main" val="22813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660C-ED33-4887-9EF7-955980B3D459}"/>
              </a:ext>
            </a:extLst>
          </p:cNvPr>
          <p:cNvSpPr>
            <a:spLocks noGrp="1"/>
          </p:cNvSpPr>
          <p:nvPr>
            <p:ph type="title"/>
          </p:nvPr>
        </p:nvSpPr>
        <p:spPr/>
        <p:txBody>
          <a:bodyPr/>
          <a:lstStyle/>
          <a:p>
            <a:r>
              <a:rPr lang="tr-TR"/>
              <a:t>Yapay Sinir Ağları</a:t>
            </a:r>
            <a:endParaRPr lang="en-US"/>
          </a:p>
        </p:txBody>
      </p:sp>
      <p:sp>
        <p:nvSpPr>
          <p:cNvPr id="3" name="Content Placeholder 2">
            <a:extLst>
              <a:ext uri="{FF2B5EF4-FFF2-40B4-BE49-F238E27FC236}">
                <a16:creationId xmlns:a16="http://schemas.microsoft.com/office/drawing/2014/main" id="{C2C48113-D1E3-48C3-8526-6D5A93602D77}"/>
              </a:ext>
            </a:extLst>
          </p:cNvPr>
          <p:cNvSpPr>
            <a:spLocks noGrp="1"/>
          </p:cNvSpPr>
          <p:nvPr>
            <p:ph idx="1"/>
          </p:nvPr>
        </p:nvSpPr>
        <p:spPr/>
        <p:txBody>
          <a:bodyPr>
            <a:normAutofit lnSpcReduction="10000"/>
          </a:bodyPr>
          <a:lstStyle/>
          <a:p>
            <a:r>
              <a:rPr lang="tr-TR"/>
              <a:t>İşaret dilini tanıyıp konuşulan dillere çevirme bilgisayarla görü uygulamalarında son yıllarda birçok ilerleme sağlanmıştır. Bu teknoloji genellikle görüntü üzerindeki farklılıklara göre çıktılar üreten karmaşık çok katmanlı yapay sinir ağı modellerine dayanır.</a:t>
            </a:r>
          </a:p>
          <a:p>
            <a:r>
              <a:rPr lang="tr-TR"/>
              <a:t>Yapay sinir ağları beyindeki biyolojik sinir ağlarının yapısını, öğrenme, hatırlama ve genelleme kabiliyetlerini taklit eder. Öğrenme işlemi örnekler kullanılarak gerçekleştirilir. Öğrenme sonrasında yapay sinir ağı örüntü tanıma ve sınıflandırma (ses, yazı, yüz, şekil, nesne gibi), kümeleme ve gruplama, optimizasyon, tahmin, kontrol, karar, vb. işleri için kullanılabilmektedir.</a:t>
            </a:r>
            <a:endParaRPr lang="en-US"/>
          </a:p>
        </p:txBody>
      </p:sp>
    </p:spTree>
    <p:extLst>
      <p:ext uri="{BB962C8B-B14F-4D97-AF65-F5344CB8AC3E}">
        <p14:creationId xmlns:p14="http://schemas.microsoft.com/office/powerpoint/2010/main" val="243598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53C9-E99F-47C6-AAE6-D3C073211F6E}"/>
              </a:ext>
            </a:extLst>
          </p:cNvPr>
          <p:cNvSpPr>
            <a:spLocks noGrp="1"/>
          </p:cNvSpPr>
          <p:nvPr>
            <p:ph type="title"/>
          </p:nvPr>
        </p:nvSpPr>
        <p:spPr/>
        <p:txBody>
          <a:bodyPr/>
          <a:lstStyle/>
          <a:p>
            <a:r>
              <a:rPr lang="tr-TR"/>
              <a:t>Yapay Sinir Ağları</a:t>
            </a:r>
            <a:endParaRPr lang="en-US"/>
          </a:p>
        </p:txBody>
      </p:sp>
      <p:sp>
        <p:nvSpPr>
          <p:cNvPr id="3" name="Content Placeholder 2">
            <a:extLst>
              <a:ext uri="{FF2B5EF4-FFF2-40B4-BE49-F238E27FC236}">
                <a16:creationId xmlns:a16="http://schemas.microsoft.com/office/drawing/2014/main" id="{F00C8DAF-2616-4151-8867-DBAFB2914DA4}"/>
              </a:ext>
            </a:extLst>
          </p:cNvPr>
          <p:cNvSpPr>
            <a:spLocks noGrp="1"/>
          </p:cNvSpPr>
          <p:nvPr>
            <p:ph idx="1"/>
          </p:nvPr>
        </p:nvSpPr>
        <p:spPr/>
        <p:txBody>
          <a:bodyPr/>
          <a:lstStyle/>
          <a:p>
            <a:r>
              <a:rPr lang="tr-TR"/>
              <a:t>Yapay sinir ağları, basit ve birbirlerine paralel ve dağıtık olarak bağlı ve her biri kendi belleğine sahip çok sayıda yapay nöron işlemcilerden oluşmaktadır.</a:t>
            </a:r>
          </a:p>
          <a:p>
            <a:r>
              <a:rPr lang="tr-TR"/>
              <a:t>Yapay sinir ağlarına herhangi bir örnek giriş verisinin tanımlanabilmesi ve bunun daha sonra kullanılabilmesi için verinin ağda nasıl temsil edildiğini, nerede saklandığını ve nasıl geri alındığının bilinmesi gerekmektedir.</a:t>
            </a:r>
          </a:p>
          <a:p>
            <a:r>
              <a:rPr lang="tr-TR"/>
              <a:t>Yapay sinir ağlarındaki bilgi, ağ içindeki bağlantılarla ve bu bağlantılara ait ağırlıklar yoluyla dağıtılmaktadır.</a:t>
            </a:r>
            <a:endParaRPr lang="en-US"/>
          </a:p>
        </p:txBody>
      </p:sp>
    </p:spTree>
    <p:extLst>
      <p:ext uri="{BB962C8B-B14F-4D97-AF65-F5344CB8AC3E}">
        <p14:creationId xmlns:p14="http://schemas.microsoft.com/office/powerpoint/2010/main" val="3573897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F982-E3CF-42E4-9FB9-D7B8C52CE74F}"/>
              </a:ext>
            </a:extLst>
          </p:cNvPr>
          <p:cNvSpPr>
            <a:spLocks noGrp="1"/>
          </p:cNvSpPr>
          <p:nvPr>
            <p:ph type="title"/>
          </p:nvPr>
        </p:nvSpPr>
        <p:spPr/>
        <p:txBody>
          <a:bodyPr/>
          <a:lstStyle/>
          <a:p>
            <a:r>
              <a:rPr lang="tr-TR"/>
              <a:t>Yapay Sinir Ağları</a:t>
            </a:r>
            <a:endParaRPr lang="en-US"/>
          </a:p>
        </p:txBody>
      </p:sp>
      <p:sp>
        <p:nvSpPr>
          <p:cNvPr id="3" name="Content Placeholder 2">
            <a:extLst>
              <a:ext uri="{FF2B5EF4-FFF2-40B4-BE49-F238E27FC236}">
                <a16:creationId xmlns:a16="http://schemas.microsoft.com/office/drawing/2014/main" id="{9DB621CD-6165-445D-AAB4-2CB562FDE5A8}"/>
              </a:ext>
            </a:extLst>
          </p:cNvPr>
          <p:cNvSpPr>
            <a:spLocks noGrp="1"/>
          </p:cNvSpPr>
          <p:nvPr>
            <p:ph idx="1"/>
          </p:nvPr>
        </p:nvSpPr>
        <p:spPr/>
        <p:txBody>
          <a:bodyPr>
            <a:normAutofit lnSpcReduction="10000"/>
          </a:bodyPr>
          <a:lstStyle/>
          <a:p>
            <a:r>
              <a:rPr lang="tr-TR"/>
              <a:t>Klasik bilgisayar bilgiyi belleğinde belirli bir yerde saklar, yapay sinir ağları ise bilgiyi tüm ağ boyunca dağıtır. Bu durum dağıtılmış bellek olarak adlandırılır. Yapay sinir ağlarının en büyük avantajı öğrenme kabiliyeti olması ve farklı öğrenme algoritmalarının kullanılabilmesidir.</a:t>
            </a:r>
          </a:p>
          <a:p>
            <a:r>
              <a:rPr lang="tr-TR"/>
              <a:t>Yapay sinir ağları modellerinde genellik toplama ve aktivasyon fonksiyonu kullanılmaktadır.</a:t>
            </a:r>
          </a:p>
          <a:p>
            <a:r>
              <a:rPr lang="tr-TR"/>
              <a:t>Toplama fonksiyonu bir yapay nörona gelen net girdiyi hesaplar. Uygulanacak toplama fonksiyonu yapay sinir ağı modeline göre belirlenmektedir. Bir yapay sinir ağında bütün nöronların toplama fonksiyonu aynı olmayabilir.</a:t>
            </a:r>
          </a:p>
        </p:txBody>
      </p:sp>
    </p:spTree>
    <p:extLst>
      <p:ext uri="{BB962C8B-B14F-4D97-AF65-F5344CB8AC3E}">
        <p14:creationId xmlns:p14="http://schemas.microsoft.com/office/powerpoint/2010/main" val="118377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BD26-AB2F-43CA-B274-E72C8655C8AC}"/>
              </a:ext>
            </a:extLst>
          </p:cNvPr>
          <p:cNvSpPr>
            <a:spLocks noGrp="1"/>
          </p:cNvSpPr>
          <p:nvPr>
            <p:ph type="title"/>
          </p:nvPr>
        </p:nvSpPr>
        <p:spPr/>
        <p:txBody>
          <a:bodyPr/>
          <a:lstStyle/>
          <a:p>
            <a:r>
              <a:rPr lang="tr-TR"/>
              <a:t>Yapay Sinir Ağları</a:t>
            </a:r>
            <a:endParaRPr lang="en-US"/>
          </a:p>
        </p:txBody>
      </p:sp>
      <p:sp>
        <p:nvSpPr>
          <p:cNvPr id="3" name="Content Placeholder 2">
            <a:extLst>
              <a:ext uri="{FF2B5EF4-FFF2-40B4-BE49-F238E27FC236}">
                <a16:creationId xmlns:a16="http://schemas.microsoft.com/office/drawing/2014/main" id="{16AC3A82-4C16-485A-A674-EEBEB81E616E}"/>
              </a:ext>
            </a:extLst>
          </p:cNvPr>
          <p:cNvSpPr>
            <a:spLocks noGrp="1"/>
          </p:cNvSpPr>
          <p:nvPr>
            <p:ph idx="1"/>
          </p:nvPr>
        </p:nvSpPr>
        <p:spPr/>
        <p:txBody>
          <a:bodyPr/>
          <a:lstStyle/>
          <a:p>
            <a:r>
              <a:rPr lang="tr-TR"/>
              <a:t>Aktivasyon fonksiyonu nörona gelen net girdiyi işleyerek nöronun bu girdiye karşılık üreteceği çıktıyı belirler. Toplama fonksiyonunda olduğu gibi yapay sinir ağındaki tüm nöronlar aynı aktivasyon fonksiyonunu kullanmayabilir</a:t>
            </a:r>
            <a:endParaRPr lang="en-US"/>
          </a:p>
        </p:txBody>
      </p:sp>
    </p:spTree>
    <p:extLst>
      <p:ext uri="{BB962C8B-B14F-4D97-AF65-F5344CB8AC3E}">
        <p14:creationId xmlns:p14="http://schemas.microsoft.com/office/powerpoint/2010/main" val="342191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F19-0A94-4E6B-9CDE-0F8719B5FE6F}"/>
              </a:ext>
            </a:extLst>
          </p:cNvPr>
          <p:cNvSpPr>
            <a:spLocks noGrp="1"/>
          </p:cNvSpPr>
          <p:nvPr>
            <p:ph type="title"/>
          </p:nvPr>
        </p:nvSpPr>
        <p:spPr/>
        <p:txBody>
          <a:bodyPr/>
          <a:lstStyle/>
          <a:p>
            <a:r>
              <a:rPr lang="tr-TR"/>
              <a:t>Veri Seti</a:t>
            </a:r>
            <a:endParaRPr lang="en-US"/>
          </a:p>
        </p:txBody>
      </p:sp>
      <p:sp>
        <p:nvSpPr>
          <p:cNvPr id="3" name="Content Placeholder 2">
            <a:extLst>
              <a:ext uri="{FF2B5EF4-FFF2-40B4-BE49-F238E27FC236}">
                <a16:creationId xmlns:a16="http://schemas.microsoft.com/office/drawing/2014/main" id="{3E8CA469-B214-4DB0-8AF7-9628C8261AC7}"/>
              </a:ext>
            </a:extLst>
          </p:cNvPr>
          <p:cNvSpPr>
            <a:spLocks noGrp="1"/>
          </p:cNvSpPr>
          <p:nvPr>
            <p:ph idx="1"/>
          </p:nvPr>
        </p:nvSpPr>
        <p:spPr/>
        <p:txBody>
          <a:bodyPr>
            <a:normAutofit lnSpcReduction="10000"/>
          </a:bodyPr>
          <a:lstStyle/>
          <a:p>
            <a:r>
              <a:rPr lang="tr-TR"/>
              <a:t>Bu projede işaret dili karakterlerini temsil etmek için 29 sınıf bulunduran ASL Alphabet veri seti kullanılmıştır. Bu 29 sınıfın 26 tanesi A’dan Z’ye harflerden oluşuyor. Diğer sınıflar ise space (boşluk), delete (silme) ve nothing’dir. Bu sınıflar özellikle gerçek zamanlı sınıflandırma problemlerinde oldukça işe yaramaktadır.</a:t>
            </a:r>
          </a:p>
          <a:p>
            <a:r>
              <a:rPr lang="tr-TR"/>
              <a:t>Veri setinde toplam 87000 resim bulunmaktadır ve bu resimler 200x200 piksel formatındadır. Bu resimlerden 78300 tanesi eğitim için geri kalanı da doğrulama seti için ayrılmıştır. Test dosyasında da her bir sınıf için 29 resim bulunmaktadır.</a:t>
            </a:r>
            <a:endParaRPr lang="en-US"/>
          </a:p>
        </p:txBody>
      </p:sp>
    </p:spTree>
    <p:extLst>
      <p:ext uri="{BB962C8B-B14F-4D97-AF65-F5344CB8AC3E}">
        <p14:creationId xmlns:p14="http://schemas.microsoft.com/office/powerpoint/2010/main" val="198377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2060-3C06-4E0E-92E6-1CC4214A3B5B}"/>
              </a:ext>
            </a:extLst>
          </p:cNvPr>
          <p:cNvSpPr>
            <a:spLocks noGrp="1"/>
          </p:cNvSpPr>
          <p:nvPr>
            <p:ph type="title"/>
          </p:nvPr>
        </p:nvSpPr>
        <p:spPr/>
        <p:txBody>
          <a:bodyPr/>
          <a:lstStyle/>
          <a:p>
            <a:r>
              <a:rPr lang="tr-TR"/>
              <a:t>Konvolüsyonel Sinir Ağları</a:t>
            </a:r>
            <a:endParaRPr lang="en-US"/>
          </a:p>
        </p:txBody>
      </p:sp>
      <p:sp>
        <p:nvSpPr>
          <p:cNvPr id="3" name="Content Placeholder 2">
            <a:extLst>
              <a:ext uri="{FF2B5EF4-FFF2-40B4-BE49-F238E27FC236}">
                <a16:creationId xmlns:a16="http://schemas.microsoft.com/office/drawing/2014/main" id="{5D636851-0599-47AA-B4D9-73A08BEC2FCE}"/>
              </a:ext>
            </a:extLst>
          </p:cNvPr>
          <p:cNvSpPr>
            <a:spLocks noGrp="1"/>
          </p:cNvSpPr>
          <p:nvPr>
            <p:ph idx="1"/>
          </p:nvPr>
        </p:nvSpPr>
        <p:spPr/>
        <p:txBody>
          <a:bodyPr>
            <a:normAutofit lnSpcReduction="10000"/>
          </a:bodyPr>
          <a:lstStyle/>
          <a:p>
            <a:r>
              <a:rPr lang="tr-TR"/>
              <a:t>Konvolüsyonel sinir ağları (CNN), derin sinir ağları ile görüntü sınıflandırma probleminin çözümüne yönelik biyolojik sinir ağlarından esinlenerek oluşturulmuş yarı denetimli bir makine öğrenmesi türüdür.</a:t>
            </a:r>
          </a:p>
          <a:p>
            <a:r>
              <a:rPr lang="tr-TR"/>
              <a:t>Konvolüsyonel sinir ağlarının en önemli özelliklerinden biri elle hazırlanan özniteliklere ve filtrelere ihtiyaç duyulmamasıdır. Öznitelikler otomatik olarak çıkarılabilir.</a:t>
            </a:r>
          </a:p>
          <a:p>
            <a:r>
              <a:rPr lang="tr-TR"/>
              <a:t>Konvolüsyonel sinir ağları genel olarak; konvolüsyon operatörü (evrişim katmanı), aktivasyon fonksiyonu, havuzlama (alt örnekleme) ve tam bağlantı katmanı olmak üzere dört ana katmandan oluşur.</a:t>
            </a:r>
            <a:endParaRPr lang="en-US"/>
          </a:p>
        </p:txBody>
      </p:sp>
    </p:spTree>
    <p:extLst>
      <p:ext uri="{BB962C8B-B14F-4D97-AF65-F5344CB8AC3E}">
        <p14:creationId xmlns:p14="http://schemas.microsoft.com/office/powerpoint/2010/main" val="37597424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17</TotalTime>
  <Words>900</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Univers</vt:lpstr>
      <vt:lpstr>GradientVTI</vt:lpstr>
      <vt:lpstr>Nöron ağlarına giriş proje sunumu</vt:lpstr>
      <vt:lpstr>GİRİŞ</vt:lpstr>
      <vt:lpstr>Amerikan İşaret Dili</vt:lpstr>
      <vt:lpstr>Yapay Sinir Ağları</vt:lpstr>
      <vt:lpstr>Yapay Sinir Ağları</vt:lpstr>
      <vt:lpstr>Yapay Sinir Ağları</vt:lpstr>
      <vt:lpstr>Yapay Sinir Ağları</vt:lpstr>
      <vt:lpstr>Veri Seti</vt:lpstr>
      <vt:lpstr>Konvolüsyonel Sinir Ağları</vt:lpstr>
      <vt:lpstr>CNN Mimarisinin Oluşturulması</vt:lpstr>
      <vt:lpstr>CNN Mimarisinin Oluşturulması</vt:lpstr>
      <vt:lpstr>Eğitim ve Test Adımları</vt:lpstr>
      <vt:lpstr>Eğitim ve Test Adımları</vt:lpstr>
      <vt:lpstr>Sonuçlar</vt:lpstr>
      <vt:lpstr>Sonuçlar</vt:lpstr>
      <vt:lpstr>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Nöron ağlarına giriş proje sunumu</dc:title>
  <dc:creator>Oğuz Aktaş</dc:creator>
  <cp:lastModifiedBy>Oğuz Aktaş</cp:lastModifiedBy>
  <cp:revision>3</cp:revision>
  <dcterms:created xsi:type="dcterms:W3CDTF">2020-06-07T04:46:18Z</dcterms:created>
  <dcterms:modified xsi:type="dcterms:W3CDTF">2020-06-07T05:04:15Z</dcterms:modified>
</cp:coreProperties>
</file>