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notesMasterIdLst>
    <p:notesMasterId r:id="rId28"/>
  </p:notesMasterIdLst>
  <p:sldIdLst>
    <p:sldId id="256" r:id="rId5"/>
    <p:sldId id="259" r:id="rId6"/>
    <p:sldId id="260" r:id="rId7"/>
    <p:sldId id="257" r:id="rId8"/>
    <p:sldId id="267" r:id="rId9"/>
    <p:sldId id="268" r:id="rId10"/>
    <p:sldId id="281" r:id="rId11"/>
    <p:sldId id="289" r:id="rId12"/>
    <p:sldId id="280" r:id="rId13"/>
    <p:sldId id="269" r:id="rId14"/>
    <p:sldId id="271" r:id="rId15"/>
    <p:sldId id="275" r:id="rId16"/>
    <p:sldId id="276" r:id="rId17"/>
    <p:sldId id="282" r:id="rId18"/>
    <p:sldId id="283" r:id="rId19"/>
    <p:sldId id="277" r:id="rId20"/>
    <p:sldId id="286" r:id="rId21"/>
    <p:sldId id="278" r:id="rId22"/>
    <p:sldId id="285" r:id="rId23"/>
    <p:sldId id="287" r:id="rId24"/>
    <p:sldId id="261" r:id="rId25"/>
    <p:sldId id="262" r:id="rId26"/>
    <p:sldId id="288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616B3611-43A2-4E55-B213-B53989AB0656}">
          <p14:sldIdLst>
            <p14:sldId id="256"/>
            <p14:sldId id="259"/>
            <p14:sldId id="260"/>
          </p14:sldIdLst>
        </p14:section>
        <p14:section name="Ana Konu" id="{7E5583E9-93CA-4EE3-A05F-A734763EFC93}">
          <p14:sldIdLst>
            <p14:sldId id="257"/>
            <p14:sldId id="267"/>
            <p14:sldId id="268"/>
            <p14:sldId id="281"/>
            <p14:sldId id="289"/>
            <p14:sldId id="280"/>
            <p14:sldId id="269"/>
            <p14:sldId id="271"/>
            <p14:sldId id="275"/>
            <p14:sldId id="276"/>
            <p14:sldId id="282"/>
            <p14:sldId id="283"/>
            <p14:sldId id="277"/>
            <p14:sldId id="286"/>
            <p14:sldId id="278"/>
            <p14:sldId id="285"/>
            <p14:sldId id="287"/>
            <p14:sldId id="261"/>
            <p14:sldId id="26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han" initials="B" lastIdx="1" clrIdx="0">
    <p:extLst>
      <p:ext uri="{19B8F6BF-5375-455C-9EA6-DF929625EA0E}">
        <p15:presenceInfo xmlns:p15="http://schemas.microsoft.com/office/powerpoint/2012/main" userId="Bur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>
      <p:cViewPr varScale="1">
        <p:scale>
          <a:sx n="104" d="100"/>
          <a:sy n="104" d="100"/>
        </p:scale>
        <p:origin x="112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2T21:39:58.42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E874-E5AC-4C71-B100-D07C8BACCF10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7731-4315-4107-A7CC-D2571033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İletişim bilgiler son slaytta</a:t>
            </a:r>
            <a:r>
              <a:rPr lang="tr-TR" baseline="0" dirty="0" smtClean="0"/>
              <a:t> yer almaktadır.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6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27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71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46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9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12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02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0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89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8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7666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2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4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5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09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1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19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9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1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5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2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12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08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5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14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32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71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2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29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4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82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52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6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2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36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1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752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87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431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274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90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93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30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3079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9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0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9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.png"/><Relationship Id="rId5" Type="http://schemas.openxmlformats.org/officeDocument/2006/relationships/hyperlink" Target="ocw.mit.edu/DERS&#304;N%20ADRES&#304;" TargetMode="Externa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356992"/>
            <a:ext cx="7772400" cy="1470025"/>
          </a:xfrm>
        </p:spPr>
        <p:txBody>
          <a:bodyPr/>
          <a:lstStyle/>
          <a:p>
            <a:r>
              <a:rPr lang="tr-TR" dirty="0" smtClean="0"/>
              <a:t>EE-101</a:t>
            </a:r>
            <a:br>
              <a:rPr lang="tr-TR" dirty="0" smtClean="0"/>
            </a:br>
            <a:r>
              <a:rPr lang="tr-TR" dirty="0" smtClean="0"/>
              <a:t>Arduino’ya Giriş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1648"/>
            <a:ext cx="6400800" cy="84164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ieeebilkent.org</a:t>
            </a:r>
          </a:p>
          <a:p>
            <a:r>
              <a:rPr lang="tr-TR" dirty="0"/>
              <a:t>F:bilkentieee T: </a:t>
            </a:r>
            <a:r>
              <a:rPr lang="tr-TR" dirty="0" err="1"/>
              <a:t>bilkentIEEE</a:t>
            </a:r>
            <a:r>
              <a:rPr lang="tr-TR" dirty="0"/>
              <a:t> I: </a:t>
            </a:r>
            <a:r>
              <a:rPr lang="tr-TR" dirty="0" err="1"/>
              <a:t>ieeebilkent</a:t>
            </a:r>
            <a:endParaRPr lang="tr-TR" dirty="0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8" y="1033323"/>
            <a:ext cx="4967126" cy="1675597"/>
          </a:xfrm>
          <a:prstGeom prst="rect">
            <a:avLst/>
          </a:prstGeom>
        </p:spPr>
      </p:pic>
      <p:sp>
        <p:nvSpPr>
          <p:cNvPr id="5" name="AutoShape 2" descr="ieee bilkent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5490857" y="1196752"/>
            <a:ext cx="34016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Popüler </a:t>
            </a:r>
            <a:r>
              <a:rPr lang="tr-TR" dirty="0" err="1" smtClean="0"/>
              <a:t>Arduino</a:t>
            </a:r>
            <a:r>
              <a:rPr lang="tr-TR" dirty="0" smtClean="0"/>
              <a:t> Projeleri</a:t>
            </a:r>
            <a:endParaRPr lang="en-US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87749"/>
            <a:ext cx="5256584" cy="193769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2339752" y="3452051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 </a:t>
            </a:r>
            <a:r>
              <a:rPr lang="tr-TR" sz="2000" dirty="0" smtClean="0"/>
              <a:t>    Basit bir radar uygulaması</a:t>
            </a:r>
            <a:endParaRPr lang="tr-TR" sz="20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52161"/>
            <a:ext cx="3621385" cy="2325241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2915816" y="613463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	Robot araba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413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11" y="0"/>
            <a:ext cx="6034617" cy="316835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323528" y="6926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2339752" y="29249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	 Robot kol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227521" y="3717032"/>
            <a:ext cx="65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Kısacası </a:t>
            </a:r>
            <a:r>
              <a:rPr lang="tr-TR" dirty="0" err="1" smtClean="0"/>
              <a:t>Arduino</a:t>
            </a:r>
            <a:r>
              <a:rPr lang="tr-TR" dirty="0" smtClean="0"/>
              <a:t> ile hayal gücünüze bağlı olarak pek çok şey yapmak mümkün.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9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UNO_Schematic_First_Annot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00" y="999976"/>
            <a:ext cx="7308198" cy="40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73" y="5204903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 r="27855"/>
          <a:stretch/>
        </p:blipFill>
        <p:spPr>
          <a:xfrm>
            <a:off x="7679853" y="5342291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ARDUINO_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876" y="857251"/>
            <a:ext cx="6480575" cy="45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73" y="5204903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r="27855"/>
          <a:stretch/>
        </p:blipFill>
        <p:spPr>
          <a:xfrm>
            <a:off x="7679853" y="5342291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6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Breadboard Nedir?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Geçici devreler kurmak ve hızlıca bu devreleri test edebilmek için kullanılan, Pratik bir alet. </a:t>
            </a:r>
            <a:endParaRPr lang="tr-T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75772"/>
            <a:ext cx="4794771" cy="3123723"/>
          </a:xfrm>
          <a:prstGeom prst="rect">
            <a:avLst/>
          </a:prstGeom>
        </p:spPr>
      </p:pic>
      <p:pic>
        <p:nvPicPr>
          <p:cNvPr id="6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5887152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9"/>
          <p:cNvPicPr preferRelativeResize="0"/>
          <p:nvPr/>
        </p:nvPicPr>
        <p:blipFill rotWithShape="1">
          <a:blip r:embed="rId4">
            <a:alphaModFix/>
          </a:blip>
          <a:srcRect r="27855"/>
          <a:stretch/>
        </p:blipFill>
        <p:spPr>
          <a:xfrm>
            <a:off x="7308304" y="5887152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5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94" y="3221711"/>
            <a:ext cx="7204739" cy="257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64" y="478511"/>
            <a:ext cx="3657600" cy="2743200"/>
          </a:xfrm>
          <a:prstGeom prst="rect">
            <a:avLst/>
          </a:prstGeom>
        </p:spPr>
      </p:pic>
      <p:pic>
        <p:nvPicPr>
          <p:cNvPr id="6" name="Shape 79"/>
          <p:cNvPicPr preferRelativeResize="0"/>
          <p:nvPr/>
        </p:nvPicPr>
        <p:blipFill rotWithShape="1">
          <a:blip r:embed="rId4">
            <a:alphaModFix/>
          </a:blip>
          <a:srcRect r="27855"/>
          <a:stretch/>
        </p:blipFill>
        <p:spPr>
          <a:xfrm>
            <a:off x="7464384" y="5783110"/>
            <a:ext cx="14025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0" y="5877272"/>
            <a:ext cx="2080500" cy="7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04325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tr" sz="3600" dirty="0" smtClean="0"/>
              <a:t>Arduino </a:t>
            </a:r>
            <a:r>
              <a:rPr lang="tr" sz="3600" dirty="0"/>
              <a:t>IDE </a:t>
            </a:r>
            <a:r>
              <a:rPr lang="tr" sz="3600" dirty="0" smtClean="0"/>
              <a:t>ile İlgili Önemli Bilgiler</a:t>
            </a:r>
            <a:endParaRPr lang="tr" sz="36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4375" y="2231750"/>
            <a:ext cx="6102300" cy="2251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6400">
              <a:buSzPct val="100000"/>
            </a:pPr>
            <a:r>
              <a:rPr lang="tr" sz="2800"/>
              <a:t>DOĞRULAMA / YÜKLEME</a:t>
            </a:r>
          </a:p>
          <a:p>
            <a:pPr marL="457200" indent="-406400">
              <a:buSzPct val="100000"/>
            </a:pPr>
            <a:r>
              <a:rPr lang="tr" sz="2800"/>
              <a:t>ÖRNEK KODLAR</a:t>
            </a:r>
          </a:p>
          <a:p>
            <a:pPr marL="457200" indent="-406400">
              <a:buSzPct val="100000"/>
            </a:pPr>
            <a:r>
              <a:rPr lang="tr" sz="2800"/>
              <a:t>KÜTÜPHANELER</a:t>
            </a:r>
          </a:p>
          <a:p>
            <a:pPr marL="457200" indent="-406400">
              <a:buSzPct val="100000"/>
            </a:pPr>
            <a:r>
              <a:rPr lang="tr" sz="2800"/>
              <a:t>KART VE PORT SEÇME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75" y="5204891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r="27855"/>
          <a:stretch/>
        </p:blipFill>
        <p:spPr>
          <a:xfrm>
            <a:off x="7236296" y="5342291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465791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tr" sz="2800" dirty="0"/>
              <a:t>DEVRE ŞEMASI</a:t>
            </a:r>
          </a:p>
        </p:txBody>
      </p:sp>
      <p:pic>
        <p:nvPicPr>
          <p:cNvPr id="85" name="Shape 85" descr="Ekran+Alıntısı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34" y="2086866"/>
            <a:ext cx="6311949" cy="35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4">
            <a:extLst>
              <a:ext uri="{FF2B5EF4-FFF2-40B4-BE49-F238E27FC236}">
                <a16:creationId xmlns:a16="http://schemas.microsoft.com/office/drawing/2014/main" id="{061C79DD-EF9F-4DF8-B105-A258C2576CE7}"/>
              </a:ext>
            </a:extLst>
          </p:cNvPr>
          <p:cNvSpPr txBox="1">
            <a:spLocks/>
          </p:cNvSpPr>
          <p:nvPr/>
        </p:nvSpPr>
        <p:spPr>
          <a:xfrm>
            <a:off x="311700" y="689234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GB" sz="5400" dirty="0"/>
              <a:t>İ</a:t>
            </a:r>
            <a:r>
              <a:rPr lang="tr-TR" sz="5400" dirty="0"/>
              <a:t>LK UYGULAMAMIZ</a:t>
            </a:r>
            <a:endParaRPr lang="tr" sz="5400" dirty="0"/>
          </a:p>
        </p:txBody>
      </p:sp>
      <p:pic>
        <p:nvPicPr>
          <p:cNvPr id="5" name="Shape 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5729006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9"/>
          <p:cNvPicPr preferRelativeResize="0"/>
          <p:nvPr/>
        </p:nvPicPr>
        <p:blipFill rotWithShape="1">
          <a:blip r:embed="rId5">
            <a:alphaModFix/>
          </a:blip>
          <a:srcRect r="27855"/>
          <a:stretch/>
        </p:blipFill>
        <p:spPr>
          <a:xfrm>
            <a:off x="6876256" y="5797706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98050" y="1009775"/>
            <a:ext cx="8162100" cy="58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tr" sz="3000"/>
              <a:t>İLK KODUMUZ: LED YAKMA</a:t>
            </a:r>
          </a:p>
        </p:txBody>
      </p:sp>
      <p:pic>
        <p:nvPicPr>
          <p:cNvPr id="77" name="Shape 77" descr="Ekran Alıntısı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38" y="1436850"/>
            <a:ext cx="6511325" cy="377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088" y="5639199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r="27855"/>
          <a:stretch/>
        </p:blipFill>
        <p:spPr>
          <a:xfrm>
            <a:off x="7160266" y="5707899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3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699" y="115179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tr" sz="2800" dirty="0" smtClean="0"/>
              <a:t>DEVRE </a:t>
            </a:r>
            <a:r>
              <a:rPr lang="tr" sz="2800" dirty="0"/>
              <a:t>ŞEMASI</a:t>
            </a:r>
          </a:p>
        </p:txBody>
      </p:sp>
      <p:sp>
        <p:nvSpPr>
          <p:cNvPr id="6" name="Shape 84">
            <a:extLst>
              <a:ext uri="{FF2B5EF4-FFF2-40B4-BE49-F238E27FC236}">
                <a16:creationId xmlns:a16="http://schemas.microsoft.com/office/drawing/2014/main" id="{061C79DD-EF9F-4DF8-B105-A258C2576CE7}"/>
              </a:ext>
            </a:extLst>
          </p:cNvPr>
          <p:cNvSpPr txBox="1">
            <a:spLocks/>
          </p:cNvSpPr>
          <p:nvPr/>
        </p:nvSpPr>
        <p:spPr>
          <a:xfrm>
            <a:off x="317812" y="375693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tr-TR" sz="5400" dirty="0" smtClean="0"/>
              <a:t>İKİNCİ UYGULAMAMIZ</a:t>
            </a:r>
            <a:endParaRPr lang="t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13" y="1747287"/>
            <a:ext cx="5961971" cy="4214008"/>
          </a:xfrm>
          <a:prstGeom prst="rect">
            <a:avLst/>
          </a:prstGeom>
        </p:spPr>
      </p:pic>
      <p:pic>
        <p:nvPicPr>
          <p:cNvPr id="5" name="Shape 79"/>
          <p:cNvPicPr preferRelativeResize="0"/>
          <p:nvPr/>
        </p:nvPicPr>
        <p:blipFill rotWithShape="1">
          <a:blip r:embed="rId4">
            <a:alphaModFix/>
          </a:blip>
          <a:srcRect r="27855"/>
          <a:stretch/>
        </p:blipFill>
        <p:spPr>
          <a:xfrm>
            <a:off x="7308304" y="5970349"/>
            <a:ext cx="14025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4" y="5832949"/>
            <a:ext cx="2080500" cy="7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tr-TR" dirty="0" smtClean="0"/>
              <a:t>Hakkında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312" y="1279301"/>
            <a:ext cx="7974128" cy="45259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Bu sunum serisi, 2018-19 döneminde IEEE Bilkent Öğrenci Kolu tarafından gerçekleştirilecek olan EE-101 Arduino’ya Giriş dersleri için hazırlanmıştır.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as</a:t>
            </a:r>
          </a:p>
          <a:p>
            <a:r>
              <a:rPr lang="tr-TR" sz="2800" dirty="0" smtClean="0"/>
              <a:t>Bu sunumu </a:t>
            </a:r>
            <a:r>
              <a:rPr lang="tr-TR" sz="2800" u="sng" dirty="0" smtClean="0"/>
              <a:t>değişiklik gerçekleştirmemek kaydıyla ve haber vermek koşulu ile</a:t>
            </a:r>
            <a:r>
              <a:rPr lang="tr-TR" sz="2800" dirty="0" smtClean="0"/>
              <a:t> herhangi bir eğitim çalışmanız içerisinde kullanabilirsiniz.</a:t>
            </a:r>
            <a:endParaRPr lang="tr-T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 </a:t>
            </a:r>
            <a:endParaRPr lang="tr-TR" sz="800" dirty="0" smtClean="0"/>
          </a:p>
          <a:p>
            <a:r>
              <a:rPr lang="tr-TR" sz="2800" dirty="0" smtClean="0"/>
              <a:t>Herhangi bir eksiklik/hata/güncelliğini yitirmiş bilgi tespit etmeniz durumunda lütfen IEEE Bilkent RAS </a:t>
            </a:r>
            <a:r>
              <a:rPr lang="tr-TR" sz="2800" dirty="0"/>
              <a:t>k</a:t>
            </a:r>
            <a:r>
              <a:rPr lang="tr-TR" sz="2800" dirty="0" smtClean="0"/>
              <a:t>oordinatörlerine haberdar ediniz.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117128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6"/>
          <p:cNvSpPr txBox="1">
            <a:spLocks/>
          </p:cNvSpPr>
          <p:nvPr/>
        </p:nvSpPr>
        <p:spPr>
          <a:xfrm>
            <a:off x="184457" y="913883"/>
            <a:ext cx="8162100" cy="58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r" dirty="0" smtClean="0"/>
              <a:t>İkinci KODUMUZ: Sırasıyla yanıp sönen ledler </a:t>
            </a:r>
            <a:endParaRPr lang="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01283"/>
            <a:ext cx="3783565" cy="5195344"/>
          </a:xfrm>
          <a:prstGeom prst="rect">
            <a:avLst/>
          </a:prstGeom>
        </p:spPr>
      </p:pic>
      <p:pic>
        <p:nvPicPr>
          <p:cNvPr id="4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456" y="5877272"/>
            <a:ext cx="2080500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9"/>
          <p:cNvPicPr preferRelativeResize="0"/>
          <p:nvPr/>
        </p:nvPicPr>
        <p:blipFill rotWithShape="1">
          <a:blip r:embed="rId4">
            <a:alphaModFix/>
          </a:blip>
          <a:srcRect r="27855"/>
          <a:stretch/>
        </p:blipFill>
        <p:spPr>
          <a:xfrm>
            <a:off x="7380312" y="5945972"/>
            <a:ext cx="1402500" cy="5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7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Bu konuda daha fazla bilgi edinmek için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sz="2800" dirty="0" err="1" smtClean="0"/>
              <a:t>Practical</a:t>
            </a:r>
            <a:r>
              <a:rPr lang="tr-TR" sz="2800" dirty="0" smtClean="0"/>
              <a:t> </a:t>
            </a:r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Inventors</a:t>
            </a:r>
            <a:endParaRPr lang="tr-TR" sz="2800" dirty="0" smtClean="0"/>
          </a:p>
          <a:p>
            <a:pPr lvl="2"/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Dummies</a:t>
            </a:r>
            <a:endParaRPr lang="tr-TR" sz="2800" dirty="0" smtClean="0"/>
          </a:p>
          <a:p>
            <a:pPr lvl="3"/>
            <a:endParaRPr lang="tr-TR" dirty="0" smtClean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2492896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4509120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dirty="0" smtClean="0"/>
              <a:t>Encyclopedia of Electronic Components</a:t>
            </a:r>
          </a:p>
          <a:p>
            <a:pPr lvl="1"/>
            <a:r>
              <a:rPr lang="tr-TR" dirty="0" smtClean="0"/>
              <a:t>MIT </a:t>
            </a:r>
            <a:r>
              <a:rPr lang="tr-TR" dirty="0" err="1" smtClean="0"/>
              <a:t>OpenCourseWare</a:t>
            </a:r>
            <a:r>
              <a:rPr lang="tr-TR" dirty="0" smtClean="0"/>
              <a:t> üstünden dersler:</a:t>
            </a:r>
          </a:p>
          <a:p>
            <a:pPr lvl="2"/>
            <a:r>
              <a:rPr lang="tr-TR" dirty="0" smtClean="0"/>
              <a:t>6.002 (?)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		kaynaklarından </a:t>
            </a:r>
            <a:r>
              <a:rPr lang="tr-TR" dirty="0"/>
              <a:t>faydalanabilirsiniz.</a:t>
            </a:r>
          </a:p>
          <a:p>
            <a:pPr marL="914400" lvl="2" indent="0">
              <a:buNone/>
            </a:pPr>
            <a:endParaRPr lang="tr-TR" dirty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1916832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nitor">
            <a:hlinkClick r:id="rId5" action="ppaction://hlinkfile"/>
          </p:cNvPr>
          <p:cNvSpPr>
            <a:spLocks noEditPoints="1" noChangeArrowheads="1"/>
          </p:cNvSpPr>
          <p:nvPr/>
        </p:nvSpPr>
        <p:spPr bwMode="auto">
          <a:xfrm>
            <a:off x="7372613" y="4437112"/>
            <a:ext cx="930827" cy="1008112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tr-TR" dirty="0" smtClean="0"/>
              <a:t>Sonuç ve Teşekkür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tr-TR" sz="2800" dirty="0" smtClean="0"/>
              <a:t>Geldiğiniz için, bu ailenin kıymetli bir parçası olma yolunda bir adım daha attığınız için bizzat teşekkür ederiz.</a:t>
            </a:r>
            <a:endParaRPr lang="tr-TR" sz="2800" dirty="0"/>
          </a:p>
          <a:p>
            <a:r>
              <a:rPr lang="tr-TR" sz="2800" dirty="0" smtClean="0"/>
              <a:t>Her türlü duygu, düşünce ve öneriniz için bize </a:t>
            </a:r>
            <a:r>
              <a:rPr lang="tr-TR" sz="2800" dirty="0" err="1" smtClean="0"/>
              <a:t>ulaşabilirsiniz.</a:t>
            </a:r>
            <a:r>
              <a:rPr lang="tr-TR" sz="1600" dirty="0" err="1" smtClean="0">
                <a:solidFill>
                  <a:schemeClr val="bg1"/>
                </a:solidFill>
              </a:rPr>
              <a:t>robot</a:t>
            </a:r>
            <a:endParaRPr lang="tr-TR" sz="16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tr-TR" sz="2600" dirty="0" smtClean="0"/>
              <a:t>Robotik ve Otomasyon Topluluğu Eş Koordinatörleri</a:t>
            </a:r>
          </a:p>
          <a:p>
            <a:pPr marL="0" indent="0" algn="r">
              <a:buNone/>
            </a:pPr>
            <a:r>
              <a:rPr lang="tr-TR" sz="2400" dirty="0"/>
              <a:t>Oğuz Altan, Bilkent EEE #3</a:t>
            </a:r>
          </a:p>
          <a:p>
            <a:pPr marL="0" indent="0" algn="r">
              <a:buNone/>
            </a:pPr>
            <a:r>
              <a:rPr lang="en-US" sz="2400" dirty="0"/>
              <a:t>0535</a:t>
            </a:r>
            <a:r>
              <a:rPr lang="tr-TR" sz="2400" dirty="0"/>
              <a:t> </a:t>
            </a:r>
            <a:r>
              <a:rPr lang="en-US" sz="2400" dirty="0"/>
              <a:t>048</a:t>
            </a:r>
            <a:r>
              <a:rPr lang="tr-TR" sz="2400" dirty="0"/>
              <a:t> </a:t>
            </a:r>
            <a:r>
              <a:rPr lang="en-US" sz="2400" dirty="0"/>
              <a:t>23</a:t>
            </a:r>
            <a:r>
              <a:rPr lang="tr-TR" sz="2400" dirty="0"/>
              <a:t> </a:t>
            </a:r>
            <a:r>
              <a:rPr lang="en-US" sz="2400" dirty="0"/>
              <a:t>87</a:t>
            </a:r>
            <a:r>
              <a:rPr lang="tr-TR" sz="2400" dirty="0"/>
              <a:t> - </a:t>
            </a:r>
            <a:r>
              <a:rPr lang="en-US" sz="2400" dirty="0" smtClean="0"/>
              <a:t>oguzaltan148@gmail.com</a:t>
            </a:r>
            <a:endParaRPr lang="tr-TR" sz="2600" dirty="0" smtClean="0"/>
          </a:p>
          <a:p>
            <a:pPr marL="0" indent="0" algn="r">
              <a:buNone/>
            </a:pPr>
            <a:r>
              <a:rPr lang="tr-TR" sz="2600" dirty="0" smtClean="0"/>
              <a:t>Derin Erkan, Bilkent EEE #3</a:t>
            </a:r>
          </a:p>
          <a:p>
            <a:pPr marL="0" indent="0" algn="r">
              <a:buNone/>
            </a:pPr>
            <a:r>
              <a:rPr lang="tr-TR" sz="2600" dirty="0" smtClean="0"/>
              <a:t>0534 481 87 83 – derin24@gmail.com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248446"/>
            <a:ext cx="8956701" cy="4921915"/>
          </a:xfrm>
        </p:spPr>
        <p:txBody>
          <a:bodyPr numCol="2">
            <a:normAutofit/>
          </a:bodyPr>
          <a:lstStyle/>
          <a:p>
            <a:r>
              <a:rPr lang="tr-TR" sz="2800" dirty="0" err="1" smtClean="0"/>
              <a:t>Arduino</a:t>
            </a:r>
            <a:r>
              <a:rPr lang="tr-TR" sz="2800" dirty="0" smtClean="0"/>
              <a:t> nedir?</a:t>
            </a:r>
          </a:p>
          <a:p>
            <a:r>
              <a:rPr lang="tr-TR" sz="2800" dirty="0" err="1" smtClean="0"/>
              <a:t>Arduino</a:t>
            </a:r>
            <a:r>
              <a:rPr lang="tr-TR" sz="2800" dirty="0" smtClean="0"/>
              <a:t> ile ne yapılabilir?</a:t>
            </a:r>
          </a:p>
          <a:p>
            <a:r>
              <a:rPr lang="tr-TR" sz="2800" dirty="0" smtClean="0"/>
              <a:t>Neden </a:t>
            </a:r>
            <a:r>
              <a:rPr lang="tr-TR" sz="2800" dirty="0" err="1" smtClean="0"/>
              <a:t>Arduino</a:t>
            </a:r>
            <a:endParaRPr lang="tr-TR" sz="2800" dirty="0" smtClean="0"/>
          </a:p>
          <a:p>
            <a:r>
              <a:rPr lang="tr-TR" sz="2800" dirty="0" smtClean="0"/>
              <a:t>Popüler Arduino projeleri</a:t>
            </a:r>
          </a:p>
          <a:p>
            <a:r>
              <a:rPr lang="tr-TR" sz="2800" dirty="0" smtClean="0"/>
              <a:t>EE100’den Hatırlayalım: Breadboard </a:t>
            </a:r>
            <a:r>
              <a:rPr lang="tr-TR" sz="2800" smtClean="0"/>
              <a:t>Kullanma </a:t>
            </a:r>
            <a:r>
              <a:rPr lang="tr-TR" sz="2800" smtClean="0"/>
              <a:t> </a:t>
            </a:r>
            <a:r>
              <a:rPr lang="tr-TR" sz="2800" dirty="0" smtClean="0"/>
              <a:t>Analog ve Dijital Elektronik</a:t>
            </a:r>
          </a:p>
          <a:p>
            <a:r>
              <a:rPr lang="tr-TR" sz="2800" dirty="0" smtClean="0"/>
              <a:t>Arduino ile LED yakma uygulamaları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err="1"/>
              <a:t>Arduino</a:t>
            </a:r>
            <a:r>
              <a:rPr lang="tr-TR" sz="2400" dirty="0"/>
              <a:t> bir G/Ç kartı ve </a:t>
            </a:r>
            <a:r>
              <a:rPr lang="tr-TR" sz="2400" dirty="0" err="1"/>
              <a:t>Processing</a:t>
            </a:r>
            <a:r>
              <a:rPr lang="tr-TR" sz="2400" dirty="0"/>
              <a:t>/</a:t>
            </a:r>
            <a:r>
              <a:rPr lang="tr-TR" sz="2400" dirty="0" err="1"/>
              <a:t>Wiring</a:t>
            </a:r>
            <a:r>
              <a:rPr lang="tr-TR" sz="2400" dirty="0"/>
              <a:t> dilinin bir uygulamasını içeren geliştirme ortamından oluşan bir fiziksel programlama platformudur. </a:t>
            </a:r>
          </a:p>
          <a:p>
            <a:r>
              <a:rPr lang="tr-TR" sz="2400" dirty="0" err="1"/>
              <a:t>Arduino</a:t>
            </a:r>
            <a:r>
              <a:rPr lang="tr-TR" sz="2400" dirty="0"/>
              <a:t> kartlarının donanımında bir adet </a:t>
            </a:r>
            <a:r>
              <a:rPr lang="tr-TR" sz="2400" dirty="0" err="1"/>
              <a:t>Atmel</a:t>
            </a:r>
            <a:r>
              <a:rPr lang="tr-TR" sz="2400" dirty="0"/>
              <a:t> AVR </a:t>
            </a:r>
            <a:r>
              <a:rPr lang="tr-TR" sz="2400" dirty="0" err="1"/>
              <a:t>mikrodenetleyici</a:t>
            </a:r>
            <a:r>
              <a:rPr lang="tr-TR" sz="2400" dirty="0"/>
              <a:t> (ATmega328, ATmega2560, ATmega32u4 gibi) ve programlama ve diğer devrelere bağlantı için gerekli yan elemanlar bulunur.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4293095"/>
            <a:ext cx="3888432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4484"/>
            <a:ext cx="7117076" cy="4525963"/>
          </a:xfrm>
        </p:spPr>
      </p:pic>
    </p:spTree>
    <p:extLst>
      <p:ext uri="{BB962C8B-B14F-4D97-AF65-F5344CB8AC3E}">
        <p14:creationId xmlns:p14="http://schemas.microsoft.com/office/powerpoint/2010/main" val="1807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ile Ne </a:t>
            </a:r>
            <a:r>
              <a:rPr lang="tr-TR" dirty="0"/>
              <a:t>Y</a:t>
            </a:r>
            <a:r>
              <a:rPr lang="tr-TR" dirty="0" smtClean="0"/>
              <a:t>apılabilir?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Arduino kütüphaneleri ile mikrodenetleyicileri kolaylıkla programlayabilirsiniz.</a:t>
            </a:r>
          </a:p>
          <a:p>
            <a:r>
              <a:rPr lang="tr-TR" dirty="0" smtClean="0"/>
              <a:t>Analog </a:t>
            </a:r>
            <a:r>
              <a:rPr lang="tr-TR" dirty="0"/>
              <a:t>ve dijital girişleri sayesinde analog ve dijital verileri işleyebilirsiniz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Sensörlerden </a:t>
            </a:r>
            <a:r>
              <a:rPr lang="tr-TR" dirty="0"/>
              <a:t>gelen verileri kullanabilirsiniz</a:t>
            </a:r>
          </a:p>
          <a:p>
            <a:r>
              <a:rPr lang="tr-TR" dirty="0"/>
              <a:t>Dış dünyaya çıktılar (ses, ışık, hareket </a:t>
            </a:r>
            <a:r>
              <a:rPr lang="tr-TR" dirty="0" err="1"/>
              <a:t>vs</a:t>
            </a:r>
            <a:r>
              <a:rPr lang="tr-TR" dirty="0"/>
              <a:t>…) üretebilirsiniz.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6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830" y="378295"/>
            <a:ext cx="7773338" cy="1596177"/>
          </a:xfrm>
        </p:spPr>
        <p:txBody>
          <a:bodyPr/>
          <a:lstStyle/>
          <a:p>
            <a:r>
              <a:rPr lang="tr-TR" dirty="0" smtClean="0"/>
              <a:t>Analog Elektronik ve Dijital Elektroniğin Farkı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0" y="2518281"/>
            <a:ext cx="4298162" cy="2456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2437" y="1974471"/>
            <a:ext cx="3401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Elektronikte devredeki voltaj, akım ve benzeri niceliklere sinyal denir. Analog sinyallerde süreklilik vardır. Dijital sinyaller ise sadece belli değerler alabilir. O değerlerden başka değerler alamaz.  Bir </a:t>
            </a:r>
            <a:r>
              <a:rPr lang="tr-TR" sz="2000" dirty="0"/>
              <a:t>yoldan </a:t>
            </a:r>
            <a:r>
              <a:rPr lang="tr-TR" sz="2000" dirty="0" smtClean="0"/>
              <a:t>dağın tepesine doğru yürüdüğünüzü varsayın. </a:t>
            </a:r>
            <a:r>
              <a:rPr lang="tr-TR" sz="2000" dirty="0"/>
              <a:t>Yolun hemen </a:t>
            </a:r>
            <a:r>
              <a:rPr lang="tr-TR" sz="2000" dirty="0" smtClean="0"/>
              <a:t>yanında </a:t>
            </a:r>
            <a:r>
              <a:rPr lang="tr-TR" sz="2000" dirty="0"/>
              <a:t>da yolun basamak basamak </a:t>
            </a:r>
            <a:r>
              <a:rPr lang="tr-TR" sz="2000" dirty="0" smtClean="0"/>
              <a:t>olduğunu düşünün. Normal </a:t>
            </a:r>
            <a:r>
              <a:rPr lang="tr-TR" sz="2000" dirty="0"/>
              <a:t>yol </a:t>
            </a:r>
            <a:r>
              <a:rPr lang="tr-TR" sz="2000" dirty="0" smtClean="0"/>
              <a:t>analoga </a:t>
            </a:r>
            <a:r>
              <a:rPr lang="tr-TR" sz="2000" dirty="0"/>
              <a:t>benzerken, </a:t>
            </a:r>
            <a:r>
              <a:rPr lang="tr-TR" sz="2000" dirty="0" smtClean="0"/>
              <a:t>bsamaklı </a:t>
            </a:r>
            <a:r>
              <a:rPr lang="tr-TR" sz="2000" dirty="0"/>
              <a:t>yol da </a:t>
            </a:r>
            <a:r>
              <a:rPr lang="tr-TR" sz="2000" dirty="0" smtClean="0"/>
              <a:t>dijitale </a:t>
            </a:r>
            <a:r>
              <a:rPr lang="tr-TR" sz="2000" dirty="0"/>
              <a:t>benzer. </a:t>
            </a:r>
          </a:p>
        </p:txBody>
      </p:sp>
    </p:spTree>
    <p:extLst>
      <p:ext uri="{BB962C8B-B14F-4D97-AF65-F5344CB8AC3E}">
        <p14:creationId xmlns:p14="http://schemas.microsoft.com/office/powerpoint/2010/main" val="29944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6968531" cy="54334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949280"/>
            <a:ext cx="2080445" cy="701812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380312" y="6086942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959"/>
          </a:xfrm>
        </p:spPr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Arduino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Ucuz </a:t>
            </a:r>
            <a:r>
              <a:rPr lang="tr-TR" dirty="0" smtClean="0"/>
              <a:t>olması - Arduino diğer </a:t>
            </a:r>
            <a:r>
              <a:rPr lang="tr-TR" dirty="0"/>
              <a:t>platformlarla </a:t>
            </a:r>
            <a:r>
              <a:rPr lang="tr-TR" dirty="0" smtClean="0"/>
              <a:t>karşılaştıldığında </a:t>
            </a:r>
            <a:r>
              <a:rPr lang="tr-TR" dirty="0"/>
              <a:t>daha </a:t>
            </a:r>
            <a:r>
              <a:rPr lang="tr-TR" dirty="0" smtClean="0"/>
              <a:t>ucuzdur. Ayrıca </a:t>
            </a:r>
            <a:r>
              <a:rPr lang="tr-TR" dirty="0"/>
              <a:t>kendiniz yapabilirsiniz.</a:t>
            </a:r>
          </a:p>
          <a:p>
            <a:r>
              <a:rPr lang="tr-TR" dirty="0"/>
              <a:t>Çapraz platform olması-Arduino </a:t>
            </a:r>
            <a:r>
              <a:rPr lang="tr-TR"/>
              <a:t>Linux</a:t>
            </a:r>
            <a:r>
              <a:rPr lang="tr-TR" smtClean="0"/>
              <a:t>, Windows </a:t>
            </a:r>
            <a:r>
              <a:rPr lang="tr-TR" dirty="0"/>
              <a:t>ve MacOs ta çalışabilir</a:t>
            </a:r>
            <a:r>
              <a:rPr lang="tr-TR" dirty="0" smtClean="0"/>
              <a:t>. Çoğu </a:t>
            </a:r>
            <a:r>
              <a:rPr lang="tr-TR" dirty="0"/>
              <a:t>mikrokontrolör sistemi Windows'la sınırlıdır.</a:t>
            </a:r>
          </a:p>
          <a:p>
            <a:r>
              <a:rPr lang="tr-TR" dirty="0"/>
              <a:t>Basit ve Açık Programlama Ortamı-</a:t>
            </a:r>
            <a:r>
              <a:rPr lang="tr-TR" dirty="0" err="1"/>
              <a:t>Arduino</a:t>
            </a:r>
            <a:r>
              <a:rPr lang="tr-TR" dirty="0"/>
              <a:t> yazılımı yeni başlayanlar için oldukça kolay bir ortam sunar.</a:t>
            </a:r>
          </a:p>
          <a:p>
            <a:r>
              <a:rPr lang="tr-TR" dirty="0"/>
              <a:t>Açık Kaynak </a:t>
            </a:r>
            <a:r>
              <a:rPr lang="tr-TR" dirty="0" smtClean="0"/>
              <a:t>olması-Gereksiz </a:t>
            </a:r>
            <a:r>
              <a:rPr lang="tr-TR" dirty="0"/>
              <a:t> bir çok yazılıma para vermekten kurtarır ve devamlı gelişebilen bir ortam sunar.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3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u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 Template</Template>
  <TotalTime>140</TotalTime>
  <Words>452</Words>
  <Application>Microsoft Office PowerPoint</Application>
  <PresentationFormat>On-screen Show (4:3)</PresentationFormat>
  <Paragraphs>73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Sunum Template</vt:lpstr>
      <vt:lpstr>EE-001</vt:lpstr>
      <vt:lpstr>1_EE-001</vt:lpstr>
      <vt:lpstr>2_EE-001</vt:lpstr>
      <vt:lpstr>EE-101 Arduino’ya Giriş</vt:lpstr>
      <vt:lpstr>Hakkında</vt:lpstr>
      <vt:lpstr>Konular</vt:lpstr>
      <vt:lpstr>Arduino Nedir?</vt:lpstr>
      <vt:lpstr>PowerPoint Presentation</vt:lpstr>
      <vt:lpstr>Arduino ile Ne Yapılabilir?</vt:lpstr>
      <vt:lpstr>Analog Elektronik ve Dijital Elektroniğin Farkı</vt:lpstr>
      <vt:lpstr>PowerPoint Presentation</vt:lpstr>
      <vt:lpstr>Neden Arduino</vt:lpstr>
      <vt:lpstr>Popüler Arduino Projeleri</vt:lpstr>
      <vt:lpstr>PowerPoint Presentation</vt:lpstr>
      <vt:lpstr>PowerPoint Presentation</vt:lpstr>
      <vt:lpstr>PowerPoint Presentation</vt:lpstr>
      <vt:lpstr>Breadboard Nedir?</vt:lpstr>
      <vt:lpstr>PowerPoint Presentation</vt:lpstr>
      <vt:lpstr>Arduino IDE ile İlgili Önemli Bilgiler</vt:lpstr>
      <vt:lpstr>DEVRE ŞEMASI</vt:lpstr>
      <vt:lpstr>İLK KODUMUZ: LED YAKMA</vt:lpstr>
      <vt:lpstr>DEVRE ŞEMASI</vt:lpstr>
      <vt:lpstr>PowerPoint Presentation</vt:lpstr>
      <vt:lpstr>Tavsiye Kaynaklar</vt:lpstr>
      <vt:lpstr>Tavsiye Kaynaklar</vt:lpstr>
      <vt:lpstr>Sonuç ve Teşekkür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EE-101</dc:title>
  <dc:creator>Burhan</dc:creator>
  <cp:lastModifiedBy>oguzz altan</cp:lastModifiedBy>
  <cp:revision>52</cp:revision>
  <dcterms:created xsi:type="dcterms:W3CDTF">2016-11-22T18:11:43Z</dcterms:created>
  <dcterms:modified xsi:type="dcterms:W3CDTF">2019-02-18T08:20:18Z</dcterms:modified>
</cp:coreProperties>
</file>