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 id="2147483720" r:id="rId3"/>
    <p:sldMasterId id="2147483732" r:id="rId4"/>
  </p:sldMasterIdLst>
  <p:notesMasterIdLst>
    <p:notesMasterId r:id="rId21"/>
  </p:notesMasterIdLst>
  <p:sldIdLst>
    <p:sldId id="256" r:id="rId5"/>
    <p:sldId id="259" r:id="rId6"/>
    <p:sldId id="260" r:id="rId7"/>
    <p:sldId id="289" r:id="rId8"/>
    <p:sldId id="290" r:id="rId9"/>
    <p:sldId id="292" r:id="rId10"/>
    <p:sldId id="293" r:id="rId11"/>
    <p:sldId id="294" r:id="rId12"/>
    <p:sldId id="296" r:id="rId13"/>
    <p:sldId id="295" r:id="rId14"/>
    <p:sldId id="297" r:id="rId15"/>
    <p:sldId id="298" r:id="rId16"/>
    <p:sldId id="299" r:id="rId17"/>
    <p:sldId id="261" r:id="rId18"/>
    <p:sldId id="262" r:id="rId19"/>
    <p:sldId id="288" r:id="rId2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iriş" id="{616B3611-43A2-4E55-B213-B53989AB0656}">
          <p14:sldIdLst>
            <p14:sldId id="256"/>
            <p14:sldId id="259"/>
            <p14:sldId id="260"/>
            <p14:sldId id="289"/>
            <p14:sldId id="290"/>
            <p14:sldId id="292"/>
            <p14:sldId id="293"/>
            <p14:sldId id="294"/>
            <p14:sldId id="296"/>
            <p14:sldId id="295"/>
            <p14:sldId id="297"/>
            <p14:sldId id="298"/>
            <p14:sldId id="299"/>
          </p14:sldIdLst>
        </p14:section>
        <p14:section name="Ana Konu" id="{7E5583E9-93CA-4EE3-A05F-A734763EFC93}">
          <p14:sldIdLst>
            <p14:sldId id="261"/>
            <p14:sldId id="262"/>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rhan" initials="B" lastIdx="1" clrIdx="0">
    <p:extLst>
      <p:ext uri="{19B8F6BF-5375-455C-9EA6-DF929625EA0E}">
        <p15:presenceInfo xmlns:p15="http://schemas.microsoft.com/office/powerpoint/2012/main" userId="Bur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6" autoAdjust="0"/>
    <p:restoredTop sz="94660"/>
  </p:normalViewPr>
  <p:slideViewPr>
    <p:cSldViewPr>
      <p:cViewPr varScale="1">
        <p:scale>
          <a:sx n="104" d="100"/>
          <a:sy n="104" d="100"/>
        </p:scale>
        <p:origin x="1123" y="12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47E874-E5AC-4C71-B100-D07C8BACCF10}" type="datetimeFigureOut">
              <a:rPr lang="en-US" smtClean="0"/>
              <a:t>3/4/2019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437731-4315-4107-A7CC-D2571033DE95}" type="slidenum">
              <a:rPr lang="en-US" smtClean="0"/>
              <a:t>‹#›</a:t>
            </a:fld>
            <a:endParaRPr lang="en-US"/>
          </a:p>
        </p:txBody>
      </p:sp>
    </p:spTree>
    <p:extLst>
      <p:ext uri="{BB962C8B-B14F-4D97-AF65-F5344CB8AC3E}">
        <p14:creationId xmlns:p14="http://schemas.microsoft.com/office/powerpoint/2010/main" val="3646863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İletişim bilgiler son slaytta</a:t>
            </a:r>
            <a:r>
              <a:rPr lang="tr-TR" baseline="0" dirty="0" smtClean="0"/>
              <a:t> yer almaktadır.</a:t>
            </a:r>
            <a:endParaRPr lang="en-US" dirty="0"/>
          </a:p>
        </p:txBody>
      </p:sp>
      <p:sp>
        <p:nvSpPr>
          <p:cNvPr id="4" name="Slide Number Placeholder 3"/>
          <p:cNvSpPr>
            <a:spLocks noGrp="1"/>
          </p:cNvSpPr>
          <p:nvPr>
            <p:ph type="sldNum" sz="quarter" idx="10"/>
          </p:nvPr>
        </p:nvSpPr>
        <p:spPr/>
        <p:txBody>
          <a:bodyPr/>
          <a:lstStyle/>
          <a:p>
            <a:fld id="{E24EFB6F-1D5F-47AF-B60E-944E92310D04}"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562261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Sağdaki</a:t>
            </a:r>
            <a:r>
              <a:rPr lang="tr-TR" baseline="0" dirty="0" smtClean="0"/>
              <a:t> resimlere tıkladığınızda kitaplar/kaynaklar açılır.</a:t>
            </a:r>
            <a:endParaRPr lang="en-US" dirty="0"/>
          </a:p>
        </p:txBody>
      </p:sp>
      <p:sp>
        <p:nvSpPr>
          <p:cNvPr id="4" name="Slide Number Placeholder 3"/>
          <p:cNvSpPr>
            <a:spLocks noGrp="1"/>
          </p:cNvSpPr>
          <p:nvPr>
            <p:ph type="sldNum" sz="quarter" idx="10"/>
          </p:nvPr>
        </p:nvSpPr>
        <p:spPr/>
        <p:txBody>
          <a:bodyPr/>
          <a:lstStyle/>
          <a:p>
            <a:fld id="{E24EFB6F-1D5F-47AF-B60E-944E92310D04}"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96943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Sağdaki</a:t>
            </a:r>
            <a:r>
              <a:rPr lang="tr-TR" baseline="0" dirty="0" smtClean="0"/>
              <a:t> resimlere tıkladığınızda kitaplar/kaynaklar açılır.</a:t>
            </a:r>
            <a:endParaRPr lang="en-US" dirty="0" smtClean="0"/>
          </a:p>
          <a:p>
            <a:endParaRPr lang="en-US" dirty="0"/>
          </a:p>
        </p:txBody>
      </p:sp>
      <p:sp>
        <p:nvSpPr>
          <p:cNvPr id="4" name="Slide Number Placeholder 3"/>
          <p:cNvSpPr>
            <a:spLocks noGrp="1"/>
          </p:cNvSpPr>
          <p:nvPr>
            <p:ph type="sldNum" sz="quarter" idx="10"/>
          </p:nvPr>
        </p:nvSpPr>
        <p:spPr/>
        <p:txBody>
          <a:bodyPr/>
          <a:lstStyle/>
          <a:p>
            <a:fld id="{E24EFB6F-1D5F-47AF-B60E-944E92310D04}"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4136103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tr-TR" smtClean="0"/>
              <a:t>Asıl başlık stili için tıklatın</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4.03.2019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36089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4.03.2019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68983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4.03.2019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31227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95128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991749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233154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410909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8" name="Footer Placeholder 7"/>
          <p:cNvSpPr>
            <a:spLocks noGrp="1"/>
          </p:cNvSpPr>
          <p:nvPr>
            <p:ph type="ftr" sz="quarter" idx="11"/>
          </p:nvPr>
        </p:nvSpPr>
        <p:spPr/>
        <p:txBody>
          <a:bodyPr/>
          <a:lstStyle/>
          <a:p>
            <a:endParaRPr lang="tr-TR">
              <a:solidFill>
                <a:prstClr val="black">
                  <a:tint val="75000"/>
                </a:prstClr>
              </a:solidFill>
            </a:endParaRPr>
          </a:p>
        </p:txBody>
      </p:sp>
      <p:sp>
        <p:nvSpPr>
          <p:cNvPr id="9" name="Slide Number Placeholder 8"/>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564921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4" name="Footer Placeholder 3"/>
          <p:cNvSpPr>
            <a:spLocks noGrp="1"/>
          </p:cNvSpPr>
          <p:nvPr>
            <p:ph type="ftr" sz="quarter" idx="11"/>
          </p:nvPr>
        </p:nvSpPr>
        <p:spPr/>
        <p:txBody>
          <a:bodyPr/>
          <a:lstStyle/>
          <a:p>
            <a:endParaRPr lang="tr-TR">
              <a:solidFill>
                <a:prstClr val="black">
                  <a:tint val="75000"/>
                </a:prstClr>
              </a:solidFill>
            </a:endParaRPr>
          </a:p>
        </p:txBody>
      </p:sp>
      <p:sp>
        <p:nvSpPr>
          <p:cNvPr id="5" name="Slide Number Placeholder 4"/>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777819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3" name="Footer Placeholder 2"/>
          <p:cNvSpPr>
            <a:spLocks noGrp="1"/>
          </p:cNvSpPr>
          <p:nvPr>
            <p:ph type="ftr" sz="quarter" idx="11"/>
          </p:nvPr>
        </p:nvSpPr>
        <p:spPr/>
        <p:txBody>
          <a:bodyPr/>
          <a:lstStyle/>
          <a:p>
            <a:endParaRPr lang="tr-TR">
              <a:solidFill>
                <a:prstClr val="black">
                  <a:tint val="75000"/>
                </a:prstClr>
              </a:solidFill>
            </a:endParaRPr>
          </a:p>
        </p:txBody>
      </p:sp>
      <p:sp>
        <p:nvSpPr>
          <p:cNvPr id="4" name="Slide Number Placeholder 3"/>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027895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28626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4.03.2019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5410923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823445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240928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1537129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1363080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6169850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935149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5965324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8" name="Footer Placeholder 7"/>
          <p:cNvSpPr>
            <a:spLocks noGrp="1"/>
          </p:cNvSpPr>
          <p:nvPr>
            <p:ph type="ftr" sz="quarter" idx="11"/>
          </p:nvPr>
        </p:nvSpPr>
        <p:spPr/>
        <p:txBody>
          <a:bodyPr/>
          <a:lstStyle/>
          <a:p>
            <a:endParaRPr lang="tr-TR">
              <a:solidFill>
                <a:prstClr val="black">
                  <a:tint val="75000"/>
                </a:prstClr>
              </a:solidFill>
            </a:endParaRPr>
          </a:p>
        </p:txBody>
      </p:sp>
      <p:sp>
        <p:nvSpPr>
          <p:cNvPr id="9" name="Slide Number Placeholder 8"/>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662710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4" name="Footer Placeholder 3"/>
          <p:cNvSpPr>
            <a:spLocks noGrp="1"/>
          </p:cNvSpPr>
          <p:nvPr>
            <p:ph type="ftr" sz="quarter" idx="11"/>
          </p:nvPr>
        </p:nvSpPr>
        <p:spPr/>
        <p:txBody>
          <a:bodyPr/>
          <a:lstStyle/>
          <a:p>
            <a:endParaRPr lang="tr-TR">
              <a:solidFill>
                <a:prstClr val="black">
                  <a:tint val="75000"/>
                </a:prstClr>
              </a:solidFill>
            </a:endParaRPr>
          </a:p>
        </p:txBody>
      </p:sp>
      <p:sp>
        <p:nvSpPr>
          <p:cNvPr id="5" name="Slide Number Placeholder 4"/>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5557277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3" name="Footer Placeholder 2"/>
          <p:cNvSpPr>
            <a:spLocks noGrp="1"/>
          </p:cNvSpPr>
          <p:nvPr>
            <p:ph type="ftr" sz="quarter" idx="11"/>
          </p:nvPr>
        </p:nvSpPr>
        <p:spPr/>
        <p:txBody>
          <a:bodyPr/>
          <a:lstStyle/>
          <a:p>
            <a:endParaRPr lang="tr-TR">
              <a:solidFill>
                <a:prstClr val="black">
                  <a:tint val="75000"/>
                </a:prstClr>
              </a:solidFill>
            </a:endParaRPr>
          </a:p>
        </p:txBody>
      </p:sp>
      <p:sp>
        <p:nvSpPr>
          <p:cNvPr id="4" name="Slide Number Placeholder 3"/>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305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A23720DD-5B6D-40BF-8493-A6B52D484E6B}" type="datetimeFigureOut">
              <a:rPr lang="tr-TR" smtClean="0"/>
              <a:t>4.03.2019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480299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321546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754439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3614782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602829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4586052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4593769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582021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4810365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8" name="Footer Placeholder 7"/>
          <p:cNvSpPr>
            <a:spLocks noGrp="1"/>
          </p:cNvSpPr>
          <p:nvPr>
            <p:ph type="ftr" sz="quarter" idx="11"/>
          </p:nvPr>
        </p:nvSpPr>
        <p:spPr/>
        <p:txBody>
          <a:bodyPr/>
          <a:lstStyle/>
          <a:p>
            <a:endParaRPr lang="tr-TR">
              <a:solidFill>
                <a:prstClr val="black">
                  <a:tint val="75000"/>
                </a:prstClr>
              </a:solidFill>
            </a:endParaRPr>
          </a:p>
        </p:txBody>
      </p:sp>
      <p:sp>
        <p:nvSpPr>
          <p:cNvPr id="9" name="Slide Number Placeholder 8"/>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3596173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4" name="Footer Placeholder 3"/>
          <p:cNvSpPr>
            <a:spLocks noGrp="1"/>
          </p:cNvSpPr>
          <p:nvPr>
            <p:ph type="ftr" sz="quarter" idx="11"/>
          </p:nvPr>
        </p:nvSpPr>
        <p:spPr/>
        <p:txBody>
          <a:bodyPr/>
          <a:lstStyle/>
          <a:p>
            <a:endParaRPr lang="tr-TR">
              <a:solidFill>
                <a:prstClr val="black">
                  <a:tint val="75000"/>
                </a:prstClr>
              </a:solidFill>
            </a:endParaRPr>
          </a:p>
        </p:txBody>
      </p:sp>
      <p:sp>
        <p:nvSpPr>
          <p:cNvPr id="5" name="Slide Number Placeholder 4"/>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00458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t>4.03.2019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537752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3" name="Footer Placeholder 2"/>
          <p:cNvSpPr>
            <a:spLocks noGrp="1"/>
          </p:cNvSpPr>
          <p:nvPr>
            <p:ph type="ftr" sz="quarter" idx="11"/>
          </p:nvPr>
        </p:nvSpPr>
        <p:spPr/>
        <p:txBody>
          <a:bodyPr/>
          <a:lstStyle/>
          <a:p>
            <a:endParaRPr lang="tr-TR">
              <a:solidFill>
                <a:prstClr val="black">
                  <a:tint val="75000"/>
                </a:prstClr>
              </a:solidFill>
            </a:endParaRPr>
          </a:p>
        </p:txBody>
      </p:sp>
      <p:sp>
        <p:nvSpPr>
          <p:cNvPr id="4" name="Slide Number Placeholder 3"/>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9923431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5107274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6848906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7942936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59983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A23720DD-5B6D-40BF-8493-A6B52D484E6B}" type="datetimeFigureOut">
              <a:rPr lang="tr-TR" smtClean="0"/>
              <a:t>4.03.2019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565941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A23720DD-5B6D-40BF-8493-A6B52D484E6B}" type="datetimeFigureOut">
              <a:rPr lang="tr-TR" smtClean="0"/>
              <a:t>4.03.2019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69905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t>4.03.2019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4279572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4.03.2019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376890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4.03.2019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977796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4.03.2019</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extLst>
      <p:ext uri="{BB962C8B-B14F-4D97-AF65-F5344CB8AC3E}">
        <p14:creationId xmlns:p14="http://schemas.microsoft.com/office/powerpoint/2010/main" val="2166748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85971249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75746861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solidFill>
                  <a:prstClr val="black">
                    <a:tint val="75000"/>
                  </a:prstClr>
                </a:solidFill>
              </a:rPr>
              <a:pPr/>
              <a:t>4.03.2019</a:t>
            </a:fld>
            <a:endParaRPr lang="tr-TR">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44883887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hyperlink" Target="disk.yandex.com/K&#304;TABIN%20ADRES&#304;" TargetMode="External"/><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3" Type="http://schemas.openxmlformats.org/officeDocument/2006/relationships/hyperlink" Target="disk.yandex.com/K&#304;TABIN%20ADRES&#304;" TargetMode="External"/><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image" Target="../media/image1.png"/><Relationship Id="rId5" Type="http://schemas.openxmlformats.org/officeDocument/2006/relationships/hyperlink" Target="ocw.mit.edu/DERS&#304;N%20ADRES&#304;" TargetMode="External"/><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wm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gif"/><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3356992"/>
            <a:ext cx="7772400" cy="1470025"/>
          </a:xfrm>
        </p:spPr>
        <p:txBody>
          <a:bodyPr>
            <a:normAutofit fontScale="90000"/>
          </a:bodyPr>
          <a:lstStyle/>
          <a:p>
            <a:r>
              <a:rPr lang="tr-TR" dirty="0" smtClean="0"/>
              <a:t>EE-101</a:t>
            </a:r>
            <a:br>
              <a:rPr lang="tr-TR" dirty="0" smtClean="0"/>
            </a:br>
            <a:r>
              <a:rPr lang="tr-TR" dirty="0" smtClean="0"/>
              <a:t>Arduino’ya Giriş</a:t>
            </a:r>
            <a:r>
              <a:rPr lang="tr-TR" smtClean="0"/>
              <a:t/>
            </a:r>
            <a:br>
              <a:rPr lang="tr-TR" smtClean="0"/>
            </a:br>
            <a:r>
              <a:rPr lang="tr-TR" smtClean="0"/>
              <a:t>3. </a:t>
            </a:r>
            <a:r>
              <a:rPr lang="tr-TR" dirty="0" smtClean="0"/>
              <a:t>Oturum</a:t>
            </a:r>
            <a:endParaRPr lang="en-US" dirty="0"/>
          </a:p>
        </p:txBody>
      </p:sp>
      <p:sp>
        <p:nvSpPr>
          <p:cNvPr id="3" name="Subtitle 2"/>
          <p:cNvSpPr>
            <a:spLocks noGrp="1"/>
          </p:cNvSpPr>
          <p:nvPr>
            <p:ph type="subTitle" idx="1"/>
          </p:nvPr>
        </p:nvSpPr>
        <p:spPr>
          <a:xfrm>
            <a:off x="1371600" y="5251648"/>
            <a:ext cx="6400800" cy="841648"/>
          </a:xfrm>
        </p:spPr>
        <p:txBody>
          <a:bodyPr>
            <a:normAutofit fontScale="85000" lnSpcReduction="20000"/>
          </a:bodyPr>
          <a:lstStyle/>
          <a:p>
            <a:r>
              <a:rPr lang="tr-TR" dirty="0"/>
              <a:t>ieeebilkent.org</a:t>
            </a:r>
          </a:p>
          <a:p>
            <a:r>
              <a:rPr lang="tr-TR" dirty="0"/>
              <a:t>F:bilkentieee T: </a:t>
            </a:r>
            <a:r>
              <a:rPr lang="tr-TR" dirty="0" err="1"/>
              <a:t>bilkentIEEE</a:t>
            </a:r>
            <a:r>
              <a:rPr lang="tr-TR" dirty="0"/>
              <a:t> I: </a:t>
            </a:r>
            <a:r>
              <a:rPr lang="tr-TR" dirty="0" err="1"/>
              <a:t>ieeebilkent</a:t>
            </a:r>
            <a:endParaRPr lang="tr-TR" dirty="0"/>
          </a:p>
          <a:p>
            <a:endParaRPr lang="en-US"/>
          </a:p>
          <a:p>
            <a:endParaRPr lang="en-US" dirty="0"/>
          </a:p>
        </p:txBody>
      </p:sp>
      <p:pic>
        <p:nvPicPr>
          <p:cNvPr id="4" name="Picture 3"/>
          <p:cNvPicPr>
            <a:picLocks noChangeAspect="1"/>
          </p:cNvPicPr>
          <p:nvPr/>
        </p:nvPicPr>
        <p:blipFill>
          <a:blip r:embed="rId2"/>
          <a:stretch>
            <a:fillRect/>
          </a:stretch>
        </p:blipFill>
        <p:spPr>
          <a:xfrm>
            <a:off x="180938" y="1033323"/>
            <a:ext cx="4967126" cy="1675597"/>
          </a:xfrm>
          <a:prstGeom prst="rect">
            <a:avLst/>
          </a:prstGeom>
        </p:spPr>
      </p:pic>
      <p:sp>
        <p:nvSpPr>
          <p:cNvPr id="5" name="AutoShape 2" descr="ieee bilkent ile ilgili görsel sonuc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7856"/>
          <a:stretch/>
        </p:blipFill>
        <p:spPr bwMode="auto">
          <a:xfrm>
            <a:off x="5490857" y="1196752"/>
            <a:ext cx="3401623"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2190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lstStyle/>
          <a:p>
            <a:r>
              <a:rPr lang="tr-TR" dirty="0" smtClean="0"/>
              <a:t>Devre Şeması</a:t>
            </a:r>
            <a:endParaRPr lang="tr-TR" dirty="0"/>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27856"/>
          <a:stretch/>
        </p:blipFill>
        <p:spPr bwMode="auto">
          <a:xfrm>
            <a:off x="6948264" y="5631571"/>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3"/>
          <a:stretch>
            <a:fillRect/>
          </a:stretch>
        </p:blipFill>
        <p:spPr>
          <a:xfrm>
            <a:off x="838438" y="5631571"/>
            <a:ext cx="2080445" cy="701812"/>
          </a:xfrm>
          <a:prstGeom prst="rect">
            <a:avLst/>
          </a:prstGeom>
        </p:spPr>
      </p:pic>
      <p:pic>
        <p:nvPicPr>
          <p:cNvPr id="8" name="Content Placeholder 7"/>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962847" y="1196752"/>
            <a:ext cx="4985417" cy="4434819"/>
          </a:xfrm>
        </p:spPr>
      </p:pic>
    </p:spTree>
    <p:extLst>
      <p:ext uri="{BB962C8B-B14F-4D97-AF65-F5344CB8AC3E}">
        <p14:creationId xmlns:p14="http://schemas.microsoft.com/office/powerpoint/2010/main" val="3032205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tr-TR" dirty="0" smtClean="0"/>
              <a:t>Kodumuz</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767" y="1052736"/>
            <a:ext cx="3078465" cy="5145436"/>
          </a:xfrm>
        </p:spPr>
      </p:pic>
      <p:pic>
        <p:nvPicPr>
          <p:cNvPr id="5" name="Picture 4"/>
          <p:cNvPicPr>
            <a:picLocks noChangeAspect="1"/>
          </p:cNvPicPr>
          <p:nvPr/>
        </p:nvPicPr>
        <p:blipFill>
          <a:blip r:embed="rId3"/>
          <a:stretch>
            <a:fillRect/>
          </a:stretch>
        </p:blipFill>
        <p:spPr>
          <a:xfrm>
            <a:off x="838438" y="5631571"/>
            <a:ext cx="2080445" cy="701812"/>
          </a:xfrm>
          <a:prstGeom prst="rect">
            <a:avLst/>
          </a:prstGeom>
        </p:spPr>
      </p:pic>
      <p:pic>
        <p:nvPicPr>
          <p:cNvPr id="6"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r="27856"/>
          <a:stretch/>
        </p:blipFill>
        <p:spPr bwMode="auto">
          <a:xfrm>
            <a:off x="6948264" y="5631571"/>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9670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48" y="44624"/>
            <a:ext cx="8229600" cy="1143000"/>
          </a:xfrm>
        </p:spPr>
        <p:txBody>
          <a:bodyPr/>
          <a:lstStyle/>
          <a:p>
            <a:r>
              <a:rPr lang="tr-TR" dirty="0"/>
              <a:t>Devre Şeması</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90564" y="1068013"/>
            <a:ext cx="5112568" cy="4547926"/>
          </a:xfrm>
        </p:spPr>
      </p:pic>
      <p:pic>
        <p:nvPicPr>
          <p:cNvPr id="4" name="Picture 3"/>
          <p:cNvPicPr>
            <a:picLocks noChangeAspect="1"/>
          </p:cNvPicPr>
          <p:nvPr/>
        </p:nvPicPr>
        <p:blipFill>
          <a:blip r:embed="rId3"/>
          <a:stretch>
            <a:fillRect/>
          </a:stretch>
        </p:blipFill>
        <p:spPr>
          <a:xfrm>
            <a:off x="838438" y="5631571"/>
            <a:ext cx="2080445" cy="701812"/>
          </a:xfrm>
          <a:prstGeom prst="rect">
            <a:avLst/>
          </a:prstGeom>
        </p:spPr>
      </p:pic>
      <p:pic>
        <p:nvPicPr>
          <p:cNvPr id="5"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27856"/>
          <a:stretch/>
        </p:blipFill>
        <p:spPr bwMode="auto">
          <a:xfrm>
            <a:off x="6948264" y="5631571"/>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6419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tr-TR" dirty="0" smtClean="0"/>
              <a:t>Kodumuz</a:t>
            </a:r>
            <a:endParaRPr lang="tr-TR" dirty="0"/>
          </a:p>
        </p:txBody>
      </p:sp>
      <p:pic>
        <p:nvPicPr>
          <p:cNvPr id="4" name="Picture 3"/>
          <p:cNvPicPr>
            <a:picLocks noChangeAspect="1"/>
          </p:cNvPicPr>
          <p:nvPr/>
        </p:nvPicPr>
        <p:blipFill>
          <a:blip r:embed="rId2"/>
          <a:stretch>
            <a:fillRect/>
          </a:stretch>
        </p:blipFill>
        <p:spPr>
          <a:xfrm>
            <a:off x="838438" y="5631571"/>
            <a:ext cx="2080445" cy="701812"/>
          </a:xfrm>
          <a:prstGeom prst="rect">
            <a:avLst/>
          </a:prstGeom>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27856"/>
          <a:stretch/>
        </p:blipFill>
        <p:spPr bwMode="auto">
          <a:xfrm>
            <a:off x="6948264" y="5631571"/>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888" y="980728"/>
            <a:ext cx="2232248" cy="4948914"/>
          </a:xfrm>
          <a:prstGeom prst="rect">
            <a:avLst/>
          </a:prstGeom>
        </p:spPr>
      </p:pic>
    </p:spTree>
    <p:extLst>
      <p:ext uri="{BB962C8B-B14F-4D97-AF65-F5344CB8AC3E}">
        <p14:creationId xmlns:p14="http://schemas.microsoft.com/office/powerpoint/2010/main" val="2529177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Tavsiye Kaynaklar</a:t>
            </a:r>
            <a:endParaRPr lang="tr-TR" dirty="0"/>
          </a:p>
        </p:txBody>
      </p:sp>
      <p:sp>
        <p:nvSpPr>
          <p:cNvPr id="3" name="İçerik Yer Tutucusu 2"/>
          <p:cNvSpPr>
            <a:spLocks noGrp="1"/>
          </p:cNvSpPr>
          <p:nvPr>
            <p:ph idx="1"/>
          </p:nvPr>
        </p:nvSpPr>
        <p:spPr>
          <a:xfrm>
            <a:off x="457200" y="1340768"/>
            <a:ext cx="8229600" cy="5112568"/>
          </a:xfrm>
        </p:spPr>
        <p:txBody>
          <a:bodyPr>
            <a:normAutofit/>
          </a:bodyPr>
          <a:lstStyle/>
          <a:p>
            <a:r>
              <a:rPr lang="tr-TR" dirty="0"/>
              <a:t>Bu konuda daha fazla bilgi edinmek için</a:t>
            </a:r>
            <a:r>
              <a:rPr lang="tr-TR" dirty="0" smtClean="0"/>
              <a:t>;</a:t>
            </a:r>
          </a:p>
          <a:p>
            <a:pPr lvl="1"/>
            <a:r>
              <a:rPr lang="tr-TR" dirty="0" smtClean="0"/>
              <a:t>Çevrimiçi kütüphane:</a:t>
            </a:r>
          </a:p>
          <a:p>
            <a:pPr lvl="2"/>
            <a:r>
              <a:rPr lang="tr-TR" sz="2800" dirty="0" err="1" smtClean="0"/>
              <a:t>Practical</a:t>
            </a:r>
            <a:r>
              <a:rPr lang="tr-TR" sz="2800" dirty="0" smtClean="0"/>
              <a:t> </a:t>
            </a:r>
            <a:r>
              <a:rPr lang="tr-TR" sz="2800" dirty="0" err="1" smtClean="0"/>
              <a:t>Electronics</a:t>
            </a:r>
            <a:r>
              <a:rPr lang="tr-TR" sz="2800" dirty="0" smtClean="0"/>
              <a:t> </a:t>
            </a:r>
            <a:r>
              <a:rPr lang="tr-TR" sz="2800" dirty="0" err="1" smtClean="0"/>
              <a:t>for</a:t>
            </a:r>
            <a:r>
              <a:rPr lang="tr-TR" sz="2800" dirty="0" smtClean="0"/>
              <a:t> </a:t>
            </a:r>
            <a:r>
              <a:rPr lang="tr-TR" sz="2800" dirty="0" err="1" smtClean="0"/>
              <a:t>Inventors</a:t>
            </a:r>
            <a:endParaRPr lang="tr-TR" sz="2800" dirty="0" smtClean="0"/>
          </a:p>
          <a:p>
            <a:pPr lvl="2"/>
            <a:r>
              <a:rPr lang="tr-TR" sz="2800" dirty="0" err="1" smtClean="0"/>
              <a:t>Electronics</a:t>
            </a:r>
            <a:r>
              <a:rPr lang="tr-TR" sz="2800" dirty="0" smtClean="0"/>
              <a:t> </a:t>
            </a:r>
            <a:r>
              <a:rPr lang="tr-TR" sz="2800" dirty="0" err="1" smtClean="0"/>
              <a:t>for</a:t>
            </a:r>
            <a:r>
              <a:rPr lang="tr-TR" sz="2800" dirty="0" smtClean="0"/>
              <a:t> </a:t>
            </a:r>
            <a:r>
              <a:rPr lang="tr-TR" sz="2800" dirty="0" err="1" smtClean="0"/>
              <a:t>Dummies</a:t>
            </a:r>
            <a:endParaRPr lang="tr-TR" sz="2800" dirty="0" smtClean="0"/>
          </a:p>
          <a:p>
            <a:pPr lvl="3"/>
            <a:endParaRPr lang="tr-TR" dirty="0" smtClean="0"/>
          </a:p>
        </p:txBody>
      </p:sp>
      <p:pic>
        <p:nvPicPr>
          <p:cNvPr id="2050" name="Picture 2" descr="C:\Program Files (x86)\Microsoft Office\MEDIA\CAGCAT10\j0299125.wmf">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5019" y="2492896"/>
            <a:ext cx="746016" cy="12241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187299" y="5914954"/>
            <a:ext cx="2080445" cy="701812"/>
          </a:xfrm>
          <a:prstGeom prst="rect">
            <a:avLst/>
          </a:prstGeom>
        </p:spPr>
      </p:pic>
      <p:pic>
        <p:nvPicPr>
          <p:cNvPr id="8"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r="27856"/>
          <a:stretch/>
        </p:blipFill>
        <p:spPr bwMode="auto">
          <a:xfrm>
            <a:off x="7524328" y="6052616"/>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descr="C:\Program Files (x86)\Microsoft Office\MEDIA\CAGCAT10\j0299125.wmf">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5019" y="4509120"/>
            <a:ext cx="746016"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382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Tavsiye Kaynaklar</a:t>
            </a:r>
            <a:endParaRPr lang="tr-TR" dirty="0"/>
          </a:p>
        </p:txBody>
      </p:sp>
      <p:sp>
        <p:nvSpPr>
          <p:cNvPr id="3" name="İçerik Yer Tutucusu 2"/>
          <p:cNvSpPr>
            <a:spLocks noGrp="1"/>
          </p:cNvSpPr>
          <p:nvPr>
            <p:ph idx="1"/>
          </p:nvPr>
        </p:nvSpPr>
        <p:spPr>
          <a:xfrm>
            <a:off x="457200" y="1340768"/>
            <a:ext cx="8229600" cy="4785395"/>
          </a:xfrm>
        </p:spPr>
        <p:txBody>
          <a:bodyPr>
            <a:normAutofit/>
          </a:bodyPr>
          <a:lstStyle/>
          <a:p>
            <a:pPr lvl="1"/>
            <a:r>
              <a:rPr lang="tr-TR" dirty="0" smtClean="0"/>
              <a:t>Çevrimiçi kütüphane:</a:t>
            </a:r>
          </a:p>
          <a:p>
            <a:pPr lvl="2"/>
            <a:r>
              <a:rPr lang="tr-TR" dirty="0" smtClean="0"/>
              <a:t>Encyclopedia of Electronic Components</a:t>
            </a:r>
          </a:p>
          <a:p>
            <a:pPr lvl="1"/>
            <a:r>
              <a:rPr lang="tr-TR" dirty="0" smtClean="0"/>
              <a:t>MIT </a:t>
            </a:r>
            <a:r>
              <a:rPr lang="tr-TR" dirty="0" err="1" smtClean="0"/>
              <a:t>OpenCourseWare</a:t>
            </a:r>
            <a:r>
              <a:rPr lang="tr-TR" dirty="0" smtClean="0"/>
              <a:t> üstünden dersler:</a:t>
            </a:r>
          </a:p>
          <a:p>
            <a:pPr lvl="2"/>
            <a:r>
              <a:rPr lang="tr-TR" dirty="0" smtClean="0"/>
              <a:t>6.002 (?)</a:t>
            </a:r>
            <a:br>
              <a:rPr lang="tr-TR" dirty="0" smtClean="0"/>
            </a:br>
            <a:r>
              <a:rPr lang="tr-TR" dirty="0" smtClean="0"/>
              <a:t/>
            </a:r>
            <a:br>
              <a:rPr lang="tr-TR" dirty="0" smtClean="0"/>
            </a:br>
            <a:r>
              <a:rPr lang="tr-TR" dirty="0" smtClean="0"/>
              <a:t>			kaynaklarından </a:t>
            </a:r>
            <a:r>
              <a:rPr lang="tr-TR" dirty="0"/>
              <a:t>faydalanabilirsiniz.</a:t>
            </a:r>
          </a:p>
          <a:p>
            <a:pPr marL="914400" lvl="2" indent="0">
              <a:buNone/>
            </a:pPr>
            <a:endParaRPr lang="tr-TR" dirty="0"/>
          </a:p>
        </p:txBody>
      </p:sp>
      <p:pic>
        <p:nvPicPr>
          <p:cNvPr id="2050" name="Picture 2" descr="C:\Program Files (x86)\Microsoft Office\MEDIA\CAGCAT10\j0299125.wmf">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5019" y="1916832"/>
            <a:ext cx="746016" cy="1224136"/>
          </a:xfrm>
          <a:prstGeom prst="rect">
            <a:avLst/>
          </a:prstGeom>
          <a:noFill/>
          <a:extLst>
            <a:ext uri="{909E8E84-426E-40DD-AFC4-6F175D3DCCD1}">
              <a14:hiddenFill xmlns:a14="http://schemas.microsoft.com/office/drawing/2010/main">
                <a:solidFill>
                  <a:srgbClr val="FFFFFF"/>
                </a:solidFill>
              </a14:hiddenFill>
            </a:ext>
          </a:extLst>
        </p:spPr>
      </p:pic>
      <p:sp>
        <p:nvSpPr>
          <p:cNvPr id="6" name="monitor">
            <a:hlinkClick r:id="rId5" action="ppaction://hlinkfile"/>
          </p:cNvPr>
          <p:cNvSpPr>
            <a:spLocks noEditPoints="1" noChangeArrowheads="1"/>
          </p:cNvSpPr>
          <p:nvPr/>
        </p:nvSpPr>
        <p:spPr bwMode="auto">
          <a:xfrm>
            <a:off x="7372613" y="4437112"/>
            <a:ext cx="930827" cy="1008112"/>
          </a:xfrm>
          <a:custGeom>
            <a:avLst/>
            <a:gdLst>
              <a:gd name="T0" fmla="*/ 6837 w 21600"/>
              <a:gd name="T1" fmla="*/ 21600 h 21600"/>
              <a:gd name="T2" fmla="*/ 3108 w 21600"/>
              <a:gd name="T3" fmla="*/ 19849 h 21600"/>
              <a:gd name="T4" fmla="*/ 0 w 21600"/>
              <a:gd name="T5" fmla="*/ 15178 h 21600"/>
              <a:gd name="T6" fmla="*/ 0 w 21600"/>
              <a:gd name="T7" fmla="*/ 10508 h 21600"/>
              <a:gd name="T8" fmla="*/ 0 w 21600"/>
              <a:gd name="T9" fmla="*/ 3941 h 21600"/>
              <a:gd name="T10" fmla="*/ 8081 w 21600"/>
              <a:gd name="T11" fmla="*/ 1168 h 21600"/>
              <a:gd name="T12" fmla="*/ 17871 w 21600"/>
              <a:gd name="T13" fmla="*/ 0 h 21600"/>
              <a:gd name="T14" fmla="*/ 21600 w 21600"/>
              <a:gd name="T15" fmla="*/ 1751 h 21600"/>
              <a:gd name="T16" fmla="*/ 21600 w 21600"/>
              <a:gd name="T17" fmla="*/ 10508 h 21600"/>
              <a:gd name="T18" fmla="*/ 21600 w 21600"/>
              <a:gd name="T19" fmla="*/ 16346 h 21600"/>
              <a:gd name="T20" fmla="*/ 10722 w 21600"/>
              <a:gd name="T21" fmla="*/ 20286 h 21600"/>
              <a:gd name="T22" fmla="*/ 1204 w 21600"/>
              <a:gd name="T23" fmla="*/ 22548 h 21600"/>
              <a:gd name="T24" fmla="*/ 20706 w 21600"/>
              <a:gd name="T25" fmla="*/ 2838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extrusionOk="0">
                <a:moveTo>
                  <a:pt x="6837" y="21600"/>
                </a:moveTo>
                <a:lnTo>
                  <a:pt x="3108" y="19849"/>
                </a:lnTo>
                <a:lnTo>
                  <a:pt x="3108" y="17659"/>
                </a:lnTo>
                <a:lnTo>
                  <a:pt x="0" y="15178"/>
                </a:lnTo>
                <a:lnTo>
                  <a:pt x="0" y="10508"/>
                </a:lnTo>
                <a:lnTo>
                  <a:pt x="0" y="3941"/>
                </a:lnTo>
                <a:lnTo>
                  <a:pt x="8081" y="1168"/>
                </a:lnTo>
                <a:lnTo>
                  <a:pt x="10722" y="1605"/>
                </a:lnTo>
                <a:lnTo>
                  <a:pt x="12587" y="1751"/>
                </a:lnTo>
                <a:lnTo>
                  <a:pt x="17871" y="0"/>
                </a:lnTo>
                <a:lnTo>
                  <a:pt x="21600" y="1751"/>
                </a:lnTo>
                <a:lnTo>
                  <a:pt x="21600" y="10508"/>
                </a:lnTo>
                <a:lnTo>
                  <a:pt x="21600" y="16346"/>
                </a:lnTo>
                <a:lnTo>
                  <a:pt x="10722" y="20286"/>
                </a:lnTo>
                <a:lnTo>
                  <a:pt x="6837" y="21600"/>
                </a:lnTo>
                <a:close/>
              </a:path>
              <a:path w="21600" h="21600" extrusionOk="0">
                <a:moveTo>
                  <a:pt x="3108" y="5254"/>
                </a:moveTo>
                <a:lnTo>
                  <a:pt x="2642" y="4962"/>
                </a:lnTo>
                <a:lnTo>
                  <a:pt x="777" y="4232"/>
                </a:lnTo>
                <a:lnTo>
                  <a:pt x="155" y="3941"/>
                </a:lnTo>
                <a:moveTo>
                  <a:pt x="6837" y="7005"/>
                </a:moveTo>
                <a:lnTo>
                  <a:pt x="6216" y="6714"/>
                </a:lnTo>
                <a:lnTo>
                  <a:pt x="3885" y="5546"/>
                </a:lnTo>
                <a:lnTo>
                  <a:pt x="3108" y="5254"/>
                </a:lnTo>
                <a:moveTo>
                  <a:pt x="19735" y="14595"/>
                </a:moveTo>
                <a:lnTo>
                  <a:pt x="19735" y="4816"/>
                </a:lnTo>
                <a:lnTo>
                  <a:pt x="9790" y="8319"/>
                </a:lnTo>
                <a:lnTo>
                  <a:pt x="9790" y="18243"/>
                </a:lnTo>
                <a:lnTo>
                  <a:pt x="19735" y="14595"/>
                </a:lnTo>
                <a:moveTo>
                  <a:pt x="3108" y="17659"/>
                </a:moveTo>
                <a:lnTo>
                  <a:pt x="3108" y="5254"/>
                </a:lnTo>
                <a:lnTo>
                  <a:pt x="12742" y="1751"/>
                </a:lnTo>
                <a:moveTo>
                  <a:pt x="21600" y="1751"/>
                </a:moveTo>
                <a:lnTo>
                  <a:pt x="6837" y="7005"/>
                </a:lnTo>
                <a:lnTo>
                  <a:pt x="6837" y="21600"/>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9" name="Picture 8"/>
          <p:cNvPicPr>
            <a:picLocks noChangeAspect="1"/>
          </p:cNvPicPr>
          <p:nvPr/>
        </p:nvPicPr>
        <p:blipFill>
          <a:blip r:embed="rId6"/>
          <a:stretch>
            <a:fillRect/>
          </a:stretch>
        </p:blipFill>
        <p:spPr>
          <a:xfrm>
            <a:off x="187299" y="5914954"/>
            <a:ext cx="2080445" cy="701812"/>
          </a:xfrm>
          <a:prstGeom prst="rect">
            <a:avLst/>
          </a:prstGeom>
        </p:spPr>
      </p:pic>
      <p:pic>
        <p:nvPicPr>
          <p:cNvPr id="10"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r="27856"/>
          <a:stretch/>
        </p:blipFill>
        <p:spPr bwMode="auto">
          <a:xfrm>
            <a:off x="7524328" y="6052616"/>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2037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60"/>
            <a:ext cx="8229600" cy="1143000"/>
          </a:xfrm>
        </p:spPr>
        <p:txBody>
          <a:bodyPr/>
          <a:lstStyle/>
          <a:p>
            <a:r>
              <a:rPr lang="tr-TR" dirty="0" smtClean="0"/>
              <a:t>Sonuç ve Teşekkür</a:t>
            </a:r>
            <a:endParaRPr lang="en-US" dirty="0"/>
          </a:p>
        </p:txBody>
      </p:sp>
      <p:sp>
        <p:nvSpPr>
          <p:cNvPr id="3" name="Content Placeholder 2"/>
          <p:cNvSpPr>
            <a:spLocks noGrp="1"/>
          </p:cNvSpPr>
          <p:nvPr>
            <p:ph idx="1"/>
          </p:nvPr>
        </p:nvSpPr>
        <p:spPr>
          <a:xfrm>
            <a:off x="457200" y="980728"/>
            <a:ext cx="8229600" cy="5145435"/>
          </a:xfrm>
        </p:spPr>
        <p:txBody>
          <a:bodyPr>
            <a:normAutofit/>
          </a:bodyPr>
          <a:lstStyle/>
          <a:p>
            <a:r>
              <a:rPr lang="tr-TR" sz="2800" dirty="0" smtClean="0"/>
              <a:t>Geldiğiniz için, bu ailenin kıymetli bir parçası olma yolunda bir adım daha attığınız için bizzat teşekkür ederiz.</a:t>
            </a:r>
            <a:endParaRPr lang="tr-TR" sz="2800" dirty="0"/>
          </a:p>
          <a:p>
            <a:r>
              <a:rPr lang="tr-TR" sz="2800" dirty="0" smtClean="0"/>
              <a:t>Her türlü duygu, düşünce ve öneriniz için bize </a:t>
            </a:r>
            <a:r>
              <a:rPr lang="tr-TR" sz="2800" dirty="0" err="1" smtClean="0"/>
              <a:t>ulaşabilirsiniz.</a:t>
            </a:r>
            <a:r>
              <a:rPr lang="tr-TR" sz="1600" dirty="0" err="1" smtClean="0">
                <a:solidFill>
                  <a:schemeClr val="bg1"/>
                </a:solidFill>
              </a:rPr>
              <a:t>robot</a:t>
            </a:r>
            <a:endParaRPr lang="tr-TR" sz="1600" dirty="0" smtClean="0">
              <a:solidFill>
                <a:schemeClr val="bg1"/>
              </a:solidFill>
            </a:endParaRPr>
          </a:p>
          <a:p>
            <a:pPr marL="0" indent="0" algn="r">
              <a:buNone/>
            </a:pPr>
            <a:r>
              <a:rPr lang="tr-TR" sz="2600" dirty="0" smtClean="0"/>
              <a:t>Robotik ve Otomasyon Topluluğu Eş Koordinatörleri</a:t>
            </a:r>
          </a:p>
          <a:p>
            <a:pPr marL="0" indent="0" algn="r">
              <a:buNone/>
            </a:pPr>
            <a:r>
              <a:rPr lang="tr-TR" sz="2400" dirty="0"/>
              <a:t>Oğuz Altan, Bilkent EEE #3</a:t>
            </a:r>
          </a:p>
          <a:p>
            <a:pPr marL="0" indent="0" algn="r">
              <a:buNone/>
            </a:pPr>
            <a:r>
              <a:rPr lang="en-US" sz="2400" dirty="0"/>
              <a:t>0535</a:t>
            </a:r>
            <a:r>
              <a:rPr lang="tr-TR" sz="2400" dirty="0"/>
              <a:t> </a:t>
            </a:r>
            <a:r>
              <a:rPr lang="en-US" sz="2400" dirty="0"/>
              <a:t>048</a:t>
            </a:r>
            <a:r>
              <a:rPr lang="tr-TR" sz="2400" dirty="0"/>
              <a:t> </a:t>
            </a:r>
            <a:r>
              <a:rPr lang="en-US" sz="2400" dirty="0"/>
              <a:t>23</a:t>
            </a:r>
            <a:r>
              <a:rPr lang="tr-TR" sz="2400" dirty="0"/>
              <a:t> </a:t>
            </a:r>
            <a:r>
              <a:rPr lang="en-US" sz="2400" dirty="0"/>
              <a:t>87</a:t>
            </a:r>
            <a:r>
              <a:rPr lang="tr-TR" sz="2400" dirty="0"/>
              <a:t> - </a:t>
            </a:r>
            <a:r>
              <a:rPr lang="en-US" sz="2400" dirty="0" smtClean="0"/>
              <a:t>oguzaltan148@gmail.com</a:t>
            </a:r>
            <a:endParaRPr lang="tr-TR" sz="2600" dirty="0" smtClean="0"/>
          </a:p>
          <a:p>
            <a:pPr marL="0" indent="0" algn="r">
              <a:buNone/>
            </a:pPr>
            <a:r>
              <a:rPr lang="tr-TR" sz="2600" dirty="0" smtClean="0"/>
              <a:t>Derin Erkan, Bilkent EEE #3</a:t>
            </a:r>
          </a:p>
          <a:p>
            <a:pPr marL="0" indent="0" algn="r">
              <a:buNone/>
            </a:pPr>
            <a:r>
              <a:rPr lang="tr-TR" sz="2600" dirty="0" smtClean="0"/>
              <a:t>0534 481 87 83 – derin24@gmail.com</a:t>
            </a:r>
          </a:p>
        </p:txBody>
      </p:sp>
      <p:pic>
        <p:nvPicPr>
          <p:cNvPr id="4" name="Picture 3"/>
          <p:cNvPicPr>
            <a:picLocks noChangeAspect="1"/>
          </p:cNvPicPr>
          <p:nvPr/>
        </p:nvPicPr>
        <p:blipFill>
          <a:blip r:embed="rId2"/>
          <a:stretch>
            <a:fillRect/>
          </a:stretch>
        </p:blipFill>
        <p:spPr>
          <a:xfrm>
            <a:off x="187299" y="5914954"/>
            <a:ext cx="2080445" cy="701812"/>
          </a:xfrm>
          <a:prstGeom prst="rect">
            <a:avLst/>
          </a:prstGeom>
        </p:spPr>
      </p:pic>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7856"/>
          <a:stretch/>
        </p:blipFill>
        <p:spPr bwMode="auto">
          <a:xfrm>
            <a:off x="7524328" y="6052616"/>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2487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r>
              <a:rPr lang="tr-TR" dirty="0" smtClean="0"/>
              <a:t>Hakkında</a:t>
            </a:r>
            <a:endParaRPr lang="en-US" dirty="0"/>
          </a:p>
        </p:txBody>
      </p:sp>
      <p:sp>
        <p:nvSpPr>
          <p:cNvPr id="6" name="Content Placeholder 5"/>
          <p:cNvSpPr>
            <a:spLocks noGrp="1"/>
          </p:cNvSpPr>
          <p:nvPr>
            <p:ph idx="1"/>
          </p:nvPr>
        </p:nvSpPr>
        <p:spPr>
          <a:xfrm>
            <a:off x="558312" y="1279301"/>
            <a:ext cx="7974128" cy="4525963"/>
          </a:xfrm>
        </p:spPr>
        <p:txBody>
          <a:bodyPr>
            <a:normAutofit/>
          </a:bodyPr>
          <a:lstStyle/>
          <a:p>
            <a:r>
              <a:rPr lang="tr-TR" sz="2800" dirty="0" smtClean="0"/>
              <a:t>Bu sunum serisi, 2018-19 döneminde IEEE Bilkent Öğrenci Kolu tarafından gerçekleştirilecek olan EE-101 Arduino’ya Giriş dersleri için hazırlanmıştır.</a:t>
            </a:r>
          </a:p>
          <a:p>
            <a:pPr marL="0" indent="0">
              <a:buNone/>
            </a:pPr>
            <a:r>
              <a:rPr lang="tr-TR" sz="800" dirty="0" smtClean="0">
                <a:solidFill>
                  <a:schemeClr val="bg1"/>
                </a:solidFill>
              </a:rPr>
              <a:t>as</a:t>
            </a:r>
          </a:p>
          <a:p>
            <a:r>
              <a:rPr lang="tr-TR" sz="2800" dirty="0" smtClean="0"/>
              <a:t>Bu sunumu </a:t>
            </a:r>
            <a:r>
              <a:rPr lang="tr-TR" sz="2800" u="sng" dirty="0" smtClean="0"/>
              <a:t>değişiklik gerçekleştirmemek kaydıyla ve haber vermek koşulu ile</a:t>
            </a:r>
            <a:r>
              <a:rPr lang="tr-TR" sz="2800" dirty="0" smtClean="0"/>
              <a:t> herhangi bir eğitim çalışmanız içerisinde kullanabilirsiniz.</a:t>
            </a:r>
            <a:endParaRPr lang="tr-TR" sz="2800" dirty="0">
              <a:solidFill>
                <a:schemeClr val="bg1"/>
              </a:solidFill>
            </a:endParaRPr>
          </a:p>
          <a:p>
            <a:pPr marL="0" indent="0">
              <a:buNone/>
            </a:pPr>
            <a:r>
              <a:rPr lang="tr-TR" sz="800" dirty="0" smtClean="0">
                <a:solidFill>
                  <a:schemeClr val="bg1"/>
                </a:solidFill>
              </a:rPr>
              <a:t>a </a:t>
            </a:r>
            <a:endParaRPr lang="tr-TR" sz="800" dirty="0" smtClean="0"/>
          </a:p>
          <a:p>
            <a:r>
              <a:rPr lang="tr-TR" sz="2800" dirty="0" smtClean="0"/>
              <a:t>Herhangi bir eksiklik/hata/güncelliğini yitirmiş bilgi tespit etmeniz durumunda lütfen IEEE Bilkent RAS </a:t>
            </a:r>
            <a:r>
              <a:rPr lang="tr-TR" sz="2800" dirty="0"/>
              <a:t>k</a:t>
            </a:r>
            <a:r>
              <a:rPr lang="tr-TR" sz="2800" dirty="0" smtClean="0"/>
              <a:t>oordinatörlerine haberdar ediniz.</a:t>
            </a:r>
            <a:endParaRPr lang="en-US" sz="2800" dirty="0"/>
          </a:p>
        </p:txBody>
      </p:sp>
      <p:pic>
        <p:nvPicPr>
          <p:cNvPr id="4" name="Picture 3"/>
          <p:cNvPicPr>
            <a:picLocks noChangeAspect="1"/>
          </p:cNvPicPr>
          <p:nvPr/>
        </p:nvPicPr>
        <p:blipFill>
          <a:blip r:embed="rId3"/>
          <a:stretch>
            <a:fillRect/>
          </a:stretch>
        </p:blipFill>
        <p:spPr>
          <a:xfrm>
            <a:off x="187299" y="5914954"/>
            <a:ext cx="2080445" cy="701812"/>
          </a:xfrm>
          <a:prstGeom prst="rect">
            <a:avLst/>
          </a:prstGeom>
        </p:spPr>
      </p:pic>
      <p:pic>
        <p:nvPicPr>
          <p:cNvPr id="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27856"/>
          <a:stretch/>
        </p:blipFill>
        <p:spPr bwMode="auto">
          <a:xfrm>
            <a:off x="7524328" y="6052616"/>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51720" y="332656"/>
            <a:ext cx="1171285" cy="86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946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97768"/>
            <a:ext cx="8229600" cy="1143000"/>
          </a:xfrm>
        </p:spPr>
        <p:txBody>
          <a:bodyPr/>
          <a:lstStyle/>
          <a:p>
            <a:r>
              <a:rPr lang="tr-TR" dirty="0" smtClean="0"/>
              <a:t>Konular</a:t>
            </a:r>
            <a:endParaRPr lang="tr-TR" dirty="0"/>
          </a:p>
        </p:txBody>
      </p:sp>
      <p:sp>
        <p:nvSpPr>
          <p:cNvPr id="3" name="İçerik Yer Tutucusu 2"/>
          <p:cNvSpPr>
            <a:spLocks noGrp="1"/>
          </p:cNvSpPr>
          <p:nvPr>
            <p:ph idx="1"/>
          </p:nvPr>
        </p:nvSpPr>
        <p:spPr>
          <a:xfrm>
            <a:off x="539552" y="1248446"/>
            <a:ext cx="8956701" cy="4921915"/>
          </a:xfrm>
        </p:spPr>
        <p:txBody>
          <a:bodyPr numCol="2">
            <a:normAutofit/>
          </a:bodyPr>
          <a:lstStyle/>
          <a:p>
            <a:r>
              <a:rPr lang="tr-TR" sz="2800" dirty="0" smtClean="0"/>
              <a:t>DC Motor</a:t>
            </a:r>
          </a:p>
          <a:p>
            <a:r>
              <a:rPr lang="tr-TR" sz="2800" dirty="0" smtClean="0"/>
              <a:t>L298N Motor sürücü</a:t>
            </a:r>
          </a:p>
          <a:p>
            <a:r>
              <a:rPr lang="tr-TR" sz="2800" dirty="0" smtClean="0"/>
              <a:t>Arduino ile DC Motor çalıştırmak</a:t>
            </a:r>
          </a:p>
          <a:p>
            <a:r>
              <a:rPr lang="tr-TR" sz="2800" dirty="0" smtClean="0"/>
              <a:t>Dijital ve Analog sinyallerle motor ve tekerlekleri çalıştırmak</a:t>
            </a:r>
          </a:p>
          <a:p>
            <a:r>
              <a:rPr lang="tr-TR" sz="2800" dirty="0" smtClean="0"/>
              <a:t>Motorun hızını ayarlamak</a:t>
            </a:r>
          </a:p>
        </p:txBody>
      </p:sp>
      <p:pic>
        <p:nvPicPr>
          <p:cNvPr id="4" name="Picture 3"/>
          <p:cNvPicPr>
            <a:picLocks noChangeAspect="1"/>
          </p:cNvPicPr>
          <p:nvPr/>
        </p:nvPicPr>
        <p:blipFill>
          <a:blip r:embed="rId2"/>
          <a:stretch>
            <a:fillRect/>
          </a:stretch>
        </p:blipFill>
        <p:spPr>
          <a:xfrm>
            <a:off x="187299" y="5914954"/>
            <a:ext cx="2080445" cy="701812"/>
          </a:xfrm>
          <a:prstGeom prst="rect">
            <a:avLst/>
          </a:prstGeom>
        </p:spPr>
      </p:pic>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7856"/>
          <a:stretch/>
        </p:blipFill>
        <p:spPr bwMode="auto">
          <a:xfrm>
            <a:off x="7524328" y="6052616"/>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0383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DC Motor Nedir? </a:t>
            </a:r>
            <a:endParaRPr lang="tr-TR"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21536" y="1201874"/>
            <a:ext cx="3312368" cy="3312368"/>
          </a:xfrm>
        </p:spPr>
      </p:pic>
      <p:sp>
        <p:nvSpPr>
          <p:cNvPr id="5" name="TextBox 4"/>
          <p:cNvSpPr txBox="1"/>
          <p:nvPr/>
        </p:nvSpPr>
        <p:spPr>
          <a:xfrm>
            <a:off x="1403648" y="4179374"/>
            <a:ext cx="6336704" cy="1569660"/>
          </a:xfrm>
          <a:prstGeom prst="rect">
            <a:avLst/>
          </a:prstGeom>
          <a:noFill/>
        </p:spPr>
        <p:txBody>
          <a:bodyPr wrap="square" rtlCol="0">
            <a:spAutoFit/>
          </a:bodyPr>
          <a:lstStyle/>
          <a:p>
            <a:pPr algn="just"/>
            <a:endParaRPr lang="tr-TR" sz="2400" dirty="0"/>
          </a:p>
          <a:p>
            <a:pPr algn="just"/>
            <a:r>
              <a:rPr lang="tr-TR" sz="2400" dirty="0" smtClean="0"/>
              <a:t>Doğru akım (DC) </a:t>
            </a:r>
            <a:r>
              <a:rPr lang="tr-TR" sz="2400" dirty="0"/>
              <a:t>elektrik enerjisini, mekanik enerjiye çeviren elektrik makinesine </a:t>
            </a:r>
            <a:r>
              <a:rPr lang="tr-TR" sz="2400" dirty="0" smtClean="0"/>
              <a:t>denir. </a:t>
            </a:r>
          </a:p>
          <a:p>
            <a:pPr algn="just"/>
            <a:endParaRPr lang="tr-TR" sz="2400" dirty="0" smtClean="0"/>
          </a:p>
        </p:txBody>
      </p:sp>
      <p:pic>
        <p:nvPicPr>
          <p:cNvPr id="8" name="Picture 7"/>
          <p:cNvPicPr>
            <a:picLocks noChangeAspect="1"/>
          </p:cNvPicPr>
          <p:nvPr/>
        </p:nvPicPr>
        <p:blipFill>
          <a:blip r:embed="rId3"/>
          <a:stretch>
            <a:fillRect/>
          </a:stretch>
        </p:blipFill>
        <p:spPr>
          <a:xfrm>
            <a:off x="835371" y="5517232"/>
            <a:ext cx="2080445" cy="701812"/>
          </a:xfrm>
          <a:prstGeom prst="rect">
            <a:avLst/>
          </a:prstGeom>
        </p:spPr>
      </p:pic>
      <p:pic>
        <p:nvPicPr>
          <p:cNvPr id="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27856"/>
          <a:stretch/>
        </p:blipFill>
        <p:spPr bwMode="auto">
          <a:xfrm>
            <a:off x="6444208" y="5664921"/>
            <a:ext cx="1790328"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2789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DC Motor Nasıl Çalışır?</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7546" y="1772816"/>
            <a:ext cx="3703142" cy="3703142"/>
          </a:xfrm>
          <a:prstGeom prst="rect">
            <a:avLst/>
          </a:prstGeom>
        </p:spPr>
      </p:pic>
      <p:sp>
        <p:nvSpPr>
          <p:cNvPr id="5" name="Rectangle 4"/>
          <p:cNvSpPr/>
          <p:nvPr/>
        </p:nvSpPr>
        <p:spPr>
          <a:xfrm>
            <a:off x="4788024" y="1772816"/>
            <a:ext cx="3898776" cy="3785652"/>
          </a:xfrm>
          <a:prstGeom prst="rect">
            <a:avLst/>
          </a:prstGeom>
        </p:spPr>
        <p:txBody>
          <a:bodyPr wrap="square">
            <a:spAutoFit/>
          </a:bodyPr>
          <a:lstStyle/>
          <a:p>
            <a:pPr algn="just"/>
            <a:r>
              <a:rPr lang="tr-TR" sz="2400" dirty="0" smtClean="0"/>
              <a:t>Bir </a:t>
            </a:r>
            <a:r>
              <a:rPr lang="tr-TR" sz="2400" dirty="0"/>
              <a:t>iletkene doğru akım uygulandığı zaman iletken, sabit manyetik alan meydana getirir. Bu manyetik alan </a:t>
            </a:r>
            <a:r>
              <a:rPr lang="tr-TR" sz="2400" dirty="0" smtClean="0"/>
              <a:t>N </a:t>
            </a:r>
            <a:r>
              <a:rPr lang="tr-TR" sz="2400" dirty="0"/>
              <a:t>ve </a:t>
            </a:r>
            <a:r>
              <a:rPr lang="tr-TR" sz="2400" dirty="0" smtClean="0"/>
              <a:t>S kutuplarını </a:t>
            </a:r>
            <a:r>
              <a:rPr lang="tr-TR" sz="2400" dirty="0"/>
              <a:t>meydana getirir ve kutuplar arasında kuvvetli bir manyetik akı oluşur. Rotorda meydana gelen sabit manyetik alanın itme ve çekmesiyle dönme oluşur. </a:t>
            </a:r>
          </a:p>
        </p:txBody>
      </p:sp>
      <p:pic>
        <p:nvPicPr>
          <p:cNvPr id="6" name="Picture 5"/>
          <p:cNvPicPr>
            <a:picLocks noChangeAspect="1"/>
          </p:cNvPicPr>
          <p:nvPr/>
        </p:nvPicPr>
        <p:blipFill>
          <a:blip r:embed="rId3"/>
          <a:stretch>
            <a:fillRect/>
          </a:stretch>
        </p:blipFill>
        <p:spPr>
          <a:xfrm>
            <a:off x="838438" y="5631571"/>
            <a:ext cx="2080445" cy="701812"/>
          </a:xfrm>
          <a:prstGeom prst="rect">
            <a:avLst/>
          </a:prstGeom>
        </p:spPr>
      </p:pic>
      <p:pic>
        <p:nvPicPr>
          <p:cNvPr id="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27856"/>
          <a:stretch/>
        </p:blipFill>
        <p:spPr bwMode="auto">
          <a:xfrm>
            <a:off x="6948264" y="5631571"/>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9060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L298N Motor Sürücü</a:t>
            </a:r>
            <a:endParaRPr lang="tr-TR" dirty="0"/>
          </a:p>
        </p:txBody>
      </p:sp>
      <p:sp>
        <p:nvSpPr>
          <p:cNvPr id="3" name="Content Placeholder 2"/>
          <p:cNvSpPr>
            <a:spLocks noGrp="1"/>
          </p:cNvSpPr>
          <p:nvPr>
            <p:ph idx="1"/>
          </p:nvPr>
        </p:nvSpPr>
        <p:spPr>
          <a:xfrm>
            <a:off x="4139952" y="1592065"/>
            <a:ext cx="4320480" cy="3925168"/>
          </a:xfrm>
        </p:spPr>
        <p:txBody>
          <a:bodyPr>
            <a:normAutofit/>
          </a:bodyPr>
          <a:lstStyle/>
          <a:p>
            <a:pPr marL="0" indent="0" algn="just">
              <a:buNone/>
            </a:pPr>
            <a:r>
              <a:rPr lang="tr-TR" sz="2400" dirty="0" smtClean="0"/>
              <a:t>LED yakmak gibi düşük güç (yaklaşık 20 mA yeterlidir) gerektiren işlerde  Arduino’nin kendi pinleriyle yaptığımız bağlantılar gayet yeterlidir. Ancak motor sürmek gibi daha yüksek güç gerektiren işlerde Arduino tek başına kullanılamaz. Bu gibi durumlarda motor sürücüler kullanılır. </a:t>
            </a:r>
            <a:endParaRPr lang="tr-TR"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419576"/>
            <a:ext cx="3709429" cy="3672408"/>
          </a:xfrm>
          <a:prstGeom prst="rect">
            <a:avLst/>
          </a:prstGeom>
        </p:spPr>
      </p:pic>
      <p:pic>
        <p:nvPicPr>
          <p:cNvPr id="5" name="Picture 4"/>
          <p:cNvPicPr>
            <a:picLocks noChangeAspect="1"/>
          </p:cNvPicPr>
          <p:nvPr/>
        </p:nvPicPr>
        <p:blipFill>
          <a:blip r:embed="rId3"/>
          <a:stretch>
            <a:fillRect/>
          </a:stretch>
        </p:blipFill>
        <p:spPr>
          <a:xfrm>
            <a:off x="755576" y="5517232"/>
            <a:ext cx="2080445" cy="701812"/>
          </a:xfrm>
          <a:prstGeom prst="rect">
            <a:avLst/>
          </a:prstGeom>
        </p:spPr>
      </p:pic>
      <p:pic>
        <p:nvPicPr>
          <p:cNvPr id="6"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27856"/>
          <a:stretch/>
        </p:blipFill>
        <p:spPr bwMode="auto">
          <a:xfrm>
            <a:off x="6948264" y="5631571"/>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9498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H-Bridge (H Köprüsü)</a:t>
            </a:r>
            <a:endParaRPr lang="tr-TR" dirty="0"/>
          </a:p>
        </p:txBody>
      </p:sp>
      <p:pic>
        <p:nvPicPr>
          <p:cNvPr id="4" name="Content Placeholder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7856"/>
          <a:stretch/>
        </p:blipFill>
        <p:spPr bwMode="auto">
          <a:xfrm>
            <a:off x="6742584" y="5517232"/>
            <a:ext cx="1944216" cy="781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3"/>
          <a:stretch>
            <a:fillRect/>
          </a:stretch>
        </p:blipFill>
        <p:spPr>
          <a:xfrm>
            <a:off x="838438" y="5631571"/>
            <a:ext cx="2080445" cy="701812"/>
          </a:xfrm>
          <a:prstGeom prst="rect">
            <a:avLst/>
          </a:prstGeom>
        </p:spPr>
      </p:pic>
      <p:sp>
        <p:nvSpPr>
          <p:cNvPr id="6" name="Rectangle 5"/>
          <p:cNvSpPr/>
          <p:nvPr/>
        </p:nvSpPr>
        <p:spPr>
          <a:xfrm>
            <a:off x="873110" y="1268760"/>
            <a:ext cx="7931224" cy="1938992"/>
          </a:xfrm>
          <a:prstGeom prst="rect">
            <a:avLst/>
          </a:prstGeom>
        </p:spPr>
        <p:txBody>
          <a:bodyPr wrap="square">
            <a:spAutoFit/>
          </a:bodyPr>
          <a:lstStyle/>
          <a:p>
            <a:r>
              <a:rPr lang="tr-TR" sz="2400" dirty="0"/>
              <a:t>L298N Motor </a:t>
            </a:r>
            <a:r>
              <a:rPr lang="tr-TR" sz="2400" dirty="0" smtClean="0"/>
              <a:t>Sürücü’nün üzerinde </a:t>
            </a:r>
            <a:r>
              <a:rPr lang="tr-TR" sz="2400" dirty="0" smtClean="0"/>
              <a:t>H-Bridge </a:t>
            </a:r>
            <a:r>
              <a:rPr lang="tr-TR" sz="2400" dirty="0" smtClean="0"/>
              <a:t>denilen elektronik devre bulunur.  Bu devre, motoru ileri ya da geri, istediğimiz yönde döndürebilmemizi sağlar. Yani motorun dönüş yönünü kontrol etmemizi sağlar. </a:t>
            </a:r>
          </a:p>
          <a:p>
            <a:r>
              <a:rPr lang="tr-TR" sz="2400" dirty="0" smtClean="0"/>
              <a:t> </a:t>
            </a:r>
            <a:endParaRPr lang="tr-TR" sz="24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4240" y="2913570"/>
            <a:ext cx="4515519" cy="2538336"/>
          </a:xfrm>
          <a:prstGeom prst="rect">
            <a:avLst/>
          </a:prstGeom>
        </p:spPr>
      </p:pic>
    </p:spTree>
    <p:extLst>
      <p:ext uri="{BB962C8B-B14F-4D97-AF65-F5344CB8AC3E}">
        <p14:creationId xmlns:p14="http://schemas.microsoft.com/office/powerpoint/2010/main" val="1085000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PWM </a:t>
            </a:r>
            <a:r>
              <a:rPr lang="tr-TR" dirty="0" smtClean="0"/>
              <a:t>- DC </a:t>
            </a:r>
            <a:r>
              <a:rPr lang="tr-TR" dirty="0"/>
              <a:t>Motor </a:t>
            </a:r>
            <a:r>
              <a:rPr lang="tr-TR" dirty="0" smtClean="0"/>
              <a:t>Hız Kontrolü</a:t>
            </a:r>
            <a:endParaRPr lang="tr-TR" dirty="0"/>
          </a:p>
        </p:txBody>
      </p:sp>
      <p:sp>
        <p:nvSpPr>
          <p:cNvPr id="3" name="Content Placeholder 2"/>
          <p:cNvSpPr>
            <a:spLocks noGrp="1"/>
          </p:cNvSpPr>
          <p:nvPr>
            <p:ph idx="1"/>
          </p:nvPr>
        </p:nvSpPr>
        <p:spPr>
          <a:xfrm>
            <a:off x="4139952" y="1417638"/>
            <a:ext cx="3826768" cy="2620888"/>
          </a:xfrm>
        </p:spPr>
        <p:txBody>
          <a:bodyPr>
            <a:noAutofit/>
          </a:bodyPr>
          <a:lstStyle/>
          <a:p>
            <a:pPr algn="just"/>
            <a:r>
              <a:rPr lang="tr-TR" sz="2400" dirty="0"/>
              <a:t>PWM </a:t>
            </a:r>
            <a:r>
              <a:rPr lang="tr-TR" sz="2400" dirty="0" smtClean="0"/>
              <a:t>ya da Pulse Width Modulation, </a:t>
            </a:r>
            <a:r>
              <a:rPr lang="tr-TR" sz="2400" dirty="0"/>
              <a:t>gücü hızlı bir şekilde açıp kapatarak elektronik aygıta giden voltajın ortalama değerini ayarlamamızı sağlayan bir tekniktir. Ortalama voltaj, çalışma </a:t>
            </a:r>
            <a:r>
              <a:rPr lang="tr-TR" sz="2400" dirty="0" smtClean="0"/>
              <a:t>döngüsüne (duty cycle) </a:t>
            </a:r>
            <a:r>
              <a:rPr lang="tr-TR" sz="2400" dirty="0"/>
              <a:t>veya sinyalin AÇIK olduğu </a:t>
            </a:r>
            <a:r>
              <a:rPr lang="tr-TR" sz="2400" dirty="0" smtClean="0"/>
              <a:t>süreyle sinyalin </a:t>
            </a:r>
            <a:r>
              <a:rPr lang="tr-TR" sz="2400" dirty="0"/>
              <a:t>KAPALI olduğu sürenin </a:t>
            </a:r>
            <a:r>
              <a:rPr lang="tr-TR" sz="2400" dirty="0" smtClean="0"/>
              <a:t>oranına </a:t>
            </a:r>
            <a:r>
              <a:rPr lang="tr-TR" sz="2400" dirty="0"/>
              <a:t>bağlıdır.</a:t>
            </a: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27856"/>
          <a:stretch/>
        </p:blipFill>
        <p:spPr bwMode="auto">
          <a:xfrm>
            <a:off x="6948264" y="5631571"/>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3"/>
          <a:stretch>
            <a:fillRect/>
          </a:stretch>
        </p:blipFill>
        <p:spPr>
          <a:xfrm>
            <a:off x="838438" y="5631571"/>
            <a:ext cx="2080445" cy="70181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634" y="1340768"/>
            <a:ext cx="3988366" cy="4032448"/>
          </a:xfrm>
          <a:prstGeom prst="rect">
            <a:avLst/>
          </a:prstGeom>
        </p:spPr>
      </p:pic>
    </p:spTree>
    <p:extLst>
      <p:ext uri="{BB962C8B-B14F-4D97-AF65-F5344CB8AC3E}">
        <p14:creationId xmlns:p14="http://schemas.microsoft.com/office/powerpoint/2010/main" val="4003803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L298N Bağlantıları</a:t>
            </a:r>
            <a:endParaRPr lang="tr-TR"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2250" t="-1" r="14126" b="45946"/>
          <a:stretch/>
        </p:blipFill>
        <p:spPr>
          <a:xfrm>
            <a:off x="1518970" y="3873837"/>
            <a:ext cx="6106058" cy="2394713"/>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2904" r="13541" b="1262"/>
          <a:stretch/>
        </p:blipFill>
        <p:spPr>
          <a:xfrm>
            <a:off x="1599731" y="1412776"/>
            <a:ext cx="5944537" cy="2520280"/>
          </a:xfrm>
          <a:prstGeom prst="rect">
            <a:avLst/>
          </a:prstGeom>
        </p:spPr>
      </p:pic>
      <p:pic>
        <p:nvPicPr>
          <p:cNvPr id="6" name="Picture 5"/>
          <p:cNvPicPr>
            <a:picLocks noChangeAspect="1"/>
          </p:cNvPicPr>
          <p:nvPr/>
        </p:nvPicPr>
        <p:blipFill>
          <a:blip r:embed="rId4"/>
          <a:stretch>
            <a:fillRect/>
          </a:stretch>
        </p:blipFill>
        <p:spPr>
          <a:xfrm>
            <a:off x="838438" y="5631571"/>
            <a:ext cx="2080445" cy="701812"/>
          </a:xfrm>
          <a:prstGeom prst="rect">
            <a:avLst/>
          </a:prstGeom>
        </p:spPr>
      </p:pic>
      <p:pic>
        <p:nvPicPr>
          <p:cNvPr id="7"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r="27856"/>
          <a:stretch/>
        </p:blipFill>
        <p:spPr bwMode="auto">
          <a:xfrm>
            <a:off x="6948264" y="5631571"/>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833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Sunum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E-0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EE-0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EE-0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Sunum Template</Template>
  <TotalTime>180</TotalTime>
  <Words>419</Words>
  <Application>Microsoft Office PowerPoint</Application>
  <PresentationFormat>On-screen Show (4:3)</PresentationFormat>
  <Paragraphs>56</Paragraphs>
  <Slides>16</Slides>
  <Notes>3</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16</vt:i4>
      </vt:variant>
    </vt:vector>
  </HeadingPairs>
  <TitlesOfParts>
    <vt:vector size="22" baseType="lpstr">
      <vt:lpstr>Arial</vt:lpstr>
      <vt:lpstr>Calibri</vt:lpstr>
      <vt:lpstr>Sunum Template</vt:lpstr>
      <vt:lpstr>EE-001</vt:lpstr>
      <vt:lpstr>1_EE-001</vt:lpstr>
      <vt:lpstr>2_EE-001</vt:lpstr>
      <vt:lpstr>EE-101 Arduino’ya Giriş 3. Oturum</vt:lpstr>
      <vt:lpstr>Hakkında</vt:lpstr>
      <vt:lpstr>Konular</vt:lpstr>
      <vt:lpstr>DC Motor Nedir? </vt:lpstr>
      <vt:lpstr>DC Motor Nasıl Çalışır?</vt:lpstr>
      <vt:lpstr>L298N Motor Sürücü</vt:lpstr>
      <vt:lpstr>H-Bridge (H Köprüsü)</vt:lpstr>
      <vt:lpstr>PWM - DC Motor Hız Kontrolü</vt:lpstr>
      <vt:lpstr>L298N Bağlantıları</vt:lpstr>
      <vt:lpstr>Devre Şeması</vt:lpstr>
      <vt:lpstr>Kodumuz</vt:lpstr>
      <vt:lpstr>Devre Şeması</vt:lpstr>
      <vt:lpstr>Kodumuz</vt:lpstr>
      <vt:lpstr>Tavsiye Kaynaklar</vt:lpstr>
      <vt:lpstr>Tavsiye Kaynaklar</vt:lpstr>
      <vt:lpstr>Sonuç ve Teşekkür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EE-101</dc:title>
  <dc:creator>Burhan</dc:creator>
  <cp:lastModifiedBy>oguzz altan</cp:lastModifiedBy>
  <cp:revision>116</cp:revision>
  <dcterms:created xsi:type="dcterms:W3CDTF">2016-11-22T18:11:43Z</dcterms:created>
  <dcterms:modified xsi:type="dcterms:W3CDTF">2019-03-04T00:19:29Z</dcterms:modified>
</cp:coreProperties>
</file>