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</p:sldMasterIdLst>
  <p:notesMasterIdLst>
    <p:notesMasterId r:id="rId17"/>
  </p:notesMasterIdLst>
  <p:sldIdLst>
    <p:sldId id="256" r:id="rId5"/>
    <p:sldId id="259" r:id="rId6"/>
    <p:sldId id="260" r:id="rId7"/>
    <p:sldId id="289" r:id="rId8"/>
    <p:sldId id="290" r:id="rId9"/>
    <p:sldId id="291" r:id="rId10"/>
    <p:sldId id="292" r:id="rId11"/>
    <p:sldId id="294" r:id="rId12"/>
    <p:sldId id="293" r:id="rId13"/>
    <p:sldId id="261" r:id="rId14"/>
    <p:sldId id="262" r:id="rId15"/>
    <p:sldId id="288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616B3611-43A2-4E55-B213-B53989AB0656}">
          <p14:sldIdLst>
            <p14:sldId id="256"/>
            <p14:sldId id="259"/>
            <p14:sldId id="260"/>
          </p14:sldIdLst>
        </p14:section>
        <p14:section name="Ana Konu" id="{7E5583E9-93CA-4EE3-A05F-A734763EFC93}">
          <p14:sldIdLst>
            <p14:sldId id="289"/>
            <p14:sldId id="290"/>
            <p14:sldId id="291"/>
            <p14:sldId id="292"/>
            <p14:sldId id="294"/>
            <p14:sldId id="293"/>
            <p14:sldId id="261"/>
            <p14:sldId id="26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han" initials="B" lastIdx="1" clrIdx="0">
    <p:extLst>
      <p:ext uri="{19B8F6BF-5375-455C-9EA6-DF929625EA0E}">
        <p15:presenceInfo xmlns:p15="http://schemas.microsoft.com/office/powerpoint/2012/main" userId="Bur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>
      <p:cViewPr varScale="1">
        <p:scale>
          <a:sx n="104" d="100"/>
          <a:sy n="104" d="100"/>
        </p:scale>
        <p:origin x="787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E874-E5AC-4C71-B100-D07C8BACCF1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37731-4315-4107-A7CC-D2571033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İletişim bilgiler son slaytta</a:t>
            </a:r>
            <a:r>
              <a:rPr lang="tr-TR" baseline="0" dirty="0" smtClean="0"/>
              <a:t> yer almaktadır.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FB6F-1D5F-47AF-B60E-944E92310D0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6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Sağdaki</a:t>
            </a:r>
            <a:r>
              <a:rPr lang="tr-TR" baseline="0" dirty="0" smtClean="0"/>
              <a:t> resimlere tıkladığınızda kitaplar/kaynaklar açılır.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FB6F-1D5F-47AF-B60E-944E92310D0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3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Sağdaki</a:t>
            </a:r>
            <a:r>
              <a:rPr lang="tr-TR" baseline="0" dirty="0" smtClean="0"/>
              <a:t> resimlere tıkladığınızda kitaplar/kaynaklar açılır.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FB6F-1D5F-47AF-B60E-944E92310D0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0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89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83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2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4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5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0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2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19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9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6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092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45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28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12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08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850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14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32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71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27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29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54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82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829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05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769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2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365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173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8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752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431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274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90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936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3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9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05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5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9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79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6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isk.yandex.com/K&#304;TABIN%20ADRES&#304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isk.yandex.com/K&#304;TABIN%20ADRES&#304;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.png"/><Relationship Id="rId5" Type="http://schemas.openxmlformats.org/officeDocument/2006/relationships/hyperlink" Target="ocw.mit.edu/DERS&#304;N%20ADRES&#304;" TargetMode="Externa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3569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EE-101</a:t>
            </a:r>
            <a:br>
              <a:rPr lang="tr-TR" dirty="0" smtClean="0"/>
            </a:br>
            <a:r>
              <a:rPr lang="tr-TR" dirty="0" smtClean="0"/>
              <a:t>Arduino’ya Giriş</a:t>
            </a:r>
            <a:br>
              <a:rPr lang="tr-TR" dirty="0" smtClean="0"/>
            </a:br>
            <a:r>
              <a:rPr lang="tr-TR" dirty="0"/>
              <a:t>4</a:t>
            </a:r>
            <a:r>
              <a:rPr lang="tr-TR" dirty="0" smtClean="0"/>
              <a:t>. </a:t>
            </a:r>
            <a:r>
              <a:rPr lang="tr-TR" dirty="0" smtClean="0"/>
              <a:t>Oturum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1648"/>
            <a:ext cx="6400800" cy="841648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ieeebilkent.org</a:t>
            </a:r>
          </a:p>
          <a:p>
            <a:r>
              <a:rPr lang="tr-TR" dirty="0"/>
              <a:t>F:bilkentieee T: </a:t>
            </a:r>
            <a:r>
              <a:rPr lang="tr-TR" dirty="0" err="1"/>
              <a:t>bilkentIEEE</a:t>
            </a:r>
            <a:r>
              <a:rPr lang="tr-TR" dirty="0"/>
              <a:t> I: </a:t>
            </a:r>
            <a:r>
              <a:rPr lang="tr-TR" dirty="0" err="1"/>
              <a:t>ieeebilkent</a:t>
            </a:r>
            <a:endParaRPr lang="tr-TR" dirty="0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8" y="1033323"/>
            <a:ext cx="4967126" cy="1675597"/>
          </a:xfrm>
          <a:prstGeom prst="rect">
            <a:avLst/>
          </a:prstGeom>
        </p:spPr>
      </p:pic>
      <p:sp>
        <p:nvSpPr>
          <p:cNvPr id="5" name="AutoShape 2" descr="ieee bilkent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5490857" y="1196752"/>
            <a:ext cx="34016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1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Bu konuda daha fazla bilgi edinmek için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Çevrimiçi kütüphane:</a:t>
            </a:r>
          </a:p>
          <a:p>
            <a:pPr lvl="2"/>
            <a:r>
              <a:rPr lang="tr-TR" sz="2800" dirty="0" err="1" smtClean="0"/>
              <a:t>Practical</a:t>
            </a:r>
            <a:r>
              <a:rPr lang="tr-TR" sz="2800" dirty="0" smtClean="0"/>
              <a:t> </a:t>
            </a:r>
            <a:r>
              <a:rPr lang="tr-TR" sz="2800" dirty="0" err="1" smtClean="0"/>
              <a:t>Electronics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Inventors</a:t>
            </a:r>
            <a:endParaRPr lang="tr-TR" sz="2800" dirty="0" smtClean="0"/>
          </a:p>
          <a:p>
            <a:pPr lvl="2"/>
            <a:r>
              <a:rPr lang="tr-TR" sz="2800" dirty="0" err="1" smtClean="0"/>
              <a:t>Electronics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Dummies</a:t>
            </a:r>
            <a:endParaRPr lang="tr-TR" sz="2800" dirty="0" smtClean="0"/>
          </a:p>
          <a:p>
            <a:pPr lvl="3"/>
            <a:endParaRPr lang="tr-TR" dirty="0" smtClean="0"/>
          </a:p>
        </p:txBody>
      </p:sp>
      <p:pic>
        <p:nvPicPr>
          <p:cNvPr id="2050" name="Picture 2" descr="C:\Program Files (x86)\Microsoft Office\MEDIA\CAGCAT10\j0299125.wm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19" y="2492896"/>
            <a:ext cx="74601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Program Files (x86)\Microsoft Office\MEDIA\CAGCAT10\j0299125.wm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19" y="4509120"/>
            <a:ext cx="74601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3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lvl="1"/>
            <a:r>
              <a:rPr lang="tr-TR" dirty="0" smtClean="0"/>
              <a:t>Çevrimiçi kütüphane:</a:t>
            </a:r>
          </a:p>
          <a:p>
            <a:pPr lvl="2"/>
            <a:r>
              <a:rPr lang="tr-TR" dirty="0" smtClean="0"/>
              <a:t>Encyclopedia of Electronic Components</a:t>
            </a:r>
          </a:p>
          <a:p>
            <a:pPr lvl="1"/>
            <a:r>
              <a:rPr lang="tr-TR" dirty="0" smtClean="0"/>
              <a:t>MIT </a:t>
            </a:r>
            <a:r>
              <a:rPr lang="tr-TR" dirty="0" err="1" smtClean="0"/>
              <a:t>OpenCourseWare</a:t>
            </a:r>
            <a:r>
              <a:rPr lang="tr-TR" dirty="0" smtClean="0"/>
              <a:t> üstünden dersler:</a:t>
            </a:r>
          </a:p>
          <a:p>
            <a:pPr lvl="2"/>
            <a:r>
              <a:rPr lang="tr-TR" dirty="0" smtClean="0"/>
              <a:t>6.002 (?)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			kaynaklarından </a:t>
            </a:r>
            <a:r>
              <a:rPr lang="tr-TR" dirty="0"/>
              <a:t>faydalanabilirsiniz.</a:t>
            </a:r>
          </a:p>
          <a:p>
            <a:pPr marL="914400" lvl="2" indent="0">
              <a:buNone/>
            </a:pPr>
            <a:endParaRPr lang="tr-TR" dirty="0"/>
          </a:p>
        </p:txBody>
      </p:sp>
      <p:pic>
        <p:nvPicPr>
          <p:cNvPr id="2050" name="Picture 2" descr="C:\Program Files (x86)\Microsoft Office\MEDIA\CAGCAT10\j0299125.wm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19" y="1916832"/>
            <a:ext cx="74601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onitor">
            <a:hlinkClick r:id="rId5" action="ppaction://hlinkfile"/>
          </p:cNvPr>
          <p:cNvSpPr>
            <a:spLocks noEditPoints="1" noChangeArrowheads="1"/>
          </p:cNvSpPr>
          <p:nvPr/>
        </p:nvSpPr>
        <p:spPr bwMode="auto">
          <a:xfrm>
            <a:off x="7372613" y="4437112"/>
            <a:ext cx="930827" cy="1008112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0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tr-TR" dirty="0" smtClean="0"/>
              <a:t>Sonuç ve Teşekkür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tr-TR" sz="2800" dirty="0" smtClean="0"/>
              <a:t>Geldiğiniz için, bu ailenin kıymetli bir parçası olma yolunda bir adım daha attığınız için bizzat teşekkür ederiz.</a:t>
            </a:r>
            <a:endParaRPr lang="tr-TR" sz="2800" dirty="0"/>
          </a:p>
          <a:p>
            <a:r>
              <a:rPr lang="tr-TR" sz="2800" dirty="0" smtClean="0"/>
              <a:t>Her türlü duygu, düşünce ve öneriniz için bize </a:t>
            </a:r>
            <a:r>
              <a:rPr lang="tr-TR" sz="2800" dirty="0" err="1" smtClean="0"/>
              <a:t>ulaşabilirsiniz.</a:t>
            </a:r>
            <a:r>
              <a:rPr lang="tr-TR" sz="1600" dirty="0" err="1" smtClean="0">
                <a:solidFill>
                  <a:schemeClr val="bg1"/>
                </a:solidFill>
              </a:rPr>
              <a:t>robot</a:t>
            </a:r>
            <a:endParaRPr lang="tr-TR" sz="16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tr-TR" sz="2600" dirty="0" smtClean="0"/>
              <a:t>Robotik ve Otomasyon Topluluğu Eş Koordinatörleri</a:t>
            </a:r>
          </a:p>
          <a:p>
            <a:pPr marL="0" indent="0" algn="r">
              <a:buNone/>
            </a:pPr>
            <a:r>
              <a:rPr lang="tr-TR" sz="2400" dirty="0"/>
              <a:t>Oğuz Altan, Bilkent EEE #3</a:t>
            </a:r>
          </a:p>
          <a:p>
            <a:pPr marL="0" indent="0" algn="r">
              <a:buNone/>
            </a:pPr>
            <a:r>
              <a:rPr lang="en-US" sz="2400" dirty="0"/>
              <a:t>0535</a:t>
            </a:r>
            <a:r>
              <a:rPr lang="tr-TR" sz="2400" dirty="0"/>
              <a:t> </a:t>
            </a:r>
            <a:r>
              <a:rPr lang="en-US" sz="2400" dirty="0"/>
              <a:t>048</a:t>
            </a:r>
            <a:r>
              <a:rPr lang="tr-TR" sz="2400" dirty="0"/>
              <a:t> </a:t>
            </a:r>
            <a:r>
              <a:rPr lang="en-US" sz="2400" dirty="0"/>
              <a:t>23</a:t>
            </a:r>
            <a:r>
              <a:rPr lang="tr-TR" sz="2400" dirty="0"/>
              <a:t> </a:t>
            </a:r>
            <a:r>
              <a:rPr lang="en-US" sz="2400" dirty="0"/>
              <a:t>87</a:t>
            </a:r>
            <a:r>
              <a:rPr lang="tr-TR" sz="2400" dirty="0"/>
              <a:t> - </a:t>
            </a:r>
            <a:r>
              <a:rPr lang="en-US" sz="2400" dirty="0" smtClean="0"/>
              <a:t>oguzaltan148@gmail.com</a:t>
            </a:r>
            <a:endParaRPr lang="tr-TR" sz="2600" dirty="0" smtClean="0"/>
          </a:p>
          <a:p>
            <a:pPr marL="0" indent="0" algn="r">
              <a:buNone/>
            </a:pPr>
            <a:r>
              <a:rPr lang="tr-TR" sz="2600" dirty="0" smtClean="0"/>
              <a:t>Derin Erkan, Bilkent EEE #3</a:t>
            </a:r>
          </a:p>
          <a:p>
            <a:pPr marL="0" indent="0" algn="r">
              <a:buNone/>
            </a:pPr>
            <a:r>
              <a:rPr lang="tr-TR" sz="2600" dirty="0" smtClean="0"/>
              <a:t>0534 481 87 83 – derin24@gmail.com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tr-TR" dirty="0" smtClean="0"/>
              <a:t>Hakkında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8312" y="1279301"/>
            <a:ext cx="7974128" cy="452596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Bu sunum serisi, 2018-19 döneminde IEEE Bilkent Öğrenci Kolu tarafından gerçekleştirilecek olan EE-101 Arduino’ya Giriş dersleri için hazırlanmıştır.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/>
                </a:solidFill>
              </a:rPr>
              <a:t>as</a:t>
            </a:r>
          </a:p>
          <a:p>
            <a:r>
              <a:rPr lang="tr-TR" sz="2800" dirty="0" smtClean="0"/>
              <a:t>Bu sunumu </a:t>
            </a:r>
            <a:r>
              <a:rPr lang="tr-TR" sz="2800" u="sng" dirty="0" smtClean="0"/>
              <a:t>değişiklik gerçekleştirmemek kaydıyla ve haber vermek koşulu ile</a:t>
            </a:r>
            <a:r>
              <a:rPr lang="tr-TR" sz="2800" dirty="0" smtClean="0"/>
              <a:t> herhangi bir eğitim çalışmanız içerisinde kullanabilirsiniz.</a:t>
            </a:r>
            <a:endParaRPr lang="tr-TR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800" dirty="0" smtClean="0">
                <a:solidFill>
                  <a:schemeClr val="bg1"/>
                </a:solidFill>
              </a:rPr>
              <a:t>a </a:t>
            </a:r>
            <a:endParaRPr lang="tr-TR" sz="800" dirty="0" smtClean="0"/>
          </a:p>
          <a:p>
            <a:r>
              <a:rPr lang="tr-TR" sz="2800" dirty="0" smtClean="0"/>
              <a:t>Herhangi bir eksiklik/hata/güncelliğini yitirmiş bilgi tespit etmeniz durumunda lütfen IEEE Bilkent RAS </a:t>
            </a:r>
            <a:r>
              <a:rPr lang="tr-TR" sz="2800" dirty="0"/>
              <a:t>k</a:t>
            </a:r>
            <a:r>
              <a:rPr lang="tr-TR" sz="2800" dirty="0" smtClean="0"/>
              <a:t>oordinatörlerine haberdar ediniz.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117128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248447"/>
            <a:ext cx="8956701" cy="4484810"/>
          </a:xfrm>
        </p:spPr>
        <p:txBody>
          <a:bodyPr numCol="2">
            <a:normAutofit/>
          </a:bodyPr>
          <a:lstStyle/>
          <a:p>
            <a:r>
              <a:rPr lang="tr-TR" sz="2800" dirty="0" smtClean="0"/>
              <a:t>Bluetooth Teknolojisi</a:t>
            </a:r>
          </a:p>
          <a:p>
            <a:r>
              <a:rPr lang="tr-TR" sz="2800" dirty="0" smtClean="0"/>
              <a:t>HC-06 Bluetooth Modüllü</a:t>
            </a:r>
          </a:p>
          <a:p>
            <a:r>
              <a:rPr lang="tr-TR" sz="2800" dirty="0" smtClean="0"/>
              <a:t>Arduino ve HC-06</a:t>
            </a:r>
          </a:p>
          <a:p>
            <a:r>
              <a:rPr lang="tr-TR" sz="2800" smtClean="0"/>
              <a:t>HC-06’mızın </a:t>
            </a:r>
            <a:r>
              <a:rPr lang="tr-TR" sz="2800" dirty="0" smtClean="0"/>
              <a:t>İsmini Değiştirmek</a:t>
            </a:r>
            <a:endParaRPr lang="tr-TR" sz="2800" dirty="0" smtClean="0"/>
          </a:p>
          <a:p>
            <a:r>
              <a:rPr lang="tr-TR" sz="2800" dirty="0" smtClean="0"/>
              <a:t>Serial Port kullanmak</a:t>
            </a:r>
          </a:p>
          <a:p>
            <a:r>
              <a:rPr lang="tr-TR" sz="2800" dirty="0" smtClean="0"/>
              <a:t>Android </a:t>
            </a:r>
            <a:r>
              <a:rPr lang="tr-TR" sz="2800" dirty="0" smtClean="0"/>
              <a:t>telefon ve HC06 bağlantısı</a:t>
            </a:r>
          </a:p>
          <a:p>
            <a:r>
              <a:rPr lang="tr-TR" sz="2800" dirty="0" smtClean="0"/>
              <a:t>HC06 ile motorları sürmek</a:t>
            </a:r>
            <a:endParaRPr lang="tr-TR" sz="2800" dirty="0" smtClean="0"/>
          </a:p>
          <a:p>
            <a:endParaRPr lang="tr-TR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Bluetooth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Bluetooth, kısa mesafelerde kablosuz data (veri) aktarmaya yarayan bir teknolojidir.</a:t>
            </a:r>
          </a:p>
          <a:p>
            <a:r>
              <a:rPr lang="tr-TR" dirty="0" smtClean="0"/>
              <a:t>1994 yılında İsveç’te Ericsson şirketi tarafından icat edilmiştir. </a:t>
            </a:r>
          </a:p>
          <a:p>
            <a:r>
              <a:rPr lang="tr-TR" dirty="0" smtClean="0"/>
              <a:t>Bluetooth ismi, sürekli yaban mersini yediği için lakabı mavi diş (blue tooth) olan İskandinav Kralı</a:t>
            </a:r>
            <a:r>
              <a:rPr lang="tr-TR" dirty="0"/>
              <a:t> 1. </a:t>
            </a:r>
            <a:r>
              <a:rPr lang="tr-TR" dirty="0" smtClean="0"/>
              <a:t>Harald’a saygı adına verilmiştir.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94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HC-06 Bluetooth Modülü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0" t="11137" b="-1"/>
          <a:stretch/>
        </p:blipFill>
        <p:spPr>
          <a:xfrm>
            <a:off x="4580271" y="1556792"/>
            <a:ext cx="3375630" cy="402190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1844824"/>
            <a:ext cx="3744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/>
              <a:t>Bu modülü Arduino’muz ve Android akıllı telefonumuz arasında Bluetooth teknolojisini kullanarak kablosuz veri aktarımı yapmak için kullanıyoruz.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73479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Devre Şeması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29" y="1600200"/>
            <a:ext cx="5321542" cy="45259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2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6632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Kodumuz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6"/>
          <a:stretch/>
        </p:blipFill>
        <p:spPr>
          <a:xfrm>
            <a:off x="1979713" y="769566"/>
            <a:ext cx="4994370" cy="5107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5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Uygulama: Devre Şeması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29776"/>
            <a:ext cx="8331037" cy="4531642"/>
          </a:xfrm>
        </p:spPr>
      </p:pic>
    </p:spTree>
    <p:extLst>
      <p:ext uri="{BB962C8B-B14F-4D97-AF65-F5344CB8AC3E}">
        <p14:creationId xmlns:p14="http://schemas.microsoft.com/office/powerpoint/2010/main" val="287727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Kodumuz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57" y="1268760"/>
            <a:ext cx="4504685" cy="4989661"/>
          </a:xfrm>
        </p:spPr>
      </p:pic>
    </p:spTree>
    <p:extLst>
      <p:ext uri="{BB962C8B-B14F-4D97-AF65-F5344CB8AC3E}">
        <p14:creationId xmlns:p14="http://schemas.microsoft.com/office/powerpoint/2010/main" val="3859135034"/>
      </p:ext>
    </p:extLst>
  </p:cSld>
  <p:clrMapOvr>
    <a:masterClrMapping/>
  </p:clrMapOvr>
</p:sld>
</file>

<file path=ppt/theme/theme1.xml><?xml version="1.0" encoding="utf-8"?>
<a:theme xmlns:a="http://schemas.openxmlformats.org/drawingml/2006/main" name="Sunu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E-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E-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E-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Sunum Template</Template>
  <TotalTime>651</TotalTime>
  <Words>291</Words>
  <Application>Microsoft Office PowerPoint</Application>
  <PresentationFormat>On-screen Show (4:3)</PresentationFormat>
  <Paragraphs>51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Sunum Template</vt:lpstr>
      <vt:lpstr>EE-001</vt:lpstr>
      <vt:lpstr>1_EE-001</vt:lpstr>
      <vt:lpstr>2_EE-001</vt:lpstr>
      <vt:lpstr>EE-101 Arduino’ya Giriş 4. Oturum</vt:lpstr>
      <vt:lpstr>Hakkında</vt:lpstr>
      <vt:lpstr>Konular</vt:lpstr>
      <vt:lpstr>Bluetooth </vt:lpstr>
      <vt:lpstr>HC-06 Bluetooth Modülü</vt:lpstr>
      <vt:lpstr>Devre Şeması</vt:lpstr>
      <vt:lpstr>Kodumuz</vt:lpstr>
      <vt:lpstr>2. Uygulama: Devre Şeması</vt:lpstr>
      <vt:lpstr>Kodumuz</vt:lpstr>
      <vt:lpstr>Tavsiye Kaynaklar</vt:lpstr>
      <vt:lpstr>Tavsiye Kaynaklar</vt:lpstr>
      <vt:lpstr>Sonuç ve Teşekkür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EE-101</dc:title>
  <dc:creator>Burhan</dc:creator>
  <cp:lastModifiedBy>oguzz altan</cp:lastModifiedBy>
  <cp:revision>142</cp:revision>
  <dcterms:created xsi:type="dcterms:W3CDTF">2016-11-22T18:11:43Z</dcterms:created>
  <dcterms:modified xsi:type="dcterms:W3CDTF">2019-03-10T23:20:34Z</dcterms:modified>
</cp:coreProperties>
</file>