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  <p:sldMasterId id="2147483732" r:id="rId4"/>
  </p:sldMasterIdLst>
  <p:notesMasterIdLst>
    <p:notesMasterId r:id="rId18"/>
  </p:notesMasterIdLst>
  <p:sldIdLst>
    <p:sldId id="256" r:id="rId5"/>
    <p:sldId id="259" r:id="rId6"/>
    <p:sldId id="260" r:id="rId7"/>
    <p:sldId id="289" r:id="rId8"/>
    <p:sldId id="290" r:id="rId9"/>
    <p:sldId id="291" r:id="rId10"/>
    <p:sldId id="292" r:id="rId11"/>
    <p:sldId id="296" r:id="rId12"/>
    <p:sldId id="294" r:id="rId13"/>
    <p:sldId id="295" r:id="rId14"/>
    <p:sldId id="261" r:id="rId15"/>
    <p:sldId id="262" r:id="rId16"/>
    <p:sldId id="288" r:id="rId1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iriş" id="{616B3611-43A2-4E55-B213-B53989AB0656}">
          <p14:sldIdLst>
            <p14:sldId id="256"/>
            <p14:sldId id="259"/>
            <p14:sldId id="260"/>
          </p14:sldIdLst>
        </p14:section>
        <p14:section name="Ana Konu" id="{7E5583E9-93CA-4EE3-A05F-A734763EFC93}">
          <p14:sldIdLst>
            <p14:sldId id="289"/>
            <p14:sldId id="290"/>
            <p14:sldId id="291"/>
            <p14:sldId id="292"/>
            <p14:sldId id="296"/>
            <p14:sldId id="294"/>
            <p14:sldId id="295"/>
            <p14:sldId id="261"/>
            <p14:sldId id="262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rhan" initials="B" lastIdx="1" clrIdx="0">
    <p:extLst>
      <p:ext uri="{19B8F6BF-5375-455C-9EA6-DF929625EA0E}">
        <p15:presenceInfo xmlns:p15="http://schemas.microsoft.com/office/powerpoint/2012/main" userId="Bur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>
      <p:cViewPr varScale="1">
        <p:scale>
          <a:sx n="104" d="100"/>
          <a:sy n="104" d="100"/>
        </p:scale>
        <p:origin x="787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7E874-E5AC-4C71-B100-D07C8BACCF1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37731-4315-4107-A7CC-D2571033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63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İletişim bilgiler son slaytta</a:t>
            </a:r>
            <a:r>
              <a:rPr lang="tr-TR" baseline="0" dirty="0" smtClean="0"/>
              <a:t> yer almaktadır.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EFB6F-1D5F-47AF-B60E-944E92310D04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261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Sağdaki</a:t>
            </a:r>
            <a:r>
              <a:rPr lang="tr-TR" baseline="0" dirty="0" smtClean="0"/>
              <a:t> resimlere tıkladığınızda kitaplar/kaynaklar açılır.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EFB6F-1D5F-47AF-B60E-944E92310D04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430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Sağdaki</a:t>
            </a:r>
            <a:r>
              <a:rPr lang="tr-TR" baseline="0" dirty="0" smtClean="0"/>
              <a:t> resimlere tıkladığınızda kitaplar/kaynaklar açılır.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EFB6F-1D5F-47AF-B60E-944E92310D04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103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089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983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27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128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749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154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909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921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819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895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26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10923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4453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9286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7129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3080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9850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5149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5324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2710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7277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5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0299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1546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439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4782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2829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6052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3769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021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0365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6173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58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77526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3431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7274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8906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2936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83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594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905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957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890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779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11.03.2019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67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1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46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11.03.2019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83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isk.yandex.com/K&#304;TABIN%20ADRES&#304;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isk.yandex.com/K&#304;TABIN%20ADRES&#304;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.png"/><Relationship Id="rId5" Type="http://schemas.openxmlformats.org/officeDocument/2006/relationships/hyperlink" Target="ocw.mit.edu/DERS&#304;N%20ADRES&#304;" TargetMode="External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wm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335699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EE-101</a:t>
            </a:r>
            <a:br>
              <a:rPr lang="tr-TR" dirty="0" smtClean="0"/>
            </a:br>
            <a:r>
              <a:rPr lang="tr-TR" dirty="0" smtClean="0"/>
              <a:t>Arduino’ya Giriş</a:t>
            </a:r>
            <a:br>
              <a:rPr lang="tr-TR" dirty="0" smtClean="0"/>
            </a:br>
            <a:r>
              <a:rPr lang="tr-TR" dirty="0"/>
              <a:t>4</a:t>
            </a:r>
            <a:r>
              <a:rPr lang="tr-TR" dirty="0" smtClean="0"/>
              <a:t>. Oturum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51648"/>
            <a:ext cx="6400800" cy="841648"/>
          </a:xfrm>
        </p:spPr>
        <p:txBody>
          <a:bodyPr>
            <a:normAutofit fontScale="85000" lnSpcReduction="20000"/>
          </a:bodyPr>
          <a:lstStyle/>
          <a:p>
            <a:r>
              <a:rPr lang="tr-TR" dirty="0"/>
              <a:t>ieeebilkent.org</a:t>
            </a:r>
          </a:p>
          <a:p>
            <a:r>
              <a:rPr lang="tr-TR" dirty="0"/>
              <a:t>F:bilkentieee T: </a:t>
            </a:r>
            <a:r>
              <a:rPr lang="tr-TR" dirty="0" err="1"/>
              <a:t>bilkentIEEE</a:t>
            </a:r>
            <a:r>
              <a:rPr lang="tr-TR" dirty="0"/>
              <a:t> I: </a:t>
            </a:r>
            <a:r>
              <a:rPr lang="tr-TR" dirty="0" err="1"/>
              <a:t>ieeebilkent</a:t>
            </a:r>
            <a:endParaRPr lang="tr-TR" dirty="0"/>
          </a:p>
          <a:p>
            <a:endParaRPr lang="en-US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38" y="1033323"/>
            <a:ext cx="4967126" cy="1675597"/>
          </a:xfrm>
          <a:prstGeom prst="rect">
            <a:avLst/>
          </a:prstGeom>
        </p:spPr>
      </p:pic>
      <p:sp>
        <p:nvSpPr>
          <p:cNvPr id="5" name="AutoShape 2" descr="ieee bilkent ile ilgili görsel sonu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56"/>
          <a:stretch/>
        </p:blipFill>
        <p:spPr bwMode="auto">
          <a:xfrm>
            <a:off x="5490857" y="1196752"/>
            <a:ext cx="3401623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219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Android Uygulaması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6814" y="1600200"/>
            <a:ext cx="553037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5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Tavsiye Kaynaklar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/>
          </a:bodyPr>
          <a:lstStyle/>
          <a:p>
            <a:r>
              <a:rPr lang="tr-TR" dirty="0"/>
              <a:t>Bu konuda daha fazla bilgi edinmek için</a:t>
            </a:r>
            <a:r>
              <a:rPr lang="tr-TR" dirty="0" smtClean="0"/>
              <a:t>;</a:t>
            </a:r>
          </a:p>
          <a:p>
            <a:pPr lvl="1"/>
            <a:r>
              <a:rPr lang="tr-TR" dirty="0" smtClean="0"/>
              <a:t>Çevrimiçi kütüphane:</a:t>
            </a:r>
          </a:p>
          <a:p>
            <a:pPr lvl="2"/>
            <a:r>
              <a:rPr lang="tr-TR" sz="2800" dirty="0" err="1" smtClean="0"/>
              <a:t>Practical</a:t>
            </a:r>
            <a:r>
              <a:rPr lang="tr-TR" sz="2800" dirty="0" smtClean="0"/>
              <a:t> </a:t>
            </a:r>
            <a:r>
              <a:rPr lang="tr-TR" sz="2800" dirty="0" err="1" smtClean="0"/>
              <a:t>Electronics</a:t>
            </a:r>
            <a:r>
              <a:rPr lang="tr-TR" sz="2800" dirty="0" smtClean="0"/>
              <a:t> </a:t>
            </a:r>
            <a:r>
              <a:rPr lang="tr-TR" sz="2800" dirty="0" err="1" smtClean="0"/>
              <a:t>for</a:t>
            </a:r>
            <a:r>
              <a:rPr lang="tr-TR" sz="2800" dirty="0" smtClean="0"/>
              <a:t> </a:t>
            </a:r>
            <a:r>
              <a:rPr lang="tr-TR" sz="2800" dirty="0" err="1" smtClean="0"/>
              <a:t>Inventors</a:t>
            </a:r>
            <a:endParaRPr lang="tr-TR" sz="2800" dirty="0" smtClean="0"/>
          </a:p>
          <a:p>
            <a:pPr lvl="2"/>
            <a:r>
              <a:rPr lang="tr-TR" sz="2800" dirty="0" err="1" smtClean="0"/>
              <a:t>Electronics</a:t>
            </a:r>
            <a:r>
              <a:rPr lang="tr-TR" sz="2800" dirty="0" smtClean="0"/>
              <a:t> </a:t>
            </a:r>
            <a:r>
              <a:rPr lang="tr-TR" sz="2800" dirty="0" err="1" smtClean="0"/>
              <a:t>for</a:t>
            </a:r>
            <a:r>
              <a:rPr lang="tr-TR" sz="2800" dirty="0" smtClean="0"/>
              <a:t> </a:t>
            </a:r>
            <a:r>
              <a:rPr lang="tr-TR" sz="2800" dirty="0" err="1" smtClean="0"/>
              <a:t>Dummies</a:t>
            </a:r>
            <a:endParaRPr lang="tr-TR" sz="2800" dirty="0" smtClean="0"/>
          </a:p>
          <a:p>
            <a:pPr lvl="3"/>
            <a:endParaRPr lang="tr-TR" dirty="0" smtClean="0"/>
          </a:p>
        </p:txBody>
      </p:sp>
      <p:pic>
        <p:nvPicPr>
          <p:cNvPr id="2050" name="Picture 2" descr="C:\Program Files (x86)\Microsoft Office\MEDIA\CAGCAT10\j0299125.wmf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019" y="2492896"/>
            <a:ext cx="74601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99" y="5914954"/>
            <a:ext cx="2080445" cy="701812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56"/>
          <a:stretch/>
        </p:blipFill>
        <p:spPr bwMode="auto">
          <a:xfrm>
            <a:off x="7524328" y="6052616"/>
            <a:ext cx="1402641" cy="5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Program Files (x86)\Microsoft Office\MEDIA\CAGCAT10\j0299125.wmf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019" y="4509120"/>
            <a:ext cx="74601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38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Tavsiye Kaynaklar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lvl="1"/>
            <a:r>
              <a:rPr lang="tr-TR" dirty="0" smtClean="0"/>
              <a:t>Çevrimiçi kütüphane:</a:t>
            </a:r>
          </a:p>
          <a:p>
            <a:pPr lvl="2"/>
            <a:r>
              <a:rPr lang="tr-TR" dirty="0" smtClean="0"/>
              <a:t>Encyclopedia of Electronic Components</a:t>
            </a:r>
          </a:p>
          <a:p>
            <a:pPr lvl="1"/>
            <a:r>
              <a:rPr lang="tr-TR" dirty="0" smtClean="0"/>
              <a:t>MIT </a:t>
            </a:r>
            <a:r>
              <a:rPr lang="tr-TR" dirty="0" err="1" smtClean="0"/>
              <a:t>OpenCourseWare</a:t>
            </a:r>
            <a:r>
              <a:rPr lang="tr-TR" dirty="0" smtClean="0"/>
              <a:t> üstünden dersler:</a:t>
            </a:r>
          </a:p>
          <a:p>
            <a:pPr lvl="2"/>
            <a:r>
              <a:rPr lang="tr-TR" dirty="0" smtClean="0"/>
              <a:t>6.002 (?)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			kaynaklarından </a:t>
            </a:r>
            <a:r>
              <a:rPr lang="tr-TR" dirty="0"/>
              <a:t>faydalanabilirsiniz.</a:t>
            </a:r>
          </a:p>
          <a:p>
            <a:pPr marL="914400" lvl="2" indent="0">
              <a:buNone/>
            </a:pPr>
            <a:endParaRPr lang="tr-TR" dirty="0"/>
          </a:p>
        </p:txBody>
      </p:sp>
      <p:pic>
        <p:nvPicPr>
          <p:cNvPr id="2050" name="Picture 2" descr="C:\Program Files (x86)\Microsoft Office\MEDIA\CAGCAT10\j0299125.wmf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019" y="1916832"/>
            <a:ext cx="74601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onitor">
            <a:hlinkClick r:id="rId5" action="ppaction://hlinkfile"/>
          </p:cNvPr>
          <p:cNvSpPr>
            <a:spLocks noEditPoints="1" noChangeArrowheads="1"/>
          </p:cNvSpPr>
          <p:nvPr/>
        </p:nvSpPr>
        <p:spPr bwMode="auto">
          <a:xfrm>
            <a:off x="7372613" y="4437112"/>
            <a:ext cx="930827" cy="1008112"/>
          </a:xfrm>
          <a:custGeom>
            <a:avLst/>
            <a:gdLst>
              <a:gd name="T0" fmla="*/ 6837 w 21600"/>
              <a:gd name="T1" fmla="*/ 21600 h 21600"/>
              <a:gd name="T2" fmla="*/ 3108 w 21600"/>
              <a:gd name="T3" fmla="*/ 19849 h 21600"/>
              <a:gd name="T4" fmla="*/ 0 w 21600"/>
              <a:gd name="T5" fmla="*/ 15178 h 21600"/>
              <a:gd name="T6" fmla="*/ 0 w 21600"/>
              <a:gd name="T7" fmla="*/ 10508 h 21600"/>
              <a:gd name="T8" fmla="*/ 0 w 21600"/>
              <a:gd name="T9" fmla="*/ 3941 h 21600"/>
              <a:gd name="T10" fmla="*/ 8081 w 21600"/>
              <a:gd name="T11" fmla="*/ 1168 h 21600"/>
              <a:gd name="T12" fmla="*/ 17871 w 21600"/>
              <a:gd name="T13" fmla="*/ 0 h 21600"/>
              <a:gd name="T14" fmla="*/ 21600 w 21600"/>
              <a:gd name="T15" fmla="*/ 1751 h 21600"/>
              <a:gd name="T16" fmla="*/ 21600 w 21600"/>
              <a:gd name="T17" fmla="*/ 10508 h 21600"/>
              <a:gd name="T18" fmla="*/ 21600 w 21600"/>
              <a:gd name="T19" fmla="*/ 16346 h 21600"/>
              <a:gd name="T20" fmla="*/ 10722 w 21600"/>
              <a:gd name="T21" fmla="*/ 20286 h 21600"/>
              <a:gd name="T22" fmla="*/ 1204 w 21600"/>
              <a:gd name="T23" fmla="*/ 22548 h 21600"/>
              <a:gd name="T24" fmla="*/ 20706 w 21600"/>
              <a:gd name="T25" fmla="*/ 2838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T22" t="T23" r="T24" b="T25"/>
            <a:pathLst>
              <a:path w="21600" h="21600" extrusionOk="0">
                <a:moveTo>
                  <a:pt x="6837" y="21600"/>
                </a:moveTo>
                <a:lnTo>
                  <a:pt x="3108" y="19849"/>
                </a:lnTo>
                <a:lnTo>
                  <a:pt x="3108" y="17659"/>
                </a:lnTo>
                <a:lnTo>
                  <a:pt x="0" y="15178"/>
                </a:lnTo>
                <a:lnTo>
                  <a:pt x="0" y="10508"/>
                </a:lnTo>
                <a:lnTo>
                  <a:pt x="0" y="3941"/>
                </a:lnTo>
                <a:lnTo>
                  <a:pt x="8081" y="1168"/>
                </a:lnTo>
                <a:lnTo>
                  <a:pt x="10722" y="1605"/>
                </a:lnTo>
                <a:lnTo>
                  <a:pt x="12587" y="1751"/>
                </a:lnTo>
                <a:lnTo>
                  <a:pt x="17871" y="0"/>
                </a:lnTo>
                <a:lnTo>
                  <a:pt x="21600" y="1751"/>
                </a:lnTo>
                <a:lnTo>
                  <a:pt x="21600" y="10508"/>
                </a:lnTo>
                <a:lnTo>
                  <a:pt x="21600" y="16346"/>
                </a:lnTo>
                <a:lnTo>
                  <a:pt x="10722" y="20286"/>
                </a:lnTo>
                <a:lnTo>
                  <a:pt x="6837" y="21600"/>
                </a:lnTo>
                <a:close/>
              </a:path>
              <a:path w="21600" h="21600" extrusionOk="0">
                <a:moveTo>
                  <a:pt x="3108" y="5254"/>
                </a:moveTo>
                <a:lnTo>
                  <a:pt x="2642" y="4962"/>
                </a:lnTo>
                <a:lnTo>
                  <a:pt x="777" y="4232"/>
                </a:lnTo>
                <a:lnTo>
                  <a:pt x="155" y="3941"/>
                </a:lnTo>
                <a:moveTo>
                  <a:pt x="6837" y="7005"/>
                </a:moveTo>
                <a:lnTo>
                  <a:pt x="6216" y="6714"/>
                </a:lnTo>
                <a:lnTo>
                  <a:pt x="3885" y="5546"/>
                </a:lnTo>
                <a:lnTo>
                  <a:pt x="3108" y="5254"/>
                </a:lnTo>
                <a:moveTo>
                  <a:pt x="19735" y="14595"/>
                </a:moveTo>
                <a:lnTo>
                  <a:pt x="19735" y="4816"/>
                </a:lnTo>
                <a:lnTo>
                  <a:pt x="9790" y="8319"/>
                </a:lnTo>
                <a:lnTo>
                  <a:pt x="9790" y="18243"/>
                </a:lnTo>
                <a:lnTo>
                  <a:pt x="19735" y="14595"/>
                </a:lnTo>
                <a:moveTo>
                  <a:pt x="3108" y="17659"/>
                </a:moveTo>
                <a:lnTo>
                  <a:pt x="3108" y="5254"/>
                </a:lnTo>
                <a:lnTo>
                  <a:pt x="12742" y="1751"/>
                </a:lnTo>
                <a:moveTo>
                  <a:pt x="21600" y="1751"/>
                </a:moveTo>
                <a:lnTo>
                  <a:pt x="6837" y="7005"/>
                </a:lnTo>
                <a:lnTo>
                  <a:pt x="6837" y="216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299" y="5914954"/>
            <a:ext cx="2080445" cy="701812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56"/>
          <a:stretch/>
        </p:blipFill>
        <p:spPr bwMode="auto">
          <a:xfrm>
            <a:off x="7524328" y="6052616"/>
            <a:ext cx="1402641" cy="5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203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tr-TR" dirty="0" smtClean="0"/>
              <a:t>Sonuç ve Teşekkür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tr-TR" sz="2800" dirty="0" smtClean="0"/>
              <a:t>Geldiğiniz için, bu ailenin kıymetli bir parçası olma yolunda bir adım daha attığınız için bizzat teşekkür ederiz.</a:t>
            </a:r>
            <a:endParaRPr lang="tr-TR" sz="2800" dirty="0"/>
          </a:p>
          <a:p>
            <a:r>
              <a:rPr lang="tr-TR" sz="2800" dirty="0" smtClean="0"/>
              <a:t>Her türlü duygu, düşünce ve öneriniz için bize </a:t>
            </a:r>
            <a:r>
              <a:rPr lang="tr-TR" sz="2800" dirty="0" err="1" smtClean="0"/>
              <a:t>ulaşabilirsiniz.</a:t>
            </a:r>
            <a:r>
              <a:rPr lang="tr-TR" sz="1600" dirty="0" err="1" smtClean="0">
                <a:solidFill>
                  <a:schemeClr val="bg1"/>
                </a:solidFill>
              </a:rPr>
              <a:t>robot</a:t>
            </a:r>
            <a:endParaRPr lang="tr-TR" sz="1600" dirty="0" smtClean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tr-TR" sz="2600" dirty="0" smtClean="0"/>
              <a:t>Robotik ve Otomasyon Topluluğu Eş Koordinatörleri</a:t>
            </a:r>
          </a:p>
          <a:p>
            <a:pPr marL="0" indent="0" algn="r">
              <a:buNone/>
            </a:pPr>
            <a:r>
              <a:rPr lang="tr-TR" sz="2400" dirty="0"/>
              <a:t>Oğuz Altan, Bilkent EEE #3</a:t>
            </a:r>
          </a:p>
          <a:p>
            <a:pPr marL="0" indent="0" algn="r">
              <a:buNone/>
            </a:pPr>
            <a:r>
              <a:rPr lang="en-US" sz="2400" dirty="0"/>
              <a:t>0535</a:t>
            </a:r>
            <a:r>
              <a:rPr lang="tr-TR" sz="2400" dirty="0"/>
              <a:t> </a:t>
            </a:r>
            <a:r>
              <a:rPr lang="en-US" sz="2400" dirty="0"/>
              <a:t>048</a:t>
            </a:r>
            <a:r>
              <a:rPr lang="tr-TR" sz="2400" dirty="0"/>
              <a:t> </a:t>
            </a:r>
            <a:r>
              <a:rPr lang="en-US" sz="2400" dirty="0"/>
              <a:t>23</a:t>
            </a:r>
            <a:r>
              <a:rPr lang="tr-TR" sz="2400" dirty="0"/>
              <a:t> </a:t>
            </a:r>
            <a:r>
              <a:rPr lang="en-US" sz="2400" dirty="0"/>
              <a:t>87</a:t>
            </a:r>
            <a:r>
              <a:rPr lang="tr-TR" sz="2400" dirty="0"/>
              <a:t> - </a:t>
            </a:r>
            <a:r>
              <a:rPr lang="en-US" sz="2400" dirty="0" smtClean="0"/>
              <a:t>oguzaltan148@gmail.com</a:t>
            </a:r>
            <a:endParaRPr lang="tr-TR" sz="2600" dirty="0" smtClean="0"/>
          </a:p>
          <a:p>
            <a:pPr marL="0" indent="0" algn="r">
              <a:buNone/>
            </a:pPr>
            <a:r>
              <a:rPr lang="tr-TR" sz="2600" dirty="0" smtClean="0"/>
              <a:t>Derin Erkan, Bilkent EEE #3</a:t>
            </a:r>
          </a:p>
          <a:p>
            <a:pPr marL="0" indent="0" algn="r">
              <a:buNone/>
            </a:pPr>
            <a:r>
              <a:rPr lang="tr-TR" sz="2600" dirty="0" smtClean="0"/>
              <a:t>0534 481 87 83 – derin24@gmail.com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99" y="5914954"/>
            <a:ext cx="2080445" cy="701812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56"/>
          <a:stretch/>
        </p:blipFill>
        <p:spPr bwMode="auto">
          <a:xfrm>
            <a:off x="7524328" y="6052616"/>
            <a:ext cx="1402641" cy="5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48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tr-TR" dirty="0" smtClean="0"/>
              <a:t>Hakkında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58312" y="1279301"/>
            <a:ext cx="7974128" cy="4525963"/>
          </a:xfrm>
        </p:spPr>
        <p:txBody>
          <a:bodyPr>
            <a:normAutofit/>
          </a:bodyPr>
          <a:lstStyle/>
          <a:p>
            <a:r>
              <a:rPr lang="tr-TR" sz="2800" dirty="0" smtClean="0"/>
              <a:t>Bu sunum serisi, 2018-19 döneminde IEEE Bilkent Öğrenci Kolu tarafından gerçekleştirilecek olan EE-101 Arduino’ya Giriş dersleri için hazırlanmıştır.</a:t>
            </a:r>
          </a:p>
          <a:p>
            <a:pPr marL="0" indent="0">
              <a:buNone/>
            </a:pPr>
            <a:r>
              <a:rPr lang="tr-TR" sz="800" dirty="0" smtClean="0">
                <a:solidFill>
                  <a:schemeClr val="bg1"/>
                </a:solidFill>
              </a:rPr>
              <a:t>as</a:t>
            </a:r>
          </a:p>
          <a:p>
            <a:r>
              <a:rPr lang="tr-TR" sz="2800" dirty="0" smtClean="0"/>
              <a:t>Bu sunumu </a:t>
            </a:r>
            <a:r>
              <a:rPr lang="tr-TR" sz="2800" u="sng" dirty="0" smtClean="0"/>
              <a:t>değişiklik gerçekleştirmemek kaydıyla ve haber vermek koşulu ile</a:t>
            </a:r>
            <a:r>
              <a:rPr lang="tr-TR" sz="2800" dirty="0" smtClean="0"/>
              <a:t> herhangi bir eğitim çalışmanız içerisinde kullanabilirsiniz.</a:t>
            </a:r>
            <a:endParaRPr lang="tr-TR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tr-TR" sz="800" dirty="0" smtClean="0">
                <a:solidFill>
                  <a:schemeClr val="bg1"/>
                </a:solidFill>
              </a:rPr>
              <a:t>a </a:t>
            </a:r>
            <a:endParaRPr lang="tr-TR" sz="800" dirty="0" smtClean="0"/>
          </a:p>
          <a:p>
            <a:r>
              <a:rPr lang="tr-TR" sz="2800" dirty="0" smtClean="0"/>
              <a:t>Herhangi bir eksiklik/hata/güncelliğini yitirmiş bilgi tespit etmeniz durumunda lütfen IEEE Bilkent RAS </a:t>
            </a:r>
            <a:r>
              <a:rPr lang="tr-TR" sz="2800" dirty="0"/>
              <a:t>k</a:t>
            </a:r>
            <a:r>
              <a:rPr lang="tr-TR" sz="2800" dirty="0" smtClean="0"/>
              <a:t>oordinatörlerine haberdar ediniz.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99" y="5914954"/>
            <a:ext cx="2080445" cy="701812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56"/>
          <a:stretch/>
        </p:blipFill>
        <p:spPr bwMode="auto">
          <a:xfrm>
            <a:off x="7524328" y="6052616"/>
            <a:ext cx="1402641" cy="5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Program Files (x86)\Microsoft Office\MEDIA\CAGCAT10\j0293236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32656"/>
            <a:ext cx="117128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94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tr-TR" dirty="0" smtClean="0"/>
              <a:t>Konular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39552" y="1248447"/>
            <a:ext cx="8956701" cy="4484810"/>
          </a:xfrm>
        </p:spPr>
        <p:txBody>
          <a:bodyPr numCol="2">
            <a:normAutofit/>
          </a:bodyPr>
          <a:lstStyle/>
          <a:p>
            <a:r>
              <a:rPr lang="tr-TR" sz="2800" dirty="0" smtClean="0"/>
              <a:t>Bluetooth Teknolojisi</a:t>
            </a:r>
          </a:p>
          <a:p>
            <a:r>
              <a:rPr lang="tr-TR" sz="2800" dirty="0" smtClean="0"/>
              <a:t>HC-06 Bluetooth Modüllü</a:t>
            </a:r>
          </a:p>
          <a:p>
            <a:r>
              <a:rPr lang="tr-TR" sz="2800" dirty="0" smtClean="0"/>
              <a:t>Arduino ve HC-06</a:t>
            </a:r>
          </a:p>
          <a:p>
            <a:r>
              <a:rPr lang="tr-TR" sz="2800" dirty="0" smtClean="0"/>
              <a:t>HC-06’mızın İsmini Değiştirmek</a:t>
            </a:r>
          </a:p>
          <a:p>
            <a:r>
              <a:rPr lang="tr-TR" sz="2800" dirty="0" smtClean="0"/>
              <a:t>Serial Port kullanmak</a:t>
            </a:r>
          </a:p>
          <a:p>
            <a:r>
              <a:rPr lang="tr-TR" sz="2800" dirty="0" smtClean="0"/>
              <a:t>Android telefon ve HC-06 bağlantısı</a:t>
            </a:r>
          </a:p>
          <a:p>
            <a:r>
              <a:rPr lang="tr-TR" sz="2800" dirty="0" smtClean="0"/>
              <a:t>HC-06 ile motorları sürmek</a:t>
            </a:r>
          </a:p>
          <a:p>
            <a:endParaRPr lang="tr-TR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99" y="5914954"/>
            <a:ext cx="2080445" cy="701812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56"/>
          <a:stretch/>
        </p:blipFill>
        <p:spPr bwMode="auto">
          <a:xfrm>
            <a:off x="7524328" y="6052616"/>
            <a:ext cx="1402641" cy="5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038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Bluetooth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Bluetooth, kısa mesafelerde kablosuz data (veri) aktarmaya yarayan bir teknolojidir.</a:t>
            </a:r>
          </a:p>
          <a:p>
            <a:r>
              <a:rPr lang="tr-TR" dirty="0" smtClean="0"/>
              <a:t>1994 yılında İsveç’te Ericsson şirketi tarafından icat edilmiştir. </a:t>
            </a:r>
          </a:p>
          <a:p>
            <a:r>
              <a:rPr lang="tr-TR" dirty="0" smtClean="0"/>
              <a:t>Bluetooth ismi, sürekli yaban mersini yediği için lakabı mavi diş (blue tooth) olan İskandinav Kralı</a:t>
            </a:r>
            <a:r>
              <a:rPr lang="tr-TR" dirty="0"/>
              <a:t> 1. </a:t>
            </a:r>
            <a:r>
              <a:rPr lang="tr-TR" dirty="0" smtClean="0"/>
              <a:t>Harald’a saygı adına verilmiştir.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99" y="5914954"/>
            <a:ext cx="2080445" cy="701812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56"/>
          <a:stretch/>
        </p:blipFill>
        <p:spPr bwMode="auto">
          <a:xfrm>
            <a:off x="7524328" y="6052616"/>
            <a:ext cx="1402641" cy="5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94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HC-06 Bluetooth Modülü</a:t>
            </a:r>
            <a:endParaRPr lang="tr-T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0" t="11137" b="-1"/>
          <a:stretch/>
        </p:blipFill>
        <p:spPr>
          <a:xfrm>
            <a:off x="4580271" y="1556792"/>
            <a:ext cx="3375630" cy="402190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99" y="5914954"/>
            <a:ext cx="2080445" cy="701812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56"/>
          <a:stretch/>
        </p:blipFill>
        <p:spPr bwMode="auto">
          <a:xfrm>
            <a:off x="7524328" y="6052616"/>
            <a:ext cx="1402641" cy="5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9551" y="1844824"/>
            <a:ext cx="40407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Bu modülü Arduino’muz ve Android akıllı telefonumuz arasında Bluetooth teknolojisini kullanarak kablosuz veri aktarımı yapmak için kullanıyoruz.</a:t>
            </a:r>
          </a:p>
          <a:p>
            <a:endParaRPr lang="tr-TR" sz="2400" dirty="0" smtClean="0"/>
          </a:p>
          <a:p>
            <a:r>
              <a:rPr lang="tr-TR" sz="2400" dirty="0" smtClean="0"/>
              <a:t>RXD =&gt; Receive Data (Alıcı)</a:t>
            </a:r>
          </a:p>
          <a:p>
            <a:r>
              <a:rPr lang="tr-TR" sz="2400" dirty="0" smtClean="0"/>
              <a:t>TXD =&gt; Transmit Data (Verici)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73479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Modülümüzün İsmini Değiştirmek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Devre Şeması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99" y="5914954"/>
            <a:ext cx="2080445" cy="701812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56"/>
          <a:stretch/>
        </p:blipFill>
        <p:spPr bwMode="auto">
          <a:xfrm>
            <a:off x="7524328" y="6052616"/>
            <a:ext cx="1402641" cy="5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628800"/>
            <a:ext cx="5928923" cy="3974623"/>
          </a:xfrm>
        </p:spPr>
      </p:pic>
      <p:sp>
        <p:nvSpPr>
          <p:cNvPr id="3" name="TextBox 2"/>
          <p:cNvSpPr txBox="1"/>
          <p:nvPr/>
        </p:nvSpPr>
        <p:spPr>
          <a:xfrm>
            <a:off x="6012160" y="1556792"/>
            <a:ext cx="2458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u="sng" dirty="0" smtClean="0"/>
              <a:t>HC-06</a:t>
            </a:r>
            <a:r>
              <a:rPr lang="tr-TR" sz="2400" dirty="0" smtClean="0"/>
              <a:t>      </a:t>
            </a:r>
            <a:r>
              <a:rPr lang="tr-TR" sz="2400" u="sng" dirty="0" smtClean="0"/>
              <a:t>Arduino</a:t>
            </a:r>
          </a:p>
          <a:p>
            <a:r>
              <a:rPr lang="tr-TR" sz="2400" dirty="0" smtClean="0"/>
              <a:t>TXD  =&gt;    RX</a:t>
            </a:r>
          </a:p>
          <a:p>
            <a:r>
              <a:rPr lang="tr-TR" sz="2400" dirty="0" smtClean="0"/>
              <a:t>RXD  =&gt;    TX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63724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16632"/>
            <a:ext cx="8229600" cy="652934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Kodumuz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5524717"/>
            <a:ext cx="2080445" cy="701812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56"/>
          <a:stretch/>
        </p:blipFill>
        <p:spPr bwMode="auto">
          <a:xfrm>
            <a:off x="7265563" y="5668497"/>
            <a:ext cx="1402641" cy="5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052736"/>
            <a:ext cx="4886856" cy="3384376"/>
          </a:xfrm>
        </p:spPr>
      </p:pic>
    </p:spTree>
    <p:extLst>
      <p:ext uri="{BB962C8B-B14F-4D97-AF65-F5344CB8AC3E}">
        <p14:creationId xmlns:p14="http://schemas.microsoft.com/office/powerpoint/2010/main" val="371759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tr-TR" dirty="0" smtClean="0"/>
              <a:t>Adımlar</a:t>
            </a:r>
            <a:endParaRPr lang="tr-TR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24235" y="1052736"/>
            <a:ext cx="8229600" cy="385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Arduino’yu bilgisayara bağlayın.</a:t>
            </a:r>
          </a:p>
          <a:p>
            <a:r>
              <a:rPr lang="tr-TR" sz="2400" dirty="0" smtClean="0"/>
              <a:t>Kodu Arduino’ya yükleyin.</a:t>
            </a:r>
          </a:p>
          <a:p>
            <a:r>
              <a:rPr lang="tr-TR" sz="2400" dirty="0" smtClean="0"/>
              <a:t>Arduino’nun bilgisayarla bağlantısını kesin.</a:t>
            </a:r>
          </a:p>
          <a:p>
            <a:r>
              <a:rPr lang="tr-TR" sz="2400" dirty="0" smtClean="0"/>
              <a:t>HC-06 modülünü Arduino’ya bağlayın.</a:t>
            </a:r>
          </a:p>
          <a:p>
            <a:r>
              <a:rPr lang="tr-TR" sz="2400" dirty="0"/>
              <a:t>Arduino’yu bilgisayara geri takın ve yaklaşık 30 saniye </a:t>
            </a:r>
            <a:r>
              <a:rPr lang="tr-TR" sz="2400" dirty="0" smtClean="0"/>
              <a:t>bekleyin.</a:t>
            </a:r>
          </a:p>
          <a:p>
            <a:r>
              <a:rPr lang="tr-TR" sz="2400" dirty="0" smtClean="0"/>
              <a:t>Android cihazınızdan yeni isim verdiğiniz HC-06 bluetooth modülünü bulun ve bağlanın.</a:t>
            </a:r>
          </a:p>
          <a:p>
            <a:r>
              <a:rPr lang="tr-TR" sz="2400" dirty="0" smtClean="0"/>
              <a:t>Şifre: 1234</a:t>
            </a:r>
            <a:endParaRPr lang="tr-TR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5524717"/>
            <a:ext cx="2080445" cy="701812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56"/>
          <a:stretch/>
        </p:blipFill>
        <p:spPr bwMode="auto">
          <a:xfrm>
            <a:off x="6732240" y="5445224"/>
            <a:ext cx="1402641" cy="5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87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Motor Kontol: Devre Şeması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815" y="1407689"/>
            <a:ext cx="6132368" cy="4910984"/>
          </a:xfrm>
        </p:spPr>
      </p:pic>
    </p:spTree>
    <p:extLst>
      <p:ext uri="{BB962C8B-B14F-4D97-AF65-F5344CB8AC3E}">
        <p14:creationId xmlns:p14="http://schemas.microsoft.com/office/powerpoint/2010/main" val="287727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num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E-0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EE-0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EE-0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Sunum Template</Template>
  <TotalTime>851</TotalTime>
  <Words>358</Words>
  <Application>Microsoft Office PowerPoint</Application>
  <PresentationFormat>On-screen Show (4:3)</PresentationFormat>
  <Paragraphs>65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Sunum Template</vt:lpstr>
      <vt:lpstr>EE-001</vt:lpstr>
      <vt:lpstr>1_EE-001</vt:lpstr>
      <vt:lpstr>2_EE-001</vt:lpstr>
      <vt:lpstr>EE-101 Arduino’ya Giriş 4. Oturum</vt:lpstr>
      <vt:lpstr>Hakkında</vt:lpstr>
      <vt:lpstr>Konular</vt:lpstr>
      <vt:lpstr>Bluetooth </vt:lpstr>
      <vt:lpstr>HC-06 Bluetooth Modülü</vt:lpstr>
      <vt:lpstr>Modülümüzün İsmini Değiştirmek Devre Şeması</vt:lpstr>
      <vt:lpstr>Kodumuz</vt:lpstr>
      <vt:lpstr>Adımlar</vt:lpstr>
      <vt:lpstr>Motor Kontol: Devre Şeması</vt:lpstr>
      <vt:lpstr>Android Uygulaması</vt:lpstr>
      <vt:lpstr>Tavsiye Kaynaklar</vt:lpstr>
      <vt:lpstr>Tavsiye Kaynaklar</vt:lpstr>
      <vt:lpstr>Sonuç ve Teşekkür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EE-101</dc:title>
  <dc:creator>Burhan</dc:creator>
  <cp:lastModifiedBy>oguzz altan</cp:lastModifiedBy>
  <cp:revision>173</cp:revision>
  <dcterms:created xsi:type="dcterms:W3CDTF">2016-11-22T18:11:43Z</dcterms:created>
  <dcterms:modified xsi:type="dcterms:W3CDTF">2019-03-11T15:03:07Z</dcterms:modified>
</cp:coreProperties>
</file>