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0"/>
  </p:notesMasterIdLst>
  <p:handoutMasterIdLst>
    <p:handoutMasterId r:id="rId11"/>
  </p:handoutMasterIdLst>
  <p:sldIdLst>
    <p:sldId id="257" r:id="rId2"/>
    <p:sldId id="259" r:id="rId3"/>
    <p:sldId id="260" r:id="rId4"/>
    <p:sldId id="261" r:id="rId5"/>
    <p:sldId id="262" r:id="rId6"/>
    <p:sldId id="263" r:id="rId7"/>
    <p:sldId id="264" r:id="rId8"/>
    <p:sldId id="258" r:id="rId9"/>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DCEF498-99A3-42FC-8C99-5D9EBE8F5D9F}" type="datetime1">
              <a:rPr lang="tr-TR" smtClean="0"/>
              <a:t>11.02.2022</a:t>
            </a:fld>
            <a:endParaRPr lang="en-US"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6193448-CC2D-4299-9E0C-71868B72063B}" type="datetime1">
              <a:rPr lang="tr-TR" smtClean="0"/>
              <a:t>11.02.2022</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
              <a:t>Asıl metin stillerini düzenlemek için tıklayın</a:t>
            </a:r>
            <a:endParaRPr lang="en-US"/>
          </a:p>
          <a:p>
            <a:pPr lvl="1" rtl="0"/>
            <a:r>
              <a:rPr lang="tr"/>
              <a:t>İkinci düzey</a:t>
            </a:r>
          </a:p>
          <a:p>
            <a:pPr lvl="2" rtl="0"/>
            <a:r>
              <a:rPr lang="tr"/>
              <a:t>Üçüncü düzey</a:t>
            </a:r>
          </a:p>
          <a:p>
            <a:pPr lvl="3" rtl="0"/>
            <a:r>
              <a:rPr lang="tr"/>
              <a:t>Dördüncü düzey</a:t>
            </a:r>
          </a:p>
          <a:p>
            <a:pPr lvl="4" rtl="0"/>
            <a:r>
              <a:rPr lang="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0" name="Dikdörtgen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tr-TR"/>
              <a:t>Asıl başlık stilini düzenlemek için tıklayın</a:t>
            </a:r>
            <a:endParaRPr lang="en-US" dirty="0"/>
          </a:p>
        </p:txBody>
      </p:sp>
      <p:sp>
        <p:nvSpPr>
          <p:cNvPr id="3" name="Alt Başlık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tr-TR"/>
              <a:t>Asıl alt başlık stilini düzenlemek için tıklayın</a:t>
            </a:r>
            <a:endParaRPr lang="en-US" dirty="0"/>
          </a:p>
        </p:txBody>
      </p:sp>
      <p:cxnSp>
        <p:nvCxnSpPr>
          <p:cNvPr id="9" name="Düz Bağlayıcı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arih Yer Tutucusu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E0AE17E-57CC-4046-BB97-65C2A83F5EC7}" type="datetime1">
              <a:rPr lang="tr-TR" smtClean="0"/>
              <a:t>11.02.2022</a:t>
            </a:fld>
            <a:endParaRPr lang="en-US" dirty="0"/>
          </a:p>
        </p:txBody>
      </p:sp>
      <p:sp>
        <p:nvSpPr>
          <p:cNvPr id="5" name="Alt Bilgi Yer Tutucusu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Slayt Numarası Yer Tutucusu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en-US" dirty="0"/>
          </a:p>
        </p:txBody>
      </p:sp>
      <p:sp>
        <p:nvSpPr>
          <p:cNvPr id="3" name="Dikey Metin Yer Tutucusu 2"/>
          <p:cNvSpPr>
            <a:spLocks noGrp="1"/>
          </p:cNvSpPr>
          <p:nvPr>
            <p:ph type="body" orient="vert" idx="1"/>
          </p:nvPr>
        </p:nvSpPr>
        <p:spPr/>
        <p:txBody>
          <a:bodyPr vert="eaVert" lIns="45720" tIns="0" rIns="45720" bIns="0"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7" name="Tarih Yer Tutucusu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388ABED7-75A7-4337-8539-39229310A32F}" type="datetime1">
              <a:rPr lang="tr-TR" smtClean="0"/>
              <a:t>11.02.2022</a:t>
            </a:fld>
            <a:endParaRPr lang="en-US" dirty="0"/>
          </a:p>
        </p:txBody>
      </p:sp>
      <p:sp>
        <p:nvSpPr>
          <p:cNvPr id="8" name="Alt Bilgi Yer Tutucusu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Slayt Numarası Yer Tutucusu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9" name="Dikdörtgen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ikey Başlık 1"/>
          <p:cNvSpPr>
            <a:spLocks noGrp="1"/>
          </p:cNvSpPr>
          <p:nvPr>
            <p:ph type="title" orient="vert"/>
          </p:nvPr>
        </p:nvSpPr>
        <p:spPr>
          <a:xfrm>
            <a:off x="8724900" y="412302"/>
            <a:ext cx="2628900" cy="5759898"/>
          </a:xfrm>
        </p:spPr>
        <p:txBody>
          <a:bodyPr vert="eaVert" rtlCol="0"/>
          <a:lstStyle/>
          <a:p>
            <a:pPr rtl="0"/>
            <a:r>
              <a:rPr lang="tr-TR"/>
              <a:t>Asıl başlık stilini düzenlemek için tıklayın</a:t>
            </a:r>
            <a:endParaRPr lang="en-US" dirty="0"/>
          </a:p>
        </p:txBody>
      </p:sp>
      <p:sp>
        <p:nvSpPr>
          <p:cNvPr id="3" name="Dikey Metin Yer Tutucusu 2"/>
          <p:cNvSpPr>
            <a:spLocks noGrp="1"/>
          </p:cNvSpPr>
          <p:nvPr>
            <p:ph type="body" orient="vert" idx="1"/>
          </p:nvPr>
        </p:nvSpPr>
        <p:spPr>
          <a:xfrm>
            <a:off x="838200" y="412302"/>
            <a:ext cx="7734300" cy="5759898"/>
          </a:xfrm>
        </p:spPr>
        <p:txBody>
          <a:bodyPr vert="eaVert" lIns="45720" tIns="0" rIns="45720" bIns="0"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7" name="Tarih Yer Tutucusu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2D10E36F-8066-4E4E-B659-BD927AF700C4}" type="datetime1">
              <a:rPr lang="tr-TR" smtClean="0"/>
              <a:t>11.02.2022</a:t>
            </a:fld>
            <a:endParaRPr lang="en-US" dirty="0"/>
          </a:p>
        </p:txBody>
      </p:sp>
      <p:sp>
        <p:nvSpPr>
          <p:cNvPr id="8" name="Alt Bilgi Yer Tutucusu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Slayt Numarası Yer Tutucusu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en-US" dirty="0"/>
          </a:p>
        </p:txBody>
      </p:sp>
      <p:sp>
        <p:nvSpPr>
          <p:cNvPr id="3" name="İçerik Yer Tutucusu 2"/>
          <p:cNvSpPr>
            <a:spLocks noGrp="1"/>
          </p:cNvSpPr>
          <p:nvPr>
            <p:ph idx="1"/>
          </p:nvPr>
        </p:nvSpPr>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7" name="Tarih Yer Tutucusu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94E745DE-C81E-4AB0-A4DC-D933D3D60995}" type="datetime1">
              <a:rPr lang="tr-TR" smtClean="0"/>
              <a:t>11.02.2022</a:t>
            </a:fld>
            <a:endParaRPr lang="en-US" dirty="0"/>
          </a:p>
        </p:txBody>
      </p:sp>
      <p:sp>
        <p:nvSpPr>
          <p:cNvPr id="8" name="Alt Bilgi Yer Tutucusu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Slayt Numarası Yer Tutucusu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10" name="Dikdörtgen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tr-TR"/>
              <a:t>Asıl başlık stilini düzenlemek için tıklayın</a:t>
            </a:r>
            <a:endParaRPr lang="en-US" dirty="0"/>
          </a:p>
        </p:txBody>
      </p:sp>
      <p:sp>
        <p:nvSpPr>
          <p:cNvPr id="3" name="Metin Yer Tutucusu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a:t>Asıl metin stillerini düzenlemek için tıklayın</a:t>
            </a:r>
          </a:p>
        </p:txBody>
      </p:sp>
      <p:cxnSp>
        <p:nvCxnSpPr>
          <p:cNvPr id="9" name="Düz Bağlayıcı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Tarih Yer Tutucusu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32C5FEE0-998F-4936-A0AA-C60707409371}" type="datetime1">
              <a:rPr lang="tr-TR" smtClean="0"/>
              <a:t>11.02.2022</a:t>
            </a:fld>
            <a:endParaRPr lang="en-US" dirty="0"/>
          </a:p>
        </p:txBody>
      </p:sp>
      <p:sp>
        <p:nvSpPr>
          <p:cNvPr id="8" name="Alt Bilgi Yer Tutucusu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Slayt Numarası Yer Tutucusu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Başlık 7"/>
          <p:cNvSpPr>
            <a:spLocks noGrp="1"/>
          </p:cNvSpPr>
          <p:nvPr>
            <p:ph type="title"/>
          </p:nvPr>
        </p:nvSpPr>
        <p:spPr>
          <a:xfrm>
            <a:off x="1097280" y="286603"/>
            <a:ext cx="10058400" cy="1450757"/>
          </a:xfrm>
        </p:spPr>
        <p:txBody>
          <a:bodyPr rtlCol="0"/>
          <a:lstStyle/>
          <a:p>
            <a:pPr rtl="0"/>
            <a:r>
              <a:rPr lang="tr-TR"/>
              <a:t>Asıl başlık stilini düzenlemek için tıklayın</a:t>
            </a:r>
            <a:endParaRPr lang="en-US" dirty="0"/>
          </a:p>
        </p:txBody>
      </p:sp>
      <p:sp>
        <p:nvSpPr>
          <p:cNvPr id="3" name="İçerik Yer Tutucusu 2"/>
          <p:cNvSpPr>
            <a:spLocks noGrp="1"/>
          </p:cNvSpPr>
          <p:nvPr>
            <p:ph sz="half" idx="1"/>
          </p:nvPr>
        </p:nvSpPr>
        <p:spPr>
          <a:xfrm>
            <a:off x="1097280" y="2120900"/>
            <a:ext cx="4639736" cy="3748193"/>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İçerik Yer Tutucusu 3"/>
          <p:cNvSpPr>
            <a:spLocks noGrp="1"/>
          </p:cNvSpPr>
          <p:nvPr>
            <p:ph sz="half" idx="2"/>
          </p:nvPr>
        </p:nvSpPr>
        <p:spPr>
          <a:xfrm>
            <a:off x="6515944" y="2120900"/>
            <a:ext cx="4639736" cy="3748194"/>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2" name="Tarih Yer Tutucusu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F358F89C-E02C-47E7-AE2C-E7D5D56A7D38}" type="datetime1">
              <a:rPr lang="tr-TR" smtClean="0"/>
              <a:t>11.02.2022</a:t>
            </a:fld>
            <a:endParaRPr lang="en-US" dirty="0"/>
          </a:p>
        </p:txBody>
      </p:sp>
      <p:sp>
        <p:nvSpPr>
          <p:cNvPr id="9" name="Alt Bilgi Yer Tutucusu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Slayt Numarası Yer Tutucusu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Başlık 9"/>
          <p:cNvSpPr>
            <a:spLocks noGrp="1"/>
          </p:cNvSpPr>
          <p:nvPr>
            <p:ph type="title"/>
          </p:nvPr>
        </p:nvSpPr>
        <p:spPr>
          <a:xfrm>
            <a:off x="1097280" y="286603"/>
            <a:ext cx="10058400" cy="1450757"/>
          </a:xfrm>
        </p:spPr>
        <p:txBody>
          <a:bodyPr rtlCol="0"/>
          <a:lstStyle/>
          <a:p>
            <a:pPr rtl="0"/>
            <a:r>
              <a:rPr lang="tr-TR"/>
              <a:t>Asıl başlık stilini düzenlemek için tıklayın</a:t>
            </a:r>
            <a:endParaRPr lang="en-US" dirty="0"/>
          </a:p>
        </p:txBody>
      </p:sp>
      <p:sp>
        <p:nvSpPr>
          <p:cNvPr id="3" name="Metin Yer Tutucusu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p>
        </p:txBody>
      </p:sp>
      <p:sp>
        <p:nvSpPr>
          <p:cNvPr id="4" name="İçerik Yer Tutucusu 3"/>
          <p:cNvSpPr>
            <a:spLocks noGrp="1"/>
          </p:cNvSpPr>
          <p:nvPr>
            <p:ph sz="half" idx="2"/>
          </p:nvPr>
        </p:nvSpPr>
        <p:spPr>
          <a:xfrm>
            <a:off x="1097280" y="2958274"/>
            <a:ext cx="4639736" cy="2910821"/>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5" name="Metin Yer Tutucusu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p>
        </p:txBody>
      </p:sp>
      <p:sp>
        <p:nvSpPr>
          <p:cNvPr id="6" name="İçerik Yer Tutucusu 5"/>
          <p:cNvSpPr>
            <a:spLocks noGrp="1"/>
          </p:cNvSpPr>
          <p:nvPr>
            <p:ph sz="quarter" idx="4"/>
          </p:nvPr>
        </p:nvSpPr>
        <p:spPr>
          <a:xfrm>
            <a:off x="6515944" y="2958273"/>
            <a:ext cx="4639736" cy="2910821"/>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2" name="Tarih Yer Tutucusu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80AC511-DD1A-42D0-B5F4-F0B8E8AB092D}" type="datetime1">
              <a:rPr lang="tr-TR" smtClean="0"/>
              <a:t>11.02.2022</a:t>
            </a:fld>
            <a:endParaRPr lang="en-US" dirty="0"/>
          </a:p>
        </p:txBody>
      </p:sp>
      <p:sp>
        <p:nvSpPr>
          <p:cNvPr id="11" name="Alt Bilgi Yer Tutucusu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Slayt Numarası Yer Tutucusu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en-US" dirty="0"/>
          </a:p>
        </p:txBody>
      </p:sp>
      <p:sp>
        <p:nvSpPr>
          <p:cNvPr id="6" name="Tarih Yer Tutucusu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D68AF3CF-2F18-4CC9-A875-FCB045B085F1}" type="datetime1">
              <a:rPr lang="tr-TR" smtClean="0"/>
              <a:t>11.02.2022</a:t>
            </a:fld>
            <a:endParaRPr lang="en-US" dirty="0"/>
          </a:p>
        </p:txBody>
      </p:sp>
      <p:sp>
        <p:nvSpPr>
          <p:cNvPr id="7" name="Alt Bilgi Yer Tutucusu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Slayt Numarası Yer Tutucusu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10" name="Dikdörtgen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arih Yer Tutucusu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6F8553B3-F124-4BA5-876E-0628064B1660}" type="datetime1">
              <a:rPr lang="tr-TR" smtClean="0"/>
              <a:t>11.02.2022</a:t>
            </a:fld>
            <a:endParaRPr lang="en-US" dirty="0"/>
          </a:p>
        </p:txBody>
      </p:sp>
      <p:sp>
        <p:nvSpPr>
          <p:cNvPr id="3" name="Alt Bilgi Yer Tutucusu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Slayt Numarası Yer Tutucusu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Resim Yazılı İçerik">
    <p:spTree>
      <p:nvGrpSpPr>
        <p:cNvPr id="1" name=""/>
        <p:cNvGrpSpPr/>
        <p:nvPr/>
      </p:nvGrpSpPr>
      <p:grpSpPr>
        <a:xfrm>
          <a:off x="0" y="0"/>
          <a:ext cx="0" cy="0"/>
          <a:chOff x="0" y="0"/>
          <a:chExt cx="0" cy="0"/>
        </a:xfrm>
      </p:grpSpPr>
      <p:sp>
        <p:nvSpPr>
          <p:cNvPr id="8" name="Dikdörtgen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tr-TR"/>
              <a:t>Asıl başlık stilini düzenlemek için tıklayın</a:t>
            </a:r>
            <a:endParaRPr lang="en-US" dirty="0"/>
          </a:p>
        </p:txBody>
      </p:sp>
      <p:sp>
        <p:nvSpPr>
          <p:cNvPr id="3" name="İçerik Yer Tutucusu 2"/>
          <p:cNvSpPr>
            <a:spLocks noGrp="1"/>
          </p:cNvSpPr>
          <p:nvPr>
            <p:ph idx="1"/>
          </p:nvPr>
        </p:nvSpPr>
        <p:spPr>
          <a:xfrm>
            <a:off x="5458984" y="812799"/>
            <a:ext cx="5928344" cy="5294757"/>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Metin Yer Tutucusu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p>
        </p:txBody>
      </p:sp>
      <p:sp>
        <p:nvSpPr>
          <p:cNvPr id="5" name="Tarih Yer Tutucusu 4"/>
          <p:cNvSpPr>
            <a:spLocks noGrp="1"/>
          </p:cNvSpPr>
          <p:nvPr>
            <p:ph type="dt" sz="half" idx="10"/>
          </p:nvPr>
        </p:nvSpPr>
        <p:spPr>
          <a:xfrm>
            <a:off x="643464" y="6446520"/>
            <a:ext cx="3517568" cy="365125"/>
          </a:xfrm>
        </p:spPr>
        <p:txBody>
          <a:bodyPr rtlCol="0"/>
          <a:lstStyle>
            <a:lvl1pPr algn="l">
              <a:defRPr/>
            </a:lvl1pPr>
          </a:lstStyle>
          <a:p>
            <a:pPr rtl="0"/>
            <a:fld id="{5A9D949F-BC9C-44DB-81BB-156AFB5B32AB}" type="datetime1">
              <a:rPr lang="tr-TR" smtClean="0"/>
              <a:t>11.02.2022</a:t>
            </a:fld>
            <a:endParaRPr lang="en-US" dirty="0"/>
          </a:p>
        </p:txBody>
      </p:sp>
      <p:sp>
        <p:nvSpPr>
          <p:cNvPr id="6" name="Alt Bilgi Yer Tutucusu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Slayt Numarası Yer Tutucusu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Resim Yazılı Resim">
    <p:spTree>
      <p:nvGrpSpPr>
        <p:cNvPr id="1" name=""/>
        <p:cNvGrpSpPr/>
        <p:nvPr/>
      </p:nvGrpSpPr>
      <p:grpSpPr>
        <a:xfrm>
          <a:off x="0" y="0"/>
          <a:ext cx="0" cy="0"/>
          <a:chOff x="0" y="0"/>
          <a:chExt cx="0" cy="0"/>
        </a:xfrm>
      </p:grpSpPr>
      <p:sp>
        <p:nvSpPr>
          <p:cNvPr id="8" name="Dikdörtgen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sim Yer Tutucusu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a:t>Resim eklemek için simgeye tıklayın</a:t>
            </a:r>
            <a:endParaRPr lang="en-US" dirty="0"/>
          </a:p>
        </p:txBody>
      </p:sp>
      <p:sp>
        <p:nvSpPr>
          <p:cNvPr id="2" name="Başlık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tr-TR"/>
              <a:t>Asıl başlık stilini düzenlemek için tıklayın</a:t>
            </a:r>
            <a:endParaRPr lang="en-US" dirty="0"/>
          </a:p>
        </p:txBody>
      </p:sp>
      <p:sp>
        <p:nvSpPr>
          <p:cNvPr id="4" name="Metin Yer Tutucusu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p>
        </p:txBody>
      </p:sp>
      <p:sp>
        <p:nvSpPr>
          <p:cNvPr id="5" name="Tarih Yer Tutucusu 4"/>
          <p:cNvSpPr>
            <a:spLocks noGrp="1"/>
          </p:cNvSpPr>
          <p:nvPr>
            <p:ph type="dt" sz="half" idx="10"/>
          </p:nvPr>
        </p:nvSpPr>
        <p:spPr/>
        <p:txBody>
          <a:bodyPr rtlCol="0"/>
          <a:lstStyle>
            <a:lvl1pPr>
              <a:defRPr/>
            </a:lvl1pPr>
          </a:lstStyle>
          <a:p>
            <a:pPr rtl="0"/>
            <a:fld id="{D07BF869-CED7-4B9F-A96F-EFAFC681FDFB}" type="datetime1">
              <a:rPr lang="tr-TR" smtClean="0"/>
              <a:t>11.02.2022</a:t>
            </a:fld>
            <a:endParaRPr lang="en-US" dirty="0"/>
          </a:p>
        </p:txBody>
      </p:sp>
      <p:sp>
        <p:nvSpPr>
          <p:cNvPr id="6" name="Alt Bilgi Yer Tutucusu 5"/>
          <p:cNvSpPr>
            <a:spLocks noGrp="1"/>
          </p:cNvSpPr>
          <p:nvPr>
            <p:ph type="ftr" sz="quarter" idx="11"/>
          </p:nvPr>
        </p:nvSpPr>
        <p:spPr>
          <a:xfrm>
            <a:off x="1097279" y="6446838"/>
            <a:ext cx="6818262" cy="365125"/>
          </a:xfrm>
        </p:spPr>
        <p:txBody>
          <a:bodyPr rtlCol="0"/>
          <a:lstStyle/>
          <a:p>
            <a:pPr algn="l" rtl="0"/>
            <a:endParaRPr lang="en-US" dirty="0"/>
          </a:p>
        </p:txBody>
      </p:sp>
      <p:sp>
        <p:nvSpPr>
          <p:cNvPr id="7" name="Slayt Numarası Yer Tutucusu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Yer Tutucusu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tr"/>
              <a:t>Asıl başlık stilini düzenlemek için tıklayın</a:t>
            </a:r>
            <a:endParaRPr lang="en-US" dirty="0"/>
          </a:p>
        </p:txBody>
      </p:sp>
      <p:sp>
        <p:nvSpPr>
          <p:cNvPr id="3" name="Metin Yer Tutucusu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89A918C5-53DD-41D2-B8D3-A2402E985BFE}" type="datetime1">
              <a:rPr lang="tr-TR" smtClean="0"/>
              <a:t>11.02.2022</a:t>
            </a:fld>
            <a:endParaRPr lang="en-US" dirty="0"/>
          </a:p>
        </p:txBody>
      </p:sp>
      <p:sp>
        <p:nvSpPr>
          <p:cNvPr id="5" name="Alt Bilgi Yer Tutucusu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Slayt Numarası Yer Tutucusu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a:t>
            </a:fld>
            <a:endParaRPr lang="en-US" dirty="0"/>
          </a:p>
        </p:txBody>
      </p:sp>
      <p:cxnSp>
        <p:nvCxnSpPr>
          <p:cNvPr id="10" name="Düz Bağlayıcı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Dikdörtgen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Başlık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tr" sz="8000" dirty="0"/>
              <a:t>YAZEM CHATBOT GÖREVİ</a:t>
            </a:r>
          </a:p>
        </p:txBody>
      </p:sp>
      <p:sp>
        <p:nvSpPr>
          <p:cNvPr id="3" name="Alt Başlık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rtl="0"/>
            <a:r>
              <a:rPr lang="tr" sz="2400" dirty="0">
                <a:solidFill>
                  <a:schemeClr val="tx1">
                    <a:lumMod val="85000"/>
                    <a:lumOff val="15000"/>
                  </a:schemeClr>
                </a:solidFill>
              </a:rPr>
              <a:t>Hasan tenli</a:t>
            </a:r>
          </a:p>
        </p:txBody>
      </p:sp>
      <p:pic>
        <p:nvPicPr>
          <p:cNvPr id="5" name="Resim 4" descr="Bina, oturma alanı, bank içeren resim, yandan görünüm&#10;&#10;Otomatik oluşturulan açıklama">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Düz Bağlayıcı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7816F5-D5B4-4AD5-85E8-461E423BAAC5}"/>
              </a:ext>
            </a:extLst>
          </p:cNvPr>
          <p:cNvSpPr>
            <a:spLocks noGrp="1"/>
          </p:cNvSpPr>
          <p:nvPr>
            <p:ph type="title"/>
          </p:nvPr>
        </p:nvSpPr>
        <p:spPr/>
        <p:txBody>
          <a:bodyPr>
            <a:normAutofit/>
          </a:bodyPr>
          <a:lstStyle/>
          <a:p>
            <a:r>
              <a:rPr lang="tr-TR" sz="6600" dirty="0"/>
              <a:t>CHATBOT NEDİR?</a:t>
            </a:r>
          </a:p>
        </p:txBody>
      </p:sp>
      <p:pic>
        <p:nvPicPr>
          <p:cNvPr id="6" name="İçerik Yer Tutucusu 5">
            <a:extLst>
              <a:ext uri="{FF2B5EF4-FFF2-40B4-BE49-F238E27FC236}">
                <a16:creationId xmlns:a16="http://schemas.microsoft.com/office/drawing/2014/main" id="{A18CEA27-AC03-4931-B475-88EAAB65A3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3541" y="2120037"/>
            <a:ext cx="3657600" cy="3657600"/>
          </a:xfrm>
        </p:spPr>
      </p:pic>
      <p:sp>
        <p:nvSpPr>
          <p:cNvPr id="4" name="Veri Yer Tutucusu 3">
            <a:extLst>
              <a:ext uri="{FF2B5EF4-FFF2-40B4-BE49-F238E27FC236}">
                <a16:creationId xmlns:a16="http://schemas.microsoft.com/office/drawing/2014/main" id="{3375DC5B-071E-4850-BF4E-B8996CB3D94F}"/>
              </a:ext>
            </a:extLst>
          </p:cNvPr>
          <p:cNvSpPr>
            <a:spLocks noGrp="1"/>
          </p:cNvSpPr>
          <p:nvPr>
            <p:ph type="dt" sz="half" idx="10"/>
          </p:nvPr>
        </p:nvSpPr>
        <p:spPr/>
        <p:txBody>
          <a:bodyPr/>
          <a:lstStyle/>
          <a:p>
            <a:pPr rtl="0"/>
            <a:r>
              <a:rPr lang="tr-TR" dirty="0"/>
              <a:t>HASAN TENLİ</a:t>
            </a:r>
            <a:endParaRPr lang="en-US" dirty="0"/>
          </a:p>
        </p:txBody>
      </p:sp>
      <p:sp>
        <p:nvSpPr>
          <p:cNvPr id="7" name="Metin kutusu 6">
            <a:extLst>
              <a:ext uri="{FF2B5EF4-FFF2-40B4-BE49-F238E27FC236}">
                <a16:creationId xmlns:a16="http://schemas.microsoft.com/office/drawing/2014/main" id="{3153C999-4BCE-44B0-892B-D642EDD7AE47}"/>
              </a:ext>
            </a:extLst>
          </p:cNvPr>
          <p:cNvSpPr txBox="1"/>
          <p:nvPr/>
        </p:nvSpPr>
        <p:spPr>
          <a:xfrm>
            <a:off x="5751443" y="2451341"/>
            <a:ext cx="5051833" cy="3416320"/>
          </a:xfrm>
          <a:prstGeom prst="rect">
            <a:avLst/>
          </a:prstGeom>
          <a:noFill/>
        </p:spPr>
        <p:txBody>
          <a:bodyPr wrap="square" rtlCol="0">
            <a:spAutoFit/>
          </a:bodyPr>
          <a:lstStyle/>
          <a:p>
            <a:r>
              <a:rPr lang="tr-TR" sz="2400" b="1" i="0" dirty="0" err="1">
                <a:solidFill>
                  <a:srgbClr val="545F6D"/>
                </a:solidFill>
                <a:effectLst/>
                <a:latin typeface="CircularAir-Bold"/>
              </a:rPr>
              <a:t>Chatbotlar</a:t>
            </a:r>
            <a:r>
              <a:rPr lang="tr-TR" sz="2400" b="1" i="0" dirty="0">
                <a:solidFill>
                  <a:srgbClr val="545F6D"/>
                </a:solidFill>
                <a:effectLst/>
                <a:latin typeface="CircularAir-Book"/>
              </a:rPr>
              <a:t>, kullanıcıların dijital ortamda mesajlaşma yoluyla bir insan ile yazışır gibi iletişim kurdukları ve bir konuda bilgi alma, işlem yapma gibi çeşitli amaçlarla kullandıkları sohbet robotları. Bir </a:t>
            </a:r>
            <a:r>
              <a:rPr lang="tr-TR" sz="2400" b="1" i="0" dirty="0" err="1">
                <a:solidFill>
                  <a:srgbClr val="545F6D"/>
                </a:solidFill>
                <a:effectLst/>
                <a:latin typeface="CircularAir-Bold"/>
              </a:rPr>
              <a:t>chatbot</a:t>
            </a:r>
            <a:r>
              <a:rPr lang="tr-TR" sz="2400" b="1" i="0" dirty="0">
                <a:solidFill>
                  <a:srgbClr val="545F6D"/>
                </a:solidFill>
                <a:effectLst/>
                <a:latin typeface="CircularAir-Book"/>
              </a:rPr>
              <a:t> kullanarak pizza sipariş etmek, sinema bileti almak, uçuş için </a:t>
            </a:r>
            <a:r>
              <a:rPr lang="tr-TR" sz="2400" b="1" i="0" dirty="0" err="1">
                <a:solidFill>
                  <a:srgbClr val="545F6D"/>
                </a:solidFill>
                <a:effectLst/>
                <a:latin typeface="CircularAir-Book"/>
              </a:rPr>
              <a:t>check</a:t>
            </a:r>
            <a:r>
              <a:rPr lang="tr-TR" sz="2400" b="1" i="0" dirty="0">
                <a:solidFill>
                  <a:srgbClr val="545F6D"/>
                </a:solidFill>
                <a:effectLst/>
                <a:latin typeface="CircularAir-Book"/>
              </a:rPr>
              <a:t>-in yapmak, hesap bakiyesi öğrenmek mümkün.</a:t>
            </a:r>
            <a:endParaRPr lang="tr-TR" sz="2400" b="1" dirty="0"/>
          </a:p>
        </p:txBody>
      </p:sp>
    </p:spTree>
    <p:extLst>
      <p:ext uri="{BB962C8B-B14F-4D97-AF65-F5344CB8AC3E}">
        <p14:creationId xmlns:p14="http://schemas.microsoft.com/office/powerpoint/2010/main" val="2680448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71872C-C1ED-4C9F-B088-8705818F090E}"/>
              </a:ext>
            </a:extLst>
          </p:cNvPr>
          <p:cNvSpPr>
            <a:spLocks noGrp="1"/>
          </p:cNvSpPr>
          <p:nvPr>
            <p:ph type="title"/>
          </p:nvPr>
        </p:nvSpPr>
        <p:spPr/>
        <p:txBody>
          <a:bodyPr/>
          <a:lstStyle/>
          <a:p>
            <a:r>
              <a:rPr lang="tr-TR" dirty="0"/>
              <a:t>CHATBOT KULLANIM ALANLARI</a:t>
            </a:r>
          </a:p>
        </p:txBody>
      </p:sp>
      <p:sp>
        <p:nvSpPr>
          <p:cNvPr id="3" name="İçerik Yer Tutucusu 2">
            <a:extLst>
              <a:ext uri="{FF2B5EF4-FFF2-40B4-BE49-F238E27FC236}">
                <a16:creationId xmlns:a16="http://schemas.microsoft.com/office/drawing/2014/main" id="{73960743-AE39-4E13-9962-D81769D529A7}"/>
              </a:ext>
            </a:extLst>
          </p:cNvPr>
          <p:cNvSpPr>
            <a:spLocks noGrp="1"/>
          </p:cNvSpPr>
          <p:nvPr>
            <p:ph idx="1"/>
          </p:nvPr>
        </p:nvSpPr>
        <p:spPr>
          <a:xfrm>
            <a:off x="1097280" y="2108201"/>
            <a:ext cx="4998720" cy="3760891"/>
          </a:xfrm>
        </p:spPr>
        <p:txBody>
          <a:bodyPr/>
          <a:lstStyle/>
          <a:p>
            <a:r>
              <a:rPr lang="tr-TR" b="0" i="0" dirty="0" err="1">
                <a:solidFill>
                  <a:srgbClr val="545F6D"/>
                </a:solidFill>
                <a:effectLst/>
                <a:latin typeface="CircularAir-Book"/>
              </a:rPr>
              <a:t>Chatbotlar</a:t>
            </a:r>
            <a:r>
              <a:rPr lang="tr-TR" b="0" i="0" dirty="0">
                <a:solidFill>
                  <a:srgbClr val="545F6D"/>
                </a:solidFill>
                <a:effectLst/>
                <a:latin typeface="CircularAir-Book"/>
              </a:rPr>
              <a:t>, bir web sitesinin menüsünde kendi kendinize aradığınız bir bilgiyi size, sohbet ederken anında getirebilir veya web sitelerini, mobil uygulamaları, canlı destek veya çağrı merkezini kullanarak yaptığınız işlemleri gerçekleştirebilir. Buradaki temel fark, kullanıcının yapmak istediği şeyi diyalog kurarak yapmasıdır. Bilgi veren, işlem yapan, kullanıcıya tavsiyelerde bulunan çok farklı türlerde </a:t>
            </a:r>
            <a:r>
              <a:rPr lang="tr-TR" b="0" i="0" dirty="0" err="1">
                <a:solidFill>
                  <a:srgbClr val="545F6D"/>
                </a:solidFill>
                <a:effectLst/>
                <a:latin typeface="CircularAir-Book"/>
              </a:rPr>
              <a:t>chatbotlar</a:t>
            </a:r>
            <a:r>
              <a:rPr lang="tr-TR" b="0" i="0" dirty="0">
                <a:solidFill>
                  <a:srgbClr val="545F6D"/>
                </a:solidFill>
                <a:effectLst/>
                <a:latin typeface="CircularAir-Book"/>
              </a:rPr>
              <a:t> bugün kullanıcıların hayatına girmiş durumda.</a:t>
            </a:r>
            <a:endParaRPr lang="tr-TR" dirty="0"/>
          </a:p>
        </p:txBody>
      </p:sp>
      <p:sp>
        <p:nvSpPr>
          <p:cNvPr id="4" name="Veri Yer Tutucusu 3">
            <a:extLst>
              <a:ext uri="{FF2B5EF4-FFF2-40B4-BE49-F238E27FC236}">
                <a16:creationId xmlns:a16="http://schemas.microsoft.com/office/drawing/2014/main" id="{E130F756-F499-4966-94E9-FD82511E411A}"/>
              </a:ext>
            </a:extLst>
          </p:cNvPr>
          <p:cNvSpPr>
            <a:spLocks noGrp="1"/>
          </p:cNvSpPr>
          <p:nvPr>
            <p:ph type="dt" sz="half" idx="10"/>
          </p:nvPr>
        </p:nvSpPr>
        <p:spPr/>
        <p:txBody>
          <a:bodyPr/>
          <a:lstStyle/>
          <a:p>
            <a:pPr rtl="0"/>
            <a:r>
              <a:rPr lang="tr-TR" dirty="0"/>
              <a:t>HASAN TENLİ</a:t>
            </a:r>
            <a:endParaRPr lang="en-US" dirty="0"/>
          </a:p>
        </p:txBody>
      </p:sp>
      <p:pic>
        <p:nvPicPr>
          <p:cNvPr id="6" name="Resim 5">
            <a:extLst>
              <a:ext uri="{FF2B5EF4-FFF2-40B4-BE49-F238E27FC236}">
                <a16:creationId xmlns:a16="http://schemas.microsoft.com/office/drawing/2014/main" id="{4EE7D3B5-DC58-4437-8107-135B68D8FB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6831" y="2108201"/>
            <a:ext cx="4041872" cy="3615602"/>
          </a:xfrm>
          <a:prstGeom prst="rect">
            <a:avLst/>
          </a:prstGeom>
        </p:spPr>
      </p:pic>
    </p:spTree>
    <p:extLst>
      <p:ext uri="{BB962C8B-B14F-4D97-AF65-F5344CB8AC3E}">
        <p14:creationId xmlns:p14="http://schemas.microsoft.com/office/powerpoint/2010/main" val="1298958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0CDAB6-7C0C-44C8-9661-12AD1122A8C0}"/>
              </a:ext>
            </a:extLst>
          </p:cNvPr>
          <p:cNvSpPr>
            <a:spLocks noGrp="1"/>
          </p:cNvSpPr>
          <p:nvPr>
            <p:ph type="title"/>
          </p:nvPr>
        </p:nvSpPr>
        <p:spPr/>
        <p:txBody>
          <a:bodyPr/>
          <a:lstStyle/>
          <a:p>
            <a:r>
              <a:rPr lang="tr-TR" dirty="0"/>
              <a:t>CHATBOT TÜRLERİ</a:t>
            </a:r>
          </a:p>
        </p:txBody>
      </p:sp>
      <p:sp>
        <p:nvSpPr>
          <p:cNvPr id="3" name="İçerik Yer Tutucusu 2">
            <a:extLst>
              <a:ext uri="{FF2B5EF4-FFF2-40B4-BE49-F238E27FC236}">
                <a16:creationId xmlns:a16="http://schemas.microsoft.com/office/drawing/2014/main" id="{6D1631D2-CE81-4CC3-9759-6882A44965FF}"/>
              </a:ext>
            </a:extLst>
          </p:cNvPr>
          <p:cNvSpPr>
            <a:spLocks noGrp="1"/>
          </p:cNvSpPr>
          <p:nvPr>
            <p:ph idx="1"/>
          </p:nvPr>
        </p:nvSpPr>
        <p:spPr/>
        <p:txBody>
          <a:bodyPr>
            <a:normAutofit lnSpcReduction="10000"/>
          </a:bodyPr>
          <a:lstStyle/>
          <a:p>
            <a:r>
              <a:rPr lang="tr-TR" b="0" i="0" dirty="0">
                <a:solidFill>
                  <a:srgbClr val="545F6D"/>
                </a:solidFill>
                <a:effectLst/>
                <a:latin typeface="CircularAir-Book"/>
              </a:rPr>
              <a:t>1. Menü / kelime bazlı </a:t>
            </a:r>
            <a:r>
              <a:rPr lang="tr-TR" b="0" i="0" dirty="0" err="1">
                <a:solidFill>
                  <a:srgbClr val="545F6D"/>
                </a:solidFill>
                <a:effectLst/>
                <a:latin typeface="CircularAir-Book"/>
              </a:rPr>
              <a:t>chatbotlar</a:t>
            </a:r>
            <a:r>
              <a:rPr lang="tr-TR" b="0" i="0" dirty="0">
                <a:solidFill>
                  <a:srgbClr val="545F6D"/>
                </a:solidFill>
                <a:effectLst/>
                <a:latin typeface="CircularAir-Book"/>
              </a:rPr>
              <a:t>: Bu tür </a:t>
            </a:r>
            <a:r>
              <a:rPr lang="tr-TR" b="0" i="0" dirty="0" err="1">
                <a:solidFill>
                  <a:srgbClr val="545F6D"/>
                </a:solidFill>
                <a:effectLst/>
                <a:latin typeface="CircularAir-Book"/>
              </a:rPr>
              <a:t>chatbotlarda</a:t>
            </a:r>
            <a:r>
              <a:rPr lang="tr-TR" b="0" i="0" dirty="0">
                <a:solidFill>
                  <a:srgbClr val="545F6D"/>
                </a:solidFill>
                <a:effectLst/>
                <a:latin typeface="CircularAir-Book"/>
              </a:rPr>
              <a:t>, bir yapay zeka teknolojisinden söz etmek mümkün değil. Kullanıcı mevcut menü ve butonlardan seçimler yaparak veya bazı ifadeler yazarak ilerliyor. Ön yüzde menü ve butonlar, arka tarafta da daha çok IVR sistemlerinde gördüğümüz karar ağaçları kullanılıyor. Sistem, yazılan ifadelerdeki bazı kelimeleri tanıyıp, bir yanıt ile eşleştirmeye çalışıyor. Bu tür </a:t>
            </a:r>
            <a:r>
              <a:rPr lang="tr-TR" b="0" i="0" dirty="0" err="1">
                <a:solidFill>
                  <a:srgbClr val="545F6D"/>
                </a:solidFill>
                <a:effectLst/>
                <a:latin typeface="CircularAir-Book"/>
              </a:rPr>
              <a:t>chatbotlar</a:t>
            </a:r>
            <a:r>
              <a:rPr lang="tr-TR" b="0" i="0" dirty="0">
                <a:solidFill>
                  <a:srgbClr val="545F6D"/>
                </a:solidFill>
                <a:effectLst/>
                <a:latin typeface="CircularAir-Book"/>
              </a:rPr>
              <a:t>, kısıtlı sayıda ve türde soruyu yanıtlayabiliyor. Ancak </a:t>
            </a:r>
            <a:r>
              <a:rPr lang="tr-TR" b="0" i="0" dirty="0" err="1">
                <a:solidFill>
                  <a:srgbClr val="545F6D"/>
                </a:solidFill>
                <a:effectLst/>
                <a:latin typeface="CircularAir-Book"/>
              </a:rPr>
              <a:t>menu</a:t>
            </a:r>
            <a:r>
              <a:rPr lang="tr-TR" b="0" i="0" dirty="0">
                <a:solidFill>
                  <a:srgbClr val="545F6D"/>
                </a:solidFill>
                <a:effectLst/>
                <a:latin typeface="CircularAir-Book"/>
              </a:rPr>
              <a:t> / kelime bazlı </a:t>
            </a:r>
            <a:r>
              <a:rPr lang="tr-TR" b="0" i="0" dirty="0" err="1">
                <a:solidFill>
                  <a:srgbClr val="545F6D"/>
                </a:solidFill>
                <a:effectLst/>
                <a:latin typeface="CircularAir-Book"/>
              </a:rPr>
              <a:t>chatbotlar</a:t>
            </a:r>
            <a:r>
              <a:rPr lang="tr-TR" b="0" i="0" dirty="0">
                <a:solidFill>
                  <a:srgbClr val="545F6D"/>
                </a:solidFill>
                <a:effectLst/>
                <a:latin typeface="CircularAir-Book"/>
              </a:rPr>
              <a:t>, yazılan ifadeyi bir bütün olarak anlamlandırmada yetersiz kalıyor. Kelimelerin yanlış yazımında kullanıcıyı doğru yönlendirebilmek için olası tüm yanlış yazımların sisteme tanıtılması gerekiyor. Çok basit soru-cevap </a:t>
            </a:r>
            <a:r>
              <a:rPr lang="tr-TR" b="0" i="0" dirty="0" err="1">
                <a:solidFill>
                  <a:srgbClr val="545F6D"/>
                </a:solidFill>
                <a:effectLst/>
                <a:latin typeface="CircularAir-Book"/>
              </a:rPr>
              <a:t>chatbotlarında</a:t>
            </a:r>
            <a:r>
              <a:rPr lang="tr-TR" b="0" i="0" dirty="0">
                <a:solidFill>
                  <a:srgbClr val="545F6D"/>
                </a:solidFill>
                <a:effectLst/>
                <a:latin typeface="CircularAir-Book"/>
              </a:rPr>
              <a:t> kullanılabilirler ancak karmaşık durumlarda ihtiyacı </a:t>
            </a:r>
            <a:r>
              <a:rPr lang="tr-TR" b="0" i="0" dirty="0" err="1">
                <a:solidFill>
                  <a:srgbClr val="545F6D"/>
                </a:solidFill>
                <a:effectLst/>
                <a:latin typeface="CircularAir-Book"/>
              </a:rPr>
              <a:t>karşılayamazlar.Bir</a:t>
            </a:r>
            <a:r>
              <a:rPr lang="tr-TR" b="0" i="0" dirty="0">
                <a:solidFill>
                  <a:srgbClr val="545F6D"/>
                </a:solidFill>
                <a:effectLst/>
                <a:latin typeface="CircularAir-Book"/>
              </a:rPr>
              <a:t> örnekle açıklamak gerekirse, yazılımda € / TL oranının tanımlanmış olduğunu varsayalım. Menü / kelime bazlı bir </a:t>
            </a:r>
            <a:r>
              <a:rPr lang="tr-TR" b="0" i="0" dirty="0" err="1">
                <a:solidFill>
                  <a:srgbClr val="545F6D"/>
                </a:solidFill>
                <a:effectLst/>
                <a:latin typeface="CircularAir-Book"/>
              </a:rPr>
              <a:t>chatbota</a:t>
            </a:r>
            <a:r>
              <a:rPr lang="tr-TR" b="0" i="0" dirty="0">
                <a:solidFill>
                  <a:srgbClr val="545F6D"/>
                </a:solidFill>
                <a:effectLst/>
                <a:latin typeface="CircularAir-Book"/>
              </a:rPr>
              <a:t> kullanıcı “100 dolar kaç </a:t>
            </a:r>
            <a:r>
              <a:rPr lang="tr-TR" b="0" i="0" dirty="0" err="1">
                <a:solidFill>
                  <a:srgbClr val="545F6D"/>
                </a:solidFill>
                <a:effectLst/>
                <a:latin typeface="CircularAir-Book"/>
              </a:rPr>
              <a:t>euro</a:t>
            </a:r>
            <a:r>
              <a:rPr lang="tr-TR" b="0" i="0" dirty="0">
                <a:solidFill>
                  <a:srgbClr val="545F6D"/>
                </a:solidFill>
                <a:effectLst/>
                <a:latin typeface="CircularAir-Book"/>
              </a:rPr>
              <a:t>? sorusunu sorduğunda, </a:t>
            </a:r>
            <a:r>
              <a:rPr lang="tr-TR" b="0" i="0" dirty="0" err="1">
                <a:solidFill>
                  <a:srgbClr val="545F6D"/>
                </a:solidFill>
                <a:effectLst/>
                <a:latin typeface="CircularAir-Bold"/>
              </a:rPr>
              <a:t>chatbot</a:t>
            </a:r>
            <a:r>
              <a:rPr lang="tr-TR" b="0" i="0" dirty="0">
                <a:solidFill>
                  <a:srgbClr val="545F6D"/>
                </a:solidFill>
                <a:effectLst/>
                <a:latin typeface="CircularAir-Book"/>
              </a:rPr>
              <a:t> “</a:t>
            </a:r>
            <a:r>
              <a:rPr lang="tr-TR" b="0" i="0" dirty="0" err="1">
                <a:solidFill>
                  <a:srgbClr val="545F6D"/>
                </a:solidFill>
                <a:effectLst/>
                <a:latin typeface="CircularAir-Book"/>
              </a:rPr>
              <a:t>euro</a:t>
            </a:r>
            <a:r>
              <a:rPr lang="tr-TR" b="0" i="0" dirty="0">
                <a:solidFill>
                  <a:srgbClr val="545F6D"/>
                </a:solidFill>
                <a:effectLst/>
                <a:latin typeface="CircularAir-Book"/>
              </a:rPr>
              <a:t>” kelimesini tanıyarak 100 TL’nin </a:t>
            </a:r>
            <a:r>
              <a:rPr lang="tr-TR" b="0" i="0" dirty="0" err="1">
                <a:solidFill>
                  <a:srgbClr val="545F6D"/>
                </a:solidFill>
                <a:effectLst/>
                <a:latin typeface="CircularAir-Book"/>
              </a:rPr>
              <a:t>euro</a:t>
            </a:r>
            <a:r>
              <a:rPr lang="tr-TR" b="0" i="0" dirty="0">
                <a:solidFill>
                  <a:srgbClr val="545F6D"/>
                </a:solidFill>
                <a:effectLst/>
                <a:latin typeface="CircularAir-Book"/>
              </a:rPr>
              <a:t> karşılığını verir, </a:t>
            </a:r>
            <a:r>
              <a:rPr lang="tr-TR" b="0" i="0" dirty="0" err="1">
                <a:solidFill>
                  <a:srgbClr val="545F6D"/>
                </a:solidFill>
                <a:effectLst/>
                <a:latin typeface="CircularAir-Book"/>
              </a:rPr>
              <a:t>ifdaenin</a:t>
            </a:r>
            <a:r>
              <a:rPr lang="tr-TR" b="0" i="0" dirty="0">
                <a:solidFill>
                  <a:srgbClr val="545F6D"/>
                </a:solidFill>
                <a:effectLst/>
                <a:latin typeface="CircularAir-Book"/>
              </a:rPr>
              <a:t> gerçekten ne sorduğunu anlayamaz.</a:t>
            </a:r>
          </a:p>
          <a:p>
            <a:endParaRPr lang="tr-TR" dirty="0"/>
          </a:p>
        </p:txBody>
      </p:sp>
      <p:sp>
        <p:nvSpPr>
          <p:cNvPr id="4" name="Veri Yer Tutucusu 3">
            <a:extLst>
              <a:ext uri="{FF2B5EF4-FFF2-40B4-BE49-F238E27FC236}">
                <a16:creationId xmlns:a16="http://schemas.microsoft.com/office/drawing/2014/main" id="{A6223932-6C73-49DC-94A4-4913B44D483E}"/>
              </a:ext>
            </a:extLst>
          </p:cNvPr>
          <p:cNvSpPr>
            <a:spLocks noGrp="1"/>
          </p:cNvSpPr>
          <p:nvPr>
            <p:ph type="dt" sz="half" idx="10"/>
          </p:nvPr>
        </p:nvSpPr>
        <p:spPr/>
        <p:txBody>
          <a:bodyPr/>
          <a:lstStyle/>
          <a:p>
            <a:pPr rtl="0"/>
            <a:fld id="{94E745DE-C81E-4AB0-A4DC-D933D3D60995}" type="datetime1">
              <a:rPr lang="tr-TR" smtClean="0"/>
              <a:t>11.02.2022</a:t>
            </a:fld>
            <a:endParaRPr lang="en-US" dirty="0"/>
          </a:p>
        </p:txBody>
      </p:sp>
    </p:spTree>
    <p:extLst>
      <p:ext uri="{BB962C8B-B14F-4D97-AF65-F5344CB8AC3E}">
        <p14:creationId xmlns:p14="http://schemas.microsoft.com/office/powerpoint/2010/main" val="2577554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B7BFC8-16D9-461C-923D-DA8ED0109FED}"/>
              </a:ext>
            </a:extLst>
          </p:cNvPr>
          <p:cNvSpPr>
            <a:spLocks noGrp="1"/>
          </p:cNvSpPr>
          <p:nvPr>
            <p:ph type="title"/>
          </p:nvPr>
        </p:nvSpPr>
        <p:spPr/>
        <p:txBody>
          <a:bodyPr/>
          <a:lstStyle/>
          <a:p>
            <a:r>
              <a:rPr lang="tr-TR" dirty="0"/>
              <a:t>CHATBOT TÜRLERİ-2</a:t>
            </a:r>
          </a:p>
        </p:txBody>
      </p:sp>
      <p:sp>
        <p:nvSpPr>
          <p:cNvPr id="3" name="İçerik Yer Tutucusu 2">
            <a:extLst>
              <a:ext uri="{FF2B5EF4-FFF2-40B4-BE49-F238E27FC236}">
                <a16:creationId xmlns:a16="http://schemas.microsoft.com/office/drawing/2014/main" id="{75A0AA23-B1DE-49F4-B175-11E20829CBD1}"/>
              </a:ext>
            </a:extLst>
          </p:cNvPr>
          <p:cNvSpPr>
            <a:spLocks noGrp="1"/>
          </p:cNvSpPr>
          <p:nvPr>
            <p:ph idx="1"/>
          </p:nvPr>
        </p:nvSpPr>
        <p:spPr/>
        <p:txBody>
          <a:bodyPr/>
          <a:lstStyle/>
          <a:p>
            <a:r>
              <a:rPr lang="tr-TR" b="0" i="0" dirty="0">
                <a:solidFill>
                  <a:srgbClr val="545F6D"/>
                </a:solidFill>
                <a:effectLst/>
                <a:latin typeface="CircularAir-Book"/>
              </a:rPr>
              <a:t>2. İfade bazlı </a:t>
            </a:r>
            <a:r>
              <a:rPr lang="tr-TR" b="0" i="0" dirty="0" err="1">
                <a:solidFill>
                  <a:srgbClr val="545F6D"/>
                </a:solidFill>
                <a:effectLst/>
                <a:latin typeface="CircularAir-Book"/>
              </a:rPr>
              <a:t>chatbotlar</a:t>
            </a:r>
            <a:r>
              <a:rPr lang="tr-TR" b="0" i="0" dirty="0">
                <a:solidFill>
                  <a:srgbClr val="545F6D"/>
                </a:solidFill>
                <a:effectLst/>
                <a:latin typeface="CircularAir-Book"/>
              </a:rPr>
              <a:t>: Bu tür </a:t>
            </a:r>
            <a:r>
              <a:rPr lang="tr-TR" b="0" i="0" dirty="0" err="1">
                <a:solidFill>
                  <a:srgbClr val="545F6D"/>
                </a:solidFill>
                <a:effectLst/>
                <a:latin typeface="CircularAir-Book"/>
              </a:rPr>
              <a:t>chatbotlarda</a:t>
            </a:r>
            <a:r>
              <a:rPr lang="tr-TR" b="0" i="0" dirty="0">
                <a:solidFill>
                  <a:srgbClr val="545F6D"/>
                </a:solidFill>
                <a:effectLst/>
                <a:latin typeface="CircularAir-Book"/>
              </a:rPr>
              <a:t> bir NLP (Doğal dil işleme) ve makine öğrenmesi teknolojisinden söz etmek mümkün. </a:t>
            </a:r>
            <a:r>
              <a:rPr lang="tr-TR" b="0" i="0" dirty="0" err="1">
                <a:solidFill>
                  <a:srgbClr val="545F6D"/>
                </a:solidFill>
                <a:effectLst/>
                <a:latin typeface="CircularAir-Book"/>
              </a:rPr>
              <a:t>Chatbot</a:t>
            </a:r>
            <a:r>
              <a:rPr lang="tr-TR" b="0" i="0" dirty="0">
                <a:solidFill>
                  <a:srgbClr val="545F6D"/>
                </a:solidFill>
                <a:effectLst/>
                <a:latin typeface="CircularAir-Book"/>
              </a:rPr>
              <a:t>, kullanıcının yazdığı ifadeyi bir bütün olarak tanıyor ve anlamlandırıyor. Ancak diyalog devam ettiğinde, diyaloğu başından beri izleyip bağlama uygun cevaplar veremiyor. Kur dönüşümleri ile ilgili örnek soru üzerinden devam edecek olursak, bu tür bir </a:t>
            </a:r>
            <a:r>
              <a:rPr lang="tr-TR" b="0" i="0" dirty="0" err="1">
                <a:solidFill>
                  <a:srgbClr val="545F6D"/>
                </a:solidFill>
                <a:effectLst/>
                <a:latin typeface="CircularAir-Bold"/>
              </a:rPr>
              <a:t>chatbot</a:t>
            </a:r>
            <a:r>
              <a:rPr lang="tr-TR" b="0" i="0" dirty="0">
                <a:solidFill>
                  <a:srgbClr val="545F6D"/>
                </a:solidFill>
                <a:effectLst/>
                <a:latin typeface="CircularAir-Book"/>
              </a:rPr>
              <a:t> “100 dolar kaç </a:t>
            </a:r>
            <a:r>
              <a:rPr lang="tr-TR" b="0" i="0" dirty="0" err="1">
                <a:solidFill>
                  <a:srgbClr val="545F6D"/>
                </a:solidFill>
                <a:effectLst/>
                <a:latin typeface="CircularAir-Book"/>
              </a:rPr>
              <a:t>euro</a:t>
            </a:r>
            <a:r>
              <a:rPr lang="tr-TR" b="0" i="0" dirty="0">
                <a:solidFill>
                  <a:srgbClr val="545F6D"/>
                </a:solidFill>
                <a:effectLst/>
                <a:latin typeface="CircularAir-Book"/>
              </a:rPr>
              <a:t>?” sorunu bir ifade olarak anlıyor, ancak ardından sorulan “Peki, kaç pound?” sorusunu anlamada yetersiz kalıyor. Çünkü bu noktada diyaloğu başından itibaren izleme ve bağlama uygun şekilde sürdürebilme yetkinliği devreye giriyor.</a:t>
            </a:r>
          </a:p>
          <a:p>
            <a:endParaRPr lang="tr-TR" dirty="0"/>
          </a:p>
        </p:txBody>
      </p:sp>
      <p:sp>
        <p:nvSpPr>
          <p:cNvPr id="4" name="Veri Yer Tutucusu 3">
            <a:extLst>
              <a:ext uri="{FF2B5EF4-FFF2-40B4-BE49-F238E27FC236}">
                <a16:creationId xmlns:a16="http://schemas.microsoft.com/office/drawing/2014/main" id="{ECB3ECBA-9532-430F-95B3-1CF8EAC15F29}"/>
              </a:ext>
            </a:extLst>
          </p:cNvPr>
          <p:cNvSpPr>
            <a:spLocks noGrp="1"/>
          </p:cNvSpPr>
          <p:nvPr>
            <p:ph type="dt" sz="half" idx="10"/>
          </p:nvPr>
        </p:nvSpPr>
        <p:spPr/>
        <p:txBody>
          <a:bodyPr/>
          <a:lstStyle/>
          <a:p>
            <a:pPr rtl="0"/>
            <a:fld id="{94E745DE-C81E-4AB0-A4DC-D933D3D60995}" type="datetime1">
              <a:rPr lang="tr-TR" smtClean="0"/>
              <a:t>11.02.2022</a:t>
            </a:fld>
            <a:endParaRPr lang="en-US" dirty="0"/>
          </a:p>
        </p:txBody>
      </p:sp>
    </p:spTree>
    <p:extLst>
      <p:ext uri="{BB962C8B-B14F-4D97-AF65-F5344CB8AC3E}">
        <p14:creationId xmlns:p14="http://schemas.microsoft.com/office/powerpoint/2010/main" val="871780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9DB526-E5F1-42BB-9F56-8651CD81664C}"/>
              </a:ext>
            </a:extLst>
          </p:cNvPr>
          <p:cNvSpPr>
            <a:spLocks noGrp="1"/>
          </p:cNvSpPr>
          <p:nvPr>
            <p:ph type="title"/>
          </p:nvPr>
        </p:nvSpPr>
        <p:spPr/>
        <p:txBody>
          <a:bodyPr/>
          <a:lstStyle/>
          <a:p>
            <a:r>
              <a:rPr lang="tr-TR" dirty="0"/>
              <a:t>CHATBOT TÜRLERİ-3</a:t>
            </a:r>
          </a:p>
        </p:txBody>
      </p:sp>
      <p:sp>
        <p:nvSpPr>
          <p:cNvPr id="3" name="İçerik Yer Tutucusu 2">
            <a:extLst>
              <a:ext uri="{FF2B5EF4-FFF2-40B4-BE49-F238E27FC236}">
                <a16:creationId xmlns:a16="http://schemas.microsoft.com/office/drawing/2014/main" id="{515F5063-5293-4496-8F87-37F883513874}"/>
              </a:ext>
            </a:extLst>
          </p:cNvPr>
          <p:cNvSpPr>
            <a:spLocks noGrp="1"/>
          </p:cNvSpPr>
          <p:nvPr>
            <p:ph idx="1"/>
          </p:nvPr>
        </p:nvSpPr>
        <p:spPr/>
        <p:txBody>
          <a:bodyPr/>
          <a:lstStyle/>
          <a:p>
            <a:r>
              <a:rPr lang="tr-TR" b="0" i="0" dirty="0">
                <a:solidFill>
                  <a:srgbClr val="545F6D"/>
                </a:solidFill>
                <a:effectLst/>
                <a:latin typeface="CircularAir-Book"/>
              </a:rPr>
              <a:t>3. Diyalog bazlı </a:t>
            </a:r>
            <a:r>
              <a:rPr lang="tr-TR" b="0" i="0" dirty="0" err="1">
                <a:solidFill>
                  <a:srgbClr val="545F6D"/>
                </a:solidFill>
                <a:effectLst/>
                <a:latin typeface="CircularAir-Book"/>
              </a:rPr>
              <a:t>chatbotlar</a:t>
            </a:r>
            <a:r>
              <a:rPr lang="tr-TR" b="0" i="0" dirty="0">
                <a:solidFill>
                  <a:srgbClr val="545F6D"/>
                </a:solidFill>
                <a:effectLst/>
                <a:latin typeface="CircularAir-Book"/>
              </a:rPr>
              <a:t>: Bu tür </a:t>
            </a:r>
            <a:r>
              <a:rPr lang="tr-TR" b="0" i="0" dirty="0" err="1">
                <a:solidFill>
                  <a:srgbClr val="545F6D"/>
                </a:solidFill>
                <a:effectLst/>
                <a:latin typeface="CircularAir-Book"/>
              </a:rPr>
              <a:t>chatbotlar</a:t>
            </a:r>
            <a:r>
              <a:rPr lang="tr-TR" b="0" i="0" dirty="0">
                <a:solidFill>
                  <a:srgbClr val="545F6D"/>
                </a:solidFill>
                <a:effectLst/>
                <a:latin typeface="CircularAir-Book"/>
              </a:rPr>
              <a:t> da yapay zeka tabanlı </a:t>
            </a:r>
            <a:r>
              <a:rPr lang="tr-TR" b="0" i="0" dirty="0" err="1">
                <a:solidFill>
                  <a:srgbClr val="545F6D"/>
                </a:solidFill>
                <a:effectLst/>
                <a:latin typeface="CircularAir-Book"/>
              </a:rPr>
              <a:t>chatbotlar</a:t>
            </a:r>
            <a:r>
              <a:rPr lang="tr-TR" b="0" i="0" dirty="0">
                <a:solidFill>
                  <a:srgbClr val="545F6D"/>
                </a:solidFill>
                <a:effectLst/>
                <a:latin typeface="CircularAir-Book"/>
              </a:rPr>
              <a:t> ve NLP (Doğal dil işleme) ve makine öğrenmesi / derin öğrenme teknolojilerini kullanarak geliştiriliyorlar. Diyalog bazlı </a:t>
            </a:r>
            <a:r>
              <a:rPr lang="tr-TR" b="0" i="0" dirty="0" err="1">
                <a:solidFill>
                  <a:srgbClr val="545F6D"/>
                </a:solidFill>
                <a:effectLst/>
                <a:latin typeface="CircularAir-Book"/>
              </a:rPr>
              <a:t>chatbotlar</a:t>
            </a:r>
            <a:r>
              <a:rPr lang="tr-TR" b="0" i="0" dirty="0">
                <a:solidFill>
                  <a:srgbClr val="545F6D"/>
                </a:solidFill>
                <a:effectLst/>
                <a:latin typeface="CircularAir-Book"/>
              </a:rPr>
              <a:t> kelime veya ifade tabanlı bir anlayışla sınırlı kalmıyor, yazılan ifadeyi anlamlandırabildikleri gibi, diyaloğun akışını takip edip, bu kışa uygun cevaplar da verebiliyorlar. Aynı örneği bir de diyalog bazlı </a:t>
            </a:r>
            <a:r>
              <a:rPr lang="tr-TR" b="0" i="0" dirty="0" err="1">
                <a:solidFill>
                  <a:srgbClr val="545F6D"/>
                </a:solidFill>
                <a:effectLst/>
                <a:latin typeface="CircularAir-Bold"/>
              </a:rPr>
              <a:t>chatbot</a:t>
            </a:r>
            <a:r>
              <a:rPr lang="tr-TR" b="0" i="0" dirty="0">
                <a:solidFill>
                  <a:srgbClr val="545F6D"/>
                </a:solidFill>
                <a:effectLst/>
                <a:latin typeface="CircularAir-Book"/>
              </a:rPr>
              <a:t> ile denersek, “100 dolar kaç </a:t>
            </a:r>
            <a:r>
              <a:rPr lang="tr-TR" b="0" i="0" dirty="0" err="1">
                <a:solidFill>
                  <a:srgbClr val="545F6D"/>
                </a:solidFill>
                <a:effectLst/>
                <a:latin typeface="CircularAir-Book"/>
              </a:rPr>
              <a:t>euro</a:t>
            </a:r>
            <a:r>
              <a:rPr lang="tr-TR" b="0" i="0" dirty="0">
                <a:solidFill>
                  <a:srgbClr val="545F6D"/>
                </a:solidFill>
                <a:effectLst/>
                <a:latin typeface="CircularAir-Book"/>
              </a:rPr>
              <a:t>?” sorusunu ifade olarak anlayıp cevap verir, ardından sorulan “Peki kaç pound?” sorusunda neden bahsedildiğini, nasıl bir kur dönüştürme işlemi yapacağını anlar ve doğru yanıt verir.</a:t>
            </a:r>
          </a:p>
          <a:p>
            <a:endParaRPr lang="tr-TR" dirty="0"/>
          </a:p>
        </p:txBody>
      </p:sp>
      <p:sp>
        <p:nvSpPr>
          <p:cNvPr id="4" name="Veri Yer Tutucusu 3">
            <a:extLst>
              <a:ext uri="{FF2B5EF4-FFF2-40B4-BE49-F238E27FC236}">
                <a16:creationId xmlns:a16="http://schemas.microsoft.com/office/drawing/2014/main" id="{F87ADFC6-6CA3-4724-8146-58847539BEFC}"/>
              </a:ext>
            </a:extLst>
          </p:cNvPr>
          <p:cNvSpPr>
            <a:spLocks noGrp="1"/>
          </p:cNvSpPr>
          <p:nvPr>
            <p:ph type="dt" sz="half" idx="10"/>
          </p:nvPr>
        </p:nvSpPr>
        <p:spPr/>
        <p:txBody>
          <a:bodyPr/>
          <a:lstStyle/>
          <a:p>
            <a:pPr rtl="0"/>
            <a:fld id="{94E745DE-C81E-4AB0-A4DC-D933D3D60995}" type="datetime1">
              <a:rPr lang="tr-TR" smtClean="0"/>
              <a:t>11.02.2022</a:t>
            </a:fld>
            <a:endParaRPr lang="en-US" dirty="0"/>
          </a:p>
        </p:txBody>
      </p:sp>
    </p:spTree>
    <p:extLst>
      <p:ext uri="{BB962C8B-B14F-4D97-AF65-F5344CB8AC3E}">
        <p14:creationId xmlns:p14="http://schemas.microsoft.com/office/powerpoint/2010/main" val="1142387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6D1D89F7-E6BD-4946-ABE0-F94E44D19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6191" y="401444"/>
            <a:ext cx="10095768" cy="5668052"/>
          </a:xfrm>
        </p:spPr>
      </p:pic>
      <p:sp>
        <p:nvSpPr>
          <p:cNvPr id="4" name="Veri Yer Tutucusu 3">
            <a:extLst>
              <a:ext uri="{FF2B5EF4-FFF2-40B4-BE49-F238E27FC236}">
                <a16:creationId xmlns:a16="http://schemas.microsoft.com/office/drawing/2014/main" id="{CB8E5CF5-1813-4102-BD29-95053EB88C83}"/>
              </a:ext>
            </a:extLst>
          </p:cNvPr>
          <p:cNvSpPr>
            <a:spLocks noGrp="1"/>
          </p:cNvSpPr>
          <p:nvPr>
            <p:ph type="dt" sz="half" idx="10"/>
          </p:nvPr>
        </p:nvSpPr>
        <p:spPr/>
        <p:txBody>
          <a:bodyPr/>
          <a:lstStyle/>
          <a:p>
            <a:pPr rtl="0"/>
            <a:fld id="{94E745DE-C81E-4AB0-A4DC-D933D3D60995}" type="datetime1">
              <a:rPr lang="tr-TR" smtClean="0"/>
              <a:t>11.02.2022</a:t>
            </a:fld>
            <a:endParaRPr lang="en-US" dirty="0"/>
          </a:p>
        </p:txBody>
      </p:sp>
    </p:spTree>
    <p:extLst>
      <p:ext uri="{BB962C8B-B14F-4D97-AF65-F5344CB8AC3E}">
        <p14:creationId xmlns:p14="http://schemas.microsoft.com/office/powerpoint/2010/main" val="1938912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Dikdörtgen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Başlık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tr" sz="4800" i="1" dirty="0">
                <a:solidFill>
                  <a:srgbClr val="FFFFFF"/>
                </a:solidFill>
              </a:rPr>
              <a:t>Yaklaşımınızı yansıtan en iyi alıntı… “Öğrenmeye başladıkça ölmeye başlarsın.”</a:t>
            </a:r>
          </a:p>
        </p:txBody>
      </p:sp>
      <p:sp>
        <p:nvSpPr>
          <p:cNvPr id="49" name="Dikdörtgen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Alt Başlık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tr" dirty="0">
                <a:solidFill>
                  <a:srgbClr val="FFFFFF"/>
                </a:solidFill>
              </a:rPr>
              <a:t>- Albert einstein</a:t>
            </a:r>
          </a:p>
        </p:txBody>
      </p:sp>
    </p:spTree>
    <p:extLst>
      <p:ext uri="{BB962C8B-B14F-4D97-AF65-F5344CB8AC3E}">
        <p14:creationId xmlns:p14="http://schemas.microsoft.com/office/powerpoint/2010/main" val="19171460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9100_TF56160789.potx" id="{1475BF6E-3EBA-4BF5-B50E-96804CF0840F}" vid="{25F776C3-3BE1-49C9-933A-F6FA353D5EA2}"/>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{BF4A3139-6119-489D-A31B-E00467392987}tf56160789_win32</Template>
  <TotalTime>15</TotalTime>
  <Words>535</Words>
  <Application>Microsoft Office PowerPoint</Application>
  <PresentationFormat>Geniş ekran</PresentationFormat>
  <Paragraphs>20</Paragraphs>
  <Slides>8</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8</vt:i4>
      </vt:variant>
    </vt:vector>
  </HeadingPairs>
  <TitlesOfParts>
    <vt:vector size="14" baseType="lpstr">
      <vt:lpstr>Bookman Old Style</vt:lpstr>
      <vt:lpstr>Calibri</vt:lpstr>
      <vt:lpstr>CircularAir-Bold</vt:lpstr>
      <vt:lpstr>CircularAir-Book</vt:lpstr>
      <vt:lpstr>Franklin Gothic Book</vt:lpstr>
      <vt:lpstr>1_RetrospectVTI</vt:lpstr>
      <vt:lpstr>YAZEM CHATBOT GÖREVİ</vt:lpstr>
      <vt:lpstr>CHATBOT NEDİR?</vt:lpstr>
      <vt:lpstr>CHATBOT KULLANIM ALANLARI</vt:lpstr>
      <vt:lpstr>CHATBOT TÜRLERİ</vt:lpstr>
      <vt:lpstr>CHATBOT TÜRLERİ-2</vt:lpstr>
      <vt:lpstr>CHATBOT TÜRLERİ-3</vt:lpstr>
      <vt:lpstr>PowerPoint Sunusu</vt:lpstr>
      <vt:lpstr>Yaklaşımınızı yansıtan en iyi alıntı… “Öğrenmeye başladıkça ölmeye başlarsın.”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YAZEM CHATBOT GÖREVİ</dc:title>
  <dc:creator>hasan.tenli.7@gmail.com</dc:creator>
  <cp:lastModifiedBy>hasan.tenli.7@gmail.com</cp:lastModifiedBy>
  <cp:revision>1</cp:revision>
  <dcterms:created xsi:type="dcterms:W3CDTF">2022-02-11T18:00:42Z</dcterms:created>
  <dcterms:modified xsi:type="dcterms:W3CDTF">2022-02-11T18:16:07Z</dcterms:modified>
</cp:coreProperties>
</file>