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875" r:id="rId1"/>
  </p:sldMasterIdLst>
  <p:sldIdLst>
    <p:sldId id="256" r:id="rId2"/>
    <p:sldId id="260" r:id="rId3"/>
    <p:sldId id="264" r:id="rId4"/>
    <p:sldId id="261" r:id="rId5"/>
    <p:sldId id="262" r:id="rId6"/>
    <p:sldId id="265" r:id="rId7"/>
    <p:sldId id="266" r:id="rId8"/>
    <p:sldId id="271" r:id="rId9"/>
    <p:sldId id="272" r:id="rId10"/>
    <p:sldId id="275" r:id="rId11"/>
    <p:sldId id="270" r:id="rId12"/>
    <p:sldId id="274" r:id="rId13"/>
    <p:sldId id="268" r:id="rId14"/>
    <p:sldId id="276" r:id="rId15"/>
    <p:sldId id="269" r:id="rId16"/>
    <p:sldId id="273" r:id="rId17"/>
    <p:sldId id="26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437" y="4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2584FB62-F306-4D58-9794-73795B826B37}" type="datetimeFigureOut">
              <a:rPr lang="tr-TR" smtClean="0"/>
              <a:t>29.12.2019</a:t>
            </a:fld>
            <a:endParaRPr lang="tr-TR"/>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tr-TR"/>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C7392E4E-47F9-4F72-88ED-38FD9A06E05F}" type="slidenum">
              <a:rPr lang="tr-TR" smtClean="0"/>
              <a:t>‹#›</a:t>
            </a:fld>
            <a:endParaRPr lang="tr-TR"/>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1588566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584FB62-F306-4D58-9794-73795B826B37}" type="datetimeFigureOut">
              <a:rPr lang="tr-TR" smtClean="0"/>
              <a:t>29.12.2019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7392E4E-47F9-4F72-88ED-38FD9A06E05F}" type="slidenum">
              <a:rPr lang="tr-TR" smtClean="0"/>
              <a:t>‹#›</a:t>
            </a:fld>
            <a:endParaRPr lang="tr-TR"/>
          </a:p>
        </p:txBody>
      </p:sp>
    </p:spTree>
    <p:extLst>
      <p:ext uri="{BB962C8B-B14F-4D97-AF65-F5344CB8AC3E}">
        <p14:creationId xmlns:p14="http://schemas.microsoft.com/office/powerpoint/2010/main" val="3823719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584FB62-F306-4D58-9794-73795B826B37}" type="datetimeFigureOut">
              <a:rPr lang="tr-TR" smtClean="0"/>
              <a:t>29.12.2019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7392E4E-47F9-4F72-88ED-38FD9A06E05F}" type="slidenum">
              <a:rPr lang="tr-TR" smtClean="0"/>
              <a:t>‹#›</a:t>
            </a:fld>
            <a:endParaRPr lang="tr-TR"/>
          </a:p>
        </p:txBody>
      </p:sp>
    </p:spTree>
    <p:extLst>
      <p:ext uri="{BB962C8B-B14F-4D97-AF65-F5344CB8AC3E}">
        <p14:creationId xmlns:p14="http://schemas.microsoft.com/office/powerpoint/2010/main" val="2022397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584FB62-F306-4D58-9794-73795B826B37}" type="datetimeFigureOut">
              <a:rPr lang="tr-TR" smtClean="0"/>
              <a:t>29.12.2019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7392E4E-47F9-4F72-88ED-38FD9A06E05F}" type="slidenum">
              <a:rPr lang="tr-TR" smtClean="0"/>
              <a:t>‹#›</a:t>
            </a:fld>
            <a:endParaRPr lang="tr-TR"/>
          </a:p>
        </p:txBody>
      </p:sp>
    </p:spTree>
    <p:extLst>
      <p:ext uri="{BB962C8B-B14F-4D97-AF65-F5344CB8AC3E}">
        <p14:creationId xmlns:p14="http://schemas.microsoft.com/office/powerpoint/2010/main" val="3841299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2584FB62-F306-4D58-9794-73795B826B37}" type="datetimeFigureOut">
              <a:rPr lang="tr-TR" smtClean="0"/>
              <a:t>29.12.2019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7392E4E-47F9-4F72-88ED-38FD9A06E05F}" type="slidenum">
              <a:rPr lang="tr-TR" smtClean="0"/>
              <a:t>‹#›</a:t>
            </a:fld>
            <a:endParaRPr lang="tr-TR"/>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54422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2584FB62-F306-4D58-9794-73795B826B37}" type="datetimeFigureOut">
              <a:rPr lang="tr-TR" smtClean="0"/>
              <a:t>29.12.2019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7392E4E-47F9-4F72-88ED-38FD9A06E05F}" type="slidenum">
              <a:rPr lang="tr-TR" smtClean="0"/>
              <a:t>‹#›</a:t>
            </a:fld>
            <a:endParaRPr lang="tr-TR"/>
          </a:p>
        </p:txBody>
      </p:sp>
    </p:spTree>
    <p:extLst>
      <p:ext uri="{BB962C8B-B14F-4D97-AF65-F5344CB8AC3E}">
        <p14:creationId xmlns:p14="http://schemas.microsoft.com/office/powerpoint/2010/main" val="3263583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tr-TR"/>
              <a:t>Asıl metin stillerini düzenlemek için tıklayın</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2584FB62-F306-4D58-9794-73795B826B37}" type="datetimeFigureOut">
              <a:rPr lang="tr-TR" smtClean="0"/>
              <a:t>29.12.2019</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C7392E4E-47F9-4F72-88ED-38FD9A06E05F}" type="slidenum">
              <a:rPr lang="tr-TR" smtClean="0"/>
              <a:t>‹#›</a:t>
            </a:fld>
            <a:endParaRPr lang="tr-TR"/>
          </a:p>
        </p:txBody>
      </p:sp>
    </p:spTree>
    <p:extLst>
      <p:ext uri="{BB962C8B-B14F-4D97-AF65-F5344CB8AC3E}">
        <p14:creationId xmlns:p14="http://schemas.microsoft.com/office/powerpoint/2010/main" val="1727406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2584FB62-F306-4D58-9794-73795B826B37}" type="datetimeFigureOut">
              <a:rPr lang="tr-TR" smtClean="0"/>
              <a:t>29.12.2019</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C7392E4E-47F9-4F72-88ED-38FD9A06E05F}" type="slidenum">
              <a:rPr lang="tr-TR" smtClean="0"/>
              <a:t>‹#›</a:t>
            </a:fld>
            <a:endParaRPr lang="tr-TR"/>
          </a:p>
        </p:txBody>
      </p:sp>
    </p:spTree>
    <p:extLst>
      <p:ext uri="{BB962C8B-B14F-4D97-AF65-F5344CB8AC3E}">
        <p14:creationId xmlns:p14="http://schemas.microsoft.com/office/powerpoint/2010/main" val="2176486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84FB62-F306-4D58-9794-73795B826B37}" type="datetimeFigureOut">
              <a:rPr lang="tr-TR" smtClean="0"/>
              <a:t>29.12.2019</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C7392E4E-47F9-4F72-88ED-38FD9A06E05F}" type="slidenum">
              <a:rPr lang="tr-TR" smtClean="0"/>
              <a:t>‹#›</a:t>
            </a:fld>
            <a:endParaRPr lang="tr-TR"/>
          </a:p>
        </p:txBody>
      </p:sp>
    </p:spTree>
    <p:extLst>
      <p:ext uri="{BB962C8B-B14F-4D97-AF65-F5344CB8AC3E}">
        <p14:creationId xmlns:p14="http://schemas.microsoft.com/office/powerpoint/2010/main" val="1376578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tr-TR"/>
              <a:t>Asıl başlık stilini düzenlemek için tıklayın</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2584FB62-F306-4D58-9794-73795B826B37}" type="datetimeFigureOut">
              <a:rPr lang="tr-TR" smtClean="0"/>
              <a:t>29.12.2019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7392E4E-47F9-4F72-88ED-38FD9A06E05F}" type="slidenum">
              <a:rPr lang="tr-TR" smtClean="0"/>
              <a:t>‹#›</a:t>
            </a:fld>
            <a:endParaRPr lang="tr-TR"/>
          </a:p>
        </p:txBody>
      </p:sp>
    </p:spTree>
    <p:extLst>
      <p:ext uri="{BB962C8B-B14F-4D97-AF65-F5344CB8AC3E}">
        <p14:creationId xmlns:p14="http://schemas.microsoft.com/office/powerpoint/2010/main" val="997570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2584FB62-F306-4D58-9794-73795B826B37}" type="datetimeFigureOut">
              <a:rPr lang="tr-TR" smtClean="0"/>
              <a:t>29.12.2019</a:t>
            </a:fld>
            <a:endParaRPr lang="tr-T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7392E4E-47F9-4F72-88ED-38FD9A06E05F}" type="slidenum">
              <a:rPr lang="tr-TR" smtClean="0"/>
              <a:t>‹#›</a:t>
            </a:fld>
            <a:endParaRPr lang="tr-TR"/>
          </a:p>
        </p:txBody>
      </p:sp>
    </p:spTree>
    <p:extLst>
      <p:ext uri="{BB962C8B-B14F-4D97-AF65-F5344CB8AC3E}">
        <p14:creationId xmlns:p14="http://schemas.microsoft.com/office/powerpoint/2010/main" val="1545207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2584FB62-F306-4D58-9794-73795B826B37}" type="datetimeFigureOut">
              <a:rPr lang="tr-TR" smtClean="0"/>
              <a:t>29.12.2019</a:t>
            </a:fld>
            <a:endParaRPr lang="tr-TR"/>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tr-TR"/>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C7392E4E-47F9-4F72-88ED-38FD9A06E05F}" type="slidenum">
              <a:rPr lang="tr-TR" smtClean="0"/>
              <a:t>‹#›</a:t>
            </a:fld>
            <a:endParaRPr lang="tr-TR"/>
          </a:p>
        </p:txBody>
      </p:sp>
    </p:spTree>
    <p:extLst>
      <p:ext uri="{BB962C8B-B14F-4D97-AF65-F5344CB8AC3E}">
        <p14:creationId xmlns:p14="http://schemas.microsoft.com/office/powerpoint/2010/main" val="3369351183"/>
      </p:ext>
    </p:extLst>
  </p:cSld>
  <p:clrMap bg1="lt1" tx1="dk1" bg2="lt2" tx2="dk2" accent1="accent1" accent2="accent2" accent3="accent3" accent4="accent4" accent5="accent5" accent6="accent6" hlink="hlink" folHlink="folHlink"/>
  <p:sldLayoutIdLst>
    <p:sldLayoutId id="2147484876" r:id="rId1"/>
    <p:sldLayoutId id="2147484877" r:id="rId2"/>
    <p:sldLayoutId id="2147484878" r:id="rId3"/>
    <p:sldLayoutId id="2147484879" r:id="rId4"/>
    <p:sldLayoutId id="2147484880" r:id="rId5"/>
    <p:sldLayoutId id="2147484881" r:id="rId6"/>
    <p:sldLayoutId id="2147484882" r:id="rId7"/>
    <p:sldLayoutId id="2147484883" r:id="rId8"/>
    <p:sldLayoutId id="2147484884" r:id="rId9"/>
    <p:sldLayoutId id="2147484885" r:id="rId10"/>
    <p:sldLayoutId id="2147484886"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7">
            <a:extLst>
              <a:ext uri="{FF2B5EF4-FFF2-40B4-BE49-F238E27FC236}">
                <a16:creationId xmlns:a16="http://schemas.microsoft.com/office/drawing/2014/main" id="{594710DA-1DB4-42E4-845A-4625DA80D3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7" name="Rectangle 9">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Unvan 1">
            <a:extLst>
              <a:ext uri="{FF2B5EF4-FFF2-40B4-BE49-F238E27FC236}">
                <a16:creationId xmlns:a16="http://schemas.microsoft.com/office/drawing/2014/main" id="{651D27C0-B7A7-44B5-8F70-9995404874CC}"/>
              </a:ext>
            </a:extLst>
          </p:cNvPr>
          <p:cNvSpPr>
            <a:spLocks noGrp="1"/>
          </p:cNvSpPr>
          <p:nvPr>
            <p:ph type="ctrTitle"/>
          </p:nvPr>
        </p:nvSpPr>
        <p:spPr>
          <a:xfrm>
            <a:off x="-339524" y="1183999"/>
            <a:ext cx="12871048" cy="1325562"/>
          </a:xfrm>
          <a:prstGeom prst="ellipse">
            <a:avLst/>
          </a:prstGeom>
        </p:spPr>
        <p:txBody>
          <a:bodyPr vert="horz" lIns="91440" tIns="45720" rIns="91440" bIns="45720" rtlCol="0" anchor="b">
            <a:noAutofit/>
          </a:bodyPr>
          <a:lstStyle/>
          <a:p>
            <a:pPr>
              <a:lnSpc>
                <a:spcPct val="90000"/>
              </a:lnSpc>
            </a:pPr>
            <a:r>
              <a:rPr lang="en-US" sz="5700" b="1" dirty="0">
                <a:solidFill>
                  <a:schemeClr val="bg1">
                    <a:lumMod val="65000"/>
                    <a:lumOff val="35000"/>
                  </a:schemeClr>
                </a:solidFill>
              </a:rPr>
              <a:t>AKILLI</a:t>
            </a:r>
            <a:r>
              <a:rPr lang="tr-TR" sz="5700" b="1" dirty="0">
                <a:solidFill>
                  <a:schemeClr val="bg1">
                    <a:lumMod val="65000"/>
                    <a:lumOff val="35000"/>
                  </a:schemeClr>
                </a:solidFill>
              </a:rPr>
              <a:t> </a:t>
            </a:r>
            <a:r>
              <a:rPr lang="en-US" sz="5700" b="1" dirty="0">
                <a:solidFill>
                  <a:schemeClr val="bg1">
                    <a:lumMod val="65000"/>
                    <a:lumOff val="35000"/>
                  </a:schemeClr>
                </a:solidFill>
              </a:rPr>
              <a:t>KÜTÜPHANE</a:t>
            </a:r>
          </a:p>
        </p:txBody>
      </p:sp>
      <p:sp>
        <p:nvSpPr>
          <p:cNvPr id="3" name="Alt Başlık 2">
            <a:extLst>
              <a:ext uri="{FF2B5EF4-FFF2-40B4-BE49-F238E27FC236}">
                <a16:creationId xmlns:a16="http://schemas.microsoft.com/office/drawing/2014/main" id="{F5B7416A-32A8-4E4C-96D2-BB191196635C}"/>
              </a:ext>
            </a:extLst>
          </p:cNvPr>
          <p:cNvSpPr>
            <a:spLocks noGrp="1"/>
          </p:cNvSpPr>
          <p:nvPr>
            <p:ph type="subTitle" idx="1"/>
          </p:nvPr>
        </p:nvSpPr>
        <p:spPr>
          <a:xfrm>
            <a:off x="1457960" y="4074071"/>
            <a:ext cx="8595360" cy="2584449"/>
          </a:xfrm>
        </p:spPr>
        <p:txBody>
          <a:bodyPr vert="horz" lIns="91440" tIns="45720" rIns="91440" bIns="45720" rtlCol="0">
            <a:normAutofit/>
          </a:bodyPr>
          <a:lstStyle/>
          <a:p>
            <a:endParaRPr lang="en-US" cap="none" dirty="0">
              <a:solidFill>
                <a:schemeClr val="bg1">
                  <a:lumMod val="75000"/>
                  <a:lumOff val="25000"/>
                </a:schemeClr>
              </a:solidFill>
            </a:endParaRPr>
          </a:p>
          <a:p>
            <a:pPr indent="-182880">
              <a:buFont typeface="Arial" panose="020B0604020202020204" pitchFamily="34" charset="0"/>
              <a:buChar char="•"/>
            </a:pPr>
            <a:r>
              <a:rPr lang="en-US" dirty="0">
                <a:solidFill>
                  <a:schemeClr val="bg1">
                    <a:lumMod val="75000"/>
                    <a:lumOff val="25000"/>
                  </a:schemeClr>
                </a:solidFill>
              </a:rPr>
              <a:t>172803039 </a:t>
            </a:r>
            <a:r>
              <a:rPr lang="tr-TR" dirty="0">
                <a:solidFill>
                  <a:schemeClr val="bg1">
                    <a:lumMod val="75000"/>
                    <a:lumOff val="25000"/>
                  </a:schemeClr>
                </a:solidFill>
              </a:rPr>
              <a:t>-</a:t>
            </a:r>
            <a:r>
              <a:rPr lang="en-US" dirty="0">
                <a:solidFill>
                  <a:schemeClr val="bg1">
                    <a:lumMod val="75000"/>
                    <a:lumOff val="25000"/>
                  </a:schemeClr>
                </a:solidFill>
              </a:rPr>
              <a:t> OĞUZHAN BÖLME</a:t>
            </a:r>
          </a:p>
          <a:p>
            <a:pPr indent="-182880">
              <a:buFont typeface="Arial" panose="020B0604020202020204" pitchFamily="34" charset="0"/>
              <a:buChar char="•"/>
            </a:pPr>
            <a:r>
              <a:rPr lang="en-US" cap="none" dirty="0">
                <a:solidFill>
                  <a:schemeClr val="bg1">
                    <a:lumMod val="75000"/>
                    <a:lumOff val="25000"/>
                  </a:schemeClr>
                </a:solidFill>
              </a:rPr>
              <a:t>172803019 </a:t>
            </a:r>
            <a:r>
              <a:rPr lang="tr-TR" cap="none" dirty="0">
                <a:solidFill>
                  <a:schemeClr val="bg1">
                    <a:lumMod val="75000"/>
                    <a:lumOff val="25000"/>
                  </a:schemeClr>
                </a:solidFill>
              </a:rPr>
              <a:t>-</a:t>
            </a:r>
            <a:r>
              <a:rPr lang="en-US" cap="none" dirty="0">
                <a:solidFill>
                  <a:schemeClr val="bg1">
                    <a:lumMod val="75000"/>
                    <a:lumOff val="25000"/>
                  </a:schemeClr>
                </a:solidFill>
              </a:rPr>
              <a:t> EMRE ŞAHİN</a:t>
            </a:r>
          </a:p>
          <a:p>
            <a:pPr indent="-182880">
              <a:buFont typeface="Arial" panose="020B0604020202020204" pitchFamily="34" charset="0"/>
              <a:buChar char="•"/>
            </a:pPr>
            <a:r>
              <a:rPr lang="en-US" cap="none" dirty="0">
                <a:solidFill>
                  <a:schemeClr val="bg1">
                    <a:lumMod val="75000"/>
                    <a:lumOff val="25000"/>
                  </a:schemeClr>
                </a:solidFill>
              </a:rPr>
              <a:t>172802048 </a:t>
            </a:r>
            <a:r>
              <a:rPr lang="tr-TR" dirty="0">
                <a:solidFill>
                  <a:schemeClr val="bg1">
                    <a:lumMod val="75000"/>
                    <a:lumOff val="25000"/>
                  </a:schemeClr>
                </a:solidFill>
              </a:rPr>
              <a:t>- </a:t>
            </a:r>
            <a:r>
              <a:rPr lang="en-US" cap="none" dirty="0">
                <a:solidFill>
                  <a:schemeClr val="bg1">
                    <a:lumMod val="75000"/>
                    <a:lumOff val="25000"/>
                  </a:schemeClr>
                </a:solidFill>
              </a:rPr>
              <a:t>OKTAY IŞIK</a:t>
            </a:r>
          </a:p>
          <a:p>
            <a:pPr indent="-182880">
              <a:buFont typeface="Arial" panose="020B0604020202020204" pitchFamily="34" charset="0"/>
              <a:buChar char="•"/>
            </a:pPr>
            <a:r>
              <a:rPr lang="tr-TR" cap="none" dirty="0">
                <a:solidFill>
                  <a:schemeClr val="bg1">
                    <a:lumMod val="75000"/>
                    <a:lumOff val="25000"/>
                  </a:schemeClr>
                </a:solidFill>
              </a:rPr>
              <a:t>1</a:t>
            </a:r>
            <a:r>
              <a:rPr lang="en-US" cap="none" dirty="0">
                <a:solidFill>
                  <a:schemeClr val="bg1">
                    <a:lumMod val="75000"/>
                    <a:lumOff val="25000"/>
                  </a:schemeClr>
                </a:solidFill>
              </a:rPr>
              <a:t>7280</a:t>
            </a:r>
            <a:r>
              <a:rPr lang="tr-TR" cap="none" dirty="0">
                <a:solidFill>
                  <a:schemeClr val="bg1">
                    <a:lumMod val="75000"/>
                    <a:lumOff val="25000"/>
                  </a:schemeClr>
                </a:solidFill>
              </a:rPr>
              <a:t>2026</a:t>
            </a:r>
            <a:r>
              <a:rPr lang="en-US" cap="none" dirty="0">
                <a:solidFill>
                  <a:schemeClr val="bg1">
                    <a:lumMod val="75000"/>
                    <a:lumOff val="25000"/>
                  </a:schemeClr>
                </a:solidFill>
              </a:rPr>
              <a:t> </a:t>
            </a:r>
            <a:r>
              <a:rPr lang="tr-TR" cap="none" dirty="0">
                <a:solidFill>
                  <a:schemeClr val="bg1">
                    <a:lumMod val="75000"/>
                    <a:lumOff val="25000"/>
                  </a:schemeClr>
                </a:solidFill>
              </a:rPr>
              <a:t>-</a:t>
            </a:r>
            <a:r>
              <a:rPr lang="en-US" cap="none" dirty="0">
                <a:solidFill>
                  <a:schemeClr val="bg1">
                    <a:lumMod val="75000"/>
                    <a:lumOff val="25000"/>
                  </a:schemeClr>
                </a:solidFill>
              </a:rPr>
              <a:t> FURKAN AY</a:t>
            </a:r>
          </a:p>
        </p:txBody>
      </p:sp>
      <p:sp>
        <p:nvSpPr>
          <p:cNvPr id="29" name="Rectangle 11">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ikdörtgen 3">
            <a:extLst>
              <a:ext uri="{FF2B5EF4-FFF2-40B4-BE49-F238E27FC236}">
                <a16:creationId xmlns:a16="http://schemas.microsoft.com/office/drawing/2014/main" id="{4EF11C6D-88C2-4384-8D47-581D34C7874F}"/>
              </a:ext>
            </a:extLst>
          </p:cNvPr>
          <p:cNvSpPr/>
          <p:nvPr/>
        </p:nvSpPr>
        <p:spPr>
          <a:xfrm>
            <a:off x="2592729" y="3287210"/>
            <a:ext cx="6123008" cy="646331"/>
          </a:xfrm>
          <a:prstGeom prst="rect">
            <a:avLst/>
          </a:prstGeom>
          <a:noFill/>
          <a:ln>
            <a:noFill/>
          </a:ln>
        </p:spPr>
        <p:txBody>
          <a:bodyPr wrap="square">
            <a:spAutoFit/>
          </a:bodyPr>
          <a:lstStyle/>
          <a:p>
            <a:pPr algn="ctr"/>
            <a:r>
              <a:rPr lang="en-US" sz="3600" dirty="0">
                <a:solidFill>
                  <a:schemeClr val="bg1">
                    <a:lumMod val="65000"/>
                    <a:lumOff val="35000"/>
                  </a:schemeClr>
                </a:solidFill>
              </a:rPr>
              <a:t>GRUP İSMİ : GENCİZBİZ</a:t>
            </a:r>
          </a:p>
        </p:txBody>
      </p:sp>
    </p:spTree>
    <p:extLst>
      <p:ext uri="{BB962C8B-B14F-4D97-AF65-F5344CB8AC3E}">
        <p14:creationId xmlns:p14="http://schemas.microsoft.com/office/powerpoint/2010/main" val="355103138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09E161E-B831-4032-A3A7-856593764186}"/>
              </a:ext>
            </a:extLst>
          </p:cNvPr>
          <p:cNvSpPr>
            <a:spLocks noGrp="1"/>
          </p:cNvSpPr>
          <p:nvPr>
            <p:ph type="title"/>
          </p:nvPr>
        </p:nvSpPr>
        <p:spPr>
          <a:xfrm>
            <a:off x="509518" y="365760"/>
            <a:ext cx="9692640" cy="1325562"/>
          </a:xfrm>
        </p:spPr>
        <p:txBody>
          <a:bodyPr/>
          <a:lstStyle/>
          <a:p>
            <a:pPr algn="ctr"/>
            <a:r>
              <a:rPr lang="tr-TR" dirty="0" err="1"/>
              <a:t>Views</a:t>
            </a:r>
            <a:endParaRPr lang="tr-TR" dirty="0"/>
          </a:p>
        </p:txBody>
      </p:sp>
      <p:sp>
        <p:nvSpPr>
          <p:cNvPr id="3" name="İçerik Yer Tutucusu 2">
            <a:extLst>
              <a:ext uri="{FF2B5EF4-FFF2-40B4-BE49-F238E27FC236}">
                <a16:creationId xmlns:a16="http://schemas.microsoft.com/office/drawing/2014/main" id="{42E5EAD4-18E1-4778-A578-1F9745BB7A8E}"/>
              </a:ext>
            </a:extLst>
          </p:cNvPr>
          <p:cNvSpPr>
            <a:spLocks noGrp="1"/>
          </p:cNvSpPr>
          <p:nvPr>
            <p:ph idx="1"/>
          </p:nvPr>
        </p:nvSpPr>
        <p:spPr/>
        <p:txBody>
          <a:bodyPr/>
          <a:lstStyle/>
          <a:p>
            <a:endParaRPr lang="tr-TR" dirty="0"/>
          </a:p>
        </p:txBody>
      </p:sp>
      <p:pic>
        <p:nvPicPr>
          <p:cNvPr id="4" name="Resim 3">
            <a:extLst>
              <a:ext uri="{FF2B5EF4-FFF2-40B4-BE49-F238E27FC236}">
                <a16:creationId xmlns:a16="http://schemas.microsoft.com/office/drawing/2014/main" id="{5B79F37D-C6CA-480B-BDFD-60EBF176E13B}"/>
              </a:ext>
            </a:extLst>
          </p:cNvPr>
          <p:cNvPicPr>
            <a:picLocks noChangeAspect="1"/>
          </p:cNvPicPr>
          <p:nvPr/>
        </p:nvPicPr>
        <p:blipFill>
          <a:blip r:embed="rId2"/>
          <a:stretch>
            <a:fillRect/>
          </a:stretch>
        </p:blipFill>
        <p:spPr>
          <a:xfrm>
            <a:off x="2859440" y="1939919"/>
            <a:ext cx="5400223" cy="4377696"/>
          </a:xfrm>
          <a:prstGeom prst="rect">
            <a:avLst/>
          </a:prstGeom>
        </p:spPr>
      </p:pic>
    </p:spTree>
    <p:extLst>
      <p:ext uri="{BB962C8B-B14F-4D97-AF65-F5344CB8AC3E}">
        <p14:creationId xmlns:p14="http://schemas.microsoft.com/office/powerpoint/2010/main" val="4193291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4D5BF5A8-F588-4169-AFF6-56A069AC63C3}"/>
              </a:ext>
            </a:extLst>
          </p:cNvPr>
          <p:cNvSpPr>
            <a:spLocks noGrp="1"/>
          </p:cNvSpPr>
          <p:nvPr>
            <p:ph type="title"/>
          </p:nvPr>
        </p:nvSpPr>
        <p:spPr>
          <a:xfrm>
            <a:off x="1080000" y="246575"/>
            <a:ext cx="9692640" cy="1325562"/>
          </a:xfrm>
        </p:spPr>
        <p:txBody>
          <a:bodyPr/>
          <a:lstStyle/>
          <a:p>
            <a:r>
              <a:rPr lang="tr-TR" dirty="0"/>
              <a:t>Ana Menu </a:t>
            </a:r>
            <a:r>
              <a:rPr lang="tr-TR" dirty="0" err="1"/>
              <a:t>Controllerı</a:t>
            </a:r>
            <a:endParaRPr lang="tr-TR" dirty="0"/>
          </a:p>
        </p:txBody>
      </p:sp>
      <p:sp>
        <p:nvSpPr>
          <p:cNvPr id="3" name="İçerik Yer Tutucusu 2">
            <a:extLst>
              <a:ext uri="{FF2B5EF4-FFF2-40B4-BE49-F238E27FC236}">
                <a16:creationId xmlns:a16="http://schemas.microsoft.com/office/drawing/2014/main" id="{36FD7C22-F515-4CF0-A856-EADA6AF8ACC8}"/>
              </a:ext>
            </a:extLst>
          </p:cNvPr>
          <p:cNvSpPr>
            <a:spLocks noGrp="1"/>
          </p:cNvSpPr>
          <p:nvPr>
            <p:ph idx="1"/>
          </p:nvPr>
        </p:nvSpPr>
        <p:spPr/>
        <p:txBody>
          <a:bodyPr/>
          <a:lstStyle/>
          <a:p>
            <a:endParaRPr lang="tr-TR"/>
          </a:p>
        </p:txBody>
      </p:sp>
      <p:pic>
        <p:nvPicPr>
          <p:cNvPr id="4" name="Resim 3">
            <a:extLst>
              <a:ext uri="{FF2B5EF4-FFF2-40B4-BE49-F238E27FC236}">
                <a16:creationId xmlns:a16="http://schemas.microsoft.com/office/drawing/2014/main" id="{7684A02F-3210-4A75-A307-1E6B071E062B}"/>
              </a:ext>
            </a:extLst>
          </p:cNvPr>
          <p:cNvPicPr>
            <a:picLocks noChangeAspect="1"/>
          </p:cNvPicPr>
          <p:nvPr/>
        </p:nvPicPr>
        <p:blipFill>
          <a:blip r:embed="rId2"/>
          <a:stretch>
            <a:fillRect/>
          </a:stretch>
        </p:blipFill>
        <p:spPr>
          <a:xfrm>
            <a:off x="1080001" y="1800000"/>
            <a:ext cx="9360364" cy="4608000"/>
          </a:xfrm>
          <a:prstGeom prst="rect">
            <a:avLst/>
          </a:prstGeom>
        </p:spPr>
      </p:pic>
    </p:spTree>
    <p:extLst>
      <p:ext uri="{BB962C8B-B14F-4D97-AF65-F5344CB8AC3E}">
        <p14:creationId xmlns:p14="http://schemas.microsoft.com/office/powerpoint/2010/main" val="488974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114419B0-68AF-401C-8E8F-5D9C90DC23DD}"/>
              </a:ext>
            </a:extLst>
          </p:cNvPr>
          <p:cNvSpPr>
            <a:spLocks noGrp="1"/>
          </p:cNvSpPr>
          <p:nvPr>
            <p:ph type="title"/>
          </p:nvPr>
        </p:nvSpPr>
        <p:spPr>
          <a:xfrm>
            <a:off x="1019219" y="239242"/>
            <a:ext cx="9692640" cy="1325562"/>
          </a:xfrm>
        </p:spPr>
        <p:txBody>
          <a:bodyPr/>
          <a:lstStyle/>
          <a:p>
            <a:r>
              <a:rPr lang="tr-TR" dirty="0"/>
              <a:t>Kullanıcı İşlemlerinin Yapıldığı Controller</a:t>
            </a:r>
          </a:p>
        </p:txBody>
      </p:sp>
      <p:sp>
        <p:nvSpPr>
          <p:cNvPr id="3" name="İçerik Yer Tutucusu 2">
            <a:extLst>
              <a:ext uri="{FF2B5EF4-FFF2-40B4-BE49-F238E27FC236}">
                <a16:creationId xmlns:a16="http://schemas.microsoft.com/office/drawing/2014/main" id="{752199D2-AF31-4246-8199-22819F08E94B}"/>
              </a:ext>
            </a:extLst>
          </p:cNvPr>
          <p:cNvSpPr>
            <a:spLocks noGrp="1"/>
          </p:cNvSpPr>
          <p:nvPr>
            <p:ph idx="1"/>
          </p:nvPr>
        </p:nvSpPr>
        <p:spPr/>
        <p:txBody>
          <a:bodyPr/>
          <a:lstStyle/>
          <a:p>
            <a:endParaRPr lang="tr-TR"/>
          </a:p>
        </p:txBody>
      </p:sp>
      <p:pic>
        <p:nvPicPr>
          <p:cNvPr id="4" name="Resim 3">
            <a:extLst>
              <a:ext uri="{FF2B5EF4-FFF2-40B4-BE49-F238E27FC236}">
                <a16:creationId xmlns:a16="http://schemas.microsoft.com/office/drawing/2014/main" id="{18E28C1E-63BD-4765-94A2-554ADF2CB82D}"/>
              </a:ext>
            </a:extLst>
          </p:cNvPr>
          <p:cNvPicPr>
            <a:picLocks noChangeAspect="1"/>
          </p:cNvPicPr>
          <p:nvPr/>
        </p:nvPicPr>
        <p:blipFill>
          <a:blip r:embed="rId2"/>
          <a:stretch>
            <a:fillRect/>
          </a:stretch>
        </p:blipFill>
        <p:spPr>
          <a:xfrm>
            <a:off x="1080001" y="1800000"/>
            <a:ext cx="9360364" cy="4608000"/>
          </a:xfrm>
          <a:prstGeom prst="rect">
            <a:avLst/>
          </a:prstGeom>
        </p:spPr>
      </p:pic>
    </p:spTree>
    <p:extLst>
      <p:ext uri="{BB962C8B-B14F-4D97-AF65-F5344CB8AC3E}">
        <p14:creationId xmlns:p14="http://schemas.microsoft.com/office/powerpoint/2010/main" val="3234769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34197FE1-6305-439C-A290-046E72DBF352}"/>
              </a:ext>
            </a:extLst>
          </p:cNvPr>
          <p:cNvSpPr>
            <a:spLocks noGrp="1"/>
          </p:cNvSpPr>
          <p:nvPr>
            <p:ph type="title"/>
          </p:nvPr>
        </p:nvSpPr>
        <p:spPr>
          <a:xfrm>
            <a:off x="911755" y="200324"/>
            <a:ext cx="9692640" cy="1325562"/>
          </a:xfrm>
        </p:spPr>
        <p:txBody>
          <a:bodyPr/>
          <a:lstStyle/>
          <a:p>
            <a:r>
              <a:rPr lang="tr-TR" dirty="0"/>
              <a:t>Kitap İşlemlerinin </a:t>
            </a:r>
            <a:r>
              <a:rPr lang="tr-TR" dirty="0" err="1"/>
              <a:t>Controllerı</a:t>
            </a:r>
            <a:endParaRPr lang="tr-TR" dirty="0"/>
          </a:p>
        </p:txBody>
      </p:sp>
      <p:sp>
        <p:nvSpPr>
          <p:cNvPr id="3" name="İçerik Yer Tutucusu 2">
            <a:extLst>
              <a:ext uri="{FF2B5EF4-FFF2-40B4-BE49-F238E27FC236}">
                <a16:creationId xmlns:a16="http://schemas.microsoft.com/office/drawing/2014/main" id="{ABB5F488-3553-4AD6-8F5A-189712603CAA}"/>
              </a:ext>
            </a:extLst>
          </p:cNvPr>
          <p:cNvSpPr>
            <a:spLocks noGrp="1"/>
          </p:cNvSpPr>
          <p:nvPr>
            <p:ph idx="1"/>
          </p:nvPr>
        </p:nvSpPr>
        <p:spPr/>
        <p:txBody>
          <a:bodyPr/>
          <a:lstStyle/>
          <a:p>
            <a:endParaRPr lang="tr-TR"/>
          </a:p>
        </p:txBody>
      </p:sp>
      <p:pic>
        <p:nvPicPr>
          <p:cNvPr id="5" name="Resim 4">
            <a:extLst>
              <a:ext uri="{FF2B5EF4-FFF2-40B4-BE49-F238E27FC236}">
                <a16:creationId xmlns:a16="http://schemas.microsoft.com/office/drawing/2014/main" id="{9893AD17-A478-40C7-9B71-383E2B0ABD2D}"/>
              </a:ext>
            </a:extLst>
          </p:cNvPr>
          <p:cNvPicPr>
            <a:picLocks noChangeAspect="1"/>
          </p:cNvPicPr>
          <p:nvPr/>
        </p:nvPicPr>
        <p:blipFill>
          <a:blip r:embed="rId2"/>
          <a:stretch>
            <a:fillRect/>
          </a:stretch>
        </p:blipFill>
        <p:spPr>
          <a:xfrm>
            <a:off x="1080000" y="1800000"/>
            <a:ext cx="9354988" cy="4608000"/>
          </a:xfrm>
          <a:prstGeom prst="rect">
            <a:avLst/>
          </a:prstGeom>
        </p:spPr>
      </p:pic>
    </p:spTree>
    <p:extLst>
      <p:ext uri="{BB962C8B-B14F-4D97-AF65-F5344CB8AC3E}">
        <p14:creationId xmlns:p14="http://schemas.microsoft.com/office/powerpoint/2010/main" val="1568711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162AA202-160F-42F9-8047-7F988DFAD826}"/>
              </a:ext>
            </a:extLst>
          </p:cNvPr>
          <p:cNvSpPr>
            <a:spLocks noGrp="1"/>
          </p:cNvSpPr>
          <p:nvPr>
            <p:ph type="title"/>
          </p:nvPr>
        </p:nvSpPr>
        <p:spPr>
          <a:xfrm>
            <a:off x="903057" y="458649"/>
            <a:ext cx="9692640" cy="1325562"/>
          </a:xfrm>
        </p:spPr>
        <p:txBody>
          <a:bodyPr/>
          <a:lstStyle/>
          <a:p>
            <a:pPr algn="ctr"/>
            <a:r>
              <a:rPr lang="tr-TR" dirty="0"/>
              <a:t>Database</a:t>
            </a:r>
          </a:p>
        </p:txBody>
      </p:sp>
      <p:sp>
        <p:nvSpPr>
          <p:cNvPr id="3" name="İçerik Yer Tutucusu 2">
            <a:extLst>
              <a:ext uri="{FF2B5EF4-FFF2-40B4-BE49-F238E27FC236}">
                <a16:creationId xmlns:a16="http://schemas.microsoft.com/office/drawing/2014/main" id="{24BE7E0B-D7E0-46EF-AC3C-C0C346229408}"/>
              </a:ext>
            </a:extLst>
          </p:cNvPr>
          <p:cNvSpPr>
            <a:spLocks noGrp="1"/>
          </p:cNvSpPr>
          <p:nvPr>
            <p:ph idx="1"/>
          </p:nvPr>
        </p:nvSpPr>
        <p:spPr/>
        <p:txBody>
          <a:bodyPr/>
          <a:lstStyle/>
          <a:p>
            <a:endParaRPr lang="tr-TR"/>
          </a:p>
        </p:txBody>
      </p:sp>
      <p:pic>
        <p:nvPicPr>
          <p:cNvPr id="4" name="Resim 3">
            <a:extLst>
              <a:ext uri="{FF2B5EF4-FFF2-40B4-BE49-F238E27FC236}">
                <a16:creationId xmlns:a16="http://schemas.microsoft.com/office/drawing/2014/main" id="{F2CA5E4B-1072-44ED-8FD2-1C39BC264830}"/>
              </a:ext>
            </a:extLst>
          </p:cNvPr>
          <p:cNvPicPr>
            <a:picLocks noChangeAspect="1"/>
          </p:cNvPicPr>
          <p:nvPr/>
        </p:nvPicPr>
        <p:blipFill>
          <a:blip r:embed="rId2"/>
          <a:stretch>
            <a:fillRect/>
          </a:stretch>
        </p:blipFill>
        <p:spPr>
          <a:xfrm>
            <a:off x="3515915" y="1784211"/>
            <a:ext cx="4736833" cy="4395926"/>
          </a:xfrm>
          <a:prstGeom prst="rect">
            <a:avLst/>
          </a:prstGeom>
        </p:spPr>
      </p:pic>
    </p:spTree>
    <p:extLst>
      <p:ext uri="{BB962C8B-B14F-4D97-AF65-F5344CB8AC3E}">
        <p14:creationId xmlns:p14="http://schemas.microsoft.com/office/powerpoint/2010/main" val="1831847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E99B07E7-7010-4683-BE49-9195CFD9F55F}"/>
              </a:ext>
            </a:extLst>
          </p:cNvPr>
          <p:cNvSpPr>
            <a:spLocks noGrp="1"/>
          </p:cNvSpPr>
          <p:nvPr>
            <p:ph type="title"/>
          </p:nvPr>
        </p:nvSpPr>
        <p:spPr>
          <a:xfrm>
            <a:off x="949356" y="190660"/>
            <a:ext cx="9692640" cy="1325562"/>
          </a:xfrm>
        </p:spPr>
        <p:txBody>
          <a:bodyPr>
            <a:normAutofit fontScale="90000"/>
          </a:bodyPr>
          <a:lstStyle/>
          <a:p>
            <a:r>
              <a:rPr lang="tr-TR" dirty="0" err="1"/>
              <a:t>Entity</a:t>
            </a:r>
            <a:r>
              <a:rPr lang="tr-TR" dirty="0"/>
              <a:t> Framework Sayesinde </a:t>
            </a:r>
            <a:r>
              <a:rPr lang="tr-TR" dirty="0" err="1"/>
              <a:t>Sql’deki</a:t>
            </a:r>
            <a:r>
              <a:rPr lang="tr-TR" dirty="0"/>
              <a:t> Tabloların Modellere Bağlanması</a:t>
            </a:r>
          </a:p>
        </p:txBody>
      </p:sp>
      <p:sp>
        <p:nvSpPr>
          <p:cNvPr id="3" name="İçerik Yer Tutucusu 2">
            <a:extLst>
              <a:ext uri="{FF2B5EF4-FFF2-40B4-BE49-F238E27FC236}">
                <a16:creationId xmlns:a16="http://schemas.microsoft.com/office/drawing/2014/main" id="{48E17F40-59FE-46D9-9912-1FBE2CD104D2}"/>
              </a:ext>
            </a:extLst>
          </p:cNvPr>
          <p:cNvSpPr>
            <a:spLocks noGrp="1"/>
          </p:cNvSpPr>
          <p:nvPr>
            <p:ph idx="1"/>
          </p:nvPr>
        </p:nvSpPr>
        <p:spPr/>
        <p:txBody>
          <a:bodyPr/>
          <a:lstStyle/>
          <a:p>
            <a:endParaRPr lang="tr-TR"/>
          </a:p>
        </p:txBody>
      </p:sp>
      <p:pic>
        <p:nvPicPr>
          <p:cNvPr id="4" name="Resim 3">
            <a:extLst>
              <a:ext uri="{FF2B5EF4-FFF2-40B4-BE49-F238E27FC236}">
                <a16:creationId xmlns:a16="http://schemas.microsoft.com/office/drawing/2014/main" id="{2AA7820C-B824-4973-A5A8-110B6AC2B6B8}"/>
              </a:ext>
            </a:extLst>
          </p:cNvPr>
          <p:cNvPicPr>
            <a:picLocks noChangeAspect="1"/>
          </p:cNvPicPr>
          <p:nvPr/>
        </p:nvPicPr>
        <p:blipFill>
          <a:blip r:embed="rId2"/>
          <a:stretch>
            <a:fillRect/>
          </a:stretch>
        </p:blipFill>
        <p:spPr>
          <a:xfrm>
            <a:off x="1080000" y="1800000"/>
            <a:ext cx="9363686" cy="4608000"/>
          </a:xfrm>
          <a:prstGeom prst="rect">
            <a:avLst/>
          </a:prstGeom>
        </p:spPr>
      </p:pic>
    </p:spTree>
    <p:extLst>
      <p:ext uri="{BB962C8B-B14F-4D97-AF65-F5344CB8AC3E}">
        <p14:creationId xmlns:p14="http://schemas.microsoft.com/office/powerpoint/2010/main" val="3630623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D38E38A-06F9-4358-AC5F-93D447C67FDC}"/>
              </a:ext>
            </a:extLst>
          </p:cNvPr>
          <p:cNvSpPr>
            <a:spLocks noGrp="1"/>
          </p:cNvSpPr>
          <p:nvPr>
            <p:ph type="title"/>
          </p:nvPr>
        </p:nvSpPr>
        <p:spPr>
          <a:xfrm>
            <a:off x="830012" y="410902"/>
            <a:ext cx="9958828" cy="1325562"/>
          </a:xfrm>
        </p:spPr>
        <p:txBody>
          <a:bodyPr>
            <a:normAutofit fontScale="90000"/>
          </a:bodyPr>
          <a:lstStyle/>
          <a:p>
            <a:r>
              <a:rPr lang="tr-TR" dirty="0"/>
              <a:t>Verilerin Geçici veya Kalıcı Olarak JSON Formatında Tutulmasını Sağlayan Sınıf</a:t>
            </a:r>
          </a:p>
        </p:txBody>
      </p:sp>
      <p:sp>
        <p:nvSpPr>
          <p:cNvPr id="3" name="İçerik Yer Tutucusu 2">
            <a:extLst>
              <a:ext uri="{FF2B5EF4-FFF2-40B4-BE49-F238E27FC236}">
                <a16:creationId xmlns:a16="http://schemas.microsoft.com/office/drawing/2014/main" id="{B5314019-3A8F-4633-B144-3750E2D953E8}"/>
              </a:ext>
            </a:extLst>
          </p:cNvPr>
          <p:cNvSpPr>
            <a:spLocks noGrp="1"/>
          </p:cNvSpPr>
          <p:nvPr>
            <p:ph idx="1"/>
          </p:nvPr>
        </p:nvSpPr>
        <p:spPr/>
        <p:txBody>
          <a:bodyPr/>
          <a:lstStyle/>
          <a:p>
            <a:endParaRPr lang="tr-TR"/>
          </a:p>
        </p:txBody>
      </p:sp>
      <p:pic>
        <p:nvPicPr>
          <p:cNvPr id="4" name="Resim 3">
            <a:extLst>
              <a:ext uri="{FF2B5EF4-FFF2-40B4-BE49-F238E27FC236}">
                <a16:creationId xmlns:a16="http://schemas.microsoft.com/office/drawing/2014/main" id="{750AD4FF-F53D-4FA7-80BC-FCD024AB1B67}"/>
              </a:ext>
            </a:extLst>
          </p:cNvPr>
          <p:cNvPicPr>
            <a:picLocks noChangeAspect="1"/>
          </p:cNvPicPr>
          <p:nvPr/>
        </p:nvPicPr>
        <p:blipFill>
          <a:blip r:embed="rId2"/>
          <a:stretch>
            <a:fillRect/>
          </a:stretch>
        </p:blipFill>
        <p:spPr>
          <a:xfrm>
            <a:off x="1080000" y="1800000"/>
            <a:ext cx="9356946" cy="4608000"/>
          </a:xfrm>
          <a:prstGeom prst="rect">
            <a:avLst/>
          </a:prstGeom>
        </p:spPr>
      </p:pic>
    </p:spTree>
    <p:extLst>
      <p:ext uri="{BB962C8B-B14F-4D97-AF65-F5344CB8AC3E}">
        <p14:creationId xmlns:p14="http://schemas.microsoft.com/office/powerpoint/2010/main" val="3299648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CA69EB67-65B6-4B76-99B1-81200C69DCB0}"/>
              </a:ext>
            </a:extLst>
          </p:cNvPr>
          <p:cNvSpPr>
            <a:spLocks noGrp="1"/>
          </p:cNvSpPr>
          <p:nvPr>
            <p:ph type="title"/>
          </p:nvPr>
        </p:nvSpPr>
        <p:spPr>
          <a:xfrm>
            <a:off x="932588" y="110531"/>
            <a:ext cx="9692640" cy="1325562"/>
          </a:xfrm>
        </p:spPr>
        <p:txBody>
          <a:bodyPr/>
          <a:lstStyle/>
          <a:p>
            <a:r>
              <a:rPr lang="tr-TR" dirty="0"/>
              <a:t>Google </a:t>
            </a:r>
            <a:r>
              <a:rPr lang="tr-TR" dirty="0" err="1"/>
              <a:t>Books</a:t>
            </a:r>
            <a:r>
              <a:rPr lang="tr-TR" dirty="0"/>
              <a:t> </a:t>
            </a:r>
            <a:r>
              <a:rPr lang="tr-TR" dirty="0" err="1"/>
              <a:t>Api</a:t>
            </a:r>
            <a:endParaRPr lang="tr-TR" dirty="0"/>
          </a:p>
        </p:txBody>
      </p:sp>
      <p:sp>
        <p:nvSpPr>
          <p:cNvPr id="3" name="İçerik Yer Tutucusu 2">
            <a:extLst>
              <a:ext uri="{FF2B5EF4-FFF2-40B4-BE49-F238E27FC236}">
                <a16:creationId xmlns:a16="http://schemas.microsoft.com/office/drawing/2014/main" id="{859E76B0-D6E6-4A59-B5EB-16098759DD86}"/>
              </a:ext>
            </a:extLst>
          </p:cNvPr>
          <p:cNvSpPr>
            <a:spLocks noGrp="1"/>
          </p:cNvSpPr>
          <p:nvPr>
            <p:ph idx="1"/>
          </p:nvPr>
        </p:nvSpPr>
        <p:spPr/>
        <p:txBody>
          <a:bodyPr/>
          <a:lstStyle/>
          <a:p>
            <a:endParaRPr lang="tr-TR"/>
          </a:p>
        </p:txBody>
      </p:sp>
      <p:pic>
        <p:nvPicPr>
          <p:cNvPr id="4" name="Resim 3">
            <a:extLst>
              <a:ext uri="{FF2B5EF4-FFF2-40B4-BE49-F238E27FC236}">
                <a16:creationId xmlns:a16="http://schemas.microsoft.com/office/drawing/2014/main" id="{C1BF5910-EF28-4B37-879F-7A7A16B9D631}"/>
              </a:ext>
            </a:extLst>
          </p:cNvPr>
          <p:cNvPicPr>
            <a:picLocks noChangeAspect="1"/>
          </p:cNvPicPr>
          <p:nvPr/>
        </p:nvPicPr>
        <p:blipFill>
          <a:blip r:embed="rId2"/>
          <a:stretch>
            <a:fillRect/>
          </a:stretch>
        </p:blipFill>
        <p:spPr>
          <a:xfrm>
            <a:off x="1080000" y="1800000"/>
            <a:ext cx="9357306" cy="4608000"/>
          </a:xfrm>
          <a:prstGeom prst="rect">
            <a:avLst/>
          </a:prstGeom>
        </p:spPr>
      </p:pic>
    </p:spTree>
    <p:extLst>
      <p:ext uri="{BB962C8B-B14F-4D97-AF65-F5344CB8AC3E}">
        <p14:creationId xmlns:p14="http://schemas.microsoft.com/office/powerpoint/2010/main" val="317165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F419CAA6-FB99-4418-B29B-324ADD6083FD}"/>
              </a:ext>
            </a:extLst>
          </p:cNvPr>
          <p:cNvSpPr>
            <a:spLocks noGrp="1"/>
          </p:cNvSpPr>
          <p:nvPr>
            <p:ph type="title"/>
          </p:nvPr>
        </p:nvSpPr>
        <p:spPr/>
        <p:txBody>
          <a:bodyPr/>
          <a:lstStyle/>
          <a:p>
            <a:r>
              <a:rPr lang="tr-TR" dirty="0">
                <a:solidFill>
                  <a:srgbClr val="FF0000"/>
                </a:solidFill>
              </a:rPr>
              <a:t>PROJE TANIMI</a:t>
            </a:r>
          </a:p>
        </p:txBody>
      </p:sp>
      <p:sp>
        <p:nvSpPr>
          <p:cNvPr id="3" name="İçerik Yer Tutucusu 2">
            <a:extLst>
              <a:ext uri="{FF2B5EF4-FFF2-40B4-BE49-F238E27FC236}">
                <a16:creationId xmlns:a16="http://schemas.microsoft.com/office/drawing/2014/main" id="{5528FD30-9717-477F-B4F1-E34D2D619239}"/>
              </a:ext>
            </a:extLst>
          </p:cNvPr>
          <p:cNvSpPr>
            <a:spLocks noGrp="1"/>
          </p:cNvSpPr>
          <p:nvPr>
            <p:ph idx="1"/>
          </p:nvPr>
        </p:nvSpPr>
        <p:spPr>
          <a:xfrm>
            <a:off x="1261872" y="1828800"/>
            <a:ext cx="8576609" cy="4826643"/>
          </a:xfrm>
        </p:spPr>
        <p:txBody>
          <a:bodyPr>
            <a:normAutofit/>
          </a:bodyPr>
          <a:lstStyle/>
          <a:p>
            <a:pPr marL="0" indent="0">
              <a:buNone/>
            </a:pPr>
            <a:r>
              <a:rPr lang="tr-TR" sz="2800" b="1" dirty="0"/>
              <a:t>Akıllı kütüphane bir kitap bilgilendirme sistemidir. Yazara göre veya başlığa göre kitap aranabilir. Sistemdeki kitapların isim, tanım, yazar, kapak fotoğrafı gibi bilgilerini kolay bir şekilde kullanıcıya sunar. Aynı zamanda  kitabın bulunduğu kütüphanenin ad, adres, telefon numarası, e-mail bilgilerine erişim sağlanmaktadır. Kullanıcı sisteme kayıt olabilir, giriş yapabilir. Geri dönüş olarak öneri ve şikayetlerini gönderebilir. Kitap önizlemesi yapabilir.</a:t>
            </a:r>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p:txBody>
      </p:sp>
    </p:spTree>
    <p:extLst>
      <p:ext uri="{BB962C8B-B14F-4D97-AF65-F5344CB8AC3E}">
        <p14:creationId xmlns:p14="http://schemas.microsoft.com/office/powerpoint/2010/main" val="523005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F419CAA6-FB99-4418-B29B-324ADD6083FD}"/>
              </a:ext>
            </a:extLst>
          </p:cNvPr>
          <p:cNvSpPr>
            <a:spLocks noGrp="1"/>
          </p:cNvSpPr>
          <p:nvPr>
            <p:ph type="title"/>
          </p:nvPr>
        </p:nvSpPr>
        <p:spPr/>
        <p:txBody>
          <a:bodyPr/>
          <a:lstStyle/>
          <a:p>
            <a:r>
              <a:rPr lang="tr-TR" dirty="0">
                <a:solidFill>
                  <a:srgbClr val="FF0000"/>
                </a:solidFill>
              </a:rPr>
              <a:t>PROJE AMACI</a:t>
            </a:r>
          </a:p>
        </p:txBody>
      </p:sp>
      <p:sp>
        <p:nvSpPr>
          <p:cNvPr id="3" name="İçerik Yer Tutucusu 2">
            <a:extLst>
              <a:ext uri="{FF2B5EF4-FFF2-40B4-BE49-F238E27FC236}">
                <a16:creationId xmlns:a16="http://schemas.microsoft.com/office/drawing/2014/main" id="{5528FD30-9717-477F-B4F1-E34D2D619239}"/>
              </a:ext>
            </a:extLst>
          </p:cNvPr>
          <p:cNvSpPr>
            <a:spLocks noGrp="1"/>
          </p:cNvSpPr>
          <p:nvPr>
            <p:ph idx="1"/>
          </p:nvPr>
        </p:nvSpPr>
        <p:spPr/>
        <p:txBody>
          <a:bodyPr>
            <a:normAutofit/>
          </a:bodyPr>
          <a:lstStyle/>
          <a:p>
            <a:pPr marL="0" indent="0">
              <a:buNone/>
            </a:pPr>
            <a:r>
              <a:rPr lang="tr-TR" sz="2800" b="1" dirty="0"/>
              <a:t>Projenin amacı kitap okuma işini kolaylaştırmak ve istenen kitaba okuyucu için internetten okuyabilme veya kitaba ulaşabileceği bir kütüphane bulması için kolaylık sağlamak. Ayrıca sitemizde en çok okunan ve yeni eklene gibi kategorilerde kitap seçme sıkıntısını ortadan kaldırmak.</a:t>
            </a:r>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p:txBody>
      </p:sp>
    </p:spTree>
    <p:extLst>
      <p:ext uri="{BB962C8B-B14F-4D97-AF65-F5344CB8AC3E}">
        <p14:creationId xmlns:p14="http://schemas.microsoft.com/office/powerpoint/2010/main" val="1541589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F419CAA6-FB99-4418-B29B-324ADD6083FD}"/>
              </a:ext>
            </a:extLst>
          </p:cNvPr>
          <p:cNvSpPr>
            <a:spLocks noGrp="1"/>
          </p:cNvSpPr>
          <p:nvPr>
            <p:ph type="title"/>
          </p:nvPr>
        </p:nvSpPr>
        <p:spPr/>
        <p:txBody>
          <a:bodyPr/>
          <a:lstStyle/>
          <a:p>
            <a:r>
              <a:rPr lang="tr-TR" dirty="0">
                <a:solidFill>
                  <a:srgbClr val="FF0000"/>
                </a:solidFill>
              </a:rPr>
              <a:t>LİTERATÜR TARAMASI</a:t>
            </a:r>
          </a:p>
        </p:txBody>
      </p:sp>
      <p:sp>
        <p:nvSpPr>
          <p:cNvPr id="3" name="İçerik Yer Tutucusu 2">
            <a:extLst>
              <a:ext uri="{FF2B5EF4-FFF2-40B4-BE49-F238E27FC236}">
                <a16:creationId xmlns:a16="http://schemas.microsoft.com/office/drawing/2014/main" id="{5528FD30-9717-477F-B4F1-E34D2D619239}"/>
              </a:ext>
            </a:extLst>
          </p:cNvPr>
          <p:cNvSpPr>
            <a:spLocks noGrp="1"/>
          </p:cNvSpPr>
          <p:nvPr>
            <p:ph idx="1"/>
          </p:nvPr>
        </p:nvSpPr>
        <p:spPr/>
        <p:txBody>
          <a:bodyPr>
            <a:normAutofit/>
          </a:bodyPr>
          <a:lstStyle/>
          <a:p>
            <a:pPr marL="0" indent="0">
              <a:buNone/>
            </a:pPr>
            <a:r>
              <a:rPr lang="tr-TR" sz="2800" b="1" dirty="0"/>
              <a:t>Akıllı kütüphane sistemine örnek olarak Google Books’u verebiliriz. Bu site bize aynı zamanda kitap önizlemesi, satın alımı ve kitap hakkında bilgi alma imkanı sunar.</a:t>
            </a:r>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p:txBody>
      </p:sp>
    </p:spTree>
    <p:extLst>
      <p:ext uri="{BB962C8B-B14F-4D97-AF65-F5344CB8AC3E}">
        <p14:creationId xmlns:p14="http://schemas.microsoft.com/office/powerpoint/2010/main" val="1915623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F419CAA6-FB99-4418-B29B-324ADD6083FD}"/>
              </a:ext>
            </a:extLst>
          </p:cNvPr>
          <p:cNvSpPr>
            <a:spLocks noGrp="1"/>
          </p:cNvSpPr>
          <p:nvPr>
            <p:ph type="title"/>
          </p:nvPr>
        </p:nvSpPr>
        <p:spPr/>
        <p:txBody>
          <a:bodyPr/>
          <a:lstStyle/>
          <a:p>
            <a:r>
              <a:rPr lang="tr-TR" dirty="0">
                <a:solidFill>
                  <a:srgbClr val="FF0000"/>
                </a:solidFill>
              </a:rPr>
              <a:t>PROJENİN ÖZGÜN DEĞERİ</a:t>
            </a:r>
          </a:p>
        </p:txBody>
      </p:sp>
      <p:sp>
        <p:nvSpPr>
          <p:cNvPr id="3" name="İçerik Yer Tutucusu 2">
            <a:extLst>
              <a:ext uri="{FF2B5EF4-FFF2-40B4-BE49-F238E27FC236}">
                <a16:creationId xmlns:a16="http://schemas.microsoft.com/office/drawing/2014/main" id="{5528FD30-9717-477F-B4F1-E34D2D619239}"/>
              </a:ext>
            </a:extLst>
          </p:cNvPr>
          <p:cNvSpPr>
            <a:spLocks noGrp="1"/>
          </p:cNvSpPr>
          <p:nvPr>
            <p:ph idx="1"/>
          </p:nvPr>
        </p:nvSpPr>
        <p:spPr/>
        <p:txBody>
          <a:bodyPr>
            <a:normAutofit/>
          </a:bodyPr>
          <a:lstStyle/>
          <a:p>
            <a:pPr marL="0" indent="0">
              <a:buNone/>
            </a:pPr>
            <a:r>
              <a:rPr lang="tr-TR" sz="2800" b="1" dirty="0"/>
              <a:t>Google Books’ta kitapların okunabilmesi için belli bir ücret talep edilmesine karşın bizim sitemizde tüm kitaplara ücretsiz erişim imkanı bulunmaktadır. Ayrıca erişilemeyen kitaplara ulaşabilmek için bu kitaba sahip olan kütüphane bilgileri sunulmaktadır. Böylece kullanıcın kitaba erişimi kolaylaştırılmıştır.</a:t>
            </a:r>
          </a:p>
          <a:p>
            <a:pPr marL="0" indent="0">
              <a:buNone/>
            </a:pPr>
            <a:endParaRPr lang="tr-TR" sz="2800" dirty="0"/>
          </a:p>
          <a:p>
            <a:pPr marL="0" indent="0">
              <a:buNone/>
            </a:pPr>
            <a:endParaRPr lang="tr-TR" sz="2800" dirty="0"/>
          </a:p>
          <a:p>
            <a:pPr marL="0" indent="0">
              <a:buNone/>
            </a:pPr>
            <a:endParaRPr lang="tr-TR" sz="2800" dirty="0"/>
          </a:p>
          <a:p>
            <a:pPr marL="0" indent="0">
              <a:buNone/>
            </a:pPr>
            <a:endParaRPr lang="tr-TR" sz="2800" dirty="0"/>
          </a:p>
          <a:p>
            <a:pPr marL="0" indent="0">
              <a:buNone/>
            </a:pPr>
            <a:endParaRPr lang="tr-TR" sz="2800" dirty="0"/>
          </a:p>
          <a:p>
            <a:pPr marL="0" indent="0">
              <a:buNone/>
            </a:pPr>
            <a:endParaRPr lang="tr-TR" sz="2800" dirty="0"/>
          </a:p>
          <a:p>
            <a:pPr marL="0" indent="0">
              <a:buNone/>
            </a:pPr>
            <a:endParaRPr lang="tr-TR" sz="2800" dirty="0"/>
          </a:p>
          <a:p>
            <a:pPr marL="0" indent="0">
              <a:buNone/>
            </a:pPr>
            <a:endParaRPr lang="tr-TR" sz="2800" dirty="0"/>
          </a:p>
          <a:p>
            <a:pPr marL="0" indent="0">
              <a:buNone/>
            </a:pPr>
            <a:endParaRPr lang="tr-TR" sz="2800" dirty="0"/>
          </a:p>
          <a:p>
            <a:pPr marL="0" indent="0">
              <a:buNone/>
            </a:pPr>
            <a:endParaRPr lang="tr-TR" sz="2800" dirty="0"/>
          </a:p>
          <a:p>
            <a:pPr marL="0" indent="0">
              <a:buNone/>
            </a:pPr>
            <a:endParaRPr lang="tr-TR" sz="2800" dirty="0"/>
          </a:p>
          <a:p>
            <a:pPr marL="0" indent="0">
              <a:buNone/>
            </a:pPr>
            <a:endParaRPr lang="tr-TR" sz="2800" dirty="0"/>
          </a:p>
          <a:p>
            <a:pPr marL="0" indent="0">
              <a:buNone/>
            </a:pPr>
            <a:endParaRPr lang="tr-TR" sz="2800" dirty="0"/>
          </a:p>
          <a:p>
            <a:pPr marL="0" indent="0">
              <a:buNone/>
            </a:pPr>
            <a:endParaRPr lang="tr-TR" sz="2800" dirty="0"/>
          </a:p>
          <a:p>
            <a:pPr marL="0" indent="0">
              <a:buNone/>
            </a:pPr>
            <a:endParaRPr lang="tr-TR" sz="2800" dirty="0"/>
          </a:p>
          <a:p>
            <a:pPr marL="0" indent="0">
              <a:buNone/>
            </a:pPr>
            <a:endParaRPr lang="tr-TR" sz="2800" dirty="0"/>
          </a:p>
          <a:p>
            <a:pPr marL="0" indent="0">
              <a:buNone/>
            </a:pPr>
            <a:endParaRPr lang="tr-TR" sz="2800" dirty="0"/>
          </a:p>
          <a:p>
            <a:pPr marL="0" indent="0">
              <a:buNone/>
            </a:pPr>
            <a:endParaRPr lang="tr-TR" sz="2800" dirty="0"/>
          </a:p>
          <a:p>
            <a:pPr marL="0" indent="0">
              <a:buNone/>
            </a:pPr>
            <a:endParaRPr lang="tr-TR" sz="2800" dirty="0"/>
          </a:p>
          <a:p>
            <a:pPr marL="0" indent="0">
              <a:buNone/>
            </a:pPr>
            <a:endParaRPr lang="tr-TR" sz="2800" dirty="0"/>
          </a:p>
        </p:txBody>
      </p:sp>
    </p:spTree>
    <p:extLst>
      <p:ext uri="{BB962C8B-B14F-4D97-AF65-F5344CB8AC3E}">
        <p14:creationId xmlns:p14="http://schemas.microsoft.com/office/powerpoint/2010/main" val="1834114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41CA8222-C688-4884-91F3-6D49F75279D2}"/>
              </a:ext>
            </a:extLst>
          </p:cNvPr>
          <p:cNvSpPr>
            <a:spLocks noGrp="1"/>
          </p:cNvSpPr>
          <p:nvPr>
            <p:ph type="title"/>
          </p:nvPr>
        </p:nvSpPr>
        <p:spPr/>
        <p:txBody>
          <a:bodyPr/>
          <a:lstStyle/>
          <a:p>
            <a:r>
              <a:rPr lang="tr-TR" dirty="0">
                <a:solidFill>
                  <a:srgbClr val="FF0000"/>
                </a:solidFill>
              </a:rPr>
              <a:t>KULLANILAN TEKNOLOJİLER</a:t>
            </a:r>
          </a:p>
        </p:txBody>
      </p:sp>
      <p:sp>
        <p:nvSpPr>
          <p:cNvPr id="3" name="İçerik Yer Tutucusu 2">
            <a:extLst>
              <a:ext uri="{FF2B5EF4-FFF2-40B4-BE49-F238E27FC236}">
                <a16:creationId xmlns:a16="http://schemas.microsoft.com/office/drawing/2014/main" id="{B98F819A-E909-49CE-9DD8-26326EA9139B}"/>
              </a:ext>
            </a:extLst>
          </p:cNvPr>
          <p:cNvSpPr>
            <a:spLocks noGrp="1"/>
          </p:cNvSpPr>
          <p:nvPr>
            <p:ph idx="1"/>
          </p:nvPr>
        </p:nvSpPr>
        <p:spPr/>
        <p:txBody>
          <a:bodyPr>
            <a:normAutofit fontScale="92500" lnSpcReduction="10000"/>
          </a:bodyPr>
          <a:lstStyle/>
          <a:p>
            <a:r>
              <a:rPr lang="tr-TR" sz="2400" dirty="0"/>
              <a:t>.NET </a:t>
            </a:r>
            <a:r>
              <a:rPr lang="tr-TR" sz="2400" dirty="0" err="1"/>
              <a:t>Core</a:t>
            </a:r>
            <a:r>
              <a:rPr lang="tr-TR" sz="2400" dirty="0"/>
              <a:t> MVC </a:t>
            </a:r>
          </a:p>
          <a:p>
            <a:r>
              <a:rPr lang="tr-TR" sz="2400" dirty="0" err="1"/>
              <a:t>Entity</a:t>
            </a:r>
            <a:r>
              <a:rPr lang="tr-TR" sz="2400" dirty="0"/>
              <a:t> Framework </a:t>
            </a:r>
          </a:p>
          <a:p>
            <a:r>
              <a:rPr lang="tr-TR" sz="2400" dirty="0"/>
              <a:t>Microsoft </a:t>
            </a:r>
            <a:r>
              <a:rPr lang="tr-TR" sz="2400" dirty="0" err="1"/>
              <a:t>Sql</a:t>
            </a:r>
            <a:r>
              <a:rPr lang="tr-TR" sz="2400" dirty="0"/>
              <a:t> Server Management </a:t>
            </a:r>
            <a:r>
              <a:rPr lang="tr-TR" sz="2400" dirty="0" err="1"/>
              <a:t>Studio</a:t>
            </a:r>
            <a:endParaRPr lang="tr-TR" sz="2400" dirty="0"/>
          </a:p>
          <a:p>
            <a:r>
              <a:rPr lang="tr-TR" sz="2400" dirty="0" err="1"/>
              <a:t>JQuery</a:t>
            </a:r>
            <a:endParaRPr lang="tr-TR" sz="2400" dirty="0"/>
          </a:p>
          <a:p>
            <a:r>
              <a:rPr lang="tr-TR" sz="2400" dirty="0" err="1"/>
              <a:t>Bootstrap</a:t>
            </a:r>
            <a:endParaRPr lang="tr-TR" sz="2400" dirty="0"/>
          </a:p>
          <a:p>
            <a:r>
              <a:rPr lang="tr-TR" sz="2400" dirty="0"/>
              <a:t>W3School</a:t>
            </a:r>
          </a:p>
          <a:p>
            <a:r>
              <a:rPr lang="tr-TR" sz="2400" dirty="0"/>
              <a:t>Font-</a:t>
            </a:r>
            <a:r>
              <a:rPr lang="tr-TR" sz="2400" dirty="0" err="1"/>
              <a:t>Awesome</a:t>
            </a:r>
            <a:endParaRPr lang="tr-TR" sz="2400" dirty="0"/>
          </a:p>
          <a:p>
            <a:r>
              <a:rPr lang="tr-TR" sz="2400" dirty="0"/>
              <a:t>Microsoft Visual </a:t>
            </a:r>
            <a:r>
              <a:rPr lang="tr-TR" sz="2400" dirty="0" err="1"/>
              <a:t>Studio</a:t>
            </a:r>
            <a:endParaRPr lang="tr-TR" sz="2400" dirty="0"/>
          </a:p>
          <a:p>
            <a:r>
              <a:rPr lang="tr-TR" sz="2400" dirty="0"/>
              <a:t>Google API</a:t>
            </a:r>
          </a:p>
          <a:p>
            <a:endParaRPr lang="tr-TR" dirty="0"/>
          </a:p>
        </p:txBody>
      </p:sp>
    </p:spTree>
    <p:extLst>
      <p:ext uri="{BB962C8B-B14F-4D97-AF65-F5344CB8AC3E}">
        <p14:creationId xmlns:p14="http://schemas.microsoft.com/office/powerpoint/2010/main" val="481472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13571A57-6BF2-4AC3-94FF-A7B456B75A39}"/>
              </a:ext>
            </a:extLst>
          </p:cNvPr>
          <p:cNvSpPr>
            <a:spLocks noGrp="1"/>
          </p:cNvSpPr>
          <p:nvPr>
            <p:ph type="title"/>
          </p:nvPr>
        </p:nvSpPr>
        <p:spPr>
          <a:xfrm>
            <a:off x="618744" y="1268583"/>
            <a:ext cx="10954512" cy="3063241"/>
          </a:xfrm>
        </p:spPr>
        <p:txBody>
          <a:bodyPr>
            <a:normAutofit/>
          </a:bodyPr>
          <a:lstStyle/>
          <a:p>
            <a:pPr algn="ctr"/>
            <a:r>
              <a:rPr lang="tr-TR" sz="9600" dirty="0">
                <a:solidFill>
                  <a:srgbClr val="FF0000"/>
                </a:solidFill>
              </a:rPr>
              <a:t>KOD İÇERİĞİ</a:t>
            </a:r>
          </a:p>
        </p:txBody>
      </p:sp>
    </p:spTree>
    <p:extLst>
      <p:ext uri="{BB962C8B-B14F-4D97-AF65-F5344CB8AC3E}">
        <p14:creationId xmlns:p14="http://schemas.microsoft.com/office/powerpoint/2010/main" val="995085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36034FA-B275-4729-B793-6ADF8DC03A3C}"/>
              </a:ext>
            </a:extLst>
          </p:cNvPr>
          <p:cNvSpPr>
            <a:spLocks noGrp="1"/>
          </p:cNvSpPr>
          <p:nvPr>
            <p:ph type="title"/>
          </p:nvPr>
        </p:nvSpPr>
        <p:spPr>
          <a:xfrm>
            <a:off x="984080" y="283580"/>
            <a:ext cx="9692640" cy="1325562"/>
          </a:xfrm>
        </p:spPr>
        <p:txBody>
          <a:bodyPr/>
          <a:lstStyle/>
          <a:p>
            <a:r>
              <a:rPr lang="tr-TR" dirty="0"/>
              <a:t>Model Sınıflarımız</a:t>
            </a:r>
          </a:p>
        </p:txBody>
      </p:sp>
      <p:sp>
        <p:nvSpPr>
          <p:cNvPr id="3" name="İçerik Yer Tutucusu 2">
            <a:extLst>
              <a:ext uri="{FF2B5EF4-FFF2-40B4-BE49-F238E27FC236}">
                <a16:creationId xmlns:a16="http://schemas.microsoft.com/office/drawing/2014/main" id="{1C3CE4FC-FCEE-4B46-AC75-486AD7A22147}"/>
              </a:ext>
            </a:extLst>
          </p:cNvPr>
          <p:cNvSpPr>
            <a:spLocks noGrp="1"/>
          </p:cNvSpPr>
          <p:nvPr>
            <p:ph idx="1"/>
          </p:nvPr>
        </p:nvSpPr>
        <p:spPr/>
        <p:txBody>
          <a:bodyPr/>
          <a:lstStyle/>
          <a:p>
            <a:endParaRPr lang="tr-TR"/>
          </a:p>
        </p:txBody>
      </p:sp>
      <p:pic>
        <p:nvPicPr>
          <p:cNvPr id="4" name="Resim 3">
            <a:extLst>
              <a:ext uri="{FF2B5EF4-FFF2-40B4-BE49-F238E27FC236}">
                <a16:creationId xmlns:a16="http://schemas.microsoft.com/office/drawing/2014/main" id="{EAB7A3AB-0C03-4C4B-94F3-DD62FE137657}"/>
              </a:ext>
            </a:extLst>
          </p:cNvPr>
          <p:cNvPicPr>
            <a:picLocks noChangeAspect="1"/>
          </p:cNvPicPr>
          <p:nvPr/>
        </p:nvPicPr>
        <p:blipFill>
          <a:blip r:embed="rId2"/>
          <a:stretch>
            <a:fillRect/>
          </a:stretch>
        </p:blipFill>
        <p:spPr>
          <a:xfrm>
            <a:off x="984080" y="1828799"/>
            <a:ext cx="9520004" cy="4745621"/>
          </a:xfrm>
          <a:prstGeom prst="rect">
            <a:avLst/>
          </a:prstGeom>
        </p:spPr>
      </p:pic>
    </p:spTree>
    <p:extLst>
      <p:ext uri="{BB962C8B-B14F-4D97-AF65-F5344CB8AC3E}">
        <p14:creationId xmlns:p14="http://schemas.microsoft.com/office/powerpoint/2010/main" val="2411721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5B2B28B-3872-4416-AB46-AEFEDD2F16FD}"/>
              </a:ext>
            </a:extLst>
          </p:cNvPr>
          <p:cNvSpPr>
            <a:spLocks noGrp="1"/>
          </p:cNvSpPr>
          <p:nvPr>
            <p:ph type="title"/>
          </p:nvPr>
        </p:nvSpPr>
        <p:spPr>
          <a:xfrm>
            <a:off x="1080000" y="503238"/>
            <a:ext cx="9692640" cy="1325562"/>
          </a:xfrm>
        </p:spPr>
        <p:txBody>
          <a:bodyPr>
            <a:normAutofit fontScale="90000"/>
          </a:bodyPr>
          <a:lstStyle/>
          <a:p>
            <a:r>
              <a:rPr lang="tr-TR" dirty="0"/>
              <a:t>Modellerin </a:t>
            </a:r>
            <a:r>
              <a:rPr lang="tr-TR" dirty="0" err="1"/>
              <a:t>Viewlerde</a:t>
            </a:r>
            <a:r>
              <a:rPr lang="tr-TR" dirty="0"/>
              <a:t> Bir Arada Kullanılabilmesini Sağlamak İçin Ortak Bir Çoklu Model</a:t>
            </a:r>
          </a:p>
        </p:txBody>
      </p:sp>
      <p:sp>
        <p:nvSpPr>
          <p:cNvPr id="3" name="İçerik Yer Tutucusu 2">
            <a:extLst>
              <a:ext uri="{FF2B5EF4-FFF2-40B4-BE49-F238E27FC236}">
                <a16:creationId xmlns:a16="http://schemas.microsoft.com/office/drawing/2014/main" id="{EE03F276-29B6-416B-B155-221F90E8A489}"/>
              </a:ext>
            </a:extLst>
          </p:cNvPr>
          <p:cNvSpPr>
            <a:spLocks noGrp="1"/>
          </p:cNvSpPr>
          <p:nvPr>
            <p:ph idx="1"/>
          </p:nvPr>
        </p:nvSpPr>
        <p:spPr/>
        <p:txBody>
          <a:bodyPr/>
          <a:lstStyle/>
          <a:p>
            <a:endParaRPr lang="tr-TR"/>
          </a:p>
        </p:txBody>
      </p:sp>
      <p:pic>
        <p:nvPicPr>
          <p:cNvPr id="5" name="Resim 4">
            <a:extLst>
              <a:ext uri="{FF2B5EF4-FFF2-40B4-BE49-F238E27FC236}">
                <a16:creationId xmlns:a16="http://schemas.microsoft.com/office/drawing/2014/main" id="{635897CA-29B0-470D-A034-E262E0E6E460}"/>
              </a:ext>
            </a:extLst>
          </p:cNvPr>
          <p:cNvPicPr>
            <a:picLocks noChangeAspect="1"/>
          </p:cNvPicPr>
          <p:nvPr/>
        </p:nvPicPr>
        <p:blipFill>
          <a:blip r:embed="rId2"/>
          <a:stretch>
            <a:fillRect/>
          </a:stretch>
        </p:blipFill>
        <p:spPr>
          <a:xfrm>
            <a:off x="1080000" y="1800000"/>
            <a:ext cx="9360000" cy="4607016"/>
          </a:xfrm>
          <a:prstGeom prst="rect">
            <a:avLst/>
          </a:prstGeom>
        </p:spPr>
      </p:pic>
    </p:spTree>
    <p:extLst>
      <p:ext uri="{BB962C8B-B14F-4D97-AF65-F5344CB8AC3E}">
        <p14:creationId xmlns:p14="http://schemas.microsoft.com/office/powerpoint/2010/main" val="1469837999"/>
      </p:ext>
    </p:extLst>
  </p:cSld>
  <p:clrMapOvr>
    <a:masterClrMapping/>
  </p:clrMapOvr>
</p:sld>
</file>

<file path=ppt/theme/theme1.xml><?xml version="1.0" encoding="utf-8"?>
<a:theme xmlns:a="http://schemas.openxmlformats.org/drawingml/2006/main" name="Manzara">
  <a:themeElements>
    <a:clrScheme name="Manzara">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Manzara">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nzara">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TM03457515[[fn=Manzara]]</Template>
  <TotalTime>418</TotalTime>
  <Words>277</Words>
  <Application>Microsoft Office PowerPoint</Application>
  <PresentationFormat>Geniş ekran</PresentationFormat>
  <Paragraphs>104</Paragraphs>
  <Slides>17</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17</vt:i4>
      </vt:variant>
    </vt:vector>
  </HeadingPairs>
  <TitlesOfParts>
    <vt:vector size="21" baseType="lpstr">
      <vt:lpstr>Arial</vt:lpstr>
      <vt:lpstr>Century Schoolbook</vt:lpstr>
      <vt:lpstr>Wingdings 2</vt:lpstr>
      <vt:lpstr>Manzara</vt:lpstr>
      <vt:lpstr>AKILLI KÜTÜPHANE</vt:lpstr>
      <vt:lpstr>PROJE TANIMI</vt:lpstr>
      <vt:lpstr>PROJE AMACI</vt:lpstr>
      <vt:lpstr>LİTERATÜR TARAMASI</vt:lpstr>
      <vt:lpstr>PROJENİN ÖZGÜN DEĞERİ</vt:lpstr>
      <vt:lpstr>KULLANILAN TEKNOLOJİLER</vt:lpstr>
      <vt:lpstr>KOD İÇERİĞİ</vt:lpstr>
      <vt:lpstr>Model Sınıflarımız</vt:lpstr>
      <vt:lpstr>Modellerin Viewlerde Bir Arada Kullanılabilmesini Sağlamak İçin Ortak Bir Çoklu Model</vt:lpstr>
      <vt:lpstr>Views</vt:lpstr>
      <vt:lpstr>Ana Menu Controllerı</vt:lpstr>
      <vt:lpstr>Kullanıcı İşlemlerinin Yapıldığı Controller</vt:lpstr>
      <vt:lpstr>Kitap İşlemlerinin Controllerı</vt:lpstr>
      <vt:lpstr>Database</vt:lpstr>
      <vt:lpstr>Entity Framework Sayesinde Sql’deki Tabloların Modellere Bağlanması</vt:lpstr>
      <vt:lpstr>Verilerin Geçici veya Kalıcı Olarak JSON Formatında Tutulmasını Sağlayan Sınıf</vt:lpstr>
      <vt:lpstr>Google Books Api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AKILLI KÜTÜPHANE</dc:title>
  <dc:creator>Emre Şahin</dc:creator>
  <cp:lastModifiedBy>Emre Şahin</cp:lastModifiedBy>
  <cp:revision>19</cp:revision>
  <dcterms:created xsi:type="dcterms:W3CDTF">2019-12-29T13:49:12Z</dcterms:created>
  <dcterms:modified xsi:type="dcterms:W3CDTF">2019-12-29T20:47:50Z</dcterms:modified>
</cp:coreProperties>
</file>