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322" r:id="rId2"/>
    <p:sldId id="326" r:id="rId3"/>
    <p:sldId id="348" r:id="rId4"/>
    <p:sldId id="329" r:id="rId5"/>
    <p:sldId id="330" r:id="rId6"/>
    <p:sldId id="332" r:id="rId7"/>
    <p:sldId id="334" r:id="rId8"/>
    <p:sldId id="336" r:id="rId9"/>
    <p:sldId id="338" r:id="rId10"/>
    <p:sldId id="342" r:id="rId11"/>
    <p:sldId id="343" r:id="rId12"/>
    <p:sldId id="344" r:id="rId13"/>
    <p:sldId id="345" r:id="rId14"/>
    <p:sldId id="346" r:id="rId15"/>
    <p:sldId id="347"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989671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8602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269538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7" name="Title 6"/>
          <p:cNvSpPr>
            <a:spLocks noGrp="1"/>
          </p:cNvSpPr>
          <p:nvPr>
            <p:ph type="title"/>
          </p:nvPr>
        </p:nvSpPr>
        <p:spPr/>
        <p:txBody>
          <a:bodyPr/>
          <a:lstStyle/>
          <a:p>
            <a:r>
              <a:rPr lang="tr-TR" smtClean="0"/>
              <a:t>Asıl başlık stili için tıklatın</a:t>
            </a:r>
            <a:endParaRPr lang="en-US"/>
          </a:p>
        </p:txBody>
      </p:sp>
    </p:spTree>
    <p:extLst>
      <p:ext uri="{BB962C8B-B14F-4D97-AF65-F5344CB8AC3E}">
        <p14:creationId xmlns:p14="http://schemas.microsoft.com/office/powerpoint/2010/main" val="1780628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11"/>
          </p:nvPr>
        </p:nvSpPr>
        <p:spPr/>
        <p:txBody>
          <a:bodyPr/>
          <a:lstStyle/>
          <a:p>
            <a:endParaRPr lang="tr-TR">
              <a:solidFill>
                <a:srgbClr val="073E87"/>
              </a:solidFill>
            </a:endParaRPr>
          </a:p>
        </p:txBody>
      </p:sp>
      <p:sp>
        <p:nvSpPr>
          <p:cNvPr id="6" name="Slide Number Placeholder 5"/>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26224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extLst>
      <p:ext uri="{BB962C8B-B14F-4D97-AF65-F5344CB8AC3E}">
        <p14:creationId xmlns:p14="http://schemas.microsoft.com/office/powerpoint/2010/main" val="37447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8" name="Footer Placeholder 7"/>
          <p:cNvSpPr>
            <a:spLocks noGrp="1"/>
          </p:cNvSpPr>
          <p:nvPr>
            <p:ph type="ftr" sz="quarter" idx="11"/>
          </p:nvPr>
        </p:nvSpPr>
        <p:spPr/>
        <p:txBody>
          <a:bodyPr/>
          <a:lstStyle/>
          <a:p>
            <a:endParaRPr lang="tr-TR">
              <a:solidFill>
                <a:srgbClr val="073E87"/>
              </a:solidFill>
            </a:endParaRPr>
          </a:p>
        </p:txBody>
      </p:sp>
      <p:sp>
        <p:nvSpPr>
          <p:cNvPr id="9" name="Slide Number Placeholder 8"/>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45031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4" name="Footer Placeholder 3"/>
          <p:cNvSpPr>
            <a:spLocks noGrp="1"/>
          </p:cNvSpPr>
          <p:nvPr>
            <p:ph type="ftr" sz="quarter" idx="11"/>
          </p:nvPr>
        </p:nvSpPr>
        <p:spPr/>
        <p:txBody>
          <a:bodyPr/>
          <a:lstStyle/>
          <a:p>
            <a:endParaRPr lang="tr-TR">
              <a:solidFill>
                <a:srgbClr val="073E87"/>
              </a:solidFill>
            </a:endParaRPr>
          </a:p>
        </p:txBody>
      </p:sp>
      <p:sp>
        <p:nvSpPr>
          <p:cNvPr id="5" name="Slide Number Placeholder 4"/>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33815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3" name="Footer Placeholder 2"/>
          <p:cNvSpPr>
            <a:spLocks noGrp="1"/>
          </p:cNvSpPr>
          <p:nvPr>
            <p:ph type="ftr" sz="quarter" idx="11"/>
          </p:nvPr>
        </p:nvSpPr>
        <p:spPr/>
        <p:txBody>
          <a:bodyPr/>
          <a:lstStyle/>
          <a:p>
            <a:endParaRPr lang="tr-TR">
              <a:solidFill>
                <a:srgbClr val="073E87"/>
              </a:solidFill>
            </a:endParaRPr>
          </a:p>
        </p:txBody>
      </p:sp>
      <p:sp>
        <p:nvSpPr>
          <p:cNvPr id="4" name="Slide Number Placeholder 3"/>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Tree>
    <p:extLst>
      <p:ext uri="{BB962C8B-B14F-4D97-AF65-F5344CB8AC3E}">
        <p14:creationId xmlns:p14="http://schemas.microsoft.com/office/powerpoint/2010/main" val="189923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29625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6" name="Footer Placeholder 5"/>
          <p:cNvSpPr>
            <a:spLocks noGrp="1"/>
          </p:cNvSpPr>
          <p:nvPr>
            <p:ph type="ftr" sz="quarter" idx="11"/>
          </p:nvPr>
        </p:nvSpPr>
        <p:spPr/>
        <p:txBody>
          <a:bodyPr/>
          <a:lstStyle/>
          <a:p>
            <a:endParaRPr lang="tr-TR">
              <a:solidFill>
                <a:srgbClr val="073E87"/>
              </a:solidFill>
            </a:endParaRPr>
          </a:p>
        </p:txBody>
      </p:sp>
      <p:sp>
        <p:nvSpPr>
          <p:cNvPr id="7" name="Slide Number Placeholder 6"/>
          <p:cNvSpPr>
            <a:spLocks noGrp="1"/>
          </p:cNvSpPr>
          <p:nvPr>
            <p:ph type="sldNum" sz="quarter" idx="12"/>
          </p:nvPr>
        </p:nvSpPr>
        <p:spPr/>
        <p:txBody>
          <a:bodyPr/>
          <a:lstStyle/>
          <a:p>
            <a:fld id="{F66454A7-2BC4-4249-98A6-01C5DA3F2F79}" type="slidenum">
              <a:rPr lang="tr-TR" smtClean="0">
                <a:solidFill>
                  <a:srgbClr val="073E87"/>
                </a:solidFill>
              </a:rPr>
              <a:pPr/>
              <a:t>‹#›</a:t>
            </a:fld>
            <a:endParaRPr lang="tr-TR">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Tree>
    <p:extLst>
      <p:ext uri="{BB962C8B-B14F-4D97-AF65-F5344CB8AC3E}">
        <p14:creationId xmlns:p14="http://schemas.microsoft.com/office/powerpoint/2010/main" val="229950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10393A-EC6D-4B7A-A403-3E2FBF8FAA10}" type="datetimeFigureOut">
              <a:rPr lang="tr-TR" smtClean="0">
                <a:solidFill>
                  <a:srgbClr val="073E87"/>
                </a:solidFill>
              </a:rPr>
              <a:pPr/>
              <a:t>7.11.2022</a:t>
            </a:fld>
            <a:endParaRPr lang="tr-TR">
              <a:solidFill>
                <a:srgbClr val="073E87"/>
              </a:solidFill>
            </a:endParaRP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tr-TR">
              <a:solidFill>
                <a:srgbClr val="073E87"/>
              </a:solidFill>
            </a:endParaRP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66454A7-2BC4-4249-98A6-01C5DA3F2F79}" type="slidenum">
              <a:rPr lang="tr-TR" smtClean="0">
                <a:solidFill>
                  <a:srgbClr val="073E87"/>
                </a:solidFill>
              </a:rPr>
              <a:pPr/>
              <a:t>‹#›</a:t>
            </a:fld>
            <a:endParaRPr lang="tr-TR">
              <a:solidFill>
                <a:srgbClr val="073E87"/>
              </a:solidFill>
            </a:endParaRP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Tree>
    <p:extLst>
      <p:ext uri="{BB962C8B-B14F-4D97-AF65-F5344CB8AC3E}">
        <p14:creationId xmlns:p14="http://schemas.microsoft.com/office/powerpoint/2010/main" val="35738658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43000" y="836712"/>
            <a:ext cx="6858000" cy="1485656"/>
          </a:xfrm>
        </p:spPr>
        <p:txBody>
          <a:bodyPr>
            <a:normAutofit/>
          </a:bodyPr>
          <a:lstStyle/>
          <a:p>
            <a:r>
              <a:rPr lang="tr-TR" sz="4000" b="1" dirty="0">
                <a:solidFill>
                  <a:srgbClr val="FF0000"/>
                </a:solidFill>
                <a:latin typeface="Arial Black" panose="020B0A04020102020204" pitchFamily="34" charset="0"/>
              </a:rPr>
              <a:t>Osmanlı Devleti’nde Islahat Hareketleri</a:t>
            </a:r>
          </a:p>
        </p:txBody>
      </p:sp>
      <p:sp>
        <p:nvSpPr>
          <p:cNvPr id="3" name="Alt Başlık 2"/>
          <p:cNvSpPr>
            <a:spLocks noGrp="1"/>
          </p:cNvSpPr>
          <p:nvPr>
            <p:ph type="subTitle" idx="1"/>
          </p:nvPr>
        </p:nvSpPr>
        <p:spPr>
          <a:xfrm>
            <a:off x="1371600" y="2636912"/>
            <a:ext cx="6400800" cy="3096344"/>
          </a:xfrm>
        </p:spPr>
        <p:txBody>
          <a:bodyPr>
            <a:normAutofit/>
          </a:bodyPr>
          <a:lstStyle/>
          <a:p>
            <a:pPr algn="l"/>
            <a:r>
              <a:rPr lang="tr-TR" sz="4000" dirty="0" smtClean="0">
                <a:latin typeface="Arial Black" panose="020B0A04020102020204" pitchFamily="34" charset="0"/>
              </a:rPr>
              <a:t>Lale Devri</a:t>
            </a:r>
          </a:p>
          <a:p>
            <a:pPr algn="l"/>
            <a:r>
              <a:rPr lang="tr-TR" sz="4000" dirty="0" err="1" smtClean="0">
                <a:latin typeface="Arial Black" panose="020B0A04020102020204" pitchFamily="34" charset="0"/>
              </a:rPr>
              <a:t>III.Selim</a:t>
            </a:r>
            <a:r>
              <a:rPr lang="tr-TR" sz="4000" dirty="0" smtClean="0">
                <a:latin typeface="Arial Black" panose="020B0A04020102020204" pitchFamily="34" charset="0"/>
              </a:rPr>
              <a:t> Devri</a:t>
            </a:r>
          </a:p>
          <a:p>
            <a:pPr algn="l"/>
            <a:r>
              <a:rPr lang="tr-TR" sz="4000" dirty="0" err="1" smtClean="0">
                <a:latin typeface="Arial Black" panose="020B0A04020102020204" pitchFamily="34" charset="0"/>
              </a:rPr>
              <a:t>II.Mahmut</a:t>
            </a:r>
            <a:r>
              <a:rPr lang="tr-TR" sz="4000" dirty="0" smtClean="0">
                <a:latin typeface="Arial Black" panose="020B0A04020102020204" pitchFamily="34" charset="0"/>
              </a:rPr>
              <a:t> Devri</a:t>
            </a:r>
            <a:endParaRPr lang="tr-TR" sz="4000" dirty="0">
              <a:latin typeface="Arial Black" panose="020B0A04020102020204" pitchFamily="34" charset="0"/>
            </a:endParaRPr>
          </a:p>
        </p:txBody>
      </p:sp>
    </p:spTree>
    <p:extLst>
      <p:ext uri="{BB962C8B-B14F-4D97-AF65-F5344CB8AC3E}">
        <p14:creationId xmlns:p14="http://schemas.microsoft.com/office/powerpoint/2010/main" val="1631817687"/>
      </p:ext>
    </p:extLst>
  </p:cSld>
  <p:clrMapOvr>
    <a:masterClrMapping/>
  </p:clrMapOvr>
  <p:transition spd="slow">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76673"/>
            <a:ext cx="7886700" cy="576063"/>
          </a:xfrm>
        </p:spPr>
        <p:txBody>
          <a:bodyPr>
            <a:normAutofit/>
          </a:bodyPr>
          <a:lstStyle/>
          <a:p>
            <a:r>
              <a:rPr lang="tr-TR" sz="2400" dirty="0">
                <a:solidFill>
                  <a:srgbClr val="FF0000"/>
                </a:solidFill>
                <a:latin typeface="Arial Black" panose="020B0A04020102020204" pitchFamily="34" charset="0"/>
              </a:rPr>
              <a:t>I</a:t>
            </a:r>
            <a:r>
              <a:rPr lang="tr-TR" sz="2400" dirty="0" smtClean="0">
                <a:solidFill>
                  <a:srgbClr val="FF0000"/>
                </a:solidFill>
                <a:latin typeface="Arial Black" panose="020B0A04020102020204" pitchFamily="34" charset="0"/>
              </a:rPr>
              <a:t>. Abdülhamid Dönemi</a:t>
            </a:r>
            <a:r>
              <a:rPr lang="tr-TR" sz="2400" dirty="0" smtClean="0">
                <a:latin typeface="Arial Black" panose="020B0A04020102020204" pitchFamily="34" charset="0"/>
              </a:rPr>
              <a:t> </a:t>
            </a:r>
            <a:r>
              <a:rPr lang="tr-TR" sz="1500" dirty="0">
                <a:latin typeface="Arial Black" panose="020B0A04020102020204" pitchFamily="34" charset="0"/>
              </a:rPr>
              <a:t>(1774-1789)</a:t>
            </a:r>
          </a:p>
        </p:txBody>
      </p:sp>
      <p:sp>
        <p:nvSpPr>
          <p:cNvPr id="3" name="İçerik Yer Tutucusu 2"/>
          <p:cNvSpPr>
            <a:spLocks noGrp="1"/>
          </p:cNvSpPr>
          <p:nvPr>
            <p:ph idx="1"/>
          </p:nvPr>
        </p:nvSpPr>
        <p:spPr>
          <a:xfrm>
            <a:off x="270163" y="1052736"/>
            <a:ext cx="8593282" cy="5472608"/>
          </a:xfrm>
        </p:spPr>
        <p:txBody>
          <a:bodyPr>
            <a:noAutofit/>
          </a:bodyPr>
          <a:lstStyle/>
          <a:p>
            <a:pPr algn="just">
              <a:lnSpc>
                <a:spcPct val="160000"/>
              </a:lnSpc>
            </a:pPr>
            <a:r>
              <a:rPr lang="tr-TR" sz="1600" dirty="0">
                <a:latin typeface="Arial Black" panose="020B0A04020102020204" pitchFamily="34" charset="0"/>
              </a:rPr>
              <a:t>Osmanlı donanmasını yenileştirmeye çalıştı. 1775’te </a:t>
            </a:r>
            <a:r>
              <a:rPr lang="tr-TR" sz="1600" dirty="0" smtClean="0">
                <a:latin typeface="Arial Black" panose="020B0A04020102020204" pitchFamily="34" charset="0"/>
              </a:rPr>
              <a:t>açılan </a:t>
            </a:r>
            <a:r>
              <a:rPr lang="tr-TR" sz="1600" dirty="0" err="1" smtClean="0">
                <a:latin typeface="Arial Black" panose="020B0A04020102020204" pitchFamily="34" charset="0"/>
              </a:rPr>
              <a:t>Mühendishâne</a:t>
            </a:r>
            <a:r>
              <a:rPr lang="tr-TR" sz="1600" dirty="0" smtClean="0">
                <a:latin typeface="Arial Black" panose="020B0A04020102020204" pitchFamily="34" charset="0"/>
              </a:rPr>
              <a:t>-i </a:t>
            </a:r>
            <a:r>
              <a:rPr lang="tr-TR" sz="1600" dirty="0">
                <a:latin typeface="Arial Black" panose="020B0A04020102020204" pitchFamily="34" charset="0"/>
              </a:rPr>
              <a:t>Bahrî-i </a:t>
            </a:r>
            <a:r>
              <a:rPr lang="tr-TR" sz="1600" dirty="0" err="1">
                <a:latin typeface="Arial Black" panose="020B0A04020102020204" pitchFamily="34" charset="0"/>
              </a:rPr>
              <a:t>Hümâyun’da</a:t>
            </a:r>
            <a:r>
              <a:rPr lang="tr-TR" sz="1600" dirty="0">
                <a:latin typeface="Arial Black" panose="020B0A04020102020204" pitchFamily="34" charset="0"/>
              </a:rPr>
              <a:t> deniz subaylarının yetiştirilmesine önem verdi. </a:t>
            </a:r>
          </a:p>
          <a:p>
            <a:pPr algn="just">
              <a:lnSpc>
                <a:spcPct val="160000"/>
              </a:lnSpc>
            </a:pPr>
            <a:r>
              <a:rPr lang="tr-TR" sz="1600" dirty="0">
                <a:latin typeface="Arial Black" panose="020B0A04020102020204" pitchFamily="34" charset="0"/>
              </a:rPr>
              <a:t>Yine bu sırada Fransız ve İngiliz gemileri tarzında hafif gemiler inşasına başlandı. </a:t>
            </a:r>
          </a:p>
          <a:p>
            <a:pPr algn="just">
              <a:lnSpc>
                <a:spcPct val="160000"/>
              </a:lnSpc>
            </a:pPr>
            <a:r>
              <a:rPr lang="tr-TR" sz="1600" dirty="0" smtClean="0">
                <a:latin typeface="Arial Black" panose="020B0A04020102020204" pitchFamily="34" charset="0"/>
              </a:rPr>
              <a:t>Askerî alanda </a:t>
            </a:r>
            <a:r>
              <a:rPr lang="tr-TR" sz="1600" dirty="0" err="1" smtClean="0">
                <a:latin typeface="Arial Black" panose="020B0A04020102020204" pitchFamily="34" charset="0"/>
              </a:rPr>
              <a:t>Timarlı</a:t>
            </a:r>
            <a:r>
              <a:rPr lang="tr-TR" sz="1600" dirty="0" smtClean="0">
                <a:latin typeface="Arial Black" panose="020B0A04020102020204" pitchFamily="34" charset="0"/>
              </a:rPr>
              <a:t> </a:t>
            </a:r>
            <a:r>
              <a:rPr lang="tr-TR" sz="1600" dirty="0">
                <a:latin typeface="Arial Black" panose="020B0A04020102020204" pitchFamily="34" charset="0"/>
              </a:rPr>
              <a:t>sipahilerle Yeniçeri Ocağı’nın düzene sokulması, Lağımcı ve Humbaracı ocaklarının düzenlenmesi hakkında yeni kanunlar çıkarıldı. </a:t>
            </a:r>
          </a:p>
          <a:p>
            <a:pPr algn="just">
              <a:lnSpc>
                <a:spcPct val="160000"/>
              </a:lnSpc>
            </a:pPr>
            <a:r>
              <a:rPr lang="tr-TR" sz="1600" dirty="0">
                <a:latin typeface="Arial Black" panose="020B0A04020102020204" pitchFamily="34" charset="0"/>
              </a:rPr>
              <a:t>1773’te Haliç’te kurulan </a:t>
            </a:r>
            <a:r>
              <a:rPr lang="tr-TR" sz="1600" dirty="0" err="1">
                <a:latin typeface="Arial Black" panose="020B0A04020102020204" pitchFamily="34" charset="0"/>
              </a:rPr>
              <a:t>Riyâziye</a:t>
            </a:r>
            <a:r>
              <a:rPr lang="tr-TR" sz="1600" dirty="0">
                <a:latin typeface="Arial Black" panose="020B0A04020102020204" pitchFamily="34" charset="0"/>
              </a:rPr>
              <a:t> Mektebi’nde Baron de </a:t>
            </a:r>
            <a:r>
              <a:rPr lang="tr-TR" sz="1600" dirty="0" err="1">
                <a:latin typeface="Arial Black" panose="020B0A04020102020204" pitchFamily="34" charset="0"/>
              </a:rPr>
              <a:t>Tott</a:t>
            </a:r>
            <a:r>
              <a:rPr lang="tr-TR" sz="1600" dirty="0">
                <a:latin typeface="Arial Black" panose="020B0A04020102020204" pitchFamily="34" charset="0"/>
              </a:rPr>
              <a:t> ile birlikte, İngiliz asıllı </a:t>
            </a:r>
            <a:r>
              <a:rPr lang="tr-TR" sz="1600" dirty="0" err="1">
                <a:latin typeface="Arial Black" panose="020B0A04020102020204" pitchFamily="34" charset="0"/>
              </a:rPr>
              <a:t>müslüman</a:t>
            </a:r>
            <a:r>
              <a:rPr lang="tr-TR" sz="1600" dirty="0">
                <a:latin typeface="Arial Black" panose="020B0A04020102020204" pitchFamily="34" charset="0"/>
              </a:rPr>
              <a:t> </a:t>
            </a:r>
            <a:r>
              <a:rPr lang="tr-TR" sz="1600" dirty="0" err="1">
                <a:latin typeface="Arial Black" panose="020B0A04020102020204" pitchFamily="34" charset="0"/>
              </a:rPr>
              <a:t>Kampel</a:t>
            </a:r>
            <a:r>
              <a:rPr lang="tr-TR" sz="1600" dirty="0">
                <a:latin typeface="Arial Black" panose="020B0A04020102020204" pitchFamily="34" charset="0"/>
              </a:rPr>
              <a:t> Mustafa ile bazı yabancı hocalar tarafından dersler verilmeye başlandı. </a:t>
            </a:r>
          </a:p>
          <a:p>
            <a:pPr algn="just">
              <a:lnSpc>
                <a:spcPct val="160000"/>
              </a:lnSpc>
            </a:pPr>
            <a:r>
              <a:rPr lang="tr-TR" sz="1600" dirty="0">
                <a:latin typeface="Arial Black" panose="020B0A04020102020204" pitchFamily="34" charset="0"/>
              </a:rPr>
              <a:t>Sürat Topçuları Ocağı’nı geliştirdi. </a:t>
            </a:r>
            <a:r>
              <a:rPr lang="tr-TR" sz="1600" dirty="0" err="1" smtClean="0">
                <a:latin typeface="Arial Black" panose="020B0A04020102020204" pitchFamily="34" charset="0"/>
              </a:rPr>
              <a:t>Tersane’de</a:t>
            </a:r>
            <a:r>
              <a:rPr lang="tr-TR" sz="1600" dirty="0" smtClean="0">
                <a:latin typeface="Arial Black" panose="020B0A04020102020204" pitchFamily="34" charset="0"/>
              </a:rPr>
              <a:t> </a:t>
            </a:r>
            <a:r>
              <a:rPr lang="tr-TR" sz="1600" dirty="0">
                <a:latin typeface="Arial Black" panose="020B0A04020102020204" pitchFamily="34" charset="0"/>
              </a:rPr>
              <a:t>Tersane Mühendishanesi </a:t>
            </a:r>
            <a:r>
              <a:rPr lang="tr-TR" sz="1600" dirty="0" smtClean="0">
                <a:latin typeface="Arial Black" panose="020B0A04020102020204" pitchFamily="34" charset="0"/>
              </a:rPr>
              <a:t>açıldı. Türk </a:t>
            </a:r>
            <a:r>
              <a:rPr lang="tr-TR" sz="1600" dirty="0">
                <a:latin typeface="Arial Black" panose="020B0A04020102020204" pitchFamily="34" charset="0"/>
              </a:rPr>
              <a:t>Matbaası yeniden canlandırılmaya başlandı.</a:t>
            </a:r>
          </a:p>
        </p:txBody>
      </p:sp>
    </p:spTree>
    <p:extLst>
      <p:ext uri="{BB962C8B-B14F-4D97-AF65-F5344CB8AC3E}">
        <p14:creationId xmlns:p14="http://schemas.microsoft.com/office/powerpoint/2010/main" val="381463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04665"/>
            <a:ext cx="7886700" cy="504055"/>
          </a:xfrm>
        </p:spPr>
        <p:txBody>
          <a:bodyPr>
            <a:normAutofit/>
          </a:bodyPr>
          <a:lstStyle/>
          <a:p>
            <a:r>
              <a:rPr lang="tr-TR" sz="2400" dirty="0">
                <a:solidFill>
                  <a:srgbClr val="FF0000"/>
                </a:solidFill>
                <a:latin typeface="Arial Black" panose="020B0A04020102020204" pitchFamily="34" charset="0"/>
              </a:rPr>
              <a:t>III.SELİM</a:t>
            </a:r>
            <a:r>
              <a:rPr lang="tr-TR" sz="2000" dirty="0">
                <a:solidFill>
                  <a:srgbClr val="FF0000"/>
                </a:solidFill>
                <a:latin typeface="Arial Black" panose="020B0A04020102020204" pitchFamily="34" charset="0"/>
              </a:rPr>
              <a:t> </a:t>
            </a:r>
            <a:r>
              <a:rPr lang="tr-TR" sz="2000" dirty="0" smtClean="0">
                <a:solidFill>
                  <a:srgbClr val="FF0000"/>
                </a:solidFill>
                <a:latin typeface="Arial Black" panose="020B0A04020102020204" pitchFamily="34" charset="0"/>
              </a:rPr>
              <a:t>DÖNEMİ (NİZAM-I CEDİD DÖNEMİ) </a:t>
            </a:r>
            <a:r>
              <a:rPr lang="tr-TR" sz="1500" dirty="0" smtClean="0">
                <a:latin typeface="Arial Black" panose="020B0A04020102020204" pitchFamily="34" charset="0"/>
              </a:rPr>
              <a:t>(1789-1807</a:t>
            </a:r>
            <a:r>
              <a:rPr lang="tr-TR" sz="1500" dirty="0">
                <a:latin typeface="Arial Black" panose="020B0A04020102020204" pitchFamily="34" charset="0"/>
              </a:rPr>
              <a:t>)</a:t>
            </a:r>
          </a:p>
        </p:txBody>
      </p:sp>
      <p:sp>
        <p:nvSpPr>
          <p:cNvPr id="3" name="İçerik Yer Tutucusu 2"/>
          <p:cNvSpPr>
            <a:spLocks noGrp="1"/>
          </p:cNvSpPr>
          <p:nvPr>
            <p:ph idx="1"/>
          </p:nvPr>
        </p:nvSpPr>
        <p:spPr>
          <a:xfrm>
            <a:off x="0" y="836712"/>
            <a:ext cx="8936182" cy="5904656"/>
          </a:xfrm>
        </p:spPr>
        <p:txBody>
          <a:bodyPr>
            <a:noAutofit/>
          </a:bodyPr>
          <a:lstStyle/>
          <a:p>
            <a:pPr algn="just" fontAlgn="base">
              <a:lnSpc>
                <a:spcPct val="150000"/>
              </a:lnSpc>
            </a:pPr>
            <a:r>
              <a:rPr lang="tr-TR" sz="1400" dirty="0" smtClean="0">
                <a:latin typeface="Arial Black" panose="020B0A04020102020204" pitchFamily="34" charset="0"/>
              </a:rPr>
              <a:t>III. Selim Osmanlı </a:t>
            </a:r>
            <a:r>
              <a:rPr lang="tr-TR" sz="1400" dirty="0">
                <a:latin typeface="Arial Black" panose="020B0A04020102020204" pitchFamily="34" charset="0"/>
              </a:rPr>
              <a:t>Devleti’nin 28. </a:t>
            </a:r>
            <a:r>
              <a:rPr lang="tr-TR" sz="1400" dirty="0" smtClean="0">
                <a:latin typeface="Arial Black" panose="020B0A04020102020204" pitchFamily="34" charset="0"/>
              </a:rPr>
              <a:t>padişahıdır.</a:t>
            </a:r>
            <a:r>
              <a:rPr lang="tr-TR" sz="1400" dirty="0">
                <a:latin typeface="Arial Black" panose="020B0A04020102020204" pitchFamily="34" charset="0"/>
              </a:rPr>
              <a:t> </a:t>
            </a:r>
            <a:r>
              <a:rPr lang="tr-TR" sz="1400" dirty="0" smtClean="0">
                <a:latin typeface="Arial Black" panose="020B0A04020102020204" pitchFamily="34" charset="0"/>
              </a:rPr>
              <a:t>Osmanlı </a:t>
            </a:r>
            <a:r>
              <a:rPr lang="tr-TR" sz="1400" dirty="0">
                <a:latin typeface="Arial Black" panose="020B0A04020102020204" pitchFamily="34" charset="0"/>
              </a:rPr>
              <a:t>reform tarihinin en önemli isimlerinin başında gelir. İyi yetişmiş bir şehzade </a:t>
            </a:r>
            <a:r>
              <a:rPr lang="tr-TR" sz="1400" dirty="0" smtClean="0">
                <a:latin typeface="Arial Black" panose="020B0A04020102020204" pitchFamily="34" charset="0"/>
              </a:rPr>
              <a:t>idi. </a:t>
            </a:r>
            <a:r>
              <a:rPr lang="tr-TR" sz="1400" dirty="0">
                <a:latin typeface="Arial Black" panose="020B0A04020102020204" pitchFamily="34" charset="0"/>
              </a:rPr>
              <a:t>Devlet adamları ve askerler tarafından çok seviliyordu ve daha tahta çıkmadan kafasındaki reform hareketlerini oluşturmuştu. Osmanlı dünyasını oluşturan bütün yapıda kalıcı ve köklü değişimlere gitmeye, yerleşik düzeni yeniden kurgulamaya ve yapılandırmaya çok önceden </a:t>
            </a:r>
            <a:r>
              <a:rPr lang="tr-TR" sz="1400" dirty="0" smtClean="0">
                <a:latin typeface="Arial Black" panose="020B0A04020102020204" pitchFamily="34" charset="0"/>
              </a:rPr>
              <a:t>azmetmiştir. Türk </a:t>
            </a:r>
            <a:r>
              <a:rPr lang="tr-TR" sz="1400" dirty="0">
                <a:latin typeface="Arial Black" panose="020B0A04020102020204" pitchFamily="34" charset="0"/>
              </a:rPr>
              <a:t>musikisinin en önemli isimlerindendir. Kendisine ait </a:t>
            </a:r>
            <a:r>
              <a:rPr lang="tr-TR" sz="1400" dirty="0" err="1">
                <a:latin typeface="Arial Black" panose="020B0A04020102020204" pitchFamily="34" charset="0"/>
              </a:rPr>
              <a:t>Suz</a:t>
            </a:r>
            <a:r>
              <a:rPr lang="tr-TR" sz="1400" dirty="0">
                <a:latin typeface="Arial Black" panose="020B0A04020102020204" pitchFamily="34" charset="0"/>
              </a:rPr>
              <a:t>-i Dilara makamı vardır. Aynı zamanda çok iyi bir şairdir ve “İlhami” mahlasıyla şiirleri vardır.</a:t>
            </a:r>
          </a:p>
          <a:p>
            <a:pPr algn="just" fontAlgn="base">
              <a:lnSpc>
                <a:spcPct val="150000"/>
              </a:lnSpc>
            </a:pPr>
            <a:r>
              <a:rPr lang="tr-TR" sz="1400" dirty="0">
                <a:latin typeface="Arial Black" panose="020B0A04020102020204" pitchFamily="34" charset="0"/>
              </a:rPr>
              <a:t>1- Tahta çıkar çıkmaz meşveret meclisini ıslahat hususunda topladı.  Yapılacak ıslahatlarla ilgili araştırma yapılmasını ve rapor sunulmasını istedi. Amacı devlet adamlarını da bu ıslahat hareketlerinin içine katmak, onları da katılıma çağırmak ve yalnız hareket etmemekti.</a:t>
            </a:r>
          </a:p>
          <a:p>
            <a:pPr algn="just" fontAlgn="base">
              <a:lnSpc>
                <a:spcPct val="150000"/>
              </a:lnSpc>
            </a:pPr>
            <a:r>
              <a:rPr lang="tr-TR" sz="1400" dirty="0">
                <a:latin typeface="Arial Black" panose="020B0A04020102020204" pitchFamily="34" charset="0"/>
              </a:rPr>
              <a:t>2- Avrupa’yı yakından tanıyabilmek için Ebubekir </a:t>
            </a:r>
            <a:r>
              <a:rPr lang="tr-TR" sz="1400" dirty="0" err="1">
                <a:latin typeface="Arial Black" panose="020B0A04020102020204" pitchFamily="34" charset="0"/>
              </a:rPr>
              <a:t>Ratıb</a:t>
            </a:r>
            <a:r>
              <a:rPr lang="tr-TR" sz="1400" dirty="0">
                <a:latin typeface="Arial Black" panose="020B0A04020102020204" pitchFamily="34" charset="0"/>
              </a:rPr>
              <a:t> Efendi’yi Viyana’ya gönderdi ve ondan Avusturya’nın askeri, idari ve sosyal sisteminin raporlarla sunulmasını istedi. Ebubekir </a:t>
            </a:r>
            <a:r>
              <a:rPr lang="tr-TR" sz="1400" dirty="0" err="1">
                <a:latin typeface="Arial Black" panose="020B0A04020102020204" pitchFamily="34" charset="0"/>
              </a:rPr>
              <a:t>Ratıb</a:t>
            </a:r>
            <a:r>
              <a:rPr lang="tr-TR" sz="1400" dirty="0">
                <a:latin typeface="Arial Black" panose="020B0A04020102020204" pitchFamily="34" charset="0"/>
              </a:rPr>
              <a:t> </a:t>
            </a:r>
            <a:r>
              <a:rPr lang="tr-TR" sz="1400" dirty="0" smtClean="0">
                <a:latin typeface="Arial Black" panose="020B0A04020102020204" pitchFamily="34" charset="0"/>
              </a:rPr>
              <a:t>Efendinin </a:t>
            </a:r>
            <a:r>
              <a:rPr lang="tr-TR" sz="1400" dirty="0">
                <a:latin typeface="Arial Black" panose="020B0A04020102020204" pitchFamily="34" charset="0"/>
              </a:rPr>
              <a:t>1791 yılında Viyana </a:t>
            </a:r>
            <a:r>
              <a:rPr lang="tr-TR" sz="1400" dirty="0" smtClean="0">
                <a:latin typeface="Arial Black" panose="020B0A04020102020204" pitchFamily="34" charset="0"/>
              </a:rPr>
              <a:t>giderek hazırladığı raporda devletin </a:t>
            </a:r>
            <a:r>
              <a:rPr lang="tr-TR" sz="1400" dirty="0">
                <a:latin typeface="Arial Black" panose="020B0A04020102020204" pitchFamily="34" charset="0"/>
              </a:rPr>
              <a:t>askeri, mali, idari ve sosyal yönleriyle ilgili çok önemli tespitler vardır. 3. Selim ıslahat hususunda bu rapordan oldukça yararlanacaktır. </a:t>
            </a:r>
          </a:p>
          <a:p>
            <a:pPr fontAlgn="base">
              <a:lnSpc>
                <a:spcPct val="150000"/>
              </a:lnSpc>
            </a:pPr>
            <a:endParaRPr lang="tr-TR" sz="1200" dirty="0">
              <a:latin typeface="Arial Black" panose="020B0A04020102020204" pitchFamily="34" charset="0"/>
            </a:endParaRPr>
          </a:p>
          <a:p>
            <a:pPr>
              <a:lnSpc>
                <a:spcPct val="150000"/>
              </a:lnSpc>
            </a:pPr>
            <a:endParaRPr lang="tr-TR" sz="1200" dirty="0">
              <a:latin typeface="Arial Black" panose="020B0A04020102020204" pitchFamily="34" charset="0"/>
            </a:endParaRPr>
          </a:p>
        </p:txBody>
      </p:sp>
    </p:spTree>
    <p:extLst>
      <p:ext uri="{BB962C8B-B14F-4D97-AF65-F5344CB8AC3E}">
        <p14:creationId xmlns:p14="http://schemas.microsoft.com/office/powerpoint/2010/main" val="344017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76672"/>
            <a:ext cx="7886700" cy="288032"/>
          </a:xfrm>
        </p:spPr>
        <p:txBody>
          <a:bodyPr>
            <a:normAutofit fontScale="90000"/>
          </a:bodyPr>
          <a:lstStyle/>
          <a:p>
            <a:endParaRPr lang="tr-TR" dirty="0"/>
          </a:p>
        </p:txBody>
      </p:sp>
      <p:sp>
        <p:nvSpPr>
          <p:cNvPr id="3" name="İçerik Yer Tutucusu 2"/>
          <p:cNvSpPr>
            <a:spLocks noGrp="1"/>
          </p:cNvSpPr>
          <p:nvPr>
            <p:ph idx="1"/>
          </p:nvPr>
        </p:nvSpPr>
        <p:spPr>
          <a:xfrm>
            <a:off x="176646" y="980728"/>
            <a:ext cx="8780318" cy="5544615"/>
          </a:xfrm>
        </p:spPr>
        <p:txBody>
          <a:bodyPr>
            <a:normAutofit lnSpcReduction="10000"/>
          </a:bodyPr>
          <a:lstStyle/>
          <a:p>
            <a:pPr marL="0" indent="0" algn="just">
              <a:lnSpc>
                <a:spcPct val="150000"/>
              </a:lnSpc>
              <a:buNone/>
            </a:pPr>
            <a:r>
              <a:rPr lang="tr-TR" sz="1600" dirty="0">
                <a:latin typeface="Arial Black" panose="020B0A04020102020204" pitchFamily="34" charset="0"/>
              </a:rPr>
              <a:t>Kendisine </a:t>
            </a:r>
            <a:r>
              <a:rPr lang="tr-TR" sz="1600" dirty="0" smtClean="0">
                <a:latin typeface="Arial Black" panose="020B0A04020102020204" pitchFamily="34" charset="0"/>
              </a:rPr>
              <a:t>reform konusunda 22 </a:t>
            </a:r>
            <a:r>
              <a:rPr lang="tr-TR" sz="1600" dirty="0">
                <a:latin typeface="Arial Black" panose="020B0A04020102020204" pitchFamily="34" charset="0"/>
              </a:rPr>
              <a:t>rapor sunuldu. Bu raporlarda ortak görüş askeri ıslahatlar  üzerinde yoğunlaşmıştı. </a:t>
            </a:r>
          </a:p>
          <a:p>
            <a:pPr marL="0" indent="0" algn="just">
              <a:lnSpc>
                <a:spcPct val="150000"/>
              </a:lnSpc>
              <a:buNone/>
            </a:pPr>
            <a:r>
              <a:rPr lang="tr-TR" sz="1600" dirty="0">
                <a:latin typeface="Arial Black" panose="020B0A04020102020204" pitchFamily="34" charset="0"/>
              </a:rPr>
              <a:t>1.Görüş : Geçmişi izlemek</a:t>
            </a:r>
          </a:p>
          <a:p>
            <a:pPr marL="0" indent="0" algn="just">
              <a:lnSpc>
                <a:spcPct val="150000"/>
              </a:lnSpc>
              <a:buNone/>
            </a:pPr>
            <a:r>
              <a:rPr lang="tr-TR" sz="1600" dirty="0">
                <a:latin typeface="Arial Black" panose="020B0A04020102020204" pitchFamily="34" charset="0"/>
              </a:rPr>
              <a:t>2.Görüş: Mevcut kurumlar </a:t>
            </a:r>
            <a:r>
              <a:rPr lang="tr-TR" sz="1600" dirty="0" smtClean="0">
                <a:latin typeface="Arial Black" panose="020B0A04020102020204" pitchFamily="34" charset="0"/>
              </a:rPr>
              <a:t>korunmakla birlikte, </a:t>
            </a:r>
            <a:r>
              <a:rPr lang="tr-TR" sz="1600" dirty="0">
                <a:latin typeface="Arial Black" panose="020B0A04020102020204" pitchFamily="34" charset="0"/>
              </a:rPr>
              <a:t>diğer yandan Avrupai tarzda yeni askeri kurumlar kurmak.</a:t>
            </a:r>
          </a:p>
          <a:p>
            <a:pPr marL="0" indent="0" algn="just">
              <a:lnSpc>
                <a:spcPct val="150000"/>
              </a:lnSpc>
              <a:buNone/>
            </a:pPr>
            <a:r>
              <a:rPr lang="tr-TR" sz="1600" dirty="0">
                <a:latin typeface="Arial Black" panose="020B0A04020102020204" pitchFamily="34" charset="0"/>
              </a:rPr>
              <a:t>3.Görüş: Eskileri kaldırarak hepsinin yenilenmesi üzerinedir.</a:t>
            </a:r>
          </a:p>
          <a:p>
            <a:pPr marL="0" indent="0" algn="just">
              <a:lnSpc>
                <a:spcPct val="150000"/>
              </a:lnSpc>
              <a:buNone/>
            </a:pPr>
            <a:r>
              <a:rPr lang="tr-TR" sz="1600" dirty="0" smtClean="0">
                <a:latin typeface="Arial Black" panose="020B0A04020102020204" pitchFamily="34" charset="0"/>
              </a:rPr>
              <a:t>Padişah ikinci görüş </a:t>
            </a:r>
            <a:r>
              <a:rPr lang="tr-TR" sz="1600" dirty="0">
                <a:latin typeface="Arial Black" panose="020B0A04020102020204" pitchFamily="34" charset="0"/>
              </a:rPr>
              <a:t>doğrultusunda ıslahatlar </a:t>
            </a:r>
            <a:r>
              <a:rPr lang="tr-TR" sz="1600" dirty="0" smtClean="0">
                <a:latin typeface="Arial Black" panose="020B0A04020102020204" pitchFamily="34" charset="0"/>
              </a:rPr>
              <a:t>yapmaya başladı</a:t>
            </a:r>
            <a:r>
              <a:rPr lang="tr-TR" sz="1600" dirty="0">
                <a:latin typeface="Arial Black" panose="020B0A04020102020204" pitchFamily="34" charset="0"/>
              </a:rPr>
              <a:t>.</a:t>
            </a:r>
          </a:p>
          <a:p>
            <a:pPr marL="0" indent="0" algn="just">
              <a:lnSpc>
                <a:spcPct val="150000"/>
              </a:lnSpc>
              <a:buNone/>
            </a:pPr>
            <a:r>
              <a:rPr lang="tr-TR" sz="1600" dirty="0" smtClean="0">
                <a:latin typeface="Arial Black" panose="020B0A04020102020204" pitchFamily="34" charset="0"/>
              </a:rPr>
              <a:t>III. Selim’in i</a:t>
            </a:r>
            <a:r>
              <a:rPr lang="tr-TR" sz="1600" dirty="0" smtClean="0">
                <a:latin typeface="Arial Black" panose="020B0A04020102020204" pitchFamily="34" charset="0"/>
              </a:rPr>
              <a:t>lk işi </a:t>
            </a:r>
            <a:r>
              <a:rPr lang="tr-TR" sz="1600" dirty="0">
                <a:latin typeface="Arial Black" panose="020B0A04020102020204" pitchFamily="34" charset="0"/>
              </a:rPr>
              <a:t>Nizam-ı </a:t>
            </a:r>
            <a:r>
              <a:rPr lang="tr-TR" sz="1600" dirty="0" smtClean="0">
                <a:latin typeface="Arial Black" panose="020B0A04020102020204" pitchFamily="34" charset="0"/>
              </a:rPr>
              <a:t>Cedit ordusu adıyla yeniçeri ocağına alternatif yeni bir ordu kurmaya çalışmak </a:t>
            </a:r>
            <a:r>
              <a:rPr lang="tr-TR" sz="1600" dirty="0">
                <a:latin typeface="Arial Black" panose="020B0A04020102020204" pitchFamily="34" charset="0"/>
              </a:rPr>
              <a:t>olmuştur. III</a:t>
            </a:r>
            <a:r>
              <a:rPr lang="tr-TR" sz="1600" dirty="0" smtClean="0">
                <a:latin typeface="Arial Black" panose="020B0A04020102020204" pitchFamily="34" charset="0"/>
              </a:rPr>
              <a:t>. Selim</a:t>
            </a:r>
            <a:r>
              <a:rPr lang="tr-TR" sz="1600" dirty="0">
                <a:latin typeface="Arial Black" panose="020B0A04020102020204" pitchFamily="34" charset="0"/>
              </a:rPr>
              <a:t>, sadece Yeniçeri Ocağı’nın yerine </a:t>
            </a:r>
            <a:r>
              <a:rPr lang="tr-TR" sz="1600" dirty="0" err="1">
                <a:latin typeface="Arial Black" panose="020B0A04020102020204" pitchFamily="34" charset="0"/>
              </a:rPr>
              <a:t>tâlimli</a:t>
            </a:r>
            <a:r>
              <a:rPr lang="tr-TR" sz="1600" dirty="0">
                <a:latin typeface="Arial Black" panose="020B0A04020102020204" pitchFamily="34" charset="0"/>
              </a:rPr>
              <a:t> ve teknik donanımlı </a:t>
            </a:r>
            <a:r>
              <a:rPr lang="tr-TR" sz="1600" dirty="0" err="1">
                <a:latin typeface="Arial Black" panose="020B0A04020102020204" pitchFamily="34" charset="0"/>
              </a:rPr>
              <a:t>Nizâm</a:t>
            </a:r>
            <a:r>
              <a:rPr lang="tr-TR" sz="1600" dirty="0">
                <a:latin typeface="Arial Black" panose="020B0A04020102020204" pitchFamily="34" charset="0"/>
              </a:rPr>
              <a:t>-ı </a:t>
            </a:r>
            <a:r>
              <a:rPr lang="tr-TR" sz="1600" dirty="0" err="1">
                <a:latin typeface="Arial Black" panose="020B0A04020102020204" pitchFamily="34" charset="0"/>
              </a:rPr>
              <a:t>Cedîd</a:t>
            </a:r>
            <a:r>
              <a:rPr lang="tr-TR" sz="1600" dirty="0">
                <a:latin typeface="Arial Black" panose="020B0A04020102020204" pitchFamily="34" charset="0"/>
              </a:rPr>
              <a:t> askerini inşa etme çabası içerisine girmekle kalmamış, aynı zamanda eski klasik sistemden yeni bir düzen oluşturmanın yollarını da aramıştır</a:t>
            </a:r>
            <a:r>
              <a:rPr lang="tr-TR" sz="1600" dirty="0" smtClean="0">
                <a:latin typeface="Arial Black" panose="020B0A04020102020204" pitchFamily="34" charset="0"/>
              </a:rPr>
              <a:t>. (Nizam-ı </a:t>
            </a:r>
            <a:r>
              <a:rPr lang="tr-TR" sz="1600" dirty="0" err="1" smtClean="0">
                <a:latin typeface="Arial Black" panose="020B0A04020102020204" pitchFamily="34" charset="0"/>
              </a:rPr>
              <a:t>Cedid</a:t>
            </a:r>
            <a:r>
              <a:rPr lang="tr-TR" sz="1600" dirty="0" smtClean="0">
                <a:latin typeface="Arial Black" panose="020B0A04020102020204" pitchFamily="34" charset="0"/>
              </a:rPr>
              <a:t> dar anlamıyla III. Selim tarafından kurulan yeni ordunun adıdır. Geniş anlamıyla ise bu padişah dönemindeki tüm yenilik hareketlerini kapsayacak nitelikte, padişahın dönemine verilen isimdir.)</a:t>
            </a:r>
            <a:endParaRPr lang="tr-TR" sz="1600" dirty="0">
              <a:latin typeface="Arial Black" panose="020B0A04020102020204" pitchFamily="34" charset="0"/>
            </a:endParaRPr>
          </a:p>
          <a:p>
            <a:pPr marL="0" indent="0">
              <a:lnSpc>
                <a:spcPct val="150000"/>
              </a:lnSpc>
              <a:buNone/>
            </a:pPr>
            <a:endParaRPr lang="tr-TR" sz="1350" dirty="0">
              <a:latin typeface="Arial Black" panose="020B0A04020102020204" pitchFamily="34" charset="0"/>
            </a:endParaRPr>
          </a:p>
          <a:p>
            <a:pPr marL="0" indent="0">
              <a:buNone/>
            </a:pPr>
            <a:endParaRPr lang="tr-TR" dirty="0" smtClean="0"/>
          </a:p>
          <a:p>
            <a:pPr marL="0" indent="0">
              <a:buNone/>
            </a:pPr>
            <a:endParaRPr lang="tr-TR" dirty="0"/>
          </a:p>
        </p:txBody>
      </p:sp>
    </p:spTree>
    <p:extLst>
      <p:ext uri="{BB962C8B-B14F-4D97-AF65-F5344CB8AC3E}">
        <p14:creationId xmlns:p14="http://schemas.microsoft.com/office/powerpoint/2010/main" val="267374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97477" y="620688"/>
            <a:ext cx="7886700" cy="37883"/>
          </a:xfrm>
        </p:spPr>
        <p:txBody>
          <a:bodyPr>
            <a:normAutofit fontScale="90000"/>
          </a:bodyPr>
          <a:lstStyle/>
          <a:p>
            <a:endParaRPr lang="tr-TR" dirty="0"/>
          </a:p>
        </p:txBody>
      </p:sp>
      <p:sp>
        <p:nvSpPr>
          <p:cNvPr id="3" name="İçerik Yer Tutucusu 2"/>
          <p:cNvSpPr>
            <a:spLocks noGrp="1"/>
          </p:cNvSpPr>
          <p:nvPr>
            <p:ph idx="1"/>
          </p:nvPr>
        </p:nvSpPr>
        <p:spPr>
          <a:xfrm>
            <a:off x="145473" y="980728"/>
            <a:ext cx="8790709" cy="5616624"/>
          </a:xfrm>
        </p:spPr>
        <p:txBody>
          <a:bodyPr>
            <a:normAutofit/>
          </a:bodyPr>
          <a:lstStyle/>
          <a:p>
            <a:pPr algn="just">
              <a:lnSpc>
                <a:spcPct val="150000"/>
              </a:lnSpc>
            </a:pPr>
            <a:r>
              <a:rPr lang="tr-TR" sz="1400" dirty="0" smtClean="0">
                <a:latin typeface="Arial Black" panose="020B0A04020102020204" pitchFamily="34" charset="0"/>
              </a:rPr>
              <a:t>Nizam-ı </a:t>
            </a:r>
            <a:r>
              <a:rPr lang="tr-TR" sz="1400" dirty="0" err="1">
                <a:latin typeface="Arial Black" panose="020B0A04020102020204" pitchFamily="34" charset="0"/>
              </a:rPr>
              <a:t>Cedid</a:t>
            </a:r>
            <a:r>
              <a:rPr lang="tr-TR" sz="1400" dirty="0">
                <a:latin typeface="Arial Black" panose="020B0A04020102020204" pitchFamily="34" charset="0"/>
              </a:rPr>
              <a:t>, III. Selim’in; yeniçerileri ortadan kaldırmak, ulemanın nüfuzunu kırmak, Osmanlı Devleti’ni Avrupa’da yaşanan ilerleme sürecine dâhil etmek amacıyla giriştiği yenilik hareketlerinin tamamını kapsayacak şekilde hazırlanan bir harekettir.</a:t>
            </a:r>
          </a:p>
          <a:p>
            <a:pPr algn="just">
              <a:lnSpc>
                <a:spcPct val="150000"/>
              </a:lnSpc>
            </a:pPr>
            <a:r>
              <a:rPr lang="tr-TR" sz="1400" dirty="0">
                <a:latin typeface="Arial Black" panose="020B0A04020102020204" pitchFamily="34" charset="0"/>
              </a:rPr>
              <a:t>Pek çok alana etki etmekle birlikte, Nizam-ı </a:t>
            </a:r>
            <a:r>
              <a:rPr lang="tr-TR" sz="1400" dirty="0" err="1">
                <a:latin typeface="Arial Black" panose="020B0A04020102020204" pitchFamily="34" charset="0"/>
              </a:rPr>
              <a:t>Cedid</a:t>
            </a:r>
            <a:r>
              <a:rPr lang="tr-TR" sz="1400" dirty="0">
                <a:latin typeface="Arial Black" panose="020B0A04020102020204" pitchFamily="34" charset="0"/>
              </a:rPr>
              <a:t> hareketinin en fazla askeri alanı etkilediği görülmektedir. Nitekim mevcut ocaklar ıslah edilmiş, idari ve askeri işlevler birbirinden ayrılmış, idari işler vezirlere verilmiştir. </a:t>
            </a:r>
            <a:r>
              <a:rPr lang="tr-TR" sz="1400" dirty="0" smtClean="0">
                <a:latin typeface="Arial Black" panose="020B0A04020102020204" pitchFamily="34" charset="0"/>
              </a:rPr>
              <a:t>Askerî </a:t>
            </a:r>
            <a:r>
              <a:rPr lang="tr-TR" sz="1400" dirty="0" smtClean="0">
                <a:latin typeface="Arial Black" panose="020B0A04020102020204" pitchFamily="34" charset="0"/>
              </a:rPr>
              <a:t>kışlalar </a:t>
            </a:r>
            <a:r>
              <a:rPr lang="tr-TR" sz="1400" dirty="0">
                <a:latin typeface="Arial Black" panose="020B0A04020102020204" pitchFamily="34" charset="0"/>
              </a:rPr>
              <a:t>genişletilmiş ve askerlerin düzenli olarak talim yapmaları zorunlu hale getirilmiştir. Yeniçeri subaylarına ise, ıslahatı kabul etmeleri suretiyle birtakım iltizamlar ve hediyeler verilmiştir. Bütün bu bahsedilenlere karşın, yeniçeriler ve sipahiler için öngörülen ıslahatlar büyük oranda kâğıt üstünde kalmış ve belli bir süre içinde eski duruma dönülmüştür. Nitekim yeniçeriler birkaç aylık talimden sonra “bu talim gâvur işidir” diyerek talim yapmaktan </a:t>
            </a:r>
            <a:r>
              <a:rPr lang="tr-TR" sz="1400" dirty="0" smtClean="0">
                <a:latin typeface="Arial Black" panose="020B0A04020102020204" pitchFamily="34" charset="0"/>
              </a:rPr>
              <a:t>vazgeçmiştir.</a:t>
            </a:r>
            <a:endParaRPr lang="tr-TR" sz="1350" dirty="0">
              <a:latin typeface="Arial Black" panose="020B0A04020102020204" pitchFamily="34" charset="0"/>
            </a:endParaRPr>
          </a:p>
        </p:txBody>
      </p:sp>
    </p:spTree>
    <p:extLst>
      <p:ext uri="{BB962C8B-B14F-4D97-AF65-F5344CB8AC3E}">
        <p14:creationId xmlns:p14="http://schemas.microsoft.com/office/powerpoint/2010/main" val="274161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rot="10800000" flipV="1">
            <a:off x="628650" y="548680"/>
            <a:ext cx="7886700" cy="216024"/>
          </a:xfrm>
        </p:spPr>
        <p:txBody>
          <a:bodyPr>
            <a:normAutofit fontScale="90000"/>
          </a:bodyPr>
          <a:lstStyle/>
          <a:p>
            <a:endParaRPr lang="tr-TR" dirty="0"/>
          </a:p>
        </p:txBody>
      </p:sp>
      <p:sp>
        <p:nvSpPr>
          <p:cNvPr id="3" name="İçerik Yer Tutucusu 2"/>
          <p:cNvSpPr>
            <a:spLocks noGrp="1"/>
          </p:cNvSpPr>
          <p:nvPr>
            <p:ph idx="1"/>
          </p:nvPr>
        </p:nvSpPr>
        <p:spPr>
          <a:xfrm>
            <a:off x="218209" y="1052736"/>
            <a:ext cx="8666018" cy="5472607"/>
          </a:xfrm>
        </p:spPr>
        <p:txBody>
          <a:bodyPr>
            <a:normAutofit/>
          </a:bodyPr>
          <a:lstStyle/>
          <a:p>
            <a:pPr algn="just">
              <a:lnSpc>
                <a:spcPct val="150000"/>
              </a:lnSpc>
            </a:pPr>
            <a:r>
              <a:rPr lang="tr-TR" sz="1600" dirty="0">
                <a:latin typeface="Arial Black" panose="020B0A04020102020204" pitchFamily="34" charset="0"/>
              </a:rPr>
              <a:t>Bunun yanında, yabancı ülkeler ile diplomatik temasların </a:t>
            </a:r>
            <a:r>
              <a:rPr lang="tr-TR" sz="1600" dirty="0" smtClean="0">
                <a:latin typeface="Arial Black" panose="020B0A04020102020204" pitchFamily="34" charset="0"/>
              </a:rPr>
              <a:t>arttırılması için Avrupa’ya daimi  </a:t>
            </a:r>
            <a:r>
              <a:rPr lang="tr-TR" sz="1600" dirty="0">
                <a:latin typeface="Arial Black" panose="020B0A04020102020204" pitchFamily="34" charset="0"/>
              </a:rPr>
              <a:t>elçilerin gönderilmesi de yine bu dönemde gerçekleşmiştir. (Paris, Viyana, Berlin)</a:t>
            </a:r>
          </a:p>
          <a:p>
            <a:pPr algn="just">
              <a:lnSpc>
                <a:spcPct val="150000"/>
              </a:lnSpc>
            </a:pPr>
            <a:r>
              <a:rPr lang="tr-TR" sz="1600" dirty="0">
                <a:latin typeface="Arial Black" panose="020B0A04020102020204" pitchFamily="34" charset="0"/>
              </a:rPr>
              <a:t>Bu dönemde, yolsuzlukların önlenmesi adına da bazı çalışmalar yapılmıştır. Üst düzey idari görevlere atananların, padişaha ve diğer devlet büyüklerine sunmaları adetten olan hediyeler ortadan kaldırılmaya çalışılmıştır.</a:t>
            </a:r>
          </a:p>
          <a:p>
            <a:pPr algn="just">
              <a:lnSpc>
                <a:spcPct val="150000"/>
              </a:lnSpc>
            </a:pPr>
            <a:r>
              <a:rPr lang="tr-TR" sz="1600" dirty="0">
                <a:latin typeface="Arial Black" panose="020B0A04020102020204" pitchFamily="34" charset="0"/>
              </a:rPr>
              <a:t>Kara mühendishanesi ve Topçu Ocağı ıslah edilerek, Mühendishane-i Berri Hümayun </a:t>
            </a:r>
            <a:r>
              <a:rPr lang="tr-TR" sz="1600" dirty="0" smtClean="0">
                <a:latin typeface="Arial Black" panose="020B0A04020102020204" pitchFamily="34" charset="0"/>
              </a:rPr>
              <a:t>kurulmuştur. </a:t>
            </a:r>
          </a:p>
          <a:p>
            <a:pPr algn="just">
              <a:lnSpc>
                <a:spcPct val="150000"/>
              </a:lnSpc>
            </a:pPr>
            <a:r>
              <a:rPr lang="tr-TR" sz="1600" dirty="0" smtClean="0">
                <a:latin typeface="Arial Black" panose="020B0A04020102020204" pitchFamily="34" charset="0"/>
              </a:rPr>
              <a:t>Islahatların </a:t>
            </a:r>
            <a:r>
              <a:rPr lang="tr-TR" sz="1600" dirty="0">
                <a:latin typeface="Arial Black" panose="020B0A04020102020204" pitchFamily="34" charset="0"/>
              </a:rPr>
              <a:t>giderleri karşılanmak üzere </a:t>
            </a:r>
            <a:r>
              <a:rPr lang="tr-TR" sz="1600" dirty="0" err="1" smtClean="0">
                <a:latin typeface="Arial Black" panose="020B0A04020102020204" pitchFamily="34" charset="0"/>
              </a:rPr>
              <a:t>İrad</a:t>
            </a:r>
            <a:r>
              <a:rPr lang="tr-TR" sz="1600" dirty="0" smtClean="0">
                <a:latin typeface="Arial Black" panose="020B0A04020102020204" pitchFamily="34" charset="0"/>
              </a:rPr>
              <a:t>-ı </a:t>
            </a:r>
            <a:r>
              <a:rPr lang="tr-TR" sz="1600" dirty="0" err="1" smtClean="0">
                <a:latin typeface="Arial Black" panose="020B0A04020102020204" pitchFamily="34" charset="0"/>
              </a:rPr>
              <a:t>Cedid</a:t>
            </a:r>
            <a:r>
              <a:rPr lang="tr-TR" sz="1600" dirty="0" smtClean="0">
                <a:latin typeface="Arial Black" panose="020B0A04020102020204" pitchFamily="34" charset="0"/>
              </a:rPr>
              <a:t> hazinesi kurulmuştur</a:t>
            </a:r>
            <a:r>
              <a:rPr lang="tr-TR" sz="1600" dirty="0">
                <a:latin typeface="Arial Black" panose="020B0A04020102020204" pitchFamily="34" charset="0"/>
              </a:rPr>
              <a:t>.</a:t>
            </a:r>
          </a:p>
          <a:p>
            <a:pPr marL="0" indent="0">
              <a:lnSpc>
                <a:spcPct val="150000"/>
              </a:lnSpc>
              <a:buNone/>
            </a:pPr>
            <a:endParaRPr lang="tr-TR" sz="1350" dirty="0">
              <a:latin typeface="Arial Black" panose="020B0A04020102020204" pitchFamily="34" charset="0"/>
            </a:endParaRPr>
          </a:p>
          <a:p>
            <a:pPr>
              <a:lnSpc>
                <a:spcPct val="150000"/>
              </a:lnSpc>
            </a:pPr>
            <a:endParaRPr lang="tr-TR" sz="1350" dirty="0">
              <a:latin typeface="Arial Black" panose="020B0A04020102020204" pitchFamily="34" charset="0"/>
            </a:endParaRPr>
          </a:p>
        </p:txBody>
      </p:sp>
    </p:spTree>
    <p:extLst>
      <p:ext uri="{BB962C8B-B14F-4D97-AF65-F5344CB8AC3E}">
        <p14:creationId xmlns:p14="http://schemas.microsoft.com/office/powerpoint/2010/main" val="392172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04665"/>
            <a:ext cx="7886700" cy="72007"/>
          </a:xfrm>
        </p:spPr>
        <p:txBody>
          <a:bodyPr>
            <a:normAutofit fontScale="90000"/>
          </a:bodyPr>
          <a:lstStyle/>
          <a:p>
            <a:endParaRPr lang="tr-TR" dirty="0"/>
          </a:p>
        </p:txBody>
      </p:sp>
      <p:sp>
        <p:nvSpPr>
          <p:cNvPr id="3" name="İçerik Yer Tutucusu 2"/>
          <p:cNvSpPr>
            <a:spLocks noGrp="1"/>
          </p:cNvSpPr>
          <p:nvPr>
            <p:ph idx="1"/>
          </p:nvPr>
        </p:nvSpPr>
        <p:spPr>
          <a:xfrm>
            <a:off x="166255" y="764704"/>
            <a:ext cx="8811491" cy="5904655"/>
          </a:xfrm>
        </p:spPr>
        <p:txBody>
          <a:bodyPr>
            <a:normAutofit/>
          </a:bodyPr>
          <a:lstStyle/>
          <a:p>
            <a:pPr algn="just">
              <a:lnSpc>
                <a:spcPct val="150000"/>
              </a:lnSpc>
            </a:pPr>
            <a:r>
              <a:rPr lang="tr-TR" sz="1600" dirty="0">
                <a:latin typeface="Arial Black" panose="020B0A04020102020204" pitchFamily="34" charset="0"/>
              </a:rPr>
              <a:t>Fransızca devletin ilk resmi yabancı dili olarak kabul edilmiştir.</a:t>
            </a:r>
          </a:p>
          <a:p>
            <a:pPr algn="just">
              <a:lnSpc>
                <a:spcPct val="150000"/>
              </a:lnSpc>
            </a:pPr>
            <a:r>
              <a:rPr lang="tr-TR" sz="1600" dirty="0">
                <a:latin typeface="Arial Black" panose="020B0A04020102020204" pitchFamily="34" charset="0"/>
              </a:rPr>
              <a:t>Sosyal alanda da ıslahatlar yapılmaya çalışılmıştır. Şehirlere göç edenler yeniden köylerine gitmesi için zorlanmış böylece hem işsizliği çözmek hem de toprakların işlenip üretilmesini sağlamak amaçlanmıştır.</a:t>
            </a:r>
          </a:p>
          <a:p>
            <a:pPr algn="just">
              <a:lnSpc>
                <a:spcPct val="150000"/>
              </a:lnSpc>
            </a:pPr>
            <a:r>
              <a:rPr lang="tr-TR" sz="1600" dirty="0">
                <a:latin typeface="Arial Black" panose="020B0A04020102020204" pitchFamily="34" charset="0"/>
              </a:rPr>
              <a:t>Bu arada, lüks düşkünlüğü Lale Devri’nden aşağı kalmayacak şekilde devam </a:t>
            </a:r>
            <a:r>
              <a:rPr lang="tr-TR" sz="1600" dirty="0" smtClean="0">
                <a:latin typeface="Arial Black" panose="020B0A04020102020204" pitchFamily="34" charset="0"/>
              </a:rPr>
              <a:t>etmiş ayrıca </a:t>
            </a:r>
            <a:r>
              <a:rPr lang="tr-TR" sz="1600" dirty="0">
                <a:latin typeface="Arial Black" panose="020B0A04020102020204" pitchFamily="34" charset="0"/>
              </a:rPr>
              <a:t>Nizam-ı </a:t>
            </a:r>
            <a:r>
              <a:rPr lang="tr-TR" sz="1600" dirty="0" err="1">
                <a:latin typeface="Arial Black" panose="020B0A04020102020204" pitchFamily="34" charset="0"/>
              </a:rPr>
              <a:t>Cedid</a:t>
            </a:r>
            <a:r>
              <a:rPr lang="tr-TR" sz="1600" dirty="0">
                <a:latin typeface="Arial Black" panose="020B0A04020102020204" pitchFamily="34" charset="0"/>
              </a:rPr>
              <a:t> Ordusu için oluşturulan </a:t>
            </a:r>
            <a:r>
              <a:rPr lang="tr-TR" sz="1600" dirty="0" err="1">
                <a:latin typeface="Arial Black" panose="020B0A04020102020204" pitchFamily="34" charset="0"/>
              </a:rPr>
              <a:t>İrad</a:t>
            </a:r>
            <a:r>
              <a:rPr lang="tr-TR" sz="1600" dirty="0">
                <a:latin typeface="Arial Black" panose="020B0A04020102020204" pitchFamily="34" charset="0"/>
              </a:rPr>
              <a:t>-ı </a:t>
            </a:r>
            <a:r>
              <a:rPr lang="tr-TR" sz="1600" dirty="0" err="1">
                <a:latin typeface="Arial Black" panose="020B0A04020102020204" pitchFamily="34" charset="0"/>
              </a:rPr>
              <a:t>Cedid</a:t>
            </a:r>
            <a:r>
              <a:rPr lang="tr-TR" sz="1600" dirty="0">
                <a:latin typeface="Arial Black" panose="020B0A04020102020204" pitchFamily="34" charset="0"/>
              </a:rPr>
              <a:t> Hazinesi’ne gelir sağlamak amacıyla düzenlenen ağır vergiler halka külfet olmuş, halk geçim sıkıntısı yaşamaya başlamıştır.</a:t>
            </a:r>
          </a:p>
          <a:p>
            <a:pPr algn="just">
              <a:lnSpc>
                <a:spcPct val="150000"/>
              </a:lnSpc>
            </a:pPr>
            <a:r>
              <a:rPr lang="tr-TR" sz="1600" dirty="0">
                <a:latin typeface="Arial Black" panose="020B0A04020102020204" pitchFamily="34" charset="0"/>
              </a:rPr>
              <a:t>Başta padişah olmak üzere birkaç devlet adamının çabalarıyla yürütülen bu yenileşme hareketlerinin başarılı olabilmesi ıslahatçı bir zihniyetin ve kadroların varlığını ve bir barış dönemini gerektiriyordu. Halbuki </a:t>
            </a:r>
            <a:r>
              <a:rPr lang="tr-TR" sz="1600" dirty="0" err="1">
                <a:latin typeface="Arial Black" panose="020B0A04020102020204" pitchFamily="34" charset="0"/>
              </a:rPr>
              <a:t>III.Selim</a:t>
            </a:r>
            <a:r>
              <a:rPr lang="tr-TR" sz="1600" dirty="0">
                <a:latin typeface="Arial Black" panose="020B0A04020102020204" pitchFamily="34" charset="0"/>
              </a:rPr>
              <a:t> döneminde bunların hiçbiri gerçekleşememiştir. İç sorunlar ve dış politikada uğranılan başarısızlıklar bu devrede ıslahat karşıtı çevrelerin etkinliklerinin artmasını sağlamıştır. Sonuçta 1807 yılında çıkan </a:t>
            </a:r>
            <a:r>
              <a:rPr lang="tr-TR" sz="1600" u="sng" dirty="0">
                <a:latin typeface="Arial Black" panose="020B0A04020102020204" pitchFamily="34" charset="0"/>
              </a:rPr>
              <a:t>Kabakçı Mustafa isyanıyla </a:t>
            </a:r>
            <a:r>
              <a:rPr lang="tr-TR" sz="1600" dirty="0">
                <a:latin typeface="Arial Black" panose="020B0A04020102020204" pitchFamily="34" charset="0"/>
              </a:rPr>
              <a:t>padişah tahttan indirilmiş ve dönem sona ermiştir.</a:t>
            </a:r>
          </a:p>
          <a:p>
            <a:pPr>
              <a:lnSpc>
                <a:spcPct val="150000"/>
              </a:lnSpc>
            </a:pPr>
            <a:endParaRPr lang="tr-TR" sz="1350" dirty="0">
              <a:latin typeface="Arial Black" panose="020B0A04020102020204" pitchFamily="34" charset="0"/>
            </a:endParaRPr>
          </a:p>
          <a:p>
            <a:endParaRPr lang="tr-TR" dirty="0"/>
          </a:p>
        </p:txBody>
      </p:sp>
    </p:spTree>
    <p:extLst>
      <p:ext uri="{BB962C8B-B14F-4D97-AF65-F5344CB8AC3E}">
        <p14:creationId xmlns:p14="http://schemas.microsoft.com/office/powerpoint/2010/main" val="164563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32657"/>
            <a:ext cx="7886700" cy="144015"/>
          </a:xfrm>
        </p:spPr>
        <p:txBody>
          <a:bodyPr>
            <a:normAutofit fontScale="90000"/>
          </a:bodyPr>
          <a:lstStyle/>
          <a:p>
            <a:endParaRPr lang="tr-TR" dirty="0"/>
          </a:p>
        </p:txBody>
      </p:sp>
      <p:sp>
        <p:nvSpPr>
          <p:cNvPr id="3" name="İçerik Yer Tutucusu 2"/>
          <p:cNvSpPr>
            <a:spLocks noGrp="1"/>
          </p:cNvSpPr>
          <p:nvPr>
            <p:ph idx="1"/>
          </p:nvPr>
        </p:nvSpPr>
        <p:spPr>
          <a:xfrm>
            <a:off x="251520" y="620688"/>
            <a:ext cx="8568952" cy="6048672"/>
          </a:xfrm>
        </p:spPr>
        <p:txBody>
          <a:bodyPr>
            <a:noAutofit/>
          </a:bodyPr>
          <a:lstStyle/>
          <a:p>
            <a:pPr algn="just">
              <a:lnSpc>
                <a:spcPct val="170000"/>
              </a:lnSpc>
            </a:pPr>
            <a:r>
              <a:rPr lang="tr-TR" sz="1500" dirty="0">
                <a:latin typeface="Arial Black" panose="020B0A04020102020204" pitchFamily="34" charset="0"/>
              </a:rPr>
              <a:t>17. yüzyıla kadar, Batı'ya üstün olduğuna kuvvetle inanan, ancak kapalı olan Osmanlı toplumu, ilk defa uğradığı askerî yenilgiler sonunda Avrupalılara olan üstünlük inancını kaybetmeye başlamıştır. </a:t>
            </a:r>
            <a:endParaRPr lang="tr-TR" sz="1500" dirty="0" smtClean="0">
              <a:latin typeface="Arial Black" panose="020B0A04020102020204" pitchFamily="34" charset="0"/>
            </a:endParaRPr>
          </a:p>
          <a:p>
            <a:pPr algn="just">
              <a:lnSpc>
                <a:spcPct val="170000"/>
              </a:lnSpc>
            </a:pPr>
            <a:r>
              <a:rPr lang="tr-TR" sz="1500" dirty="0" smtClean="0">
                <a:latin typeface="Arial Black" panose="020B0A04020102020204" pitchFamily="34" charset="0"/>
              </a:rPr>
              <a:t>Bu durum </a:t>
            </a:r>
            <a:r>
              <a:rPr lang="tr-TR" sz="1500" dirty="0">
                <a:latin typeface="Arial Black" panose="020B0A04020102020204" pitchFamily="34" charset="0"/>
              </a:rPr>
              <a:t>Osmanlı Devlet yöneticilerini Batı’nın üstünlük sebeplerini araştırmaya itmiştir. Askeri yenilgilerin devamı, büyük toprak kayıpları Osmanlı </a:t>
            </a:r>
            <a:r>
              <a:rPr lang="tr-TR" sz="1500" dirty="0" smtClean="0">
                <a:latin typeface="Arial Black" panose="020B0A04020102020204" pitchFamily="34" charset="0"/>
              </a:rPr>
              <a:t>Devletinde </a:t>
            </a:r>
            <a:r>
              <a:rPr lang="tr-TR" sz="1500" dirty="0">
                <a:latin typeface="Arial Black" panose="020B0A04020102020204" pitchFamily="34" charset="0"/>
              </a:rPr>
              <a:t>Batı’nın askeri bakından daha </a:t>
            </a:r>
            <a:r>
              <a:rPr lang="tr-TR" sz="1500" dirty="0" smtClean="0">
                <a:latin typeface="Arial Black" panose="020B0A04020102020204" pitchFamily="34" charset="0"/>
              </a:rPr>
              <a:t>üstün </a:t>
            </a:r>
            <a:r>
              <a:rPr lang="tr-TR" sz="1500" dirty="0">
                <a:latin typeface="Arial Black" panose="020B0A04020102020204" pitchFamily="34" charset="0"/>
              </a:rPr>
              <a:t>olduğu fikrini uyandırmıştır.</a:t>
            </a:r>
          </a:p>
          <a:p>
            <a:pPr algn="just">
              <a:lnSpc>
                <a:spcPct val="170000"/>
              </a:lnSpc>
            </a:pPr>
            <a:r>
              <a:rPr lang="tr-TR" sz="1500" dirty="0">
                <a:latin typeface="Arial Black" panose="020B0A04020102020204" pitchFamily="34" charset="0"/>
              </a:rPr>
              <a:t>Eğer orduda düzeltmeye gidilir yeni silahlarla donatılırsa eski üstünlüğünü yeniden kazanacağını düşünmüşlerdir. </a:t>
            </a:r>
            <a:endParaRPr lang="tr-TR" sz="1500" dirty="0" smtClean="0">
              <a:latin typeface="Arial Black" panose="020B0A04020102020204" pitchFamily="34" charset="0"/>
            </a:endParaRPr>
          </a:p>
          <a:p>
            <a:pPr marL="0" indent="0" algn="just">
              <a:lnSpc>
                <a:spcPct val="170000"/>
              </a:lnSpc>
              <a:buNone/>
            </a:pPr>
            <a:r>
              <a:rPr lang="tr-TR" sz="1500" dirty="0" smtClean="0">
                <a:latin typeface="Arial Black" panose="020B0A04020102020204" pitchFamily="34" charset="0"/>
              </a:rPr>
              <a:t>(Kanuni’den </a:t>
            </a:r>
            <a:r>
              <a:rPr lang="tr-TR" sz="1500" dirty="0">
                <a:latin typeface="Arial Black" panose="020B0A04020102020204" pitchFamily="34" charset="0"/>
              </a:rPr>
              <a:t>sonra gelen bazı padişahlar ve sadrazamlar gerilemeyi durdurabilmek için bazı çalışmalar da </a:t>
            </a:r>
            <a:r>
              <a:rPr lang="tr-TR" sz="1500" dirty="0" smtClean="0">
                <a:latin typeface="Arial Black" panose="020B0A04020102020204" pitchFamily="34" charset="0"/>
              </a:rPr>
              <a:t>yapmışlardır. Genç </a:t>
            </a:r>
            <a:r>
              <a:rPr lang="tr-TR" sz="1500" dirty="0">
                <a:latin typeface="Arial Black" panose="020B0A04020102020204" pitchFamily="34" charset="0"/>
              </a:rPr>
              <a:t>Osman, IV</a:t>
            </a:r>
            <a:r>
              <a:rPr lang="tr-TR" sz="1500" dirty="0" smtClean="0">
                <a:latin typeface="Arial Black" panose="020B0A04020102020204" pitchFamily="34" charset="0"/>
              </a:rPr>
              <a:t>. Murat </a:t>
            </a:r>
            <a:r>
              <a:rPr lang="tr-TR" sz="1500" dirty="0">
                <a:latin typeface="Arial Black" panose="020B0A04020102020204" pitchFamily="34" charset="0"/>
              </a:rPr>
              <a:t>ve Köprülü ailesinden gelen devlet adamları bazı ıslahatlar yaparak devlete eski gücünü kazandırmaya çalışmışlardır. </a:t>
            </a:r>
            <a:r>
              <a:rPr lang="tr-TR" sz="1500" dirty="0" smtClean="0">
                <a:latin typeface="Arial Black" panose="020B0A04020102020204" pitchFamily="34" charset="0"/>
              </a:rPr>
              <a:t>Bu </a:t>
            </a:r>
            <a:r>
              <a:rPr lang="tr-TR" sz="1500" dirty="0">
                <a:latin typeface="Arial Black" panose="020B0A04020102020204" pitchFamily="34" charset="0"/>
              </a:rPr>
              <a:t>çalışmalarda Batı’nın tesiri yoktur. Tek amaçları kuvvet ve şiddete başvurarak bozulan düzeni yeniden kurmaktır</a:t>
            </a:r>
            <a:r>
              <a:rPr lang="tr-TR" sz="1500" dirty="0" smtClean="0">
                <a:latin typeface="Arial Black" panose="020B0A04020102020204" pitchFamily="34" charset="0"/>
              </a:rPr>
              <a:t>.)</a:t>
            </a:r>
            <a:endParaRPr lang="tr-TR" sz="1500" b="1" dirty="0">
              <a:latin typeface="Arial Black" panose="020B0A04020102020204" pitchFamily="34" charset="0"/>
            </a:endParaRPr>
          </a:p>
          <a:p>
            <a:pPr>
              <a:lnSpc>
                <a:spcPct val="170000"/>
              </a:lnSpc>
            </a:pPr>
            <a:endParaRPr lang="tr-TR" sz="1350" b="1" dirty="0">
              <a:latin typeface="Arial Black" panose="020B0A04020102020204" pitchFamily="34" charset="0"/>
            </a:endParaRPr>
          </a:p>
        </p:txBody>
      </p:sp>
    </p:spTree>
    <p:extLst>
      <p:ext uri="{BB962C8B-B14F-4D97-AF65-F5344CB8AC3E}">
        <p14:creationId xmlns:p14="http://schemas.microsoft.com/office/powerpoint/2010/main" val="3460902910"/>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p:cNvSpPr>
            <a:spLocks noGrp="1"/>
          </p:cNvSpPr>
          <p:nvPr>
            <p:ph idx="1"/>
          </p:nvPr>
        </p:nvSpPr>
        <p:spPr>
          <a:xfrm>
            <a:off x="457200" y="620688"/>
            <a:ext cx="8507287" cy="5832648"/>
          </a:xfrm>
        </p:spPr>
        <p:txBody>
          <a:bodyPr>
            <a:normAutofit fontScale="77500" lnSpcReduction="20000"/>
          </a:bodyPr>
          <a:lstStyle/>
          <a:p>
            <a:pPr algn="just"/>
            <a:r>
              <a:rPr lang="tr-TR" dirty="0" smtClean="0"/>
              <a:t>Osmanlı Devleti’nde başlatılan ıslahat hareketlerinde temel amaç imparatorluğun gerilemesinin önlenerek özellikle Batılı devletlerle daha güçlü mücadele edilebilmesinin sağlanmaya çalışılması olmuştur. Ancak ilerleyen süreçlerde devlet geniş topraklar kaybetmeye başlayınca, parçalanma ve çökmenin önlenmeye çalışılması yöneticilerin ana gayeleri olmuştur. Islahat hareketleri padişah, saray çevresi ve belirli bazı elitlerin yapılandırdığı ve yönlendirdiği bir yenileşme hamlesi olarak gelişmiş; halk hareketleri ya da geniş halk katılımlarıyla yükseltilmiş bir değişim süreci olmamıştır. Batı medeniyetinin ürettiği kurumsal değerler örnek alınarak ya da Batıda yaşanan gelişmelerin dünyaya yaymaya başladığı fikir ve etkilerin yönlendirmesiyle önemli değişimler yaşanmaya başlamıştır. Bununla birlikte reformlar ortaya konulurken köklü bir değişimden ziyade çeşitli alanlarda eski ile yeninin bir arada </a:t>
            </a:r>
            <a:r>
              <a:rPr lang="tr-TR" dirty="0" err="1" smtClean="0"/>
              <a:t>varolduğu</a:t>
            </a:r>
            <a:r>
              <a:rPr lang="tr-TR" dirty="0" smtClean="0"/>
              <a:t> bir yenilik modelinin de söz konusu olması, bazı aksaklıklara neden olmuş; ikilik oluşturarak yeniliğin yerleşmesinde güçlükler yaşatmıştır. Batı medeniyeti karşısında Osmanlı yenileşme süreci ilk etapta askerî alanlarda reform hamleleriyle başlasa da ilerleyen aşamalarda bu süreç kurumsal, ekonomik, siyasi, toplumsal pek çok alanda önemli değişimleri beraberinde getirmiştir. Özellikle Fransız ihtilali ve sanayi devrimi sonrası çağda dünyayı etkileyen yeni fikir, değişim ve süreçler Osmanlıda da etkiler yaratmış; Tanzimat dönemi, Meşrutiyet dönemi gibi isimlerle karşımıza çıkacak köklü bir değişimi beraberinde getirmiştir. Tüm bu süreçler her ne kadar yıkıcı savaşlarla ortadan kalkacak Osmanlı Devleti’ni kurtarmaya yetmese de Cumhuriyet </a:t>
            </a:r>
            <a:r>
              <a:rPr lang="tr-TR" dirty="0" err="1" smtClean="0"/>
              <a:t>Türkiyesine</a:t>
            </a:r>
            <a:r>
              <a:rPr lang="tr-TR" dirty="0" smtClean="0"/>
              <a:t> etkiler yapacak bir tarihsel birikimi oluşturacaktır. </a:t>
            </a:r>
            <a:endParaRPr lang="tr-TR" dirty="0"/>
          </a:p>
        </p:txBody>
      </p:sp>
      <p:sp>
        <p:nvSpPr>
          <p:cNvPr id="3" name="Unvan 2"/>
          <p:cNvSpPr>
            <a:spLocks noGrp="1"/>
          </p:cNvSpPr>
          <p:nvPr>
            <p:ph type="title"/>
          </p:nvPr>
        </p:nvSpPr>
        <p:spPr>
          <a:xfrm>
            <a:off x="457200" y="338328"/>
            <a:ext cx="8229600" cy="66336"/>
          </a:xfrm>
        </p:spPr>
        <p:txBody>
          <a:bodyPr>
            <a:normAutofit fontScale="90000"/>
          </a:bodyPr>
          <a:lstStyle/>
          <a:p>
            <a:endParaRPr lang="tr-TR" dirty="0"/>
          </a:p>
        </p:txBody>
      </p:sp>
    </p:spTree>
    <p:extLst>
      <p:ext uri="{BB962C8B-B14F-4D97-AF65-F5344CB8AC3E}">
        <p14:creationId xmlns:p14="http://schemas.microsoft.com/office/powerpoint/2010/main" val="350600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04665"/>
            <a:ext cx="7886700" cy="720080"/>
          </a:xfrm>
        </p:spPr>
        <p:txBody>
          <a:bodyPr>
            <a:normAutofit/>
          </a:bodyPr>
          <a:lstStyle/>
          <a:p>
            <a:r>
              <a:rPr lang="tr-TR" sz="1500" dirty="0">
                <a:solidFill>
                  <a:srgbClr val="FF0000"/>
                </a:solidFill>
                <a:latin typeface="Arial Black" panose="020B0A04020102020204" pitchFamily="34" charset="0"/>
              </a:rPr>
              <a:t>LALE DEVRİ</a:t>
            </a:r>
          </a:p>
        </p:txBody>
      </p:sp>
      <p:sp>
        <p:nvSpPr>
          <p:cNvPr id="3" name="İçerik Yer Tutucusu 2"/>
          <p:cNvSpPr>
            <a:spLocks noGrp="1"/>
          </p:cNvSpPr>
          <p:nvPr>
            <p:ph idx="1"/>
          </p:nvPr>
        </p:nvSpPr>
        <p:spPr>
          <a:xfrm>
            <a:off x="251520" y="980728"/>
            <a:ext cx="8856984" cy="5616624"/>
          </a:xfrm>
        </p:spPr>
        <p:txBody>
          <a:bodyPr>
            <a:normAutofit/>
          </a:bodyPr>
          <a:lstStyle/>
          <a:p>
            <a:pPr algn="just">
              <a:lnSpc>
                <a:spcPct val="170000"/>
              </a:lnSpc>
            </a:pPr>
            <a:r>
              <a:rPr lang="tr-TR" sz="1350" dirty="0">
                <a:latin typeface="Arial Black" panose="020B0A04020102020204" pitchFamily="34" charset="0"/>
              </a:rPr>
              <a:t>18.yüzyılın başında Osmanlı Devleti «Birinci Edirne Vakası» olarak </a:t>
            </a:r>
            <a:r>
              <a:rPr lang="tr-TR" sz="1350" dirty="0" smtClean="0">
                <a:latin typeface="Arial Black" panose="020B0A04020102020204" pitchFamily="34" charset="0"/>
              </a:rPr>
              <a:t>adlandırılan </a:t>
            </a:r>
            <a:r>
              <a:rPr lang="tr-TR" sz="1350" dirty="0">
                <a:latin typeface="Arial Black" panose="020B0A04020102020204" pitchFamily="34" charset="0"/>
              </a:rPr>
              <a:t>bir isyan yaşadı. 1703 yılında gerçekleşen bu isyan ile II</a:t>
            </a:r>
            <a:r>
              <a:rPr lang="tr-TR" sz="1350" dirty="0" smtClean="0">
                <a:latin typeface="Arial Black" panose="020B0A04020102020204" pitchFamily="34" charset="0"/>
              </a:rPr>
              <a:t>. Mustafa </a:t>
            </a:r>
            <a:r>
              <a:rPr lang="tr-TR" sz="1350" dirty="0">
                <a:latin typeface="Arial Black" panose="020B0A04020102020204" pitchFamily="34" charset="0"/>
              </a:rPr>
              <a:t>tahtını III</a:t>
            </a:r>
            <a:r>
              <a:rPr lang="tr-TR" sz="1350" dirty="0" smtClean="0">
                <a:latin typeface="Arial Black" panose="020B0A04020102020204" pitchFamily="34" charset="0"/>
              </a:rPr>
              <a:t>. Ahmet’e </a:t>
            </a:r>
            <a:r>
              <a:rPr lang="tr-TR" sz="1350" dirty="0">
                <a:latin typeface="Arial Black" panose="020B0A04020102020204" pitchFamily="34" charset="0"/>
              </a:rPr>
              <a:t>bırakmıştır. 1718 de Damat İbrahim Paşa’nın uzun sadaret yıllarını içine alan ve Pasarofça Antlaşması’ndan Patrona Halil </a:t>
            </a:r>
            <a:r>
              <a:rPr lang="tr-TR" sz="1350" dirty="0" err="1">
                <a:latin typeface="Arial Black" panose="020B0A04020102020204" pitchFamily="34" charset="0"/>
              </a:rPr>
              <a:t>İsyanı’na</a:t>
            </a:r>
            <a:r>
              <a:rPr lang="tr-TR" sz="1350" dirty="0">
                <a:latin typeface="Arial Black" panose="020B0A04020102020204" pitchFamily="34" charset="0"/>
              </a:rPr>
              <a:t> kadar geçen süreye LALE DEVRİ denir. (1718-1730)</a:t>
            </a:r>
          </a:p>
          <a:p>
            <a:pPr algn="just">
              <a:lnSpc>
                <a:spcPct val="150000"/>
              </a:lnSpc>
            </a:pPr>
            <a:r>
              <a:rPr lang="tr-TR" sz="1500" dirty="0" smtClean="0">
                <a:latin typeface="Arial Black" panose="020B0A04020102020204" pitchFamily="34" charset="0"/>
              </a:rPr>
              <a:t>Bu dönemde Avrupa </a:t>
            </a:r>
            <a:r>
              <a:rPr lang="tr-TR" sz="1500" dirty="0">
                <a:latin typeface="Arial Black" panose="020B0A04020102020204" pitchFamily="34" charset="0"/>
              </a:rPr>
              <a:t>devletlerinin İstanbul’daki elçileri ile samimi ilişkiler kurulmuş,</a:t>
            </a:r>
          </a:p>
          <a:p>
            <a:pPr algn="just">
              <a:lnSpc>
                <a:spcPct val="150000"/>
              </a:lnSpc>
            </a:pPr>
            <a:r>
              <a:rPr lang="tr-TR" sz="1350" dirty="0">
                <a:latin typeface="Arial Black" panose="020B0A04020102020204" pitchFamily="34" charset="0"/>
              </a:rPr>
              <a:t>Paris’e, Viyana ve Moskova’ya gönderilen elçilerden sadece diplomatik ve ticarî antlaşmaları imzalamaları değil Avrupa diplomasisi ve askerî gücü hakkında bilgi edinmeleri de istenmiştir. </a:t>
            </a:r>
            <a:endParaRPr lang="tr-TR" sz="1350" dirty="0" smtClean="0">
              <a:latin typeface="Arial Black" panose="020B0A04020102020204" pitchFamily="34" charset="0"/>
            </a:endParaRPr>
          </a:p>
          <a:p>
            <a:pPr algn="just">
              <a:lnSpc>
                <a:spcPct val="150000"/>
              </a:lnSpc>
            </a:pPr>
            <a:r>
              <a:rPr lang="tr-TR" sz="1350" dirty="0" smtClean="0">
                <a:latin typeface="Arial Black" panose="020B0A04020102020204" pitchFamily="34" charset="0"/>
              </a:rPr>
              <a:t>Paris’e gönderilen </a:t>
            </a:r>
            <a:r>
              <a:rPr lang="tr-TR" sz="1350" dirty="0" err="1">
                <a:latin typeface="Arial Black" panose="020B0A04020102020204" pitchFamily="34" charset="0"/>
              </a:rPr>
              <a:t>Yirmisekiz</a:t>
            </a:r>
            <a:r>
              <a:rPr lang="tr-TR" sz="1350" dirty="0">
                <a:latin typeface="Arial Black" panose="020B0A04020102020204" pitchFamily="34" charset="0"/>
              </a:rPr>
              <a:t> Çelebi </a:t>
            </a:r>
            <a:r>
              <a:rPr lang="tr-TR" sz="1350" dirty="0" err="1">
                <a:latin typeface="Arial Black" panose="020B0A04020102020204" pitchFamily="34" charset="0"/>
              </a:rPr>
              <a:t>Mehmed</a:t>
            </a:r>
            <a:r>
              <a:rPr lang="tr-TR" sz="1350" dirty="0">
                <a:latin typeface="Arial Black" panose="020B0A04020102020204" pitchFamily="34" charset="0"/>
              </a:rPr>
              <a:t> Efendi başta eğitim olmak üzere Fransa’dan çok etkilenmiş ve bunu İstanbul’a taşımıştır. Bu arada ticarî ilişkiler de gelişmiş, iki ülke arasında yılda 500 ticaret gemisi gidip gelmiştir. </a:t>
            </a:r>
            <a:endParaRPr lang="tr-TR" dirty="0" smtClean="0"/>
          </a:p>
          <a:p>
            <a:pPr algn="just"/>
            <a:endParaRPr lang="tr-TR" dirty="0"/>
          </a:p>
        </p:txBody>
      </p:sp>
    </p:spTree>
    <p:extLst>
      <p:ext uri="{BB962C8B-B14F-4D97-AF65-F5344CB8AC3E}">
        <p14:creationId xmlns:p14="http://schemas.microsoft.com/office/powerpoint/2010/main" val="323725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17764" y="620688"/>
            <a:ext cx="7886700" cy="131402"/>
          </a:xfrm>
        </p:spPr>
        <p:txBody>
          <a:bodyPr>
            <a:normAutofit fontScale="90000"/>
          </a:bodyPr>
          <a:lstStyle/>
          <a:p>
            <a:endParaRPr lang="tr-TR" dirty="0"/>
          </a:p>
        </p:txBody>
      </p:sp>
      <p:sp>
        <p:nvSpPr>
          <p:cNvPr id="3" name="İçerik Yer Tutucusu 2"/>
          <p:cNvSpPr>
            <a:spLocks noGrp="1"/>
          </p:cNvSpPr>
          <p:nvPr>
            <p:ph idx="1"/>
          </p:nvPr>
        </p:nvSpPr>
        <p:spPr>
          <a:xfrm>
            <a:off x="323528" y="1052736"/>
            <a:ext cx="8568952" cy="5184576"/>
          </a:xfrm>
        </p:spPr>
        <p:txBody>
          <a:bodyPr>
            <a:normAutofit fontScale="85000" lnSpcReduction="10000"/>
          </a:bodyPr>
          <a:lstStyle/>
          <a:p>
            <a:pPr marL="0" indent="0" algn="just">
              <a:lnSpc>
                <a:spcPct val="150000"/>
              </a:lnSpc>
              <a:buNone/>
            </a:pPr>
            <a:r>
              <a:rPr lang="tr-TR" sz="1800" dirty="0">
                <a:latin typeface="Arial Black" panose="020B0A04020102020204" pitchFamily="34" charset="0"/>
              </a:rPr>
              <a:t>Yenileşme politikasının en önemli göstergesi, </a:t>
            </a:r>
            <a:r>
              <a:rPr lang="tr-TR" sz="1800" dirty="0" err="1" smtClean="0">
                <a:latin typeface="Arial Black" panose="020B0A04020102020204" pitchFamily="34" charset="0"/>
              </a:rPr>
              <a:t>Yirmisekiz</a:t>
            </a:r>
            <a:r>
              <a:rPr lang="tr-TR" sz="1800" dirty="0" smtClean="0">
                <a:latin typeface="Arial Black" panose="020B0A04020102020204" pitchFamily="34" charset="0"/>
              </a:rPr>
              <a:t> Çelebi </a:t>
            </a:r>
            <a:r>
              <a:rPr lang="tr-TR" sz="1800" dirty="0" err="1">
                <a:latin typeface="Arial Black" panose="020B0A04020102020204" pitchFamily="34" charset="0"/>
              </a:rPr>
              <a:t>Mehmed</a:t>
            </a:r>
            <a:r>
              <a:rPr lang="tr-TR" sz="1800" dirty="0">
                <a:latin typeface="Arial Black" panose="020B0A04020102020204" pitchFamily="34" charset="0"/>
              </a:rPr>
              <a:t> Efendi’nin oğlu </a:t>
            </a:r>
            <a:r>
              <a:rPr lang="tr-TR" sz="1800" dirty="0" err="1">
                <a:latin typeface="Arial Black" panose="020B0A04020102020204" pitchFamily="34" charset="0"/>
              </a:rPr>
              <a:t>Mehmed</a:t>
            </a:r>
            <a:r>
              <a:rPr lang="tr-TR" sz="1800" dirty="0">
                <a:latin typeface="Arial Black" panose="020B0A04020102020204" pitchFamily="34" charset="0"/>
              </a:rPr>
              <a:t> Said Efendi ve </a:t>
            </a:r>
            <a:r>
              <a:rPr lang="tr-TR" sz="1800" dirty="0" err="1">
                <a:latin typeface="Arial Black" panose="020B0A04020102020204" pitchFamily="34" charset="0"/>
              </a:rPr>
              <a:t>İbrâhim</a:t>
            </a:r>
            <a:r>
              <a:rPr lang="tr-TR" sz="1800" dirty="0">
                <a:latin typeface="Arial Black" panose="020B0A04020102020204" pitchFamily="34" charset="0"/>
              </a:rPr>
              <a:t> Müteferrika’nın gayretleriyle 1727’de </a:t>
            </a:r>
            <a:r>
              <a:rPr lang="tr-TR" sz="1800" dirty="0" smtClean="0">
                <a:latin typeface="Arial Black" panose="020B0A04020102020204" pitchFamily="34" charset="0"/>
              </a:rPr>
              <a:t>kurulan </a:t>
            </a:r>
            <a:r>
              <a:rPr lang="tr-TR" sz="1800" u="sng" dirty="0">
                <a:latin typeface="Arial Black" panose="020B0A04020102020204" pitchFamily="34" charset="0"/>
              </a:rPr>
              <a:t>matbaadır</a:t>
            </a:r>
            <a:r>
              <a:rPr lang="tr-TR" sz="1800" dirty="0" smtClean="0">
                <a:latin typeface="Arial Black" panose="020B0A04020102020204" pitchFamily="34" charset="0"/>
              </a:rPr>
              <a:t>. (</a:t>
            </a:r>
            <a:r>
              <a:rPr lang="tr-TR" sz="1800" dirty="0">
                <a:latin typeface="Arial Black" panose="020B0A04020102020204" pitchFamily="34" charset="0"/>
              </a:rPr>
              <a:t>Aslında 1493 II</a:t>
            </a:r>
            <a:r>
              <a:rPr lang="tr-TR" sz="1800" dirty="0" smtClean="0">
                <a:latin typeface="Arial Black" panose="020B0A04020102020204" pitchFamily="34" charset="0"/>
              </a:rPr>
              <a:t>. Beyazıt </a:t>
            </a:r>
            <a:r>
              <a:rPr lang="tr-TR" sz="1800" dirty="0">
                <a:latin typeface="Arial Black" panose="020B0A04020102020204" pitchFamily="34" charset="0"/>
              </a:rPr>
              <a:t>devrinden itibaren İstanbul, Selanik, İzmir, Halep’te Yahudiler, Ermeniler, Rumlar matbaacılığı işletiyorlardı. Türkçe harfli ilk matbaa kurulmuştur</a:t>
            </a:r>
            <a:r>
              <a:rPr lang="tr-TR" sz="1800" dirty="0" smtClean="0">
                <a:latin typeface="Arial Black" panose="020B0A04020102020204" pitchFamily="34" charset="0"/>
              </a:rPr>
              <a:t>.)</a:t>
            </a:r>
          </a:p>
          <a:p>
            <a:pPr algn="just">
              <a:lnSpc>
                <a:spcPct val="170000"/>
              </a:lnSpc>
            </a:pPr>
            <a:r>
              <a:rPr lang="tr-TR" sz="1800" dirty="0">
                <a:latin typeface="Arial Black" panose="020B0A04020102020204" pitchFamily="34" charset="0"/>
              </a:rPr>
              <a:t>Şehzadebaşı’nda çağdaş anlamda ilk yangın söndürme kurumu olan </a:t>
            </a:r>
            <a:r>
              <a:rPr lang="tr-TR" sz="1800" u="sng" dirty="0">
                <a:latin typeface="Arial Black" panose="020B0A04020102020204" pitchFamily="34" charset="0"/>
              </a:rPr>
              <a:t>Tulumbacı Ocağı </a:t>
            </a:r>
            <a:r>
              <a:rPr lang="tr-TR" sz="1800" dirty="0">
                <a:latin typeface="Arial Black" panose="020B0A04020102020204" pitchFamily="34" charset="0"/>
              </a:rPr>
              <a:t>kurulmuştur.</a:t>
            </a:r>
          </a:p>
          <a:p>
            <a:pPr algn="just">
              <a:lnSpc>
                <a:spcPct val="170000"/>
              </a:lnSpc>
            </a:pPr>
            <a:r>
              <a:rPr lang="tr-TR" sz="1800" dirty="0">
                <a:latin typeface="Arial Black" panose="020B0A04020102020204" pitchFamily="34" charset="0"/>
              </a:rPr>
              <a:t>Doğu’dan ve Batı’dan önemli eserler </a:t>
            </a:r>
            <a:r>
              <a:rPr lang="tr-TR" sz="1800" dirty="0" err="1">
                <a:latin typeface="Arial Black" panose="020B0A04020102020204" pitchFamily="34" charset="0"/>
              </a:rPr>
              <a:t>Türkçe’ye</a:t>
            </a:r>
            <a:r>
              <a:rPr lang="tr-TR" sz="1800" dirty="0">
                <a:latin typeface="Arial Black" panose="020B0A04020102020204" pitchFamily="34" charset="0"/>
              </a:rPr>
              <a:t> çevrilmiştir.</a:t>
            </a:r>
          </a:p>
          <a:p>
            <a:pPr algn="just">
              <a:lnSpc>
                <a:spcPct val="170000"/>
              </a:lnSpc>
            </a:pPr>
            <a:r>
              <a:rPr lang="tr-TR" sz="1800" dirty="0">
                <a:latin typeface="Arial Black" panose="020B0A04020102020204" pitchFamily="34" charset="0"/>
              </a:rPr>
              <a:t>Topkapı Sarayı’nda, </a:t>
            </a:r>
            <a:r>
              <a:rPr lang="tr-TR" sz="1800" dirty="0" err="1">
                <a:latin typeface="Arial Black" panose="020B0A04020102020204" pitchFamily="34" charset="0"/>
              </a:rPr>
              <a:t>Yenicami’de</a:t>
            </a:r>
            <a:r>
              <a:rPr lang="tr-TR" sz="1800" dirty="0">
                <a:latin typeface="Arial Black" panose="020B0A04020102020204" pitchFamily="34" charset="0"/>
              </a:rPr>
              <a:t> ve </a:t>
            </a:r>
            <a:r>
              <a:rPr lang="tr-TR" sz="1800" dirty="0" err="1">
                <a:latin typeface="Arial Black" panose="020B0A04020102020204" pitchFamily="34" charset="0"/>
              </a:rPr>
              <a:t>Damad</a:t>
            </a:r>
            <a:r>
              <a:rPr lang="tr-TR" sz="1800" dirty="0">
                <a:latin typeface="Arial Black" panose="020B0A04020102020204" pitchFamily="34" charset="0"/>
              </a:rPr>
              <a:t> </a:t>
            </a:r>
            <a:r>
              <a:rPr lang="tr-TR" sz="1800" dirty="0" err="1">
                <a:latin typeface="Arial Black" panose="020B0A04020102020204" pitchFamily="34" charset="0"/>
              </a:rPr>
              <a:t>İbrâhim</a:t>
            </a:r>
            <a:r>
              <a:rPr lang="tr-TR" sz="1800" dirty="0">
                <a:latin typeface="Arial Black" panose="020B0A04020102020204" pitchFamily="34" charset="0"/>
              </a:rPr>
              <a:t> Paşa’nın Şehzadebaşı’ndaki külliyesi içinde kütüphaneler yapılmıştır</a:t>
            </a:r>
            <a:r>
              <a:rPr lang="tr-TR" sz="1800" dirty="0" smtClean="0">
                <a:latin typeface="Arial Black" panose="020B0A04020102020204" pitchFamily="34" charset="0"/>
              </a:rPr>
              <a:t>.</a:t>
            </a:r>
          </a:p>
          <a:p>
            <a:pPr algn="just">
              <a:lnSpc>
                <a:spcPct val="150000"/>
              </a:lnSpc>
            </a:pPr>
            <a:r>
              <a:rPr lang="tr-TR" sz="1800" dirty="0">
                <a:latin typeface="Arial Black" panose="020B0A04020102020204" pitchFamily="34" charset="0"/>
              </a:rPr>
              <a:t>Çiniciliği geliştirmek için Tekfur Sarayı’nda bir </a:t>
            </a:r>
            <a:r>
              <a:rPr lang="tr-TR" sz="1800" u="sng" dirty="0">
                <a:latin typeface="Arial Black" panose="020B0A04020102020204" pitchFamily="34" charset="0"/>
              </a:rPr>
              <a:t>çini imalâthanesi </a:t>
            </a:r>
            <a:r>
              <a:rPr lang="tr-TR" sz="1800" dirty="0">
                <a:latin typeface="Arial Black" panose="020B0A04020102020204" pitchFamily="34" charset="0"/>
              </a:rPr>
              <a:t>kurulmuş, İznik ve Kütahya imalâthaneleri restore edilmiş, kiremit imaline başlanmıştır. </a:t>
            </a:r>
          </a:p>
          <a:p>
            <a:pPr algn="just">
              <a:lnSpc>
                <a:spcPct val="150000"/>
              </a:lnSpc>
            </a:pPr>
            <a:r>
              <a:rPr lang="tr-TR" sz="1800" dirty="0">
                <a:latin typeface="Arial Black" panose="020B0A04020102020204" pitchFamily="34" charset="0"/>
              </a:rPr>
              <a:t>Bu arada bir dokuma atölyesi açılmış, esnaf denetlenmiş, iç ve dış ticaret geliştirilmiştir. </a:t>
            </a:r>
          </a:p>
          <a:p>
            <a:pPr algn="just">
              <a:lnSpc>
                <a:spcPct val="170000"/>
              </a:lnSpc>
            </a:pPr>
            <a:endParaRPr lang="tr-TR" sz="1800" dirty="0">
              <a:latin typeface="Arial Black" panose="020B0A04020102020204" pitchFamily="34" charset="0"/>
            </a:endParaRPr>
          </a:p>
          <a:p>
            <a:pPr marL="0" indent="0" algn="just">
              <a:lnSpc>
                <a:spcPct val="150000"/>
              </a:lnSpc>
              <a:buNone/>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292233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32657"/>
            <a:ext cx="7886700" cy="360039"/>
          </a:xfrm>
        </p:spPr>
        <p:txBody>
          <a:bodyPr>
            <a:normAutofit fontScale="90000"/>
          </a:bodyPr>
          <a:lstStyle/>
          <a:p>
            <a:endParaRPr lang="tr-TR" dirty="0"/>
          </a:p>
        </p:txBody>
      </p:sp>
      <p:sp>
        <p:nvSpPr>
          <p:cNvPr id="3" name="İçerik Yer Tutucusu 2"/>
          <p:cNvSpPr>
            <a:spLocks noGrp="1"/>
          </p:cNvSpPr>
          <p:nvPr>
            <p:ph idx="1"/>
          </p:nvPr>
        </p:nvSpPr>
        <p:spPr>
          <a:xfrm>
            <a:off x="395536" y="836712"/>
            <a:ext cx="8424936" cy="5688632"/>
          </a:xfrm>
        </p:spPr>
        <p:txBody>
          <a:bodyPr>
            <a:normAutofit fontScale="92500" lnSpcReduction="10000"/>
          </a:bodyPr>
          <a:lstStyle/>
          <a:p>
            <a:pPr algn="just">
              <a:lnSpc>
                <a:spcPct val="150000"/>
              </a:lnSpc>
            </a:pPr>
            <a:r>
              <a:rPr lang="tr-TR" sz="1600" dirty="0" err="1" smtClean="0">
                <a:latin typeface="Arial Black" panose="020B0A04020102020204" pitchFamily="34" charset="0"/>
              </a:rPr>
              <a:t>Yirmisekiz</a:t>
            </a:r>
            <a:r>
              <a:rPr lang="tr-TR" sz="1600" dirty="0" smtClean="0">
                <a:latin typeface="Arial Black" panose="020B0A04020102020204" pitchFamily="34" charset="0"/>
              </a:rPr>
              <a:t> </a:t>
            </a:r>
            <a:r>
              <a:rPr lang="tr-TR" sz="1600" dirty="0">
                <a:latin typeface="Arial Black" panose="020B0A04020102020204" pitchFamily="34" charset="0"/>
              </a:rPr>
              <a:t>Çelebi </a:t>
            </a:r>
            <a:r>
              <a:rPr lang="tr-TR" sz="1600" dirty="0" err="1">
                <a:latin typeface="Arial Black" panose="020B0A04020102020204" pitchFamily="34" charset="0"/>
              </a:rPr>
              <a:t>Mehmed</a:t>
            </a:r>
            <a:r>
              <a:rPr lang="tr-TR" sz="1600" dirty="0">
                <a:latin typeface="Arial Black" panose="020B0A04020102020204" pitchFamily="34" charset="0"/>
              </a:rPr>
              <a:t> Efendi’nin ülkeye dönmesinden sonra İstanbul’da başta mimari olmak üzere hemen her alanda Fransız tesiri, </a:t>
            </a:r>
            <a:r>
              <a:rPr lang="tr-TR" sz="1600" dirty="0" smtClean="0">
                <a:latin typeface="Arial Black" panose="020B0A04020102020204" pitchFamily="34" charset="0"/>
              </a:rPr>
              <a:t>süsleme </a:t>
            </a:r>
            <a:r>
              <a:rPr lang="tr-TR" sz="1600" dirty="0">
                <a:latin typeface="Arial Black" panose="020B0A04020102020204" pitchFamily="34" charset="0"/>
              </a:rPr>
              <a:t>sanatında ise barok ve rokoko tarzları kendini göstermiştir</a:t>
            </a:r>
            <a:r>
              <a:rPr lang="tr-TR" sz="1600" dirty="0" smtClean="0">
                <a:latin typeface="Arial Black" panose="020B0A04020102020204" pitchFamily="34" charset="0"/>
              </a:rPr>
              <a:t>.</a:t>
            </a:r>
          </a:p>
          <a:p>
            <a:pPr algn="just">
              <a:lnSpc>
                <a:spcPct val="150000"/>
              </a:lnSpc>
            </a:pPr>
            <a:r>
              <a:rPr lang="tr-TR" sz="1600" dirty="0">
                <a:latin typeface="Arial Black" panose="020B0A04020102020204" pitchFamily="34" charset="0"/>
              </a:rPr>
              <a:t>Çiçek aşısı kullanılmaya başlanmıştır.</a:t>
            </a:r>
          </a:p>
          <a:p>
            <a:pPr algn="just">
              <a:lnSpc>
                <a:spcPct val="150000"/>
              </a:lnSpc>
            </a:pPr>
            <a:r>
              <a:rPr lang="tr-TR" sz="1600" dirty="0">
                <a:latin typeface="Arial Black" panose="020B0A04020102020204" pitchFamily="34" charset="0"/>
              </a:rPr>
              <a:t>Boğaziçi ve Haliç kıyıları köşkler ve kasırlarla donatılmıştır. </a:t>
            </a:r>
          </a:p>
          <a:p>
            <a:pPr algn="just">
              <a:lnSpc>
                <a:spcPct val="150000"/>
              </a:lnSpc>
            </a:pPr>
            <a:r>
              <a:rPr lang="tr-TR" sz="1600" dirty="0" err="1">
                <a:latin typeface="Arial Black" panose="020B0A04020102020204" pitchFamily="34" charset="0"/>
              </a:rPr>
              <a:t>Damad</a:t>
            </a:r>
            <a:r>
              <a:rPr lang="tr-TR" sz="1600" dirty="0">
                <a:latin typeface="Arial Black" panose="020B0A04020102020204" pitchFamily="34" charset="0"/>
              </a:rPr>
              <a:t> </a:t>
            </a:r>
            <a:r>
              <a:rPr lang="tr-TR" sz="1600" dirty="0" err="1">
                <a:latin typeface="Arial Black" panose="020B0A04020102020204" pitchFamily="34" charset="0"/>
              </a:rPr>
              <a:t>İbrâhim</a:t>
            </a:r>
            <a:r>
              <a:rPr lang="tr-TR" sz="1600" dirty="0">
                <a:latin typeface="Arial Black" panose="020B0A04020102020204" pitchFamily="34" charset="0"/>
              </a:rPr>
              <a:t> Paşa, III. </a:t>
            </a:r>
            <a:r>
              <a:rPr lang="tr-TR" sz="1600" dirty="0" err="1">
                <a:latin typeface="Arial Black" panose="020B0A04020102020204" pitchFamily="34" charset="0"/>
              </a:rPr>
              <a:t>Ahmed’e</a:t>
            </a:r>
            <a:r>
              <a:rPr lang="tr-TR" sz="1600" dirty="0">
                <a:latin typeface="Arial Black" panose="020B0A04020102020204" pitchFamily="34" charset="0"/>
              </a:rPr>
              <a:t> daima sükûnet ve neşeli bir ortam hazırlamaya özen göstermiş, bu doğrultuda yapılan eğlence ve şenliklerin sembolü de lâle olmuştur. Sadece bahçelerin değil pencere pervazlarının da en gözde çiçeği olan lâlenin 839 türü yetiştirilmiş, yeni türlerin üretimi için yarışmalar düzenlenmiştir. </a:t>
            </a:r>
          </a:p>
          <a:p>
            <a:pPr algn="just">
              <a:lnSpc>
                <a:spcPct val="150000"/>
              </a:lnSpc>
            </a:pPr>
            <a:r>
              <a:rPr lang="tr-TR" sz="1600" dirty="0">
                <a:latin typeface="Arial Black" panose="020B0A04020102020204" pitchFamily="34" charset="0"/>
              </a:rPr>
              <a:t>Bu dönemde başta padişah ve sadrazam olmak üzere devlet erkanının israfa varan eğlence düşkünlükleri bazı çevreleri rahatsız etmekte gecikmedi. Sarayın ölçüsüz masrafları, geleneklerden kopma, sadrazam tarafından konulan aşırı vergiler başta </a:t>
            </a:r>
            <a:r>
              <a:rPr lang="tr-TR" sz="1600" dirty="0" err="1">
                <a:latin typeface="Arial Black" panose="020B0A04020102020204" pitchFamily="34" charset="0"/>
              </a:rPr>
              <a:t>ulemâ</a:t>
            </a:r>
            <a:r>
              <a:rPr lang="tr-TR" sz="1600" dirty="0">
                <a:latin typeface="Arial Black" panose="020B0A04020102020204" pitchFamily="34" charset="0"/>
              </a:rPr>
              <a:t> olmak üzere halkın büyük çoğunluğunun hoşuna gitmiyordu. Askerî reformlardan endişe duyan yeniçeriler de bu konuda halkı destekliyordu. </a:t>
            </a:r>
          </a:p>
          <a:p>
            <a:pPr algn="just">
              <a:lnSpc>
                <a:spcPct val="150000"/>
              </a:lnSpc>
            </a:pPr>
            <a:endParaRPr lang="tr-TR" sz="1600" dirty="0">
              <a:latin typeface="Arial Black" panose="020B0A04020102020204" pitchFamily="34" charset="0"/>
            </a:endParaRPr>
          </a:p>
        </p:txBody>
      </p:sp>
    </p:spTree>
    <p:extLst>
      <p:ext uri="{BB962C8B-B14F-4D97-AF65-F5344CB8AC3E}">
        <p14:creationId xmlns:p14="http://schemas.microsoft.com/office/powerpoint/2010/main" val="264659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404665"/>
            <a:ext cx="7886700" cy="216023"/>
          </a:xfrm>
        </p:spPr>
        <p:txBody>
          <a:bodyPr>
            <a:normAutofit fontScale="90000"/>
          </a:bodyPr>
          <a:lstStyle/>
          <a:p>
            <a:endParaRPr lang="tr-TR" dirty="0"/>
          </a:p>
        </p:txBody>
      </p:sp>
      <p:sp>
        <p:nvSpPr>
          <p:cNvPr id="3" name="İçerik Yer Tutucusu 2"/>
          <p:cNvSpPr>
            <a:spLocks noGrp="1"/>
          </p:cNvSpPr>
          <p:nvPr>
            <p:ph idx="1"/>
          </p:nvPr>
        </p:nvSpPr>
        <p:spPr>
          <a:xfrm>
            <a:off x="155863" y="764704"/>
            <a:ext cx="8769928" cy="5760639"/>
          </a:xfrm>
        </p:spPr>
        <p:txBody>
          <a:bodyPr>
            <a:noAutofit/>
          </a:bodyPr>
          <a:lstStyle/>
          <a:p>
            <a:pPr algn="just">
              <a:lnSpc>
                <a:spcPct val="150000"/>
              </a:lnSpc>
            </a:pPr>
            <a:r>
              <a:rPr lang="tr-TR" sz="1600" dirty="0" smtClean="0">
                <a:latin typeface="Arial Black" panose="020B0A04020102020204" pitchFamily="34" charset="0"/>
              </a:rPr>
              <a:t>Bu arada Rusya’nın </a:t>
            </a:r>
            <a:r>
              <a:rPr lang="tr-TR" sz="1600" dirty="0">
                <a:latin typeface="Arial Black" panose="020B0A04020102020204" pitchFamily="34" charset="0"/>
              </a:rPr>
              <a:t>bir süredir Hazar sahillerine kadar uzanan bölgeyi işgal etmesi, yöre </a:t>
            </a:r>
            <a:r>
              <a:rPr lang="tr-TR" sz="1600" dirty="0" err="1">
                <a:latin typeface="Arial Black" panose="020B0A04020102020204" pitchFamily="34" charset="0"/>
              </a:rPr>
              <a:t>müslümanlarının</a:t>
            </a:r>
            <a:r>
              <a:rPr lang="tr-TR" sz="1600" dirty="0">
                <a:latin typeface="Arial Black" panose="020B0A04020102020204" pitchFamily="34" charset="0"/>
              </a:rPr>
              <a:t> Osmanlı padişahından yardım talepleri ve İran’da gelişen </a:t>
            </a:r>
            <a:r>
              <a:rPr lang="tr-TR" sz="1600" dirty="0" smtClean="0">
                <a:latin typeface="Arial Black" panose="020B0A04020102020204" pitchFamily="34" charset="0"/>
              </a:rPr>
              <a:t>olaylar, </a:t>
            </a:r>
            <a:r>
              <a:rPr lang="tr-TR" sz="1600" dirty="0">
                <a:latin typeface="Arial Black" panose="020B0A04020102020204" pitchFamily="34" charset="0"/>
              </a:rPr>
              <a:t>Osmanlı Devleti’nin dikkatini ister istemez doğuya çevirmişti. </a:t>
            </a:r>
            <a:r>
              <a:rPr lang="tr-TR" sz="1600" dirty="0" smtClean="0">
                <a:latin typeface="Arial Black" panose="020B0A04020102020204" pitchFamily="34" charset="0"/>
              </a:rPr>
              <a:t>Osmanlı </a:t>
            </a:r>
            <a:r>
              <a:rPr lang="tr-TR" sz="1600" dirty="0">
                <a:latin typeface="Arial Black" panose="020B0A04020102020204" pitchFamily="34" charset="0"/>
              </a:rPr>
              <a:t>Devleti, İran ile yaptığı savaşta yenildi. Sefer giderleri için yeni vergiler konması bardağı taşıran son damla oldu</a:t>
            </a:r>
            <a:r>
              <a:rPr lang="tr-TR" sz="1600" dirty="0" smtClean="0">
                <a:latin typeface="Arial Black" panose="020B0A04020102020204" pitchFamily="34" charset="0"/>
              </a:rPr>
              <a:t>.</a:t>
            </a:r>
          </a:p>
          <a:p>
            <a:pPr algn="just">
              <a:lnSpc>
                <a:spcPct val="150000"/>
              </a:lnSpc>
            </a:pPr>
            <a:r>
              <a:rPr lang="tr-TR" sz="1600" dirty="0">
                <a:latin typeface="Arial Black" panose="020B0A04020102020204" pitchFamily="34" charset="0"/>
              </a:rPr>
              <a:t>Sonunda </a:t>
            </a:r>
            <a:r>
              <a:rPr lang="tr-TR" sz="1600" u="sng" dirty="0">
                <a:latin typeface="Arial Black" panose="020B0A04020102020204" pitchFamily="34" charset="0"/>
              </a:rPr>
              <a:t>Tebriz’in elden çıktığı, sadrazamın bunu gizlediği, Üsküdar’da toplanan, fakat bir türlü sefere çıkmayan ordu </a:t>
            </a:r>
            <a:r>
              <a:rPr lang="tr-TR" sz="1600" dirty="0">
                <a:latin typeface="Arial Black" panose="020B0A04020102020204" pitchFamily="34" charset="0"/>
              </a:rPr>
              <a:t>gibi bahanelerle </a:t>
            </a:r>
            <a:r>
              <a:rPr lang="tr-TR" sz="1600" u="sng" dirty="0">
                <a:latin typeface="Arial Black" panose="020B0A04020102020204" pitchFamily="34" charset="0"/>
              </a:rPr>
              <a:t>Patrona Halil önderliğinde</a:t>
            </a:r>
            <a:r>
              <a:rPr lang="tr-TR" sz="1600" dirty="0">
                <a:latin typeface="Arial Black" panose="020B0A04020102020204" pitchFamily="34" charset="0"/>
              </a:rPr>
              <a:t> bir ayaklanma patlak verdi. </a:t>
            </a:r>
          </a:p>
          <a:p>
            <a:pPr algn="just">
              <a:lnSpc>
                <a:spcPct val="150000"/>
              </a:lnSpc>
            </a:pPr>
            <a:r>
              <a:rPr lang="tr-TR" sz="1600" dirty="0">
                <a:latin typeface="Arial Black" panose="020B0A04020102020204" pitchFamily="34" charset="0"/>
              </a:rPr>
              <a:t>Patrona Halil İsyanı olarak bilinen bu ayaklanma sırasında damadı </a:t>
            </a:r>
            <a:r>
              <a:rPr lang="tr-TR" sz="1600" dirty="0" err="1">
                <a:latin typeface="Arial Black" panose="020B0A04020102020204" pitchFamily="34" charset="0"/>
              </a:rPr>
              <a:t>İbrâhim</a:t>
            </a:r>
            <a:r>
              <a:rPr lang="tr-TR" sz="1600" dirty="0">
                <a:latin typeface="Arial Black" panose="020B0A04020102020204" pitchFamily="34" charset="0"/>
              </a:rPr>
              <a:t> Paşa’yı feda eden III. </a:t>
            </a:r>
            <a:r>
              <a:rPr lang="tr-TR" sz="1600" dirty="0" err="1">
                <a:latin typeface="Arial Black" panose="020B0A04020102020204" pitchFamily="34" charset="0"/>
              </a:rPr>
              <a:t>Ahmed</a:t>
            </a:r>
            <a:r>
              <a:rPr lang="tr-TR" sz="1600" dirty="0">
                <a:latin typeface="Arial Black" panose="020B0A04020102020204" pitchFamily="34" charset="0"/>
              </a:rPr>
              <a:t>, âsilerin isteği üzerine tahtı da yeğeni I. </a:t>
            </a:r>
            <a:r>
              <a:rPr lang="tr-TR" sz="1600" dirty="0" err="1">
                <a:latin typeface="Arial Black" panose="020B0A04020102020204" pitchFamily="34" charset="0"/>
              </a:rPr>
              <a:t>Mahmud’a</a:t>
            </a:r>
            <a:r>
              <a:rPr lang="tr-TR" sz="1600" dirty="0">
                <a:latin typeface="Arial Black" panose="020B0A04020102020204" pitchFamily="34" charset="0"/>
              </a:rPr>
              <a:t> terk etmek zorunda kaldı. Saltanatının ilk yıllarında âsilerin isteklerine boyun eğen yeni padişah onların lâle bahçelerini, köşkleri ve diğer eğlence yerlerini tahrip etmesine engel olamadı. Böylece bu dönemin zevk ve eğlenceye bakan yönü sona erdiyse de yenileşme ve Batı’ya açılım faaliyetleri sürdü.</a:t>
            </a:r>
          </a:p>
          <a:p>
            <a:pPr algn="just">
              <a:lnSpc>
                <a:spcPct val="150000"/>
              </a:lnSpc>
            </a:pPr>
            <a:endParaRPr lang="tr-TR" sz="1600" dirty="0">
              <a:latin typeface="Arial Black" panose="020B0A04020102020204" pitchFamily="34" charset="0"/>
            </a:endParaRPr>
          </a:p>
        </p:txBody>
      </p:sp>
    </p:spTree>
    <p:extLst>
      <p:ext uri="{BB962C8B-B14F-4D97-AF65-F5344CB8AC3E}">
        <p14:creationId xmlns:p14="http://schemas.microsoft.com/office/powerpoint/2010/main" val="1452171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332657"/>
            <a:ext cx="7886700" cy="648071"/>
          </a:xfrm>
        </p:spPr>
        <p:txBody>
          <a:bodyPr>
            <a:normAutofit/>
          </a:bodyPr>
          <a:lstStyle/>
          <a:p>
            <a:r>
              <a:rPr lang="tr-TR" sz="2800" dirty="0">
                <a:solidFill>
                  <a:srgbClr val="FF0000"/>
                </a:solidFill>
                <a:latin typeface="Arial Black" panose="020B0A04020102020204" pitchFamily="34" charset="0"/>
              </a:rPr>
              <a:t>I. </a:t>
            </a:r>
            <a:r>
              <a:rPr lang="tr-TR" sz="2800" dirty="0" smtClean="0">
                <a:solidFill>
                  <a:srgbClr val="FF0000"/>
                </a:solidFill>
                <a:latin typeface="Arial Black" panose="020B0A04020102020204" pitchFamily="34" charset="0"/>
              </a:rPr>
              <a:t>Mahmut Dönemi </a:t>
            </a:r>
            <a:r>
              <a:rPr lang="tr-TR" sz="1500" dirty="0">
                <a:solidFill>
                  <a:srgbClr val="000000"/>
                </a:solidFill>
                <a:latin typeface="Arial Black" panose="020B0A04020102020204" pitchFamily="34" charset="0"/>
              </a:rPr>
              <a:t>(1730-1754)</a:t>
            </a:r>
            <a:endParaRPr lang="tr-TR" sz="1500" dirty="0">
              <a:latin typeface="Arial Black" panose="020B0A04020102020204" pitchFamily="34" charset="0"/>
            </a:endParaRPr>
          </a:p>
        </p:txBody>
      </p:sp>
      <p:sp>
        <p:nvSpPr>
          <p:cNvPr id="3" name="İçerik Yer Tutucusu 2"/>
          <p:cNvSpPr>
            <a:spLocks noGrp="1"/>
          </p:cNvSpPr>
          <p:nvPr>
            <p:ph idx="1"/>
          </p:nvPr>
        </p:nvSpPr>
        <p:spPr>
          <a:xfrm>
            <a:off x="176646" y="836712"/>
            <a:ext cx="8811491" cy="5760640"/>
          </a:xfrm>
        </p:spPr>
        <p:txBody>
          <a:bodyPr>
            <a:noAutofit/>
          </a:bodyPr>
          <a:lstStyle/>
          <a:p>
            <a:pPr algn="just">
              <a:lnSpc>
                <a:spcPct val="150000"/>
              </a:lnSpc>
            </a:pPr>
            <a:r>
              <a:rPr lang="tr-TR" sz="1600" dirty="0">
                <a:latin typeface="Arial Black" panose="020B0A04020102020204" pitchFamily="34" charset="0"/>
              </a:rPr>
              <a:t>I </a:t>
            </a:r>
            <a:r>
              <a:rPr lang="tr-TR" sz="1600" dirty="0" err="1">
                <a:latin typeface="Arial Black" panose="020B0A04020102020204" pitchFamily="34" charset="0"/>
              </a:rPr>
              <a:t>Mahmud</a:t>
            </a:r>
            <a:r>
              <a:rPr lang="tr-TR" sz="1600" dirty="0">
                <a:latin typeface="Arial Black" panose="020B0A04020102020204" pitchFamily="34" charset="0"/>
              </a:rPr>
              <a:t> döneminde İran, Rusya ve Avusturya savaşlarındaki başarısızlıklar sebebiyle yapılan ıslahatlar ço­ğunlukla askeri alanda idi. </a:t>
            </a:r>
            <a:r>
              <a:rPr lang="tr-TR" sz="1600" dirty="0" smtClean="0">
                <a:latin typeface="Arial Black" panose="020B0A04020102020204" pitchFamily="34" charset="0"/>
              </a:rPr>
              <a:t>Yeniçeri </a:t>
            </a:r>
            <a:r>
              <a:rPr lang="tr-TR" sz="1600" dirty="0">
                <a:latin typeface="Arial Black" panose="020B0A04020102020204" pitchFamily="34" charset="0"/>
              </a:rPr>
              <a:t>Ocağı’na yönelik düzenlemeler gündemde olmaya devam </a:t>
            </a:r>
            <a:r>
              <a:rPr lang="tr-TR" sz="1600" dirty="0" smtClean="0">
                <a:latin typeface="Arial Black" panose="020B0A04020102020204" pitchFamily="34" charset="0"/>
              </a:rPr>
              <a:t>etmiştir.</a:t>
            </a:r>
            <a:endParaRPr lang="tr-TR" sz="1600" dirty="0">
              <a:latin typeface="Arial Black" panose="020B0A04020102020204" pitchFamily="34" charset="0"/>
            </a:endParaRPr>
          </a:p>
          <a:p>
            <a:pPr algn="just">
              <a:lnSpc>
                <a:spcPct val="150000"/>
              </a:lnSpc>
            </a:pPr>
            <a:r>
              <a:rPr lang="tr-TR" sz="1600" dirty="0" smtClean="0">
                <a:latin typeface="Arial Black" panose="020B0A04020102020204" pitchFamily="34" charset="0"/>
              </a:rPr>
              <a:t>Bu </a:t>
            </a:r>
            <a:r>
              <a:rPr lang="tr-TR" sz="1600" dirty="0" smtClean="0">
                <a:latin typeface="Arial Black" panose="020B0A04020102020204" pitchFamily="34" charset="0"/>
              </a:rPr>
              <a:t>dönemde </a:t>
            </a:r>
            <a:r>
              <a:rPr lang="tr-TR" sz="1600" dirty="0">
                <a:latin typeface="Arial Black" panose="020B0A04020102020204" pitchFamily="34" charset="0"/>
              </a:rPr>
              <a:t>Humbaracı </a:t>
            </a:r>
            <a:r>
              <a:rPr lang="tr-TR" sz="1600" dirty="0" err="1">
                <a:latin typeface="Arial Black" panose="020B0A04020102020204" pitchFamily="34" charset="0"/>
              </a:rPr>
              <a:t>Ahmed</a:t>
            </a:r>
            <a:r>
              <a:rPr lang="tr-TR" sz="1600" dirty="0">
                <a:latin typeface="Arial Black" panose="020B0A04020102020204" pitchFamily="34" charset="0"/>
              </a:rPr>
              <a:t> </a:t>
            </a:r>
            <a:r>
              <a:rPr lang="tr-TR" sz="1600" dirty="0" smtClean="0">
                <a:latin typeface="Arial Black" panose="020B0A04020102020204" pitchFamily="34" charset="0"/>
              </a:rPr>
              <a:t>Paşa’nın </a:t>
            </a:r>
            <a:r>
              <a:rPr lang="tr-TR" sz="1600" dirty="0">
                <a:latin typeface="Arial Black" panose="020B0A04020102020204" pitchFamily="34" charset="0"/>
              </a:rPr>
              <a:t>yaptığı reformlar önemlidir. Humbaracı </a:t>
            </a:r>
            <a:r>
              <a:rPr lang="tr-TR" sz="1600" dirty="0" err="1">
                <a:latin typeface="Arial Black" panose="020B0A04020102020204" pitchFamily="34" charset="0"/>
              </a:rPr>
              <a:t>Ahmed</a:t>
            </a:r>
            <a:r>
              <a:rPr lang="tr-TR" sz="1600" dirty="0">
                <a:latin typeface="Arial Black" panose="020B0A04020102020204" pitchFamily="34" charset="0"/>
              </a:rPr>
              <a:t> Paşa, dönemin sadrazamı Hekimoğlu Ali Paşa’nın himayesinde bir </a:t>
            </a:r>
            <a:r>
              <a:rPr lang="tr-TR" sz="1600" dirty="0" err="1">
                <a:latin typeface="Arial Black" panose="020B0A04020102020204" pitchFamily="34" charset="0"/>
              </a:rPr>
              <a:t>ulûfeli</a:t>
            </a:r>
            <a:r>
              <a:rPr lang="tr-TR" sz="1600" dirty="0">
                <a:latin typeface="Arial Black" panose="020B0A04020102020204" pitchFamily="34" charset="0"/>
              </a:rPr>
              <a:t> (maaşlı) Humbaracı Ocağı kurmuştur.</a:t>
            </a:r>
          </a:p>
          <a:p>
            <a:pPr algn="just">
              <a:lnSpc>
                <a:spcPct val="150000"/>
              </a:lnSpc>
            </a:pPr>
            <a:r>
              <a:rPr lang="tr-TR" sz="1600" dirty="0">
                <a:latin typeface="Arial Black" panose="020B0A04020102020204" pitchFamily="34" charset="0"/>
              </a:rPr>
              <a:t>1734 yılında Üsküdar’da </a:t>
            </a:r>
            <a:r>
              <a:rPr lang="tr-TR" sz="1600" dirty="0" err="1">
                <a:latin typeface="Arial Black" panose="020B0A04020102020204" pitchFamily="34" charset="0"/>
              </a:rPr>
              <a:t>Hendesehâne</a:t>
            </a:r>
            <a:r>
              <a:rPr lang="tr-TR" sz="1600" dirty="0">
                <a:latin typeface="Arial Black" panose="020B0A04020102020204" pitchFamily="34" charset="0"/>
              </a:rPr>
              <a:t> (</a:t>
            </a:r>
            <a:r>
              <a:rPr lang="tr-TR" sz="1600" dirty="0" err="1">
                <a:latin typeface="Arial Black" panose="020B0A04020102020204" pitchFamily="34" charset="0"/>
              </a:rPr>
              <a:t>Humbarahâne</a:t>
            </a:r>
            <a:r>
              <a:rPr lang="tr-TR" sz="1600" dirty="0">
                <a:latin typeface="Arial Black" panose="020B0A04020102020204" pitchFamily="34" charset="0"/>
              </a:rPr>
              <a:t>) adıyla bir kışla ve okul açmış, böylece III. Mustafa ve III. Selim devirlerinde kurulacak olan </a:t>
            </a:r>
            <a:r>
              <a:rPr lang="tr-TR" sz="1600" dirty="0" err="1">
                <a:latin typeface="Arial Black" panose="020B0A04020102020204" pitchFamily="34" charset="0"/>
              </a:rPr>
              <a:t>mühendishânelerin</a:t>
            </a:r>
            <a:r>
              <a:rPr lang="tr-TR" sz="1600" dirty="0">
                <a:latin typeface="Arial Black" panose="020B0A04020102020204" pitchFamily="34" charset="0"/>
              </a:rPr>
              <a:t> ilk örneğini meydana getirmiştir. Bu arada Topçu Ocağı düzene sokularak yeni toplar döktürülmüş, 1732’de </a:t>
            </a:r>
            <a:r>
              <a:rPr lang="tr-TR" sz="1600" dirty="0" err="1">
                <a:latin typeface="Arial Black" panose="020B0A04020102020204" pitchFamily="34" charset="0"/>
              </a:rPr>
              <a:t>timarlı</a:t>
            </a:r>
            <a:r>
              <a:rPr lang="tr-TR" sz="1600" dirty="0">
                <a:latin typeface="Arial Black" panose="020B0A04020102020204" pitchFamily="34" charset="0"/>
              </a:rPr>
              <a:t> sipahiler için daha sonraki kanunlara temel olacak yeni bir kanun hazırlanmıştır</a:t>
            </a:r>
            <a:r>
              <a:rPr lang="tr-TR" sz="1600" dirty="0" smtClean="0">
                <a:latin typeface="Arial Black" panose="020B0A04020102020204" pitchFamily="34" charset="0"/>
              </a:rPr>
              <a:t>.</a:t>
            </a:r>
          </a:p>
          <a:p>
            <a:pPr algn="just">
              <a:lnSpc>
                <a:spcPct val="150000"/>
              </a:lnSpc>
            </a:pPr>
            <a:r>
              <a:rPr lang="tr-TR" sz="1600" dirty="0">
                <a:latin typeface="Arial Black" panose="020B0A04020102020204" pitchFamily="34" charset="0"/>
              </a:rPr>
              <a:t>Taşrada merkezî hükümetin gücünü yerleştirmeye çalışan, ancak Âyan denilen zümrelerin bir güç odağı haline gelmesini önleyemeyen I. </a:t>
            </a:r>
            <a:r>
              <a:rPr lang="tr-TR" sz="1600" dirty="0" err="1">
                <a:latin typeface="Arial Black" panose="020B0A04020102020204" pitchFamily="34" charset="0"/>
              </a:rPr>
              <a:t>Mahmud</a:t>
            </a:r>
            <a:r>
              <a:rPr lang="tr-TR" sz="1600" dirty="0">
                <a:latin typeface="Arial Black" panose="020B0A04020102020204" pitchFamily="34" charset="0"/>
              </a:rPr>
              <a:t>, 1740 yılında bir </a:t>
            </a:r>
            <a:r>
              <a:rPr lang="tr-TR" sz="1600" dirty="0" err="1">
                <a:latin typeface="Arial Black" panose="020B0A04020102020204" pitchFamily="34" charset="0"/>
              </a:rPr>
              <a:t>adâletnâme</a:t>
            </a:r>
            <a:r>
              <a:rPr lang="tr-TR" sz="1600" dirty="0">
                <a:latin typeface="Arial Black" panose="020B0A04020102020204" pitchFamily="34" charset="0"/>
              </a:rPr>
              <a:t> neşrederek halkı gerek bunların gerekse taşradaki idarecilerin zulüm ve baskılarından korumak istemiştir. </a:t>
            </a:r>
          </a:p>
          <a:p>
            <a:pPr algn="just">
              <a:lnSpc>
                <a:spcPct val="150000"/>
              </a:lnSpc>
            </a:pPr>
            <a:endParaRPr lang="tr-TR" sz="1600" dirty="0">
              <a:latin typeface="Arial Black" panose="020B0A04020102020204" pitchFamily="34" charset="0"/>
            </a:endParaRPr>
          </a:p>
        </p:txBody>
      </p:sp>
    </p:spTree>
    <p:extLst>
      <p:ext uri="{BB962C8B-B14F-4D97-AF65-F5344CB8AC3E}">
        <p14:creationId xmlns:p14="http://schemas.microsoft.com/office/powerpoint/2010/main" val="334115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3454" y="260648"/>
            <a:ext cx="7886700" cy="792088"/>
          </a:xfrm>
        </p:spPr>
        <p:txBody>
          <a:bodyPr>
            <a:normAutofit/>
          </a:bodyPr>
          <a:lstStyle/>
          <a:p>
            <a:r>
              <a:rPr lang="tr-TR" sz="2400" dirty="0">
                <a:solidFill>
                  <a:srgbClr val="FF0000"/>
                </a:solidFill>
                <a:latin typeface="Arial Black" panose="020B0A04020102020204" pitchFamily="34" charset="0"/>
              </a:rPr>
              <a:t>III</a:t>
            </a:r>
            <a:r>
              <a:rPr lang="tr-TR" sz="2400" dirty="0" smtClean="0">
                <a:solidFill>
                  <a:srgbClr val="FF0000"/>
                </a:solidFill>
                <a:latin typeface="Arial Black" panose="020B0A04020102020204" pitchFamily="34" charset="0"/>
              </a:rPr>
              <a:t>. Mustafa Dönemi </a:t>
            </a:r>
            <a:r>
              <a:rPr lang="tr-TR" sz="1500" dirty="0">
                <a:solidFill>
                  <a:srgbClr val="000000"/>
                </a:solidFill>
                <a:latin typeface="Arial Black" panose="020B0A04020102020204" pitchFamily="34" charset="0"/>
              </a:rPr>
              <a:t>(1757-1774)</a:t>
            </a:r>
            <a:endParaRPr lang="tr-TR" sz="1500" dirty="0">
              <a:latin typeface="Arial Black" panose="020B0A04020102020204" pitchFamily="34" charset="0"/>
            </a:endParaRPr>
          </a:p>
        </p:txBody>
      </p:sp>
      <p:sp>
        <p:nvSpPr>
          <p:cNvPr id="3" name="İçerik Yer Tutucusu 2"/>
          <p:cNvSpPr>
            <a:spLocks noGrp="1"/>
          </p:cNvSpPr>
          <p:nvPr>
            <p:ph idx="1"/>
          </p:nvPr>
        </p:nvSpPr>
        <p:spPr>
          <a:xfrm>
            <a:off x="155863" y="1052736"/>
            <a:ext cx="8821882" cy="5472607"/>
          </a:xfrm>
        </p:spPr>
        <p:txBody>
          <a:bodyPr>
            <a:normAutofit/>
          </a:bodyPr>
          <a:lstStyle/>
          <a:p>
            <a:pPr algn="just">
              <a:lnSpc>
                <a:spcPct val="150000"/>
              </a:lnSpc>
            </a:pPr>
            <a:r>
              <a:rPr lang="tr-TR" sz="1600" dirty="0">
                <a:latin typeface="Arial Black" panose="020B0A04020102020204" pitchFamily="34" charset="0"/>
              </a:rPr>
              <a:t>Bu dönemde teknik yenilikler bakımdan Öne çıkan isim </a:t>
            </a:r>
            <a:r>
              <a:rPr lang="tr-TR" sz="1600" b="1" dirty="0">
                <a:latin typeface="Arial Black" panose="020B0A04020102020204" pitchFamily="34" charset="0"/>
              </a:rPr>
              <a:t>Ba­ron de </a:t>
            </a:r>
            <a:r>
              <a:rPr lang="tr-TR" sz="1600" b="1" dirty="0" err="1">
                <a:latin typeface="Arial Black" panose="020B0A04020102020204" pitchFamily="34" charset="0"/>
              </a:rPr>
              <a:t>Tott’dur</a:t>
            </a:r>
            <a:r>
              <a:rPr lang="tr-TR" sz="1600" b="1" dirty="0">
                <a:latin typeface="Arial Black" panose="020B0A04020102020204" pitchFamily="34" charset="0"/>
              </a:rPr>
              <a:t>. </a:t>
            </a:r>
            <a:r>
              <a:rPr lang="tr-TR" sz="1600" dirty="0">
                <a:latin typeface="Arial Black" panose="020B0A04020102020204" pitchFamily="34" charset="0"/>
              </a:rPr>
              <a:t>İstanbul ve Çanakkale Boğazlarındaki kale ve savunma sistemle­rinin </a:t>
            </a:r>
            <a:r>
              <a:rPr lang="tr-TR" sz="1600" dirty="0" smtClean="0">
                <a:latin typeface="Arial Black" panose="020B0A04020102020204" pitchFamily="34" charset="0"/>
              </a:rPr>
              <a:t>güçlendirilmesi; Topçu </a:t>
            </a:r>
            <a:r>
              <a:rPr lang="tr-TR" sz="1600" dirty="0">
                <a:latin typeface="Arial Black" panose="020B0A04020102020204" pitchFamily="34" charset="0"/>
              </a:rPr>
              <a:t>Ocağı'yla Tophane’nin </a:t>
            </a:r>
            <a:r>
              <a:rPr lang="tr-TR" sz="1600" dirty="0" smtClean="0">
                <a:latin typeface="Arial Black" panose="020B0A04020102020204" pitchFamily="34" charset="0"/>
              </a:rPr>
              <a:t>düzenlenmesi; Hasköy'de </a:t>
            </a:r>
            <a:r>
              <a:rPr lang="tr-TR" sz="1600" dirty="0">
                <a:latin typeface="Arial Black" panose="020B0A04020102020204" pitchFamily="34" charset="0"/>
              </a:rPr>
              <a:t>bir top dökümhanesinin yapılarak yeni topların dökülüp top arabalarının ıslah edil­mesi, Baron de </a:t>
            </a:r>
            <a:r>
              <a:rPr lang="tr-TR" sz="1600" dirty="0" err="1">
                <a:latin typeface="Arial Black" panose="020B0A04020102020204" pitchFamily="34" charset="0"/>
              </a:rPr>
              <a:t>Tott</a:t>
            </a:r>
            <a:r>
              <a:rPr lang="tr-TR" sz="1600" dirty="0">
                <a:latin typeface="Arial Black" panose="020B0A04020102020204" pitchFamily="34" charset="0"/>
              </a:rPr>
              <a:t> öncülüğünde yapılan askeri yeniliklerdir.</a:t>
            </a:r>
          </a:p>
          <a:p>
            <a:pPr algn="just">
              <a:lnSpc>
                <a:spcPct val="150000"/>
              </a:lnSpc>
            </a:pPr>
            <a:r>
              <a:rPr lang="tr-TR" sz="1600" dirty="0">
                <a:latin typeface="Arial Black" panose="020B0A04020102020204" pitchFamily="34" charset="0"/>
              </a:rPr>
              <a:t>1772 Ekim’inde Topçu Okulu’nun açılıp bir yıl faaliyette </a:t>
            </a:r>
            <a:r>
              <a:rPr lang="tr-TR" sz="1600" dirty="0" smtClean="0">
                <a:latin typeface="Arial Black" panose="020B0A04020102020204" pitchFamily="34" charset="0"/>
              </a:rPr>
              <a:t>bulunduğu, 1774 </a:t>
            </a:r>
            <a:r>
              <a:rPr lang="tr-TR" sz="1600" dirty="0">
                <a:latin typeface="Arial Black" panose="020B0A04020102020204" pitchFamily="34" charset="0"/>
              </a:rPr>
              <a:t>Ocağı’nda ise Sürat </a:t>
            </a:r>
            <a:r>
              <a:rPr lang="tr-TR" sz="1600" dirty="0" err="1">
                <a:latin typeface="Arial Black" panose="020B0A04020102020204" pitchFamily="34" charset="0"/>
              </a:rPr>
              <a:t>Topçulan</a:t>
            </a:r>
            <a:r>
              <a:rPr lang="tr-TR" sz="1600" dirty="0">
                <a:latin typeface="Arial Black" panose="020B0A04020102020204" pitchFamily="34" charset="0"/>
              </a:rPr>
              <a:t> </a:t>
            </a:r>
            <a:r>
              <a:rPr lang="tr-TR" sz="1600" dirty="0" smtClean="0">
                <a:latin typeface="Arial Black" panose="020B0A04020102020204" pitchFamily="34" charset="0"/>
              </a:rPr>
              <a:t>Ocağı’nın </a:t>
            </a:r>
            <a:r>
              <a:rPr lang="tr-TR" sz="1600" dirty="0">
                <a:latin typeface="Arial Black" panose="020B0A04020102020204" pitchFamily="34" charset="0"/>
              </a:rPr>
              <a:t>kurulduğu ve Baltacılar Ocağı’nın kaldırıldı­ğı bir dönem olmuştur.</a:t>
            </a:r>
          </a:p>
        </p:txBody>
      </p:sp>
    </p:spTree>
    <p:extLst>
      <p:ext uri="{BB962C8B-B14F-4D97-AF65-F5344CB8AC3E}">
        <p14:creationId xmlns:p14="http://schemas.microsoft.com/office/powerpoint/2010/main" val="2310343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7_Dalga Biçimi">
  <a:themeElements>
    <a:clrScheme name="Dalga Biçimi">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Dalga Biçimi">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lga Biçimi">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1928</Words>
  <Application>Microsoft Office PowerPoint</Application>
  <PresentationFormat>Ekran Gösterisi (4:3)</PresentationFormat>
  <Paragraphs>63</Paragraphs>
  <Slides>15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15</vt:i4>
      </vt:variant>
    </vt:vector>
  </HeadingPairs>
  <TitlesOfParts>
    <vt:vector size="19" baseType="lpstr">
      <vt:lpstr>Arial Black</vt:lpstr>
      <vt:lpstr>Candara</vt:lpstr>
      <vt:lpstr>Symbol</vt:lpstr>
      <vt:lpstr>7_Dalga Biçimi</vt:lpstr>
      <vt:lpstr>Osmanlı Devleti’nde Islahat Hareketleri</vt:lpstr>
      <vt:lpstr>PowerPoint Sunusu</vt:lpstr>
      <vt:lpstr>PowerPoint Sunusu</vt:lpstr>
      <vt:lpstr>LALE DEVRİ</vt:lpstr>
      <vt:lpstr>PowerPoint Sunusu</vt:lpstr>
      <vt:lpstr>PowerPoint Sunusu</vt:lpstr>
      <vt:lpstr>PowerPoint Sunusu</vt:lpstr>
      <vt:lpstr>I. Mahmut Dönemi (1730-1754)</vt:lpstr>
      <vt:lpstr>III. Mustafa Dönemi (1757-1774)</vt:lpstr>
      <vt:lpstr>I. Abdülhamid Dönemi (1774-1789)</vt:lpstr>
      <vt:lpstr>III.SELİM DÖNEMİ (NİZAM-I CEDİD DÖNEMİ) (1789-1807)</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 İNKILÂBININ DAYANDIĞI TEMEL İLKELER -ATATÜRK İLKELERİ-</dc:title>
  <dc:creator>ZENGIN</dc:creator>
  <cp:lastModifiedBy>Mustafa Zenginbaş</cp:lastModifiedBy>
  <cp:revision>127</cp:revision>
  <dcterms:created xsi:type="dcterms:W3CDTF">2020-04-09T20:27:14Z</dcterms:created>
  <dcterms:modified xsi:type="dcterms:W3CDTF">2022-11-07T13:29:24Z</dcterms:modified>
</cp:coreProperties>
</file>