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6" r:id="rId3"/>
    <p:sldId id="287" r:id="rId4"/>
    <p:sldId id="288" r:id="rId5"/>
    <p:sldId id="294" r:id="rId6"/>
    <p:sldId id="258" r:id="rId7"/>
    <p:sldId id="257" r:id="rId8"/>
    <p:sldId id="259" r:id="rId9"/>
    <p:sldId id="261" r:id="rId10"/>
    <p:sldId id="279" r:id="rId11"/>
    <p:sldId id="262" r:id="rId12"/>
    <p:sldId id="265"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849" autoAdjust="0"/>
  </p:normalViewPr>
  <p:slideViewPr>
    <p:cSldViewPr snapToGrid="0">
      <p:cViewPr varScale="1">
        <p:scale>
          <a:sx n="83" d="100"/>
          <a:sy n="83" d="100"/>
        </p:scale>
        <p:origin x="504"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7.11.2022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7.11.2022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7.11.2022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7.11.2022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576984"/>
          </a:xfrm>
        </p:spPr>
        <p:txBody>
          <a:bodyPr>
            <a:normAutofit/>
          </a:bodyPr>
          <a:lstStyle/>
          <a:p>
            <a:r>
              <a:rPr lang="tr-TR" sz="3200" dirty="0" smtClean="0">
                <a:solidFill>
                  <a:srgbClr val="FF0000"/>
                </a:solidFill>
                <a:latin typeface="Arial Black" panose="020B0A04020102020204" pitchFamily="34" charset="0"/>
              </a:rPr>
              <a:t>II. Mahmut Dönemi (1808-1839)</a:t>
            </a:r>
            <a:endParaRPr lang="tr-TR" sz="32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942110"/>
            <a:ext cx="11748655" cy="5749635"/>
          </a:xfrm>
        </p:spPr>
        <p:txBody>
          <a:bodyPr>
            <a:normAutofit fontScale="92500" lnSpcReduction="10000"/>
          </a:bodyPr>
          <a:lstStyle/>
          <a:p>
            <a:pPr algn="just">
              <a:lnSpc>
                <a:spcPct val="150000"/>
              </a:lnSpc>
            </a:pPr>
            <a:r>
              <a:rPr lang="tr-TR" sz="1800" dirty="0" smtClean="0">
                <a:latin typeface="Arial Black" panose="020B0A04020102020204" pitchFamily="34" charset="0"/>
              </a:rPr>
              <a:t>Kabakçı Mustafa ve adamları </a:t>
            </a:r>
            <a:r>
              <a:rPr lang="tr-TR" sz="1800" dirty="0" err="1" smtClean="0">
                <a:latin typeface="Arial Black" panose="020B0A04020102020204" pitchFamily="34" charset="0"/>
              </a:rPr>
              <a:t>III.Selim’i</a:t>
            </a:r>
            <a:r>
              <a:rPr lang="tr-TR" sz="1800" dirty="0" smtClean="0">
                <a:latin typeface="Arial Black" panose="020B0A04020102020204" pitchFamily="34" charset="0"/>
              </a:rPr>
              <a:t> tahttan indirip ıslahat yapmayacağına söz veren IV.  Mustafa’yı  tahta  geçirmişti.  Rusçuk  Ayanı  olan Alemdar  Mustafa  Paşa  ise  İstanbul’a gelerek Kabakçı isyanını bastırıp III</a:t>
            </a:r>
            <a:r>
              <a:rPr lang="tr-TR" sz="1800" dirty="0" smtClean="0">
                <a:latin typeface="Arial Black" panose="020B0A04020102020204" pitchFamily="34" charset="0"/>
              </a:rPr>
              <a:t>. Selim’i </a:t>
            </a:r>
            <a:r>
              <a:rPr lang="tr-TR" sz="1800" dirty="0" smtClean="0">
                <a:latin typeface="Arial Black" panose="020B0A04020102020204" pitchFamily="34" charset="0"/>
              </a:rPr>
              <a:t>tahta yeniden çıkarmayı planlıyordu. Ama III</a:t>
            </a:r>
            <a:r>
              <a:rPr lang="tr-TR" sz="1800" dirty="0" smtClean="0">
                <a:latin typeface="Arial Black" panose="020B0A04020102020204" pitchFamily="34" charset="0"/>
              </a:rPr>
              <a:t>. Selim </a:t>
            </a:r>
            <a:r>
              <a:rPr lang="tr-TR" sz="1800" dirty="0" smtClean="0">
                <a:latin typeface="Arial Black" panose="020B0A04020102020204" pitchFamily="34" charset="0"/>
              </a:rPr>
              <a:t>öldürüldüğü için II</a:t>
            </a:r>
            <a:r>
              <a:rPr lang="tr-TR" sz="1800" dirty="0" smtClean="0">
                <a:latin typeface="Arial Black" panose="020B0A04020102020204" pitchFamily="34" charset="0"/>
              </a:rPr>
              <a:t>. Mahmut’u </a:t>
            </a:r>
            <a:r>
              <a:rPr lang="tr-TR" sz="1800" dirty="0" smtClean="0">
                <a:latin typeface="Arial Black" panose="020B0A04020102020204" pitchFamily="34" charset="0"/>
              </a:rPr>
              <a:t>tahta çıkarmıştı.</a:t>
            </a:r>
          </a:p>
          <a:p>
            <a:pPr algn="just">
              <a:lnSpc>
                <a:spcPct val="150000"/>
              </a:lnSpc>
            </a:pPr>
            <a:r>
              <a:rPr lang="tr-TR" sz="1800" u="sng" dirty="0" err="1" smtClean="0">
                <a:solidFill>
                  <a:srgbClr val="0070C0"/>
                </a:solidFill>
                <a:latin typeface="Arial Black" panose="020B0A04020102020204" pitchFamily="34" charset="0"/>
              </a:rPr>
              <a:t>Sened_i</a:t>
            </a:r>
            <a:r>
              <a:rPr lang="tr-TR" sz="1800" u="sng" dirty="0" smtClean="0">
                <a:solidFill>
                  <a:srgbClr val="0070C0"/>
                </a:solidFill>
                <a:latin typeface="Arial Black" panose="020B0A04020102020204" pitchFamily="34" charset="0"/>
              </a:rPr>
              <a:t> İttifak,</a:t>
            </a:r>
          </a:p>
          <a:p>
            <a:pPr algn="just">
              <a:lnSpc>
                <a:spcPct val="150000"/>
              </a:lnSpc>
            </a:pPr>
            <a:r>
              <a:rPr lang="tr-TR" sz="1800" dirty="0" err="1" smtClean="0">
                <a:latin typeface="Arial Black" panose="020B0A04020102020204" pitchFamily="34" charset="0"/>
              </a:rPr>
              <a:t>Sened</a:t>
            </a:r>
            <a:r>
              <a:rPr lang="tr-TR" sz="1800" dirty="0" smtClean="0">
                <a:latin typeface="Arial Black" panose="020B0A04020102020204" pitchFamily="34" charset="0"/>
              </a:rPr>
              <a:t>-i  İttifak  Alemdar  Mustafa    tarafından  hazırlanıp;  II.  Mahmut  ve  </a:t>
            </a:r>
            <a:r>
              <a:rPr lang="tr-TR" sz="1800" dirty="0" smtClean="0">
                <a:latin typeface="Arial Black" panose="020B0A04020102020204" pitchFamily="34" charset="0"/>
              </a:rPr>
              <a:t>ayanlara(eyalet yöneticileri)  </a:t>
            </a:r>
            <a:r>
              <a:rPr lang="tr-TR" sz="1800" dirty="0" smtClean="0">
                <a:latin typeface="Arial Black" panose="020B0A04020102020204" pitchFamily="34" charset="0"/>
              </a:rPr>
              <a:t>kabul  ettirilen  bir sözleşmedir. (Ayanlar  merkezi  otoritenin zayıflığından istifade ederek güçlenmişler, derebeyi gibi hareket etmeye başlamıştı) Bu belge merkezi otorite ile eyalet yöneticisi olan Ayanlar arasındaki ilişkileri düzenleyerek ayanların yetkilerini genişleten bir özelliğe sahiptir. Osmanlı devletinin kanun devleti olma yolunda attığı önemli adımlardan biri olarak kabul edilir. </a:t>
            </a:r>
            <a:r>
              <a:rPr lang="tr-TR" sz="1800" dirty="0" smtClean="0">
                <a:latin typeface="Arial Black" panose="020B0A04020102020204" pitchFamily="34" charset="0"/>
              </a:rPr>
              <a:t>(Aslında II</a:t>
            </a:r>
            <a:r>
              <a:rPr lang="tr-TR" sz="1800" dirty="0">
                <a:latin typeface="Arial Black" panose="020B0A04020102020204" pitchFamily="34" charset="0"/>
              </a:rPr>
              <a:t>.  Mahmut  </a:t>
            </a:r>
            <a:r>
              <a:rPr lang="tr-TR" sz="1800" dirty="0" smtClean="0">
                <a:latin typeface="Arial Black" panose="020B0A04020102020204" pitchFamily="34" charset="0"/>
              </a:rPr>
              <a:t>ayanlara yetkiler vermekten ziyade merkezî otoritenin etkinliğini arttırmak amacı güden bir </a:t>
            </a:r>
            <a:r>
              <a:rPr lang="tr-TR" sz="1800" dirty="0" smtClean="0">
                <a:latin typeface="Arial Black" panose="020B0A04020102020204" pitchFamily="34" charset="0"/>
              </a:rPr>
              <a:t>padişahtı).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Alemdar Mustafa Paşa tarafından, Nizam-ı  Cedidin  yerine  </a:t>
            </a:r>
            <a:r>
              <a:rPr lang="tr-TR" sz="1800" u="sng" dirty="0" smtClean="0">
                <a:latin typeface="Arial Black" panose="020B0A04020102020204" pitchFamily="34" charset="0"/>
              </a:rPr>
              <a:t>Sekban-ı  </a:t>
            </a:r>
            <a:r>
              <a:rPr lang="tr-TR" sz="1800" u="sng" dirty="0" err="1" smtClean="0">
                <a:latin typeface="Arial Black" panose="020B0A04020102020204" pitchFamily="34" charset="0"/>
              </a:rPr>
              <a:t>Cedid</a:t>
            </a:r>
            <a:r>
              <a:rPr lang="tr-TR" sz="1800" dirty="0" smtClean="0">
                <a:latin typeface="Arial Black" panose="020B0A04020102020204" pitchFamily="34" charset="0"/>
              </a:rPr>
              <a:t> kuruldu.  Yeniçeri  isyanı sonucu Sekban-ı Cedit ortadan kaldırıldığı gibi Alemdar Mustafa Paşa da öldürüldü.</a:t>
            </a: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272091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1"/>
            <a:ext cx="10515600" cy="633045"/>
          </a:xfrm>
        </p:spPr>
        <p:txBody>
          <a:bodyPr>
            <a:normAutofit/>
          </a:bodyPr>
          <a:lstStyle/>
          <a:p>
            <a:r>
              <a:rPr lang="tr-TR" sz="2800" dirty="0" smtClean="0"/>
              <a:t>TANZİMAT DÖNEMİNDE GERÇEKLEŞEN BAZI YENİLİK VE GELİŞMELER</a:t>
            </a:r>
            <a:endParaRPr lang="tr-TR" sz="2800" dirty="0"/>
          </a:p>
        </p:txBody>
      </p:sp>
      <p:sp>
        <p:nvSpPr>
          <p:cNvPr id="3" name="İçerik Yer Tutucusu 2"/>
          <p:cNvSpPr>
            <a:spLocks noGrp="1"/>
          </p:cNvSpPr>
          <p:nvPr>
            <p:ph idx="1"/>
          </p:nvPr>
        </p:nvSpPr>
        <p:spPr>
          <a:xfrm>
            <a:off x="838200" y="867508"/>
            <a:ext cx="10515600" cy="5309455"/>
          </a:xfrm>
        </p:spPr>
        <p:txBody>
          <a:bodyPr>
            <a:normAutofit fontScale="77500" lnSpcReduction="20000"/>
          </a:bodyPr>
          <a:lstStyle/>
          <a:p>
            <a:pPr algn="just"/>
            <a:r>
              <a:rPr lang="tr-TR" dirty="0"/>
              <a:t>Bu dönemde gerçekleştirilen yeniliklere bakacak olursak: </a:t>
            </a:r>
          </a:p>
          <a:p>
            <a:pPr marL="0" indent="0" algn="just">
              <a:buNone/>
            </a:pPr>
            <a:r>
              <a:rPr lang="tr-TR" dirty="0" smtClean="0"/>
              <a:t>* Bu dönemde yeniliğin uygulanması için en önemli görev </a:t>
            </a:r>
            <a:r>
              <a:rPr lang="tr-TR" dirty="0" err="1" smtClean="0"/>
              <a:t>II.Mahmut</a:t>
            </a:r>
            <a:r>
              <a:rPr lang="tr-TR" dirty="0" smtClean="0"/>
              <a:t> </a:t>
            </a:r>
            <a:r>
              <a:rPr lang="tr-TR" dirty="0"/>
              <a:t>Döneminde kurulan Meclis-i </a:t>
            </a:r>
            <a:r>
              <a:rPr lang="tr-TR" dirty="0" err="1"/>
              <a:t>Vala-yı</a:t>
            </a:r>
            <a:r>
              <a:rPr lang="tr-TR" dirty="0"/>
              <a:t> Ahkam-ı </a:t>
            </a:r>
            <a:r>
              <a:rPr lang="tr-TR" dirty="0" smtClean="0"/>
              <a:t>Adliye’ye </a:t>
            </a:r>
            <a:r>
              <a:rPr lang="tr-TR" dirty="0"/>
              <a:t>(Yasa ve öneriler hazırlayan bir meclis</a:t>
            </a:r>
            <a:r>
              <a:rPr lang="tr-TR" dirty="0" smtClean="0"/>
              <a:t>) düşüyordu. Bu meclis yeni dönemde </a:t>
            </a:r>
            <a:r>
              <a:rPr lang="tr-TR" dirty="0"/>
              <a:t>ikiye ayrılmış, Ahkam-ı Adliye </a:t>
            </a:r>
            <a:r>
              <a:rPr lang="tr-TR" dirty="0" smtClean="0"/>
              <a:t>(</a:t>
            </a:r>
            <a:r>
              <a:rPr lang="tr-TR" dirty="0" err="1"/>
              <a:t>Y</a:t>
            </a:r>
            <a:r>
              <a:rPr lang="tr-TR" dirty="0" err="1" smtClean="0"/>
              <a:t>argitay</a:t>
            </a:r>
            <a:r>
              <a:rPr lang="tr-TR" dirty="0"/>
              <a:t>), </a:t>
            </a:r>
            <a:r>
              <a:rPr lang="tr-TR" dirty="0" err="1"/>
              <a:t>Şuray</a:t>
            </a:r>
            <a:r>
              <a:rPr lang="tr-TR" dirty="0"/>
              <a:t>-ı Devlet (Danıştay) olmak üzere geleceğin parlamentosuna doğru önemli bir adım </a:t>
            </a:r>
            <a:r>
              <a:rPr lang="tr-TR" dirty="0" smtClean="0"/>
              <a:t>atılmıştır. Devlet merkezinde oluşturulan yasa yapıcı ve düzenleyici bu meclislerin yanı sıra vilayetlerde de dar yetkilere sahip benzer meclisler oluşturulmuştur. </a:t>
            </a:r>
          </a:p>
          <a:p>
            <a:pPr marL="0" indent="0" algn="just">
              <a:buNone/>
            </a:pPr>
            <a:endParaRPr lang="tr-TR" dirty="0" smtClean="0"/>
          </a:p>
          <a:p>
            <a:pPr marL="0" indent="0" algn="just">
              <a:buNone/>
            </a:pPr>
            <a:r>
              <a:rPr lang="tr-TR" dirty="0" smtClean="0"/>
              <a:t>* Osmanlı </a:t>
            </a:r>
            <a:r>
              <a:rPr lang="tr-TR" dirty="0"/>
              <a:t>Devleti ilk kez dışarıdan kanun </a:t>
            </a:r>
            <a:r>
              <a:rPr lang="tr-TR" dirty="0" smtClean="0"/>
              <a:t>almıştır. Kanun adına ilk düzenlemelerden biri Fransız kanunlarından alınarak ülkeye adapte edilen Ceza Kanunnamesidir. Bunun yanı sıra Ticaret Kanunnamesi</a:t>
            </a:r>
            <a:r>
              <a:rPr lang="tr-TR" dirty="0"/>
              <a:t>, Arazi </a:t>
            </a:r>
            <a:r>
              <a:rPr lang="tr-TR" dirty="0" smtClean="0"/>
              <a:t>Kanunnamesi, Vilayet Nizamnamesi gibi kanunnameler çıkarılmış, bu çerçevede mahkemeler </a:t>
            </a:r>
            <a:r>
              <a:rPr lang="tr-TR" dirty="0"/>
              <a:t>kurulmuştur. </a:t>
            </a:r>
            <a:r>
              <a:rPr lang="tr-TR" dirty="0" smtClean="0"/>
              <a:t>Ticaret Mahkemeleri, Karma Mahkemeler, Gayrimüslimleri </a:t>
            </a:r>
            <a:r>
              <a:rPr lang="tr-TR" dirty="0"/>
              <a:t>de kapsayan davalara bakmak üzere Nizamiye mahkemeleri kurulmuştur (Laik Mahkemeler</a:t>
            </a:r>
            <a:r>
              <a:rPr lang="tr-TR" dirty="0" smtClean="0"/>
              <a:t>).</a:t>
            </a:r>
          </a:p>
          <a:p>
            <a:pPr marL="0" indent="0" algn="just">
              <a:buNone/>
            </a:pPr>
            <a:endParaRPr lang="tr-TR" dirty="0"/>
          </a:p>
          <a:p>
            <a:pPr marL="0" indent="0" algn="just">
              <a:buNone/>
            </a:pPr>
            <a:r>
              <a:rPr lang="tr-TR" dirty="0" smtClean="0"/>
              <a:t>* Bunun yanı sıra bu dönemde Osmanlı </a:t>
            </a:r>
            <a:r>
              <a:rPr lang="tr-TR" dirty="0"/>
              <a:t>Toplumunu yeniden şekillendirecek olan ‘Mecelle’ hazırlanmaya başlanmıştır. Ahmet Cevdet Paşa başkanlığında oluşturulan kurul, </a:t>
            </a:r>
            <a:r>
              <a:rPr lang="tr-TR" dirty="0" err="1"/>
              <a:t>Mecelle’yi</a:t>
            </a:r>
            <a:r>
              <a:rPr lang="tr-TR" dirty="0"/>
              <a:t> hazırlamak üzere 1868’den itibaren çalışmalara başlamış ve bu çalışmalar 1876 yılında bitirilmiştir. Mecelle ile Osmanlı Devleti «ilk medeni </a:t>
            </a:r>
            <a:r>
              <a:rPr lang="tr-TR" dirty="0" err="1"/>
              <a:t>kanunu»na</a:t>
            </a:r>
            <a:r>
              <a:rPr lang="tr-TR" dirty="0"/>
              <a:t> kavuşmuştur.</a:t>
            </a:r>
          </a:p>
          <a:p>
            <a:pPr algn="just"/>
            <a:endParaRPr lang="tr-TR" dirty="0"/>
          </a:p>
        </p:txBody>
      </p:sp>
    </p:spTree>
    <p:extLst>
      <p:ext uri="{BB962C8B-B14F-4D97-AF65-F5344CB8AC3E}">
        <p14:creationId xmlns:p14="http://schemas.microsoft.com/office/powerpoint/2010/main" val="15176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0630"/>
            <a:ext cx="10515600" cy="232228"/>
          </a:xfrm>
        </p:spPr>
        <p:txBody>
          <a:bodyPr>
            <a:noAutofit/>
          </a:bodyPr>
          <a:lstStyle/>
          <a:p>
            <a:r>
              <a:rPr lang="tr-TR" sz="2800" dirty="0" smtClean="0"/>
              <a:t>TANZİMAT DÖNEMİNDE ÇEŞİTLİ ALANLARDAKİ GELİŞMELER</a:t>
            </a:r>
            <a:endParaRPr lang="tr-TR" sz="2800" dirty="0"/>
          </a:p>
        </p:txBody>
      </p:sp>
      <p:sp>
        <p:nvSpPr>
          <p:cNvPr id="3" name="İçerik Yer Tutucusu 2"/>
          <p:cNvSpPr>
            <a:spLocks noGrp="1"/>
          </p:cNvSpPr>
          <p:nvPr>
            <p:ph idx="1"/>
          </p:nvPr>
        </p:nvSpPr>
        <p:spPr>
          <a:xfrm>
            <a:off x="304799" y="566056"/>
            <a:ext cx="11437257" cy="6023429"/>
          </a:xfrm>
        </p:spPr>
        <p:txBody>
          <a:bodyPr>
            <a:normAutofit fontScale="85000" lnSpcReduction="10000"/>
          </a:bodyPr>
          <a:lstStyle/>
          <a:p>
            <a:pPr marL="0" indent="0" algn="just">
              <a:lnSpc>
                <a:spcPct val="150000"/>
              </a:lnSpc>
              <a:buNone/>
            </a:pPr>
            <a:r>
              <a:rPr lang="tr-TR" sz="1800" dirty="0" smtClean="0">
                <a:latin typeface="Arial Black" panose="020B0A04020102020204" pitchFamily="34" charset="0"/>
              </a:rPr>
              <a:t>* Tanzimat döneminde batıdan örnek alınarak çeşitli düzeylerde okullar açılmış. Eğitim alanında yeni düzenlemeler yapmak üzere 1847 yılında Maarif Nezareti (Millî Eğitim Bakanlığı) kurulmuştur. </a:t>
            </a:r>
          </a:p>
          <a:p>
            <a:pPr marL="0" indent="0" algn="just">
              <a:lnSpc>
                <a:spcPct val="150000"/>
              </a:lnSpc>
              <a:buNone/>
            </a:pPr>
            <a:r>
              <a:rPr lang="tr-TR" sz="1800" dirty="0" smtClean="0">
                <a:latin typeface="Arial Black" panose="020B0A04020102020204" pitchFamily="34" charset="0"/>
              </a:rPr>
              <a:t>* Eğitimin daha akılcı daha gerçekçi olarak ele alındığı bu dönemde okulların sayıları arttırılmış, kız çocukları için </a:t>
            </a:r>
            <a:r>
              <a:rPr lang="tr-TR" sz="1800" dirty="0" smtClean="0">
                <a:latin typeface="Arial Black" panose="020B0A04020102020204" pitchFamily="34" charset="0"/>
              </a:rPr>
              <a:t>1858’de </a:t>
            </a:r>
            <a:r>
              <a:rPr lang="tr-TR" sz="1800" dirty="0" smtClean="0">
                <a:latin typeface="Arial Black" panose="020B0A04020102020204" pitchFamily="34" charset="0"/>
              </a:rPr>
              <a:t>Kız Rüştiyeleri, öğretmen yetiştirmek üzere 1847’de </a:t>
            </a:r>
            <a:r>
              <a:rPr lang="tr-TR" sz="1800" dirty="0" err="1" smtClean="0">
                <a:latin typeface="Arial Black" panose="020B0A04020102020204" pitchFamily="34" charset="0"/>
              </a:rPr>
              <a:t>Darulmuallimin</a:t>
            </a:r>
            <a:r>
              <a:rPr lang="tr-TR" sz="1800" dirty="0" smtClean="0">
                <a:latin typeface="Arial Black" panose="020B0A04020102020204" pitchFamily="34" charset="0"/>
              </a:rPr>
              <a:t> (Erkek Öğretmen Okulu), 1849’da </a:t>
            </a:r>
            <a:r>
              <a:rPr lang="tr-TR" sz="1800" dirty="0" err="1" smtClean="0">
                <a:latin typeface="Arial Black" panose="020B0A04020102020204" pitchFamily="34" charset="0"/>
              </a:rPr>
              <a:t>Darulmuallimat</a:t>
            </a:r>
            <a:r>
              <a:rPr lang="tr-TR" sz="1800" dirty="0" smtClean="0">
                <a:latin typeface="Arial Black" panose="020B0A04020102020204" pitchFamily="34" charset="0"/>
              </a:rPr>
              <a:t> (Kız Öğretmen Okulu) gibi modern tarzda eğitim yapan okullar açılmıştır. </a:t>
            </a:r>
          </a:p>
          <a:p>
            <a:pPr marL="0" indent="0" algn="just">
              <a:lnSpc>
                <a:spcPct val="150000"/>
              </a:lnSpc>
              <a:buNone/>
            </a:pPr>
            <a:r>
              <a:rPr lang="tr-TR" sz="1800" dirty="0" smtClean="0">
                <a:latin typeface="Arial Black" panose="020B0A04020102020204" pitchFamily="34" charset="0"/>
              </a:rPr>
              <a:t>* Ayrıca </a:t>
            </a:r>
            <a:r>
              <a:rPr lang="tr-TR" sz="1800" dirty="0">
                <a:latin typeface="Arial Black" panose="020B0A04020102020204" pitchFamily="34" charset="0"/>
              </a:rPr>
              <a:t>Sultani adı altında Üniversitelere başlangıç olmak üzere liseler açılmış ilk lise olarak kabul edilen Galatasaray Lisesi eğitime </a:t>
            </a:r>
            <a:r>
              <a:rPr lang="tr-TR" sz="1800" dirty="0" smtClean="0">
                <a:latin typeface="Arial Black" panose="020B0A04020102020204" pitchFamily="34" charset="0"/>
              </a:rPr>
              <a:t>başlamıştır. 1849’da </a:t>
            </a:r>
            <a:r>
              <a:rPr lang="tr-TR" sz="1800" dirty="0">
                <a:latin typeface="Arial Black" panose="020B0A04020102020204" pitchFamily="34" charset="0"/>
              </a:rPr>
              <a:t>Baytar Okulu (Veteriner) sınıfı açılmıştır</a:t>
            </a:r>
            <a:r>
              <a:rPr lang="tr-TR" sz="1800" dirty="0">
                <a:latin typeface="Arial Black" panose="020B0A04020102020204" pitchFamily="34" charset="0"/>
              </a:rPr>
              <a:t>. 1865’ te Lisan Mektebi (Yabancı Diller Okulu); 1867’de Eczacılık Okulu; 1860’da Islahhane (Sanat Okulu); 1868’de Sanayi Mektebi; 1870’de Kaptanlık Mektebi açıldı</a:t>
            </a:r>
            <a:r>
              <a:rPr lang="tr-TR" sz="1800" dirty="0" smtClean="0">
                <a:latin typeface="Arial Black" panose="020B0A04020102020204" pitchFamily="34" charset="0"/>
              </a:rPr>
              <a:t>.</a:t>
            </a:r>
            <a:r>
              <a:rPr lang="tr-TR" sz="1800" dirty="0">
                <a:latin typeface="Arial Black" panose="020B0A04020102020204" pitchFamily="34" charset="0"/>
              </a:rPr>
              <a:t> Dönemin en önemli kurumlarından biri olan Mülkiye(Siyasal Bilgiler Fakültesi) 1859’da, İlk modern üniversite Darülfünun ise 1863 yılında açılmıştır. (Bir süre sonra kapanmış ve yeniden açılışı 1900’lü yılları bulmuştur</a:t>
            </a:r>
            <a:r>
              <a:rPr lang="tr-TR" sz="1800" dirty="0" smtClean="0">
                <a:latin typeface="Arial Black" panose="020B0A04020102020204" pitchFamily="34" charset="0"/>
              </a:rPr>
              <a:t>.)</a:t>
            </a:r>
            <a:endParaRPr lang="tr-TR" sz="1800" dirty="0">
              <a:latin typeface="Arial Black" panose="020B0A04020102020204" pitchFamily="34" charset="0"/>
            </a:endParaRPr>
          </a:p>
          <a:p>
            <a:pPr marL="0" indent="0" algn="just">
              <a:lnSpc>
                <a:spcPct val="150000"/>
              </a:lnSpc>
              <a:buNone/>
            </a:pPr>
            <a:r>
              <a:rPr lang="tr-TR" sz="1800" dirty="0">
                <a:latin typeface="Arial Black" panose="020B0A04020102020204" pitchFamily="34" charset="0"/>
              </a:rPr>
              <a:t>* 1851’de Bilimler Akademisi (Encümen-i </a:t>
            </a:r>
            <a:r>
              <a:rPr lang="tr-TR" sz="1800" dirty="0" err="1">
                <a:latin typeface="Arial Black" panose="020B0A04020102020204" pitchFamily="34" charset="0"/>
              </a:rPr>
              <a:t>Daniş</a:t>
            </a:r>
            <a:r>
              <a:rPr lang="tr-TR" sz="1800" dirty="0">
                <a:latin typeface="Arial Black" panose="020B0A04020102020204" pitchFamily="34" charset="0"/>
              </a:rPr>
              <a:t>) kuruldu.</a:t>
            </a:r>
          </a:p>
          <a:p>
            <a:pPr marL="0" indent="0" algn="just">
              <a:lnSpc>
                <a:spcPct val="150000"/>
              </a:lnSpc>
              <a:buNone/>
            </a:pPr>
            <a:r>
              <a:rPr lang="tr-TR" sz="1800" dirty="0">
                <a:latin typeface="Arial Black" panose="020B0A04020102020204" pitchFamily="34" charset="0"/>
              </a:rPr>
              <a:t>* 1845’de Erkan-ı Harbiye (kurmay) sınıfı açıldı</a:t>
            </a:r>
            <a:r>
              <a:rPr lang="tr-TR" sz="1800" dirty="0" smtClean="0">
                <a:latin typeface="Arial Black" panose="020B0A04020102020204" pitchFamily="34" charset="0"/>
              </a:rPr>
              <a:t>.</a:t>
            </a:r>
            <a:r>
              <a:rPr lang="tr-TR" sz="1800" dirty="0" smtClean="0">
                <a:latin typeface="Arial Black" panose="020B0A04020102020204" pitchFamily="34" charset="0"/>
              </a:rPr>
              <a:t> </a:t>
            </a:r>
            <a:r>
              <a:rPr lang="tr-TR" sz="1800" dirty="0" err="1">
                <a:latin typeface="Arial Black" panose="020B0A04020102020204" pitchFamily="34" charset="0"/>
              </a:rPr>
              <a:t>I.Abdülmecid</a:t>
            </a:r>
            <a:r>
              <a:rPr lang="tr-TR" sz="1800" dirty="0">
                <a:latin typeface="Arial Black" panose="020B0A04020102020204" pitchFamily="34" charset="0"/>
              </a:rPr>
              <a:t> döneminde 150’den fazla fabrika açılmıştır. Dolmabahçe Sarayı </a:t>
            </a:r>
            <a:r>
              <a:rPr lang="tr-TR" sz="1800" dirty="0" smtClean="0">
                <a:latin typeface="Arial Black" panose="020B0A04020102020204" pitchFamily="34" charset="0"/>
              </a:rPr>
              <a:t>yapılmıştır. 1847 </a:t>
            </a:r>
            <a:r>
              <a:rPr lang="tr-TR" sz="1800" dirty="0">
                <a:latin typeface="Arial Black" panose="020B0A04020102020204" pitchFamily="34" charset="0"/>
              </a:rPr>
              <a:t>yılında Bank-ı </a:t>
            </a:r>
            <a:r>
              <a:rPr lang="tr-TR" sz="1800" dirty="0" err="1">
                <a:latin typeface="Arial Black" panose="020B0A04020102020204" pitchFamily="34" charset="0"/>
              </a:rPr>
              <a:t>Dersaadet</a:t>
            </a:r>
            <a:r>
              <a:rPr lang="tr-TR" sz="1800" dirty="0">
                <a:latin typeface="Arial Black" panose="020B0A04020102020204" pitchFamily="34" charset="0"/>
              </a:rPr>
              <a:t>, 1856’da Bank-ı Osmani kurulmuştur</a:t>
            </a:r>
            <a:r>
              <a:rPr lang="tr-TR" sz="1800" dirty="0" smtClean="0">
                <a:latin typeface="Arial Black" panose="020B0A04020102020204" pitchFamily="34" charset="0"/>
              </a:rPr>
              <a:t>.</a:t>
            </a:r>
            <a:r>
              <a:rPr lang="tr-TR" sz="1800" dirty="0">
                <a:latin typeface="Arial Black" panose="020B0A04020102020204" pitchFamily="34" charset="0"/>
              </a:rPr>
              <a:t> İlk kağıt para 1841’de basılmış ve kullanılmaya başlanmıştır. Mali işlerde yeni düzenlemeler yapılmış, </a:t>
            </a:r>
            <a:r>
              <a:rPr lang="tr-TR" sz="1800" u="sng" dirty="0">
                <a:latin typeface="Arial Black" panose="020B0A04020102020204" pitchFamily="34" charset="0"/>
              </a:rPr>
              <a:t>Maliye Bakanlığı </a:t>
            </a:r>
            <a:r>
              <a:rPr lang="tr-TR" sz="1800" dirty="0">
                <a:latin typeface="Arial Black" panose="020B0A04020102020204" pitchFamily="34" charset="0"/>
              </a:rPr>
              <a:t>kurulmuştur.</a:t>
            </a:r>
          </a:p>
          <a:p>
            <a:pPr marL="0" indent="0" algn="just">
              <a:lnSpc>
                <a:spcPct val="150000"/>
              </a:lnSpc>
              <a:buNone/>
            </a:pPr>
            <a:endParaRPr lang="tr-TR" sz="1800" dirty="0">
              <a:latin typeface="Arial Black" panose="020B0A04020102020204" pitchFamily="34" charset="0"/>
            </a:endParaRPr>
          </a:p>
          <a:p>
            <a:pPr marL="0" indent="0" algn="just">
              <a:lnSpc>
                <a:spcPct val="150000"/>
              </a:lnSpc>
              <a:buNone/>
            </a:pPr>
            <a:endParaRPr lang="tr-TR" sz="1800" dirty="0" smtClean="0">
              <a:latin typeface="Arial Black" panose="020B0A04020102020204" pitchFamily="34" charset="0"/>
            </a:endParaRPr>
          </a:p>
          <a:p>
            <a:pPr algn="just"/>
            <a:endParaRPr lang="tr-TR" sz="1800" dirty="0">
              <a:latin typeface="Arial Black" panose="020B0A04020102020204" pitchFamily="34" charset="0"/>
            </a:endParaRPr>
          </a:p>
        </p:txBody>
      </p:sp>
    </p:spTree>
    <p:extLst>
      <p:ext uri="{BB962C8B-B14F-4D97-AF65-F5344CB8AC3E}">
        <p14:creationId xmlns:p14="http://schemas.microsoft.com/office/powerpoint/2010/main" val="252598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319313"/>
          </a:xfrm>
        </p:spPr>
        <p:txBody>
          <a:bodyPr>
            <a:normAutofit fontScale="90000"/>
          </a:bodyPr>
          <a:lstStyle/>
          <a:p>
            <a:endParaRPr lang="tr-TR" dirty="0"/>
          </a:p>
        </p:txBody>
      </p:sp>
      <p:sp>
        <p:nvSpPr>
          <p:cNvPr id="3" name="İçerik Yer Tutucusu 2"/>
          <p:cNvSpPr>
            <a:spLocks noGrp="1"/>
          </p:cNvSpPr>
          <p:nvPr>
            <p:ph idx="1"/>
          </p:nvPr>
        </p:nvSpPr>
        <p:spPr>
          <a:xfrm>
            <a:off x="261257" y="319314"/>
            <a:ext cx="11771086" cy="6538686"/>
          </a:xfrm>
        </p:spPr>
        <p:txBody>
          <a:bodyPr>
            <a:noAutofit/>
          </a:bodyPr>
          <a:lstStyle/>
          <a:p>
            <a:pPr marL="0" indent="0">
              <a:lnSpc>
                <a:spcPct val="150000"/>
              </a:lnSpc>
              <a:buNone/>
            </a:pPr>
            <a:r>
              <a:rPr lang="tr-TR" sz="1800" dirty="0" smtClean="0">
                <a:latin typeface="Arial Black" panose="020B0A04020102020204" pitchFamily="34" charset="0"/>
              </a:rPr>
              <a:t>* 1847 yılında </a:t>
            </a:r>
            <a:r>
              <a:rPr lang="tr-TR" sz="1800" u="sng" dirty="0" smtClean="0">
                <a:latin typeface="Arial Black" panose="020B0A04020102020204" pitchFamily="34" charset="0"/>
              </a:rPr>
              <a:t>ilk telgraf </a:t>
            </a:r>
            <a:r>
              <a:rPr lang="tr-TR" sz="1800" dirty="0" smtClean="0">
                <a:latin typeface="Arial Black" panose="020B0A04020102020204" pitchFamily="34" charset="0"/>
              </a:rPr>
              <a:t>cihazı Beylerbeyi Sarayı’na getirilmiş, 1854 Kırım Harbi sırasında Avrupa’nın tüm merkezleriyle İstanbul arasında telgraf bağlantısı </a:t>
            </a:r>
            <a:r>
              <a:rPr lang="tr-TR" sz="1800" dirty="0" smtClean="0">
                <a:latin typeface="Arial Black" panose="020B0A04020102020204" pitchFamily="34" charset="0"/>
              </a:rPr>
              <a:t>kurulmuştur. 1856 </a:t>
            </a:r>
            <a:r>
              <a:rPr lang="tr-TR" sz="1800" dirty="0" smtClean="0">
                <a:latin typeface="Arial Black" panose="020B0A04020102020204" pitchFamily="34" charset="0"/>
              </a:rPr>
              <a:t>yılında ilk demiryolu hattı İzmir-Turgutlu arasında yapılmaya başlanmıştır.</a:t>
            </a:r>
          </a:p>
          <a:p>
            <a:pPr marL="0" indent="0">
              <a:lnSpc>
                <a:spcPct val="150000"/>
              </a:lnSpc>
              <a:buNone/>
            </a:pPr>
            <a:r>
              <a:rPr lang="tr-TR" sz="1800" dirty="0" smtClean="0">
                <a:latin typeface="Arial Black" panose="020B0A04020102020204" pitchFamily="34" charset="0"/>
              </a:rPr>
              <a:t>* </a:t>
            </a:r>
            <a:r>
              <a:rPr lang="tr-TR" sz="1800" dirty="0" smtClean="0">
                <a:latin typeface="Arial Black" panose="020B0A04020102020204" pitchFamily="34" charset="0"/>
              </a:rPr>
              <a:t>1840’da ilk Türkçe özel gazete ‘Tercüman-i Ahval’ yayın hayatına başlamış</a:t>
            </a:r>
            <a:r>
              <a:rPr lang="tr-TR" sz="1800" dirty="0">
                <a:latin typeface="Arial Black" panose="020B0A04020102020204" pitchFamily="34" charset="0"/>
              </a:rPr>
              <a:t>, 1862’de ilk </a:t>
            </a:r>
            <a:r>
              <a:rPr lang="tr-TR" sz="1800" dirty="0" smtClean="0">
                <a:latin typeface="Arial Black" panose="020B0A04020102020204" pitchFamily="34" charset="0"/>
              </a:rPr>
              <a:t>dergi</a:t>
            </a:r>
            <a:r>
              <a:rPr lang="tr-TR" sz="1800" dirty="0">
                <a:latin typeface="Arial Black" panose="020B0A04020102020204" pitchFamily="34" charset="0"/>
              </a:rPr>
              <a:t> </a:t>
            </a:r>
            <a:r>
              <a:rPr lang="tr-TR" sz="1800" dirty="0" smtClean="0">
                <a:latin typeface="Arial Black" panose="020B0A04020102020204" pitchFamily="34" charset="0"/>
              </a:rPr>
              <a:t>‘Mecmua-i </a:t>
            </a:r>
            <a:r>
              <a:rPr lang="tr-TR" sz="1800" dirty="0" err="1">
                <a:latin typeface="Arial Black" panose="020B0A04020102020204" pitchFamily="34" charset="0"/>
              </a:rPr>
              <a:t>Fünun</a:t>
            </a:r>
            <a:r>
              <a:rPr lang="tr-TR" sz="1800" dirty="0">
                <a:latin typeface="Arial Black" panose="020B0A04020102020204" pitchFamily="34" charset="0"/>
              </a:rPr>
              <a:t>’, ilk resimli dergi ‘Mirat’ </a:t>
            </a:r>
            <a:r>
              <a:rPr lang="tr-TR" sz="1800" dirty="0" smtClean="0">
                <a:latin typeface="Arial Black" panose="020B0A04020102020204" pitchFamily="34" charset="0"/>
              </a:rPr>
              <a:t>yayınlanmış; bunu pek çok diğer gazete ve dergiler izlemiş ve iletişim alanında önemli gelişmeler yaşanmıştır</a:t>
            </a:r>
            <a:r>
              <a:rPr lang="tr-TR" sz="1800" dirty="0" smtClean="0">
                <a:latin typeface="Arial Black" panose="020B0A04020102020204" pitchFamily="34" charset="0"/>
              </a:rPr>
              <a:t>.</a:t>
            </a:r>
          </a:p>
          <a:p>
            <a:pPr marL="0" indent="0">
              <a:lnSpc>
                <a:spcPct val="150000"/>
              </a:lnSpc>
              <a:buNone/>
            </a:pPr>
            <a:r>
              <a:rPr lang="tr-TR" sz="1800" dirty="0" smtClean="0">
                <a:latin typeface="Arial Black" panose="020B0A04020102020204" pitchFamily="34" charset="0"/>
              </a:rPr>
              <a:t>* </a:t>
            </a:r>
            <a:r>
              <a:rPr lang="tr-TR" sz="1800" dirty="0">
                <a:latin typeface="Arial Black" panose="020B0A04020102020204" pitchFamily="34" charset="0"/>
              </a:rPr>
              <a:t>1871’de İlk Osmanlı Sendikası ‘</a:t>
            </a:r>
            <a:r>
              <a:rPr lang="tr-TR" sz="1800" dirty="0" err="1">
                <a:latin typeface="Arial Black" panose="020B0A04020102020204" pitchFamily="34" charset="0"/>
              </a:rPr>
              <a:t>Ameleperver</a:t>
            </a:r>
            <a:r>
              <a:rPr lang="tr-TR" sz="1800" dirty="0">
                <a:latin typeface="Arial Black" panose="020B0A04020102020204" pitchFamily="34" charset="0"/>
              </a:rPr>
              <a:t> Cemiyeti’ kurulmuştur. İşçilerin ilk grevi bu dönemdedir.</a:t>
            </a:r>
          </a:p>
          <a:p>
            <a:pPr marL="0" indent="0">
              <a:lnSpc>
                <a:spcPct val="150000"/>
              </a:lnSpc>
              <a:buNone/>
            </a:pPr>
            <a:r>
              <a:rPr lang="tr-TR" sz="1800" dirty="0" smtClean="0">
                <a:latin typeface="Arial Black" panose="020B0A04020102020204" pitchFamily="34" charset="0"/>
              </a:rPr>
              <a:t>* </a:t>
            </a:r>
            <a:r>
              <a:rPr lang="tr-TR" sz="1800" dirty="0">
                <a:latin typeface="Arial Black" panose="020B0A04020102020204" pitchFamily="34" charset="0"/>
              </a:rPr>
              <a:t>Gayrimüslimlerden alınan </a:t>
            </a:r>
            <a:r>
              <a:rPr lang="tr-TR" sz="1800" u="sng" dirty="0">
                <a:latin typeface="Arial Black" panose="020B0A04020102020204" pitchFamily="34" charset="0"/>
              </a:rPr>
              <a:t>cizye</a:t>
            </a:r>
            <a:r>
              <a:rPr lang="tr-TR" sz="1800" dirty="0">
                <a:latin typeface="Arial Black" panose="020B0A04020102020204" pitchFamily="34" charset="0"/>
              </a:rPr>
              <a:t> vergisinin kaldırıldığı bir dönem </a:t>
            </a:r>
            <a:r>
              <a:rPr lang="tr-TR" sz="1800" dirty="0" err="1" smtClean="0">
                <a:latin typeface="Arial Black" panose="020B0A04020102020204" pitchFamily="34" charset="0"/>
              </a:rPr>
              <a:t>olmuştur.İltizam</a:t>
            </a:r>
            <a:r>
              <a:rPr lang="tr-TR" sz="1800" dirty="0" smtClean="0">
                <a:latin typeface="Arial Black" panose="020B0A04020102020204" pitchFamily="34" charset="0"/>
              </a:rPr>
              <a:t> usulü kaldırılmış, bunun </a:t>
            </a:r>
            <a:r>
              <a:rPr lang="tr-TR" sz="1800" dirty="0">
                <a:latin typeface="Arial Black" panose="020B0A04020102020204" pitchFamily="34" charset="0"/>
              </a:rPr>
              <a:t>kaldırılması vergilerde bir düşüşe sebep olmuş, ardından gelen 1854 Kırım Harbi’nin giderlerinin karşılanabilmesi için de ilk kez yüksek faizli dış borç alımına gidilmiştir.</a:t>
            </a:r>
          </a:p>
          <a:p>
            <a:pPr>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289413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341457"/>
          </a:xfrm>
        </p:spPr>
        <p:txBody>
          <a:bodyPr>
            <a:normAutofit fontScale="90000"/>
          </a:bodyPr>
          <a:lstStyle/>
          <a:p>
            <a:endParaRPr lang="tr-TR" dirty="0"/>
          </a:p>
        </p:txBody>
      </p:sp>
      <p:sp>
        <p:nvSpPr>
          <p:cNvPr id="3" name="İçerik Yer Tutucusu 2"/>
          <p:cNvSpPr>
            <a:spLocks noGrp="1"/>
          </p:cNvSpPr>
          <p:nvPr>
            <p:ph idx="1"/>
          </p:nvPr>
        </p:nvSpPr>
        <p:spPr>
          <a:xfrm>
            <a:off x="401781" y="831273"/>
            <a:ext cx="11513127" cy="5805054"/>
          </a:xfrm>
        </p:spPr>
        <p:txBody>
          <a:bodyPr>
            <a:normAutofit lnSpcReduction="10000"/>
          </a:bodyPr>
          <a:lstStyle/>
          <a:p>
            <a:pPr algn="just">
              <a:lnSpc>
                <a:spcPct val="150000"/>
              </a:lnSpc>
            </a:pPr>
            <a:r>
              <a:rPr lang="tr-TR" sz="1800" dirty="0">
                <a:latin typeface="Arial Black" panose="020B0A04020102020204" pitchFamily="34" charset="0"/>
              </a:rPr>
              <a:t>Eşkinci Ocağı kuruldu</a:t>
            </a:r>
            <a:r>
              <a:rPr lang="tr-TR" sz="1800" dirty="0" smtClean="0">
                <a:latin typeface="Arial Black" panose="020B0A04020102020204" pitchFamily="34" charset="0"/>
              </a:rPr>
              <a:t>.</a:t>
            </a:r>
          </a:p>
          <a:p>
            <a:pPr algn="just">
              <a:lnSpc>
                <a:spcPct val="150000"/>
              </a:lnSpc>
            </a:pPr>
            <a:r>
              <a:rPr lang="tr-TR" sz="1800" dirty="0" smtClean="0">
                <a:latin typeface="Arial Black" panose="020B0A04020102020204" pitchFamily="34" charset="0"/>
              </a:rPr>
              <a:t>Avrupaî </a:t>
            </a:r>
            <a:r>
              <a:rPr lang="tr-TR" sz="1800" dirty="0">
                <a:latin typeface="Arial Black" panose="020B0A04020102020204" pitchFamily="34" charset="0"/>
              </a:rPr>
              <a:t>anlamda çağdaş bir devlet yapısını meydana getirmekle ilgili olarak girişilen ıslahatların dönüm noktasını, geleneksel yapının taraftarlığının ve yenilenmenin karşısında olmanın genel simgesi haline gelmiş </a:t>
            </a:r>
            <a:r>
              <a:rPr lang="tr-TR" sz="1800" dirty="0" smtClean="0">
                <a:latin typeface="Arial Black" panose="020B0A04020102020204" pitchFamily="34" charset="0"/>
              </a:rPr>
              <a:t>olan </a:t>
            </a:r>
            <a:r>
              <a:rPr lang="tr-TR" sz="1800" u="sng" dirty="0" smtClean="0">
                <a:solidFill>
                  <a:srgbClr val="0070C0"/>
                </a:solidFill>
                <a:latin typeface="Arial Black" panose="020B0A04020102020204" pitchFamily="34" charset="0"/>
              </a:rPr>
              <a:t>Yeniçeri </a:t>
            </a:r>
            <a:r>
              <a:rPr lang="tr-TR" sz="1800" u="sng" dirty="0">
                <a:solidFill>
                  <a:srgbClr val="0070C0"/>
                </a:solidFill>
                <a:latin typeface="Arial Black" panose="020B0A04020102020204" pitchFamily="34" charset="0"/>
              </a:rPr>
              <a:t>Ocağı’nın ortadan </a:t>
            </a:r>
            <a:r>
              <a:rPr lang="tr-TR" sz="1800" u="sng" dirty="0" smtClean="0">
                <a:solidFill>
                  <a:srgbClr val="0070C0"/>
                </a:solidFill>
                <a:latin typeface="Arial Black" panose="020B0A04020102020204" pitchFamily="34" charset="0"/>
              </a:rPr>
              <a:t>kaldırılması </a:t>
            </a:r>
            <a:r>
              <a:rPr lang="tr-TR" sz="1800" u="sng" dirty="0" smtClean="0">
                <a:latin typeface="Arial Black" panose="020B0A04020102020204" pitchFamily="34" charset="0"/>
              </a:rPr>
              <a:t>oluşturur (</a:t>
            </a:r>
            <a:r>
              <a:rPr lang="tr-TR" sz="1800" u="sng" dirty="0" err="1" smtClean="0">
                <a:solidFill>
                  <a:srgbClr val="0070C0"/>
                </a:solidFill>
                <a:latin typeface="Arial Black" panose="020B0A04020102020204" pitchFamily="34" charset="0"/>
              </a:rPr>
              <a:t>Vakay</a:t>
            </a:r>
            <a:r>
              <a:rPr lang="tr-TR" sz="1800" u="sng" dirty="0" smtClean="0">
                <a:solidFill>
                  <a:srgbClr val="0070C0"/>
                </a:solidFill>
                <a:latin typeface="Arial Black" panose="020B0A04020102020204" pitchFamily="34" charset="0"/>
              </a:rPr>
              <a:t>-i Hayriye).</a:t>
            </a:r>
          </a:p>
          <a:p>
            <a:pPr algn="just">
              <a:lnSpc>
                <a:spcPct val="150000"/>
              </a:lnSpc>
            </a:pPr>
            <a:r>
              <a:rPr lang="tr-TR" sz="1800" u="sng" dirty="0" smtClean="0">
                <a:latin typeface="Arial Black" panose="020B0A04020102020204" pitchFamily="34" charset="0"/>
              </a:rPr>
              <a:t>Yeniçeri Ocağı’nın yerine “</a:t>
            </a:r>
            <a:r>
              <a:rPr lang="tr-TR" sz="1800" u="sng" dirty="0" err="1" smtClean="0">
                <a:latin typeface="Arial Black" panose="020B0A04020102020204" pitchFamily="34" charset="0"/>
              </a:rPr>
              <a:t>Asakir</a:t>
            </a:r>
            <a:r>
              <a:rPr lang="tr-TR" sz="1800" u="sng" dirty="0" smtClean="0">
                <a:latin typeface="Arial Black" panose="020B0A04020102020204" pitchFamily="34" charset="0"/>
              </a:rPr>
              <a:t>-i </a:t>
            </a:r>
            <a:r>
              <a:rPr lang="tr-TR" sz="1800" u="sng" dirty="0" err="1" smtClean="0">
                <a:latin typeface="Arial Black" panose="020B0A04020102020204" pitchFamily="34" charset="0"/>
              </a:rPr>
              <a:t>Mansure</a:t>
            </a:r>
            <a:r>
              <a:rPr lang="tr-TR" sz="1800" u="sng" dirty="0" smtClean="0">
                <a:latin typeface="Arial Black" panose="020B0A04020102020204" pitchFamily="34" charset="0"/>
              </a:rPr>
              <a:t>-i Muhammediye” (Muhammed’in Övülmüş Askerleri) ordusu kuruldu.</a:t>
            </a:r>
          </a:p>
          <a:p>
            <a:pPr algn="just">
              <a:lnSpc>
                <a:spcPct val="150000"/>
              </a:lnSpc>
            </a:pPr>
            <a:r>
              <a:rPr lang="tr-TR" sz="1800" dirty="0" smtClean="0">
                <a:latin typeface="Arial Black" panose="020B0A04020102020204" pitchFamily="34" charset="0"/>
              </a:rPr>
              <a:t>II. Mahmut, III. Selim dönemi gelişmelerinden gerekli dersleri çıkarmış, özellikle asker ve </a:t>
            </a:r>
            <a:r>
              <a:rPr lang="tr-TR" sz="1800" dirty="0" err="1" smtClean="0">
                <a:latin typeface="Arial Black" panose="020B0A04020102020204" pitchFamily="34" charset="0"/>
              </a:rPr>
              <a:t>ulemâ</a:t>
            </a:r>
            <a:r>
              <a:rPr lang="tr-TR" sz="1800" dirty="0" smtClean="0">
                <a:latin typeface="Arial Black" panose="020B0A04020102020204" pitchFamily="34" charset="0"/>
              </a:rPr>
              <a:t> ittifakının bertaraf edilmesini hedefleyen tedbirleri almak için faaliyete </a:t>
            </a:r>
            <a:r>
              <a:rPr lang="tr-TR" sz="1800" dirty="0" smtClean="0">
                <a:latin typeface="Arial Black" panose="020B0A04020102020204" pitchFamily="34" charset="0"/>
              </a:rPr>
              <a:t>geçmişti</a:t>
            </a:r>
            <a:r>
              <a:rPr lang="tr-TR" sz="1800" dirty="0" smtClean="0">
                <a:latin typeface="Arial Black" panose="020B0A04020102020204" pitchFamily="34" charset="0"/>
              </a:rPr>
              <a:t>. Yeniçeri Ocağını kaldırdığı gibi önde gelen </a:t>
            </a:r>
            <a:r>
              <a:rPr lang="tr-TR" sz="1800" dirty="0" err="1" smtClean="0">
                <a:latin typeface="Arial Black" panose="020B0A04020102020204" pitchFamily="34" charset="0"/>
              </a:rPr>
              <a:t>ulemâ</a:t>
            </a:r>
            <a:r>
              <a:rPr lang="tr-TR" sz="1800" dirty="0" smtClean="0">
                <a:latin typeface="Arial Black" panose="020B0A04020102020204" pitchFamily="34" charset="0"/>
              </a:rPr>
              <a:t> ıslahatın gerekliliğine inandırıldı. Başta şeyhülislâmlık makamı olmak üzere bu inanış içinde olanları çevresinde topladı, daha alt düzeydeki </a:t>
            </a:r>
            <a:r>
              <a:rPr lang="tr-TR" sz="1800" dirty="0" err="1" smtClean="0">
                <a:latin typeface="Arial Black" panose="020B0A04020102020204" pitchFamily="34" charset="0"/>
              </a:rPr>
              <a:t>ulemânın</a:t>
            </a:r>
            <a:r>
              <a:rPr lang="tr-TR" sz="1800" dirty="0" smtClean="0">
                <a:latin typeface="Arial Black" panose="020B0A04020102020204" pitchFamily="34" charset="0"/>
              </a:rPr>
              <a:t> taltifine ve hoş tutulmasına çalıştı, böylece bu önemli kesimi kontrol altına almaya çalıştı. </a:t>
            </a:r>
          </a:p>
          <a:p>
            <a:pPr algn="just">
              <a:lnSpc>
                <a:spcPct val="150000"/>
              </a:lnSpc>
            </a:pPr>
            <a:endParaRPr lang="tr-TR" sz="1800" u="sng" dirty="0">
              <a:latin typeface="Arial Black" panose="020B0A04020102020204" pitchFamily="34" charset="0"/>
            </a:endParaRPr>
          </a:p>
        </p:txBody>
      </p:sp>
    </p:spTree>
    <p:extLst>
      <p:ext uri="{BB962C8B-B14F-4D97-AF65-F5344CB8AC3E}">
        <p14:creationId xmlns:p14="http://schemas.microsoft.com/office/powerpoint/2010/main" val="238322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61348"/>
          </a:xfrm>
        </p:spPr>
        <p:txBody>
          <a:bodyPr>
            <a:normAutofit fontScale="90000"/>
          </a:bodyPr>
          <a:lstStyle/>
          <a:p>
            <a:endParaRPr lang="tr-TR" dirty="0"/>
          </a:p>
        </p:txBody>
      </p:sp>
      <p:sp>
        <p:nvSpPr>
          <p:cNvPr id="3" name="İçerik Yer Tutucusu 2"/>
          <p:cNvSpPr>
            <a:spLocks noGrp="1"/>
          </p:cNvSpPr>
          <p:nvPr>
            <p:ph idx="1"/>
          </p:nvPr>
        </p:nvSpPr>
        <p:spPr>
          <a:xfrm>
            <a:off x="332509" y="692727"/>
            <a:ext cx="11526982" cy="5874328"/>
          </a:xfrm>
        </p:spPr>
        <p:txBody>
          <a:bodyPr>
            <a:normAutofit fontScale="77500" lnSpcReduction="20000"/>
          </a:bodyPr>
          <a:lstStyle/>
          <a:p>
            <a:pPr algn="just">
              <a:lnSpc>
                <a:spcPct val="150000"/>
              </a:lnSpc>
            </a:pPr>
            <a:r>
              <a:rPr lang="tr-TR" sz="2300" dirty="0" smtClean="0">
                <a:latin typeface="Arial Black" panose="020B0A04020102020204" pitchFamily="34" charset="0"/>
              </a:rPr>
              <a:t>İlk kez askeri amaçlı nüfus sayımı yapıldı, sadece erkekler sayıldı. (1831).</a:t>
            </a:r>
          </a:p>
          <a:p>
            <a:pPr algn="just">
              <a:lnSpc>
                <a:spcPct val="150000"/>
              </a:lnSpc>
            </a:pPr>
            <a:r>
              <a:rPr lang="tr-TR" sz="2300" dirty="0" smtClean="0">
                <a:latin typeface="Arial Black" panose="020B0A04020102020204" pitchFamily="34" charset="0"/>
              </a:rPr>
              <a:t>Yeni ordunun doktor ihtiyacını karşılamak için Tıp Okulu, Subay ihtiyacını karşılamak için ise Harp Okulu kuruldu.</a:t>
            </a:r>
          </a:p>
          <a:p>
            <a:pPr algn="just">
              <a:lnSpc>
                <a:spcPct val="150000"/>
              </a:lnSpc>
            </a:pPr>
            <a:r>
              <a:rPr lang="tr-TR" sz="2300" dirty="0" smtClean="0">
                <a:latin typeface="Arial Black" panose="020B0A04020102020204" pitchFamily="34" charset="0"/>
              </a:rPr>
              <a:t>II. </a:t>
            </a:r>
            <a:r>
              <a:rPr lang="tr-TR" sz="2300" dirty="0" err="1" smtClean="0">
                <a:latin typeface="Arial Black" panose="020B0A04020102020204" pitchFamily="34" charset="0"/>
              </a:rPr>
              <a:t>Mahmud</a:t>
            </a:r>
            <a:r>
              <a:rPr lang="tr-TR" sz="2300" dirty="0" smtClean="0">
                <a:latin typeface="Arial Black" panose="020B0A04020102020204" pitchFamily="34" charset="0"/>
              </a:rPr>
              <a:t>, kamuoyunu yanına çekmeyi önemseyen bir siyaset takip eden ve bu amaçla basından istifade eden ilk padişah olmuştur. 1831’de İstanbul’da çıkmaya başlayan ve imparatorlukta geçerli diğer başlıca dillerde de nüshalar yayımlayan </a:t>
            </a:r>
            <a:r>
              <a:rPr lang="tr-TR" sz="2300" dirty="0" err="1" smtClean="0">
                <a:solidFill>
                  <a:srgbClr val="0070C0"/>
                </a:solidFill>
                <a:latin typeface="Arial Black" panose="020B0A04020102020204" pitchFamily="34" charset="0"/>
              </a:rPr>
              <a:t>Takvîm</a:t>
            </a:r>
            <a:r>
              <a:rPr lang="tr-TR" sz="2300" dirty="0" smtClean="0">
                <a:solidFill>
                  <a:srgbClr val="0070C0"/>
                </a:solidFill>
                <a:latin typeface="Arial Black" panose="020B0A04020102020204" pitchFamily="34" charset="0"/>
              </a:rPr>
              <a:t>-i </a:t>
            </a:r>
            <a:r>
              <a:rPr lang="tr-TR" sz="2300" dirty="0" err="1" smtClean="0">
                <a:solidFill>
                  <a:srgbClr val="0070C0"/>
                </a:solidFill>
                <a:latin typeface="Arial Black" panose="020B0A04020102020204" pitchFamily="34" charset="0"/>
              </a:rPr>
              <a:t>Vekāyi</a:t>
            </a:r>
            <a:r>
              <a:rPr lang="tr-TR" sz="2300" dirty="0" smtClean="0">
                <a:solidFill>
                  <a:srgbClr val="0070C0"/>
                </a:solidFill>
                <a:latin typeface="Arial Black" panose="020B0A04020102020204" pitchFamily="34" charset="0"/>
              </a:rPr>
              <a:t> </a:t>
            </a:r>
            <a:r>
              <a:rPr lang="tr-TR" sz="2300" dirty="0" smtClean="0">
                <a:latin typeface="Arial Black" panose="020B0A04020102020204" pitchFamily="34" charset="0"/>
              </a:rPr>
              <a:t>gazetesinde reformlarla ilgili haberlere yer verilerek kamuoyunun kazanılmasına çalışıldı</a:t>
            </a:r>
            <a:r>
              <a:rPr lang="tr-TR" sz="2300" dirty="0" smtClean="0">
                <a:latin typeface="Arial Black" panose="020B0A04020102020204" pitchFamily="34" charset="0"/>
              </a:rPr>
              <a:t>. (Bu Osmanlıda ilk gazetedir ve Resmi </a:t>
            </a:r>
            <a:r>
              <a:rPr lang="tr-TR" sz="2300" dirty="0">
                <a:latin typeface="Arial Black" panose="020B0A04020102020204" pitchFamily="34" charset="0"/>
              </a:rPr>
              <a:t>G</a:t>
            </a:r>
            <a:r>
              <a:rPr lang="tr-TR" sz="2300" dirty="0" smtClean="0">
                <a:latin typeface="Arial Black" panose="020B0A04020102020204" pitchFamily="34" charset="0"/>
              </a:rPr>
              <a:t>azete </a:t>
            </a:r>
            <a:r>
              <a:rPr lang="tr-TR" sz="2300" dirty="0" smtClean="0">
                <a:latin typeface="Arial Black" panose="020B0A04020102020204" pitchFamily="34" charset="0"/>
              </a:rPr>
              <a:t>hüviyetindedir).</a:t>
            </a:r>
            <a:r>
              <a:rPr lang="tr-TR" sz="2300" dirty="0" smtClean="0">
                <a:latin typeface="Arial Black" panose="020B0A04020102020204" pitchFamily="34" charset="0"/>
              </a:rPr>
              <a:t> </a:t>
            </a:r>
            <a:endParaRPr lang="tr-TR" sz="2300" dirty="0" smtClean="0">
              <a:latin typeface="Arial Black" panose="020B0A04020102020204" pitchFamily="34" charset="0"/>
            </a:endParaRPr>
          </a:p>
          <a:p>
            <a:pPr algn="just">
              <a:lnSpc>
                <a:spcPct val="150000"/>
              </a:lnSpc>
            </a:pPr>
            <a:r>
              <a:rPr lang="tr-TR" sz="2300" dirty="0" smtClean="0">
                <a:latin typeface="Arial Black" panose="020B0A04020102020204" pitchFamily="34" charset="0"/>
              </a:rPr>
              <a:t>Reformların </a:t>
            </a:r>
            <a:r>
              <a:rPr lang="tr-TR" sz="2300" dirty="0" smtClean="0">
                <a:latin typeface="Arial Black" panose="020B0A04020102020204" pitchFamily="34" charset="0"/>
              </a:rPr>
              <a:t>devlet memurları ve geniş </a:t>
            </a:r>
            <a:r>
              <a:rPr lang="tr-TR" sz="2300" dirty="0">
                <a:latin typeface="Arial Black" panose="020B0A04020102020204" pitchFamily="34" charset="0"/>
              </a:rPr>
              <a:t>halk kitleleri üzerinde psikolojik etki sağlayan şeklî tedbirlere II. </a:t>
            </a:r>
            <a:r>
              <a:rPr lang="tr-TR" sz="2300" dirty="0" err="1">
                <a:latin typeface="Arial Black" panose="020B0A04020102020204" pitchFamily="34" charset="0"/>
              </a:rPr>
              <a:t>Mahmud</a:t>
            </a:r>
            <a:r>
              <a:rPr lang="tr-TR" sz="2300" dirty="0">
                <a:latin typeface="Arial Black" panose="020B0A04020102020204" pitchFamily="34" charset="0"/>
              </a:rPr>
              <a:t> da başvurdu. Kendisinin kılık kıyafetle ilgili düzenlemeleri bu anlamdadır. Bıyıkların uzunluğunun kaş genişliğini aşmaması ve sakalların çeneden aşağıya ancak iki parmak kadar sarkması gerektiği </a:t>
            </a:r>
            <a:r>
              <a:rPr lang="tr-TR" sz="2300" dirty="0" smtClean="0">
                <a:latin typeface="Arial Black" panose="020B0A04020102020204" pitchFamily="34" charset="0"/>
              </a:rPr>
              <a:t>tespit </a:t>
            </a:r>
            <a:r>
              <a:rPr lang="tr-TR" sz="2300" dirty="0">
                <a:latin typeface="Arial Black" panose="020B0A04020102020204" pitchFamily="34" charset="0"/>
              </a:rPr>
              <a:t>edildi. Din âlimi ve din görevlileri özel kıyafetlerini muhafaza etmekle beraber devlet hizmetinde yer alacak mülkî idare elemanları için Avrupaî bir kıyafet olarak </a:t>
            </a:r>
            <a:r>
              <a:rPr lang="tr-TR" sz="2300" u="sng" dirty="0">
                <a:latin typeface="Arial Black" panose="020B0A04020102020204" pitchFamily="34" charset="0"/>
              </a:rPr>
              <a:t>ceket ve pantolon </a:t>
            </a:r>
            <a:r>
              <a:rPr lang="tr-TR" sz="2300" dirty="0">
                <a:latin typeface="Arial Black" panose="020B0A04020102020204" pitchFamily="34" charset="0"/>
              </a:rPr>
              <a:t>öngörüldü ve </a:t>
            </a:r>
            <a:r>
              <a:rPr lang="tr-TR" sz="2300" u="sng" dirty="0">
                <a:latin typeface="Arial Black" panose="020B0A04020102020204" pitchFamily="34" charset="0"/>
              </a:rPr>
              <a:t>fes giyilmesi </a:t>
            </a:r>
            <a:r>
              <a:rPr lang="tr-TR" sz="2300" dirty="0">
                <a:latin typeface="Arial Black" panose="020B0A04020102020204" pitchFamily="34" charset="0"/>
              </a:rPr>
              <a:t>kabul edilerek geleneksel kıyafetlerden vazgeçildi. </a:t>
            </a:r>
          </a:p>
          <a:p>
            <a:pPr>
              <a:lnSpc>
                <a:spcPct val="150000"/>
              </a:lnSpc>
            </a:pPr>
            <a:endParaRPr lang="tr-TR" dirty="0"/>
          </a:p>
        </p:txBody>
      </p:sp>
    </p:spTree>
    <p:extLst>
      <p:ext uri="{BB962C8B-B14F-4D97-AF65-F5344CB8AC3E}">
        <p14:creationId xmlns:p14="http://schemas.microsoft.com/office/powerpoint/2010/main" val="295265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4"/>
            <a:ext cx="10515600" cy="83127"/>
          </a:xfrm>
        </p:spPr>
        <p:txBody>
          <a:bodyPr>
            <a:normAutofit fontScale="90000"/>
          </a:bodyPr>
          <a:lstStyle/>
          <a:p>
            <a:endParaRPr lang="tr-TR" dirty="0"/>
          </a:p>
        </p:txBody>
      </p:sp>
      <p:sp>
        <p:nvSpPr>
          <p:cNvPr id="3" name="İçerik Yer Tutucusu 2"/>
          <p:cNvSpPr>
            <a:spLocks noGrp="1"/>
          </p:cNvSpPr>
          <p:nvPr>
            <p:ph idx="1"/>
          </p:nvPr>
        </p:nvSpPr>
        <p:spPr>
          <a:xfrm>
            <a:off x="166255" y="424874"/>
            <a:ext cx="11859490" cy="6225308"/>
          </a:xfrm>
        </p:spPr>
        <p:txBody>
          <a:bodyPr>
            <a:normAutofit lnSpcReduction="10000"/>
          </a:bodyPr>
          <a:lstStyle/>
          <a:p>
            <a:pPr algn="just">
              <a:lnSpc>
                <a:spcPct val="150000"/>
              </a:lnSpc>
            </a:pPr>
            <a:r>
              <a:rPr lang="tr-TR" sz="1800" dirty="0">
                <a:latin typeface="Arial Black" panose="020B0A04020102020204" pitchFamily="34" charset="0"/>
              </a:rPr>
              <a:t>Resimlerini devlet dairelerine, yurt dışındaki elçiliklerine </a:t>
            </a:r>
            <a:r>
              <a:rPr lang="tr-TR" sz="1800" dirty="0" smtClean="0">
                <a:latin typeface="Arial Black" panose="020B0A04020102020204" pitchFamily="34" charset="0"/>
              </a:rPr>
              <a:t>astırdı.</a:t>
            </a:r>
            <a:endParaRPr lang="tr-TR" sz="1800" dirty="0">
              <a:latin typeface="Arial Black" panose="020B0A04020102020204" pitchFamily="34" charset="0"/>
            </a:endParaRPr>
          </a:p>
          <a:p>
            <a:pPr algn="just">
              <a:lnSpc>
                <a:spcPct val="150000"/>
              </a:lnSpc>
            </a:pPr>
            <a:r>
              <a:rPr lang="tr-TR" sz="1800" dirty="0">
                <a:latin typeface="Arial Black" panose="020B0A04020102020204" pitchFamily="34" charset="0"/>
              </a:rPr>
              <a:t>Divan kaldırıldı ve devlet işlerinin yürütülmesi için vekâletler </a:t>
            </a:r>
            <a:r>
              <a:rPr lang="tr-TR" sz="1800" dirty="0" smtClean="0">
                <a:latin typeface="Arial Black" panose="020B0A04020102020204" pitchFamily="34" charset="0"/>
              </a:rPr>
              <a:t>kuruldu. </a:t>
            </a:r>
            <a:r>
              <a:rPr lang="tr-TR" sz="1800" dirty="0">
                <a:latin typeface="Arial Black" panose="020B0A04020102020204" pitchFamily="34" charset="0"/>
              </a:rPr>
              <a:t>(Günümüzün Bakanlar Kurulu)</a:t>
            </a:r>
          </a:p>
          <a:p>
            <a:pPr algn="just">
              <a:lnSpc>
                <a:spcPct val="150000"/>
              </a:lnSpc>
            </a:pPr>
            <a:r>
              <a:rPr lang="tr-TR" sz="1800" dirty="0">
                <a:latin typeface="Arial Black" panose="020B0A04020102020204" pitchFamily="34" charset="0"/>
              </a:rPr>
              <a:t>Posta teşkilatı kurulmuş, Ülkenin her yanına posta yolları yapılmış ve postaneler açılmıştır. </a:t>
            </a:r>
          </a:p>
          <a:p>
            <a:pPr algn="just">
              <a:lnSpc>
                <a:spcPct val="150000"/>
              </a:lnSpc>
            </a:pPr>
            <a:r>
              <a:rPr lang="tr-TR" sz="1800" dirty="0">
                <a:latin typeface="Arial Black" panose="020B0A04020102020204" pitchFamily="34" charset="0"/>
              </a:rPr>
              <a:t>İlk polis teşkilatı </a:t>
            </a:r>
            <a:r>
              <a:rPr lang="tr-TR" sz="1800" dirty="0" smtClean="0">
                <a:latin typeface="Arial Black" panose="020B0A04020102020204" pitchFamily="34" charset="0"/>
              </a:rPr>
              <a:t>kurulmuştur. Taşra </a:t>
            </a:r>
            <a:r>
              <a:rPr lang="tr-TR" sz="1800" dirty="0">
                <a:latin typeface="Arial Black" panose="020B0A04020102020204" pitchFamily="34" charset="0"/>
              </a:rPr>
              <a:t>teşkilatı eyalet, liva ve kaza olarak </a:t>
            </a:r>
            <a:r>
              <a:rPr lang="tr-TR" sz="1800" dirty="0" smtClean="0">
                <a:latin typeface="Arial Black" panose="020B0A04020102020204" pitchFamily="34" charset="0"/>
              </a:rPr>
              <a:t>ayrılmıştır. Muhtarlık </a:t>
            </a:r>
            <a:r>
              <a:rPr lang="tr-TR" sz="1800" dirty="0" smtClean="0">
                <a:latin typeface="Arial Black" panose="020B0A04020102020204" pitchFamily="34" charset="0"/>
              </a:rPr>
              <a:t>teşkilatı </a:t>
            </a:r>
            <a:r>
              <a:rPr lang="tr-TR" sz="1800" dirty="0" smtClean="0">
                <a:latin typeface="Arial Black" panose="020B0A04020102020204" pitchFamily="34" charset="0"/>
              </a:rPr>
              <a:t>kuruldu.</a:t>
            </a:r>
            <a:endParaRPr lang="tr-TR" sz="1800" dirty="0" smtClean="0">
              <a:latin typeface="Arial Black" panose="020B0A04020102020204" pitchFamily="34" charset="0"/>
            </a:endParaRPr>
          </a:p>
          <a:p>
            <a:pPr algn="just">
              <a:lnSpc>
                <a:spcPct val="150000"/>
              </a:lnSpc>
            </a:pPr>
            <a:r>
              <a:rPr lang="tr-TR" sz="1800" dirty="0">
                <a:latin typeface="Arial Black" panose="020B0A04020102020204" pitchFamily="34" charset="0"/>
              </a:rPr>
              <a:t>Danıştay’ın temeli atıldı. (</a:t>
            </a:r>
            <a:r>
              <a:rPr lang="tr-TR" sz="1800" dirty="0" err="1">
                <a:latin typeface="Arial Black" panose="020B0A04020102020204" pitchFamily="34" charset="0"/>
              </a:rPr>
              <a:t>Dar’uş</a:t>
            </a:r>
            <a:r>
              <a:rPr lang="tr-TR" sz="1800" dirty="0">
                <a:latin typeface="Arial Black" panose="020B0A04020102020204" pitchFamily="34" charset="0"/>
              </a:rPr>
              <a:t> Şura-ı </a:t>
            </a:r>
            <a:r>
              <a:rPr lang="tr-TR" sz="1800" dirty="0" err="1">
                <a:latin typeface="Arial Black" panose="020B0A04020102020204" pitchFamily="34" charset="0"/>
              </a:rPr>
              <a:t>Bab</a:t>
            </a:r>
            <a:r>
              <a:rPr lang="tr-TR" sz="1800" dirty="0">
                <a:latin typeface="Arial Black" panose="020B0A04020102020204" pitchFamily="34" charset="0"/>
              </a:rPr>
              <a:t>-ı Ali)</a:t>
            </a:r>
          </a:p>
          <a:p>
            <a:pPr>
              <a:lnSpc>
                <a:spcPct val="150000"/>
              </a:lnSpc>
            </a:pPr>
            <a:r>
              <a:rPr lang="tr-TR" sz="1800" dirty="0">
                <a:latin typeface="Arial Black" panose="020B0A04020102020204" pitchFamily="34" charset="0"/>
              </a:rPr>
              <a:t>İlkokullar zorunlu hale getirildi. </a:t>
            </a:r>
            <a:r>
              <a:rPr lang="tr-TR" sz="1800" dirty="0" smtClean="0">
                <a:latin typeface="Arial Black" panose="020B0A04020102020204" pitchFamily="34" charset="0"/>
              </a:rPr>
              <a:t>Yurtdışına </a:t>
            </a:r>
            <a:r>
              <a:rPr lang="tr-TR" sz="1800" dirty="0">
                <a:latin typeface="Arial Black" panose="020B0A04020102020204" pitchFamily="34" charset="0"/>
              </a:rPr>
              <a:t>eğitime öğrenci </a:t>
            </a:r>
            <a:r>
              <a:rPr lang="tr-TR" sz="1800" dirty="0" smtClean="0">
                <a:latin typeface="Arial Black" panose="020B0A04020102020204" pitchFamily="34" charset="0"/>
              </a:rPr>
              <a:t>gönderildi. Enderun </a:t>
            </a:r>
            <a:r>
              <a:rPr lang="tr-TR" sz="1800" dirty="0">
                <a:latin typeface="Arial Black" panose="020B0A04020102020204" pitchFamily="34" charset="0"/>
              </a:rPr>
              <a:t>kaldırılmış yerine </a:t>
            </a:r>
            <a:r>
              <a:rPr lang="tr-TR" sz="1800" dirty="0" err="1">
                <a:latin typeface="Arial Black" panose="020B0A04020102020204" pitchFamily="34" charset="0"/>
              </a:rPr>
              <a:t>Mekteb</a:t>
            </a:r>
            <a:r>
              <a:rPr lang="tr-TR" sz="1800" dirty="0">
                <a:latin typeface="Arial Black" panose="020B0A04020102020204" pitchFamily="34" charset="0"/>
              </a:rPr>
              <a:t>-i Maarif-i Adliye okulu </a:t>
            </a:r>
            <a:r>
              <a:rPr lang="tr-TR" sz="1800" dirty="0" smtClean="0">
                <a:latin typeface="Arial Black" panose="020B0A04020102020204" pitchFamily="34" charset="0"/>
              </a:rPr>
              <a:t>açılmıştır. Avrupaî </a:t>
            </a:r>
            <a:r>
              <a:rPr lang="tr-TR" sz="1800" dirty="0">
                <a:latin typeface="Arial Black" panose="020B0A04020102020204" pitchFamily="34" charset="0"/>
              </a:rPr>
              <a:t>tarzda okullar olarak rüştiyeler ve idadiler açılmıştır.</a:t>
            </a:r>
          </a:p>
          <a:p>
            <a:pPr>
              <a:lnSpc>
                <a:spcPct val="150000"/>
              </a:lnSpc>
            </a:pPr>
            <a:r>
              <a:rPr lang="tr-TR" sz="1800" dirty="0">
                <a:latin typeface="Arial Black" panose="020B0A04020102020204" pitchFamily="34" charset="0"/>
              </a:rPr>
              <a:t>Müsadere usulü kaldırıldı. Miras bırakma konusunda ilk adım atıldı.</a:t>
            </a:r>
          </a:p>
          <a:p>
            <a:pPr>
              <a:lnSpc>
                <a:spcPct val="150000"/>
              </a:lnSpc>
            </a:pPr>
            <a:r>
              <a:rPr lang="tr-TR" sz="1800" dirty="0">
                <a:latin typeface="Arial Black" panose="020B0A04020102020204" pitchFamily="34" charset="0"/>
              </a:rPr>
              <a:t>Mehter kaldırılarak yerine Mızıka-i Hümayun kuruldu. </a:t>
            </a:r>
            <a:r>
              <a:rPr lang="tr-TR" sz="1800" dirty="0" smtClean="0">
                <a:latin typeface="Arial Black" panose="020B0A04020102020204" pitchFamily="34" charset="0"/>
              </a:rPr>
              <a:t>Opera</a:t>
            </a:r>
            <a:r>
              <a:rPr lang="tr-TR" sz="1800" dirty="0">
                <a:latin typeface="Arial Black" panose="020B0A04020102020204" pitchFamily="34" charset="0"/>
              </a:rPr>
              <a:t>, bale ülkeye girmeye başladı. </a:t>
            </a:r>
          </a:p>
          <a:p>
            <a:pPr>
              <a:lnSpc>
                <a:spcPct val="150000"/>
              </a:lnSpc>
            </a:pPr>
            <a:r>
              <a:rPr lang="tr-TR" sz="1800" dirty="0">
                <a:latin typeface="Arial Black" panose="020B0A04020102020204" pitchFamily="34" charset="0"/>
              </a:rPr>
              <a:t>İlk kez karantina </a:t>
            </a:r>
            <a:r>
              <a:rPr lang="tr-TR" sz="1800" dirty="0" smtClean="0">
                <a:latin typeface="Arial Black" panose="020B0A04020102020204" pitchFamily="34" charset="0"/>
              </a:rPr>
              <a:t>sistemi uygulanmıştır.</a:t>
            </a:r>
            <a:endParaRPr lang="tr-TR" sz="1800" dirty="0">
              <a:latin typeface="Arial Black" panose="020B0A04020102020204" pitchFamily="34" charset="0"/>
            </a:endParaRPr>
          </a:p>
          <a:p>
            <a:pPr algn="just">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7763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250370"/>
          </a:xfrm>
        </p:spPr>
        <p:txBody>
          <a:bodyPr>
            <a:normAutofit fontScale="90000"/>
          </a:bodyPr>
          <a:lstStyle/>
          <a:p>
            <a:endParaRPr lang="tr-TR" dirty="0"/>
          </a:p>
        </p:txBody>
      </p:sp>
      <p:sp>
        <p:nvSpPr>
          <p:cNvPr id="3" name="İçerik Yer Tutucusu 2"/>
          <p:cNvSpPr>
            <a:spLocks noGrp="1"/>
          </p:cNvSpPr>
          <p:nvPr>
            <p:ph idx="1"/>
          </p:nvPr>
        </p:nvSpPr>
        <p:spPr>
          <a:xfrm>
            <a:off x="380999" y="576943"/>
            <a:ext cx="11604171" cy="5921828"/>
          </a:xfrm>
        </p:spPr>
        <p:txBody>
          <a:bodyPr>
            <a:normAutofit fontScale="77500" lnSpcReduction="20000"/>
          </a:bodyPr>
          <a:lstStyle/>
          <a:p>
            <a:pPr algn="just"/>
            <a:r>
              <a:rPr lang="tr-TR" dirty="0" smtClean="0"/>
              <a:t>Döneminin önemli gelişmelerinden birisi 1821-1829 </a:t>
            </a:r>
            <a:r>
              <a:rPr lang="tr-TR" dirty="0"/>
              <a:t>yılları arası </a:t>
            </a:r>
            <a:r>
              <a:rPr lang="tr-TR" dirty="0" smtClean="0"/>
              <a:t>süren Yunan isyanı ve Yunanistan’ın 1829’da bağımsız bir devlet haline gelmesi idi. Bu gelişme ile ilk kez asırlardır yönetilen halklardan birisi kendi bağımsız devletini kurmuştu ki Osmanlıların yönetimleri altındaki halkları idare etmekten yoksun bir duruma düştüğü ortaya çıkmıştı.</a:t>
            </a:r>
          </a:p>
          <a:p>
            <a:pPr algn="just"/>
            <a:r>
              <a:rPr lang="tr-TR" dirty="0" smtClean="0"/>
              <a:t>II. Mahmut döneminin bir diğer önemli başarısızlığı ise Mısır valisi Kavalalı Mehmet Ali Paşa’nın isyanı idi ki devletin kendi valisine bile söz geçiremez hale düştüğü anlaşıldı. Öyle ki Mısır’da Fransız desteğiyle önemli bayındırlık faaliyetleri gerçekleştiren ve güçlü bir ordu oluşturan Mehmet Ali Paşa isyan hareketine yönelince Osmanlı Devleti bu isyanla başa çıkamamış ve yıkılma tehlikesi yaşamıştır. Mısır ordusunun Kütahya’ya kadar ilerlemesi üzerine Avrupalı devletlerden umduğu desteği bulamayan II. Mahmut, Rusya’yı yardıma çağırmış ve 1833 Hünkâr İskelesi Anlaşması ile boğazları Rus donanmasına açmıştır. (Bu durum Boğazlar </a:t>
            </a:r>
            <a:r>
              <a:rPr lang="tr-TR" dirty="0" err="1" smtClean="0"/>
              <a:t>Sorunu’nu</a:t>
            </a:r>
            <a:r>
              <a:rPr lang="tr-TR" dirty="0" smtClean="0"/>
              <a:t> başlatacaktır). Rusya’nın Boğazlar yoluyla Akdeniz’e inmesinden </a:t>
            </a:r>
            <a:r>
              <a:rPr lang="tr-TR" dirty="0"/>
              <a:t>endişe eden İngiltere ve Fransa'nın araya girmesiyle Kütahya Antlaşması (14 Mayıs 1833) </a:t>
            </a:r>
            <a:r>
              <a:rPr lang="tr-TR" dirty="0" smtClean="0"/>
              <a:t>imzalanmıştır. </a:t>
            </a:r>
            <a:r>
              <a:rPr lang="tr-TR" dirty="0"/>
              <a:t>Antlaşmaya göre </a:t>
            </a:r>
            <a:r>
              <a:rPr lang="tr-TR" dirty="0" smtClean="0"/>
              <a:t>Mısır’ın yanı sıra</a:t>
            </a:r>
            <a:r>
              <a:rPr lang="tr-TR" dirty="0"/>
              <a:t> Suriye ve </a:t>
            </a:r>
            <a:r>
              <a:rPr lang="tr-TR" dirty="0" smtClean="0"/>
              <a:t>Girit</a:t>
            </a:r>
            <a:r>
              <a:rPr lang="tr-TR" dirty="0"/>
              <a:t> </a:t>
            </a:r>
            <a:r>
              <a:rPr lang="tr-TR" dirty="0" smtClean="0"/>
              <a:t>valilikleri </a:t>
            </a:r>
            <a:r>
              <a:rPr lang="tr-TR" dirty="0"/>
              <a:t>Kavalalı Mehmet Ali Paşa'ya, Cidde ve Adana valilikleri de oğlu İbrahim Paşa'ya </a:t>
            </a:r>
            <a:r>
              <a:rPr lang="tr-TR" dirty="0" smtClean="0"/>
              <a:t>verilmiştir. Böylece Mısır ordusunun ilerlemesi engellenmiştir. Fakat anlaşmadan her iki taraf da hoşnut olmayınca yeniden mücadele başlayacak, Osmanlı ordusu bu kez de Nizip’te ağır bir yenilgiye uğrayacaktır. Bu gelişme sırasında ise II. Mahmut ölmüştür.</a:t>
            </a:r>
          </a:p>
          <a:p>
            <a:pPr algn="just"/>
            <a:r>
              <a:rPr lang="tr-TR" dirty="0" smtClean="0"/>
              <a:t>II. Mahmut döneminin bir diğer olumsuz gelişmesi ise Mısır isyanı karşısında İngiltere’nin desteğini sağlamak isteyen padişahın 1838’de </a:t>
            </a:r>
            <a:r>
              <a:rPr lang="tr-TR" dirty="0" err="1" smtClean="0"/>
              <a:t>Baltalimanı</a:t>
            </a:r>
            <a:r>
              <a:rPr lang="tr-TR" dirty="0" smtClean="0"/>
              <a:t> Ticaret Anlaşması’nı imzalamasıdır. Bu anlaşma ile Osmanlı Devleti İngiltere’ye ekonomik ayrıcalıklar sunmuş ve gümrükleri kaldırarak ülke içinde vergisiz ticaret serbestliği tanımıştır. İngiltere gibi sömürgeci </a:t>
            </a:r>
            <a:r>
              <a:rPr lang="tr-TR" dirty="0"/>
              <a:t>gelenekleri </a:t>
            </a:r>
            <a:r>
              <a:rPr lang="tr-TR" dirty="0" smtClean="0"/>
              <a:t>ve gelişmiş bir sanayisi olan bir devlete verilen bu imtiyaz, kısa bir süre sonra Osmanlı ticaret, sanayi ve ekonomisine derin etkiler yapmaya başlayacaktır.</a:t>
            </a:r>
            <a:endParaRPr lang="tr-TR" dirty="0"/>
          </a:p>
        </p:txBody>
      </p:sp>
    </p:spTree>
    <p:extLst>
      <p:ext uri="{BB962C8B-B14F-4D97-AF65-F5344CB8AC3E}">
        <p14:creationId xmlns:p14="http://schemas.microsoft.com/office/powerpoint/2010/main" val="423757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656492"/>
          </a:xfrm>
        </p:spPr>
        <p:txBody>
          <a:bodyPr>
            <a:noAutofit/>
          </a:bodyPr>
          <a:lstStyle/>
          <a:p>
            <a:r>
              <a:rPr lang="tr-TR" sz="2800" b="1" dirty="0" smtClean="0">
                <a:solidFill>
                  <a:srgbClr val="FF0000"/>
                </a:solidFill>
              </a:rPr>
              <a:t>TANZİMAT DÖNEMİ (1839-1876)</a:t>
            </a:r>
            <a:br>
              <a:rPr lang="tr-TR" sz="2800" b="1" dirty="0" smtClean="0">
                <a:solidFill>
                  <a:srgbClr val="FF0000"/>
                </a:solidFill>
              </a:rPr>
            </a:br>
            <a:r>
              <a:rPr lang="tr-TR" sz="2800" b="1" dirty="0" smtClean="0">
                <a:solidFill>
                  <a:srgbClr val="FF0000"/>
                </a:solidFill>
              </a:rPr>
              <a:t>TANZİMAT FERMANI (GÜLHANE HATT-I HÜMAYUNU) 3 Kasım 1839</a:t>
            </a:r>
            <a:endParaRPr lang="tr-TR" sz="2800" b="1" dirty="0">
              <a:solidFill>
                <a:srgbClr val="FF0000"/>
              </a:solidFill>
            </a:endParaRPr>
          </a:p>
        </p:txBody>
      </p:sp>
      <p:sp>
        <p:nvSpPr>
          <p:cNvPr id="3" name="İçerik Yer Tutucusu 2"/>
          <p:cNvSpPr>
            <a:spLocks noGrp="1"/>
          </p:cNvSpPr>
          <p:nvPr>
            <p:ph idx="1"/>
          </p:nvPr>
        </p:nvSpPr>
        <p:spPr>
          <a:xfrm>
            <a:off x="235527" y="867508"/>
            <a:ext cx="11720946" cy="5685692"/>
          </a:xfrm>
        </p:spPr>
        <p:txBody>
          <a:bodyPr>
            <a:normAutofit fontScale="85000" lnSpcReduction="20000"/>
          </a:bodyPr>
          <a:lstStyle/>
          <a:p>
            <a:pPr algn="just">
              <a:lnSpc>
                <a:spcPct val="150000"/>
              </a:lnSpc>
            </a:pPr>
            <a:r>
              <a:rPr lang="tr-TR" sz="1800" dirty="0">
                <a:latin typeface="Arial Black" panose="020B0A04020102020204" pitchFamily="34" charset="0"/>
              </a:rPr>
              <a:t>Osmanlı tarihinde Tanzimat Fermanının ilanından (1839), anayasalı yeni dönem olan meşrutiyetin ilanına (1876) kadar geçen süre </a:t>
            </a:r>
            <a:r>
              <a:rPr lang="tr-TR" sz="1800" dirty="0">
                <a:solidFill>
                  <a:srgbClr val="FF0000"/>
                </a:solidFill>
                <a:latin typeface="Arial Black" panose="020B0A04020102020204" pitchFamily="34" charset="0"/>
              </a:rPr>
              <a:t>«Tanzimat Dönemi» </a:t>
            </a:r>
            <a:r>
              <a:rPr lang="tr-TR" sz="1800" dirty="0">
                <a:latin typeface="Arial Black" panose="020B0A04020102020204" pitchFamily="34" charset="0"/>
              </a:rPr>
              <a:t>olarak adlandırılır</a:t>
            </a:r>
            <a:r>
              <a:rPr lang="tr-TR" sz="1800" dirty="0" smtClean="0">
                <a:latin typeface="Arial Black" panose="020B0A04020102020204" pitchFamily="34" charset="0"/>
              </a:rPr>
              <a:t>. Bu dönemi başlatan önemli hamle 3 Kasım 1839’da Padişah I. Abdülmecit döneminde Tanzimat Fermanının ilanıdır. </a:t>
            </a:r>
            <a:endParaRPr lang="tr-TR" sz="1800" dirty="0">
              <a:latin typeface="Arial Black" panose="020B0A04020102020204" pitchFamily="34" charset="0"/>
            </a:endParaRPr>
          </a:p>
          <a:p>
            <a:pPr algn="just">
              <a:lnSpc>
                <a:spcPct val="150000"/>
              </a:lnSpc>
            </a:pPr>
            <a:r>
              <a:rPr lang="tr-TR" sz="1800" dirty="0" smtClean="0">
                <a:latin typeface="Arial Black" panose="020B0A04020102020204" pitchFamily="34" charset="0"/>
              </a:rPr>
              <a:t>Tanzimat: “mülki idareyi ıslah ve yeniden organize etme” manasında kullanılır. Yani devletin kendi yönetsel sisteminde yaptığı düzeltmedir. Çeşitli kanunlar yapılarak devletin istikrara kavuşması ve yükselişe geçmesi amacını güden bir hamledir.</a:t>
            </a:r>
          </a:p>
          <a:p>
            <a:pPr algn="just">
              <a:lnSpc>
                <a:spcPct val="150000"/>
              </a:lnSpc>
            </a:pPr>
            <a:r>
              <a:rPr lang="tr-TR" sz="1800" dirty="0" smtClean="0">
                <a:latin typeface="Arial Black" panose="020B0A04020102020204" pitchFamily="34" charset="0"/>
              </a:rPr>
              <a:t>Padişah </a:t>
            </a:r>
            <a:r>
              <a:rPr lang="tr-TR" sz="1800" dirty="0" err="1" smtClean="0">
                <a:latin typeface="Arial Black" panose="020B0A04020102020204" pitchFamily="34" charset="0"/>
              </a:rPr>
              <a:t>II.Mahmut’un</a:t>
            </a:r>
            <a:r>
              <a:rPr lang="tr-TR" sz="1800" dirty="0" smtClean="0">
                <a:latin typeface="Arial Black" panose="020B0A04020102020204" pitchFamily="34" charset="0"/>
              </a:rPr>
              <a:t> ölümünden sonra yerine geçen oğlu </a:t>
            </a:r>
            <a:r>
              <a:rPr lang="tr-TR" sz="1800" dirty="0" err="1" smtClean="0">
                <a:solidFill>
                  <a:srgbClr val="FF0000"/>
                </a:solidFill>
                <a:latin typeface="Arial Black" panose="020B0A04020102020204" pitchFamily="34" charset="0"/>
              </a:rPr>
              <a:t>I.Abdülmecid</a:t>
            </a:r>
            <a:r>
              <a:rPr lang="tr-TR" sz="1800" dirty="0">
                <a:solidFill>
                  <a:srgbClr val="FF0000"/>
                </a:solidFill>
                <a:latin typeface="Arial Black" panose="020B0A04020102020204" pitchFamily="34" charset="0"/>
              </a:rPr>
              <a:t> </a:t>
            </a:r>
            <a:r>
              <a:rPr lang="tr-TR" sz="1800" dirty="0" smtClean="0">
                <a:latin typeface="Arial Black" panose="020B0A04020102020204" pitchFamily="34" charset="0"/>
              </a:rPr>
              <a:t>döneminde ilan edilen Tanzimat Fermanı, İstanbul’da </a:t>
            </a:r>
            <a:r>
              <a:rPr lang="tr-TR" sz="1800" dirty="0">
                <a:latin typeface="Arial Black" panose="020B0A04020102020204" pitchFamily="34" charset="0"/>
              </a:rPr>
              <a:t>Gülhane Parkı’nda, Mustafa Reşit Paşa tarafından yerli yabancı temsilciler ve halkın bulunduğu bir ortamda </a:t>
            </a:r>
            <a:r>
              <a:rPr lang="tr-TR" sz="1800" dirty="0" smtClean="0">
                <a:latin typeface="Arial Black" panose="020B0A04020102020204" pitchFamily="34" charset="0"/>
              </a:rPr>
              <a:t>okunarak ilan edildiği için bazen tarihimizde Gülhane </a:t>
            </a:r>
            <a:r>
              <a:rPr lang="tr-TR" sz="1800" dirty="0" err="1" smtClean="0">
                <a:latin typeface="Arial Black" panose="020B0A04020102020204" pitchFamily="34" charset="0"/>
              </a:rPr>
              <a:t>Hatt</a:t>
            </a:r>
            <a:r>
              <a:rPr lang="tr-TR" sz="1800" dirty="0" smtClean="0">
                <a:latin typeface="Arial Black" panose="020B0A04020102020204" pitchFamily="34" charset="0"/>
              </a:rPr>
              <a:t>-ı Hümayunu adıyla da anılır.</a:t>
            </a:r>
          </a:p>
          <a:p>
            <a:pPr algn="just">
              <a:lnSpc>
                <a:spcPct val="150000"/>
              </a:lnSpc>
            </a:pPr>
            <a:r>
              <a:rPr lang="tr-TR" sz="1800" dirty="0">
                <a:latin typeface="Arial Black" panose="020B0A04020102020204" pitchFamily="34" charset="0"/>
              </a:rPr>
              <a:t>Tanzimat’ın ilânından önce Sultan Abdülmecid’in emriyle Sadrazam Koca Hüsrev Paşa’nın başkanlığında Bâbıâli’de bir meşveret meclisi toplanmış, 38 yüksek bürokrat ve ilmiye mensubunun katıldığı bu mecliste ülkede bir ıslahat yapılması yolunda çeşitli ilkeler benimsenerek padişah tarafından da onaylanmıştır. </a:t>
            </a:r>
            <a:r>
              <a:rPr lang="tr-TR" sz="1800" dirty="0" smtClean="0">
                <a:latin typeface="Arial Black" panose="020B0A04020102020204" pitchFamily="34" charset="0"/>
              </a:rPr>
              <a:t>Burada benimsenen ilkelerin Tanzimat Fermanı’na zemin oluşturduğu söylenebilir.</a:t>
            </a:r>
            <a:endParaRPr lang="tr-TR" sz="1800" dirty="0">
              <a:latin typeface="Arial Black" panose="020B0A04020102020204" pitchFamily="34" charset="0"/>
            </a:endParaRPr>
          </a:p>
          <a:p>
            <a:pPr algn="just">
              <a:lnSpc>
                <a:spcPct val="150000"/>
              </a:lnSpc>
            </a:pPr>
            <a:r>
              <a:rPr lang="tr-TR" sz="1800" dirty="0">
                <a:latin typeface="Arial Black" panose="020B0A04020102020204" pitchFamily="34" charset="0"/>
              </a:rPr>
              <a:t>Bununla birlikte Tanzimat Fermanı’nın ilanında katkısı olan önemli devlet adamı Mustafa Reşit Paşa’dır. 1839 yılında ilan edeceği Gülhane </a:t>
            </a:r>
            <a:r>
              <a:rPr lang="tr-TR" sz="1800" dirty="0" err="1">
                <a:latin typeface="Arial Black" panose="020B0A04020102020204" pitchFamily="34" charset="0"/>
              </a:rPr>
              <a:t>Hatt</a:t>
            </a:r>
            <a:r>
              <a:rPr lang="tr-TR" sz="1800" dirty="0">
                <a:latin typeface="Arial Black" panose="020B0A04020102020204" pitchFamily="34" charset="0"/>
              </a:rPr>
              <a:t>-ı </a:t>
            </a:r>
            <a:r>
              <a:rPr lang="tr-TR" sz="1800" dirty="0" err="1" smtClean="0">
                <a:latin typeface="Arial Black" panose="020B0A04020102020204" pitchFamily="34" charset="0"/>
              </a:rPr>
              <a:t>Humayununu</a:t>
            </a:r>
            <a:r>
              <a:rPr lang="tr-TR" sz="1800" dirty="0" smtClean="0">
                <a:latin typeface="Arial Black" panose="020B0A04020102020204" pitchFamily="34" charset="0"/>
              </a:rPr>
              <a:t> </a:t>
            </a:r>
            <a:r>
              <a:rPr lang="tr-TR" sz="1800" dirty="0">
                <a:latin typeface="Arial Black" panose="020B0A04020102020204" pitchFamily="34" charset="0"/>
              </a:rPr>
              <a:t>doğrudan kendisi kaleme almıştır. </a:t>
            </a: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77729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a:bodyPr>
          <a:lstStyle/>
          <a:p>
            <a:pPr algn="just">
              <a:lnSpc>
                <a:spcPct val="160000"/>
              </a:lnSpc>
            </a:pPr>
            <a:r>
              <a:rPr lang="tr-TR" sz="1800" dirty="0">
                <a:latin typeface="Arial Black" panose="020B0A04020102020204" pitchFamily="34" charset="0"/>
              </a:rPr>
              <a:t>D</a:t>
            </a:r>
            <a:r>
              <a:rPr lang="tr-TR" sz="1800" dirty="0" smtClean="0">
                <a:latin typeface="Arial Black" panose="020B0A04020102020204" pitchFamily="34" charset="0"/>
              </a:rPr>
              <a:t>öneme damgasını vuran devlet adamı Mustafa Reşit Paşa, Londra’da elçi olarak bulunmuştur. Avrupa’yı ve kendi ülkesini de çok iyi tanıyan biridir. İyi eğitimli, entelektüel, reformist bir devlet adamıdır. </a:t>
            </a:r>
            <a:r>
              <a:rPr lang="tr-TR" sz="1800" dirty="0" err="1" smtClean="0">
                <a:latin typeface="Arial Black" panose="020B0A04020102020204" pitchFamily="34" charset="0"/>
              </a:rPr>
              <a:t>II.Mahmut</a:t>
            </a:r>
            <a:r>
              <a:rPr lang="tr-TR" sz="1800" dirty="0" smtClean="0">
                <a:latin typeface="Arial Black" panose="020B0A04020102020204" pitchFamily="34" charset="0"/>
              </a:rPr>
              <a:t> döneminde bu fikirlerini yansıtmış, devletin kendi düzeninde değişiklik yapması gerektiğini savunmuştur. Ancak, Merkezi otoritenin güçlendirilmesi gerektiğini düşünen </a:t>
            </a:r>
            <a:r>
              <a:rPr lang="tr-TR" sz="1800" dirty="0" err="1" smtClean="0">
                <a:latin typeface="Arial Black" panose="020B0A04020102020204" pitchFamily="34" charset="0"/>
              </a:rPr>
              <a:t>II.Mahmut</a:t>
            </a:r>
            <a:r>
              <a:rPr lang="tr-TR" sz="1800" dirty="0" smtClean="0">
                <a:latin typeface="Arial Black" panose="020B0A04020102020204" pitchFamily="34" charset="0"/>
              </a:rPr>
              <a:t>, Mustafa Reşit Paşa’yı Londra’ya elçi olarak göndermişti.</a:t>
            </a:r>
          </a:p>
          <a:p>
            <a:pPr algn="just">
              <a:lnSpc>
                <a:spcPct val="160000"/>
              </a:lnSpc>
            </a:pPr>
            <a:r>
              <a:rPr lang="tr-TR" sz="1800" dirty="0" err="1" smtClean="0">
                <a:latin typeface="Arial Black" panose="020B0A04020102020204" pitchFamily="34" charset="0"/>
              </a:rPr>
              <a:t>II.Mahmut’un</a:t>
            </a:r>
            <a:r>
              <a:rPr lang="tr-TR" sz="1800" dirty="0" smtClean="0">
                <a:latin typeface="Arial Black" panose="020B0A04020102020204" pitchFamily="34" charset="0"/>
              </a:rPr>
              <a:t> ölümünden sonra tahta geçen </a:t>
            </a:r>
            <a:r>
              <a:rPr lang="tr-TR" sz="1800" dirty="0" err="1" smtClean="0">
                <a:latin typeface="Arial Black" panose="020B0A04020102020204" pitchFamily="34" charset="0"/>
              </a:rPr>
              <a:t>I.Abdülmecid’in</a:t>
            </a:r>
            <a:r>
              <a:rPr lang="tr-TR" sz="1800" dirty="0" smtClean="0">
                <a:latin typeface="Arial Black" panose="020B0A04020102020204" pitchFamily="34" charset="0"/>
              </a:rPr>
              <a:t> cülusunu kutlamak üzere İstanbul’a gelen Mustafa Reşit Paşa, Padişaha Osmanlı Devleti’nin sorunlarının çözülebilmesi için gerekli yeni bir düzenden bahsetmiş, Padişah’ta bu konulara destek vermiştir. </a:t>
            </a:r>
          </a:p>
          <a:p>
            <a:pPr algn="just">
              <a:lnSpc>
                <a:spcPct val="160000"/>
              </a:lnSpc>
            </a:pPr>
            <a:r>
              <a:rPr lang="tr-TR" sz="1800" dirty="0" smtClean="0">
                <a:latin typeface="Arial Black" panose="020B0A04020102020204" pitchFamily="34" charset="0"/>
              </a:rPr>
              <a:t>Ferman </a:t>
            </a:r>
            <a:r>
              <a:rPr lang="tr-TR" sz="1800" dirty="0">
                <a:latin typeface="Arial Black" panose="020B0A04020102020204" pitchFamily="34" charset="0"/>
              </a:rPr>
              <a:t>3 Kasım 1839’da ilan edilirken devletin resmi gazetesi olan Takvim-i </a:t>
            </a:r>
            <a:r>
              <a:rPr lang="tr-TR" sz="1800" dirty="0" err="1">
                <a:latin typeface="Arial Black" panose="020B0A04020102020204" pitchFamily="34" charset="0"/>
              </a:rPr>
              <a:t>Vekayi’de</a:t>
            </a:r>
            <a:r>
              <a:rPr lang="tr-TR" sz="1800" dirty="0">
                <a:latin typeface="Arial Black" panose="020B0A04020102020204" pitchFamily="34" charset="0"/>
              </a:rPr>
              <a:t> yayınlandığı gibi valiliklere ve sancaklara da ayrı ayrı gönderilerek sıkı sıkıya uygulanması ve halka duyurulması istenmiştir.</a:t>
            </a:r>
          </a:p>
          <a:p>
            <a:pPr algn="just">
              <a:lnSpc>
                <a:spcPct val="160000"/>
              </a:lnSpc>
            </a:pPr>
            <a:endParaRPr lang="tr-TR" sz="1800" dirty="0" smtClean="0">
              <a:latin typeface="Arial Black" panose="020B0A04020102020204" pitchFamily="34" charset="0"/>
            </a:endParaRPr>
          </a:p>
          <a:p>
            <a:pPr algn="just">
              <a:lnSpc>
                <a:spcPct val="16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20485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6"/>
            <a:ext cx="10515600" cy="398585"/>
          </a:xfrm>
        </p:spPr>
        <p:txBody>
          <a:bodyPr>
            <a:normAutofit fontScale="90000"/>
          </a:bodyPr>
          <a:lstStyle/>
          <a:p>
            <a:r>
              <a:rPr lang="tr-TR" dirty="0" smtClean="0"/>
              <a:t>TANZİMAT FERMANININ ESASLARI</a:t>
            </a:r>
            <a:endParaRPr lang="tr-TR" dirty="0"/>
          </a:p>
        </p:txBody>
      </p:sp>
      <p:sp>
        <p:nvSpPr>
          <p:cNvPr id="3" name="İçerik Yer Tutucusu 2"/>
          <p:cNvSpPr>
            <a:spLocks noGrp="1"/>
          </p:cNvSpPr>
          <p:nvPr>
            <p:ph idx="1"/>
          </p:nvPr>
        </p:nvSpPr>
        <p:spPr>
          <a:xfrm>
            <a:off x="838200" y="627017"/>
            <a:ext cx="10515600" cy="5549946"/>
          </a:xfrm>
        </p:spPr>
        <p:txBody>
          <a:bodyPr>
            <a:normAutofit fontScale="85000" lnSpcReduction="10000"/>
          </a:bodyPr>
          <a:lstStyle/>
          <a:p>
            <a:pPr algn="just">
              <a:lnSpc>
                <a:spcPct val="150000"/>
              </a:lnSpc>
            </a:pPr>
            <a:r>
              <a:rPr lang="tr-TR" sz="1800" dirty="0" smtClean="0">
                <a:latin typeface="Arial Black" panose="020B0A04020102020204" pitchFamily="34" charset="0"/>
              </a:rPr>
              <a:t>Tanzimat Fermanı, Fransız ihtilaliyle dünyada yayılmaya başlayan eşitlik, özgürlük, adalet kavramlarının Osmanlı Devleti’ne yansımalarından birisi olarak kabul edilebilir. Bu fermanla ülkede kişi hak ve özgürlükleri alanında önemli bir gelişimin temelleri atılmaya çalışılmıştır. </a:t>
            </a:r>
            <a:r>
              <a:rPr lang="tr-TR" sz="1800" dirty="0" smtClean="0">
                <a:latin typeface="Arial Black" panose="020B0A04020102020204" pitchFamily="34" charset="0"/>
              </a:rPr>
              <a:t>Tanzimat </a:t>
            </a:r>
            <a:r>
              <a:rPr lang="tr-TR" sz="1800" dirty="0" smtClean="0">
                <a:latin typeface="Arial Black" panose="020B0A04020102020204" pitchFamily="34" charset="0"/>
              </a:rPr>
              <a:t>fikriyle memlekette </a:t>
            </a:r>
            <a:r>
              <a:rPr lang="tr-TR" sz="1800" dirty="0" err="1" smtClean="0">
                <a:latin typeface="Arial Black" panose="020B0A04020102020204" pitchFamily="34" charset="0"/>
              </a:rPr>
              <a:t>müslim</a:t>
            </a:r>
            <a:r>
              <a:rPr lang="tr-TR" sz="1800" dirty="0" smtClean="0">
                <a:latin typeface="Arial Black" panose="020B0A04020102020204" pitchFamily="34" charset="0"/>
              </a:rPr>
              <a:t>-gayrimüslim eşitsizliği giderilerek ‘milli birlik’ oluşturulmaya </a:t>
            </a:r>
            <a:r>
              <a:rPr lang="tr-TR" sz="1800" dirty="0" smtClean="0">
                <a:latin typeface="Arial Black" panose="020B0A04020102020204" pitchFamily="34" charset="0"/>
              </a:rPr>
              <a:t>çalışılmıştır. Bu </a:t>
            </a:r>
            <a:r>
              <a:rPr lang="tr-TR" sz="1800" dirty="0">
                <a:latin typeface="Arial Black" panose="020B0A04020102020204" pitchFamily="34" charset="0"/>
              </a:rPr>
              <a:t>fermanla bundan böyle </a:t>
            </a:r>
            <a:r>
              <a:rPr lang="tr-TR" sz="1800" dirty="0" smtClean="0">
                <a:latin typeface="Arial Black" panose="020B0A04020102020204" pitchFamily="34" charset="0"/>
              </a:rPr>
              <a:t>memlekette:</a:t>
            </a:r>
          </a:p>
          <a:p>
            <a:pPr marL="0" indent="0" algn="just">
              <a:lnSpc>
                <a:spcPct val="150000"/>
              </a:lnSpc>
              <a:buNone/>
            </a:pPr>
            <a:r>
              <a:rPr lang="tr-TR" sz="1800" dirty="0" smtClean="0">
                <a:latin typeface="Arial Black" panose="020B0A04020102020204" pitchFamily="34" charset="0"/>
              </a:rPr>
              <a:t>* </a:t>
            </a:r>
            <a:r>
              <a:rPr lang="tr-TR" sz="1800" dirty="0">
                <a:latin typeface="Arial Black" panose="020B0A04020102020204" pitchFamily="34" charset="0"/>
              </a:rPr>
              <a:t>Müslüman ve gayrimüslim herkesin </a:t>
            </a:r>
            <a:r>
              <a:rPr lang="tr-TR" sz="1800" dirty="0" smtClean="0">
                <a:latin typeface="Arial Black" panose="020B0A04020102020204" pitchFamily="34" charset="0"/>
              </a:rPr>
              <a:t>can, mal ve </a:t>
            </a:r>
            <a:r>
              <a:rPr lang="tr-TR" sz="1800" dirty="0">
                <a:latin typeface="Arial Black" panose="020B0A04020102020204" pitchFamily="34" charset="0"/>
              </a:rPr>
              <a:t>namus güvenliği sağlanacaktır.</a:t>
            </a:r>
          </a:p>
          <a:p>
            <a:pPr marL="0" indent="0" algn="just">
              <a:lnSpc>
                <a:spcPct val="150000"/>
              </a:lnSpc>
              <a:buNone/>
            </a:pPr>
            <a:r>
              <a:rPr lang="tr-TR" sz="1800" dirty="0">
                <a:latin typeface="Arial Black" panose="020B0A04020102020204" pitchFamily="34" charset="0"/>
              </a:rPr>
              <a:t>* Vergilerin herkesin gelirine göre ve düzenli bir şekilde alınması ve </a:t>
            </a:r>
            <a:r>
              <a:rPr lang="tr-TR" sz="1800" dirty="0" smtClean="0">
                <a:latin typeface="Arial Black" panose="020B0A04020102020204" pitchFamily="34" charset="0"/>
              </a:rPr>
              <a:t>toplanması sağlanacaktır.</a:t>
            </a:r>
            <a:endParaRPr lang="tr-TR" sz="1800" dirty="0">
              <a:latin typeface="Arial Black" panose="020B0A04020102020204" pitchFamily="34" charset="0"/>
            </a:endParaRPr>
          </a:p>
          <a:p>
            <a:pPr marL="0" indent="0" algn="just">
              <a:lnSpc>
                <a:spcPct val="150000"/>
              </a:lnSpc>
              <a:buNone/>
            </a:pPr>
            <a:r>
              <a:rPr lang="tr-TR" sz="1800" dirty="0">
                <a:latin typeface="Arial Black" panose="020B0A04020102020204" pitchFamily="34" charset="0"/>
              </a:rPr>
              <a:t>* Askerlik </a:t>
            </a:r>
            <a:r>
              <a:rPr lang="tr-TR" sz="1800" dirty="0" smtClean="0">
                <a:latin typeface="Arial Black" panose="020B0A04020102020204" pitchFamily="34" charset="0"/>
              </a:rPr>
              <a:t>işleri </a:t>
            </a:r>
            <a:r>
              <a:rPr lang="tr-TR" sz="1800" dirty="0">
                <a:latin typeface="Arial Black" panose="020B0A04020102020204" pitchFamily="34" charset="0"/>
              </a:rPr>
              <a:t>bir düzene </a:t>
            </a:r>
            <a:r>
              <a:rPr lang="tr-TR" sz="1800" dirty="0" smtClean="0">
                <a:latin typeface="Arial Black" panose="020B0A04020102020204" pitchFamily="34" charset="0"/>
              </a:rPr>
              <a:t>konulacak, askere </a:t>
            </a:r>
            <a:r>
              <a:rPr lang="tr-TR" sz="1800" dirty="0">
                <a:latin typeface="Arial Black" panose="020B0A04020102020204" pitchFamily="34" charset="0"/>
              </a:rPr>
              <a:t>alınmanın ve bırakılmanın sağlam esaslara </a:t>
            </a:r>
            <a:r>
              <a:rPr lang="tr-TR" sz="1800" dirty="0" smtClean="0">
                <a:latin typeface="Arial Black" panose="020B0A04020102020204" pitchFamily="34" charset="0"/>
              </a:rPr>
              <a:t>dayanması sağlanacaktır. Askerlik </a:t>
            </a:r>
            <a:r>
              <a:rPr lang="tr-TR" sz="1800" dirty="0">
                <a:latin typeface="Arial Black" panose="020B0A04020102020204" pitchFamily="34" charset="0"/>
              </a:rPr>
              <a:t>bir </a:t>
            </a:r>
            <a:r>
              <a:rPr lang="tr-TR" sz="1800" dirty="0" smtClean="0">
                <a:latin typeface="Arial Black" panose="020B0A04020102020204" pitchFamily="34" charset="0"/>
              </a:rPr>
              <a:t>vatandaşlık görevi </a:t>
            </a:r>
            <a:r>
              <a:rPr lang="tr-TR" sz="1800" dirty="0">
                <a:latin typeface="Arial Black" panose="020B0A04020102020204" pitchFamily="34" charset="0"/>
              </a:rPr>
              <a:t>haline getirilip </a:t>
            </a:r>
            <a:r>
              <a:rPr lang="tr-TR" sz="1800" dirty="0" smtClean="0">
                <a:latin typeface="Arial Black" panose="020B0A04020102020204" pitchFamily="34" charset="0"/>
              </a:rPr>
              <a:t>süresi </a:t>
            </a:r>
            <a:r>
              <a:rPr lang="tr-TR" sz="1800" dirty="0">
                <a:latin typeface="Arial Black" panose="020B0A04020102020204" pitchFamily="34" charset="0"/>
              </a:rPr>
              <a:t>4-5 yıla </a:t>
            </a:r>
            <a:r>
              <a:rPr lang="tr-TR" sz="1800" dirty="0" smtClean="0">
                <a:latin typeface="Arial Black" panose="020B0A04020102020204" pitchFamily="34" charset="0"/>
              </a:rPr>
              <a:t>indirilecektir.</a:t>
            </a:r>
            <a:endParaRPr lang="tr-TR" sz="1800" dirty="0">
              <a:latin typeface="Arial Black" panose="020B0A04020102020204" pitchFamily="34" charset="0"/>
            </a:endParaRPr>
          </a:p>
          <a:p>
            <a:pPr marL="0" indent="0" algn="just">
              <a:lnSpc>
                <a:spcPct val="150000"/>
              </a:lnSpc>
              <a:buNone/>
            </a:pPr>
            <a:r>
              <a:rPr lang="tr-TR" sz="1800" dirty="0">
                <a:latin typeface="Arial Black" panose="020B0A04020102020204" pitchFamily="34" charset="0"/>
              </a:rPr>
              <a:t>* </a:t>
            </a:r>
            <a:r>
              <a:rPr lang="tr-TR" sz="1800" dirty="0" smtClean="0">
                <a:latin typeface="Arial Black" panose="020B0A04020102020204" pitchFamily="34" charset="0"/>
              </a:rPr>
              <a:t>Mahkemeler herkese açık olacak, </a:t>
            </a:r>
            <a:r>
              <a:rPr lang="tr-TR" sz="1800" dirty="0">
                <a:latin typeface="Arial Black" panose="020B0A04020102020204" pitchFamily="34" charset="0"/>
              </a:rPr>
              <a:t>hiç </a:t>
            </a:r>
            <a:r>
              <a:rPr lang="tr-TR" sz="1800" dirty="0" smtClean="0">
                <a:latin typeface="Arial Black" panose="020B0A04020102020204" pitchFamily="34" charset="0"/>
              </a:rPr>
              <a:t>kimse yargılanmadan cezalandırılmayacak ve idam edilmeyecektir.</a:t>
            </a:r>
            <a:endParaRPr lang="tr-TR" sz="1800" dirty="0">
              <a:latin typeface="Arial Black" panose="020B0A04020102020204" pitchFamily="34" charset="0"/>
            </a:endParaRPr>
          </a:p>
          <a:p>
            <a:pPr marL="0" indent="0" algn="just">
              <a:lnSpc>
                <a:spcPct val="150000"/>
              </a:lnSpc>
              <a:buNone/>
            </a:pPr>
            <a:r>
              <a:rPr lang="tr-TR" sz="1800" dirty="0">
                <a:latin typeface="Arial Black" panose="020B0A04020102020204" pitchFamily="34" charset="0"/>
              </a:rPr>
              <a:t>* Herkesin mal ve mülke sahip olabilmesi, miras </a:t>
            </a:r>
            <a:r>
              <a:rPr lang="tr-TR" sz="1800" dirty="0" smtClean="0">
                <a:latin typeface="Arial Black" panose="020B0A04020102020204" pitchFamily="34" charset="0"/>
              </a:rPr>
              <a:t>bırakabilmesi sağlanacaktır.</a:t>
            </a:r>
            <a:endParaRPr lang="tr-TR" sz="1800" dirty="0">
              <a:latin typeface="Arial Black" panose="020B0A04020102020204" pitchFamily="34" charset="0"/>
            </a:endParaRPr>
          </a:p>
          <a:p>
            <a:pPr marL="0" indent="0" algn="just">
              <a:lnSpc>
                <a:spcPct val="150000"/>
              </a:lnSpc>
              <a:buNone/>
            </a:pPr>
            <a:r>
              <a:rPr lang="tr-TR" sz="1800" dirty="0">
                <a:latin typeface="Arial Black" panose="020B0A04020102020204" pitchFamily="34" charset="0"/>
              </a:rPr>
              <a:t>* Rüşvet ve </a:t>
            </a:r>
            <a:r>
              <a:rPr lang="tr-TR" sz="1800" dirty="0" smtClean="0">
                <a:latin typeface="Arial Black" panose="020B0A04020102020204" pitchFamily="34" charset="0"/>
              </a:rPr>
              <a:t>iltimasın (kayırmacılığın) kalkması sağlanacaktır.</a:t>
            </a:r>
            <a:endParaRPr lang="tr-TR" sz="1800" dirty="0">
              <a:latin typeface="Arial Black" panose="020B0A04020102020204" pitchFamily="34" charset="0"/>
            </a:endParaRPr>
          </a:p>
          <a:p>
            <a:pPr algn="just">
              <a:lnSpc>
                <a:spcPct val="150000"/>
              </a:lnSpc>
            </a:pPr>
            <a:endParaRPr lang="tr-TR" sz="1800" dirty="0" smtClean="0">
              <a:latin typeface="Arial Black" panose="020B0A04020102020204" pitchFamily="34" charset="0"/>
            </a:endParaRP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90896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2704"/>
          </a:xfrm>
        </p:spPr>
        <p:txBody>
          <a:bodyPr>
            <a:normAutofit fontScale="90000"/>
          </a:bodyPr>
          <a:lstStyle/>
          <a:p>
            <a:endParaRPr lang="tr-TR" dirty="0"/>
          </a:p>
        </p:txBody>
      </p:sp>
      <p:sp>
        <p:nvSpPr>
          <p:cNvPr id="3" name="İçerik Yer Tutucusu 2"/>
          <p:cNvSpPr>
            <a:spLocks noGrp="1"/>
          </p:cNvSpPr>
          <p:nvPr>
            <p:ph idx="1"/>
          </p:nvPr>
        </p:nvSpPr>
        <p:spPr>
          <a:xfrm>
            <a:off x="457199" y="914400"/>
            <a:ext cx="11390811" cy="5695406"/>
          </a:xfrm>
        </p:spPr>
        <p:txBody>
          <a:bodyPr>
            <a:normAutofit fontScale="92500" lnSpcReduction="20000"/>
          </a:bodyPr>
          <a:lstStyle/>
          <a:p>
            <a:pPr algn="just">
              <a:lnSpc>
                <a:spcPct val="150000"/>
              </a:lnSpc>
            </a:pPr>
            <a:r>
              <a:rPr lang="tr-TR" sz="1800" u="sng" dirty="0" smtClean="0">
                <a:latin typeface="Arial Black" panose="020B0A04020102020204" pitchFamily="34" charset="0"/>
              </a:rPr>
              <a:t>Padişah Abdülmecit </a:t>
            </a:r>
            <a:r>
              <a:rPr lang="tr-TR" sz="1800" u="sng" dirty="0">
                <a:latin typeface="Arial Black" panose="020B0A04020102020204" pitchFamily="34" charset="0"/>
              </a:rPr>
              <a:t>de Tanzimat </a:t>
            </a:r>
            <a:r>
              <a:rPr lang="tr-TR" sz="1800" u="sng" dirty="0" smtClean="0">
                <a:latin typeface="Arial Black" panose="020B0A04020102020204" pitchFamily="34" charset="0"/>
              </a:rPr>
              <a:t>Fermanıyla ilan edilen </a:t>
            </a:r>
            <a:r>
              <a:rPr lang="tr-TR" sz="1800" u="sng" dirty="0">
                <a:latin typeface="Arial Black" panose="020B0A04020102020204" pitchFamily="34" charset="0"/>
              </a:rPr>
              <a:t>bu ilkelere uyacağına dair yemin etmiştir. Padişah böylece kendi haklarını da sınırlamış demektir. </a:t>
            </a:r>
          </a:p>
          <a:p>
            <a:pPr algn="just">
              <a:lnSpc>
                <a:spcPct val="150000"/>
              </a:lnSpc>
            </a:pPr>
            <a:r>
              <a:rPr lang="tr-TR" sz="1800" u="sng" dirty="0" smtClean="0">
                <a:latin typeface="Arial Black" panose="020B0A04020102020204" pitchFamily="34" charset="0"/>
              </a:rPr>
              <a:t>Bu yönüyle </a:t>
            </a:r>
            <a:r>
              <a:rPr lang="tr-TR" sz="1800" u="sng" dirty="0">
                <a:latin typeface="Arial Black" panose="020B0A04020102020204" pitchFamily="34" charset="0"/>
              </a:rPr>
              <a:t>fermanın en önemli </a:t>
            </a:r>
            <a:r>
              <a:rPr lang="tr-TR" sz="1800" u="sng" dirty="0" smtClean="0">
                <a:latin typeface="Arial Black" panose="020B0A04020102020204" pitchFamily="34" charset="0"/>
              </a:rPr>
              <a:t>özelliği, ülkede her </a:t>
            </a:r>
            <a:r>
              <a:rPr lang="tr-TR" sz="1800" u="sng" dirty="0">
                <a:latin typeface="Arial Black" panose="020B0A04020102020204" pitchFamily="34" charset="0"/>
              </a:rPr>
              <a:t>gücün üzerinde bir kanun gücünün bulunduğunun </a:t>
            </a:r>
            <a:r>
              <a:rPr lang="tr-TR" sz="1800" u="sng" dirty="0" smtClean="0">
                <a:latin typeface="Arial Black" panose="020B0A04020102020204" pitchFamily="34" charset="0"/>
              </a:rPr>
              <a:t>kabulüdür. </a:t>
            </a:r>
            <a:r>
              <a:rPr lang="tr-TR" sz="1800" u="sng" dirty="0">
                <a:latin typeface="Arial Black" panose="020B0A04020102020204" pitchFamily="34" charset="0"/>
              </a:rPr>
              <a:t>Yani Osmanlı Devleti, bir hukuk devleti olma yolunda en önemli adımını atmıştır</a:t>
            </a:r>
            <a:r>
              <a:rPr lang="tr-TR" sz="1800" u="sng" dirty="0" smtClean="0">
                <a:latin typeface="Arial Black" panose="020B0A04020102020204" pitchFamily="34" charset="0"/>
              </a:rPr>
              <a:t>.</a:t>
            </a:r>
          </a:p>
          <a:p>
            <a:pPr algn="just">
              <a:lnSpc>
                <a:spcPct val="150000"/>
              </a:lnSpc>
            </a:pPr>
            <a:r>
              <a:rPr lang="tr-TR" sz="1800" u="sng" dirty="0" smtClean="0">
                <a:latin typeface="Arial Black" panose="020B0A04020102020204" pitchFamily="34" charset="0"/>
              </a:rPr>
              <a:t>Bu tarihe kadar Padişah gücünün üstünde bir gücün varlığı kabul edilemezken bu fermanla padişah kendinden daha üstün bir gücün varlığını kabul ediyor ve bazı haklarından vazgeçiyordu. </a:t>
            </a:r>
          </a:p>
          <a:p>
            <a:pPr algn="just">
              <a:lnSpc>
                <a:spcPct val="150000"/>
              </a:lnSpc>
            </a:pPr>
            <a:r>
              <a:rPr lang="tr-TR" sz="1800" u="sng" dirty="0" smtClean="0">
                <a:latin typeface="Arial Black" panose="020B0A04020102020204" pitchFamily="34" charset="0"/>
              </a:rPr>
              <a:t>Dolayısıyla, Osmanlı Devleti’nde anayasacılığın başlangıcı olarak kabul edilmiştir.</a:t>
            </a:r>
          </a:p>
          <a:p>
            <a:pPr algn="just">
              <a:lnSpc>
                <a:spcPct val="150000"/>
              </a:lnSpc>
            </a:pPr>
            <a:r>
              <a:rPr lang="tr-TR" sz="1800" u="sng" dirty="0" smtClean="0">
                <a:latin typeface="Arial Black" panose="020B0A04020102020204" pitchFamily="34" charset="0"/>
              </a:rPr>
              <a:t>Bu ferman ülkeye yeni bir sistem getirmeye çalışmıştır. Fakat fermanla verilen taahhütler tam olarak gerçekleştirilememiştir. Çünkü dönemin fikrî ve sosyal şartları bu fermanla ortaya konulan esaslara dayalı bir siyasî statünün tatbikine elverişli değildir. Bu yüzden fermanla ortaya konulan esaslar kısa sürede hayata geçirilip tatbik edilebilir hale gelememiştir. Bu başarısızlığa karşın ferman, kendinden sonraki döneme önemli etkiler yaratacaktır.</a:t>
            </a:r>
          </a:p>
          <a:p>
            <a:pPr algn="just">
              <a:lnSpc>
                <a:spcPct val="150000"/>
              </a:lnSpc>
            </a:pPr>
            <a:endParaRPr lang="tr-TR" sz="1800" dirty="0"/>
          </a:p>
        </p:txBody>
      </p:sp>
    </p:spTree>
    <p:extLst>
      <p:ext uri="{BB962C8B-B14F-4D97-AF65-F5344CB8AC3E}">
        <p14:creationId xmlns:p14="http://schemas.microsoft.com/office/powerpoint/2010/main" val="3487386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4881</TotalTime>
  <Words>2102</Words>
  <Application>Microsoft Office PowerPoint</Application>
  <PresentationFormat>Geniş ekran</PresentationFormat>
  <Paragraphs>65</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Arial Black</vt:lpstr>
      <vt:lpstr>Calibri</vt:lpstr>
      <vt:lpstr>Calibri Light</vt:lpstr>
      <vt:lpstr>Office Teması</vt:lpstr>
      <vt:lpstr>II. Mahmut Dönemi (1808-1839)</vt:lpstr>
      <vt:lpstr>PowerPoint Sunusu</vt:lpstr>
      <vt:lpstr>PowerPoint Sunusu</vt:lpstr>
      <vt:lpstr>PowerPoint Sunusu</vt:lpstr>
      <vt:lpstr>PowerPoint Sunusu</vt:lpstr>
      <vt:lpstr>TANZİMAT DÖNEMİ (1839-1876) TANZİMAT FERMANI (GÜLHANE HATT-I HÜMAYUNU) 3 Kasım 1839</vt:lpstr>
      <vt:lpstr>PowerPoint Sunusu</vt:lpstr>
      <vt:lpstr>TANZİMAT FERMANININ ESASLARI</vt:lpstr>
      <vt:lpstr>PowerPoint Sunusu</vt:lpstr>
      <vt:lpstr>TANZİMAT DÖNEMİNDE GERÇEKLEŞEN BAZI YENİLİK VE GELİŞMELER</vt:lpstr>
      <vt:lpstr>TANZİMAT DÖNEMİNDE ÇEŞİTLİ ALANLARDAKİ GELİŞMELER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Mustafa Zenginbaş</cp:lastModifiedBy>
  <cp:revision>184</cp:revision>
  <dcterms:created xsi:type="dcterms:W3CDTF">2020-10-12T19:58:09Z</dcterms:created>
  <dcterms:modified xsi:type="dcterms:W3CDTF">2022-11-07T14:04:25Z</dcterms:modified>
</cp:coreProperties>
</file>