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7" r:id="rId4"/>
    <p:sldId id="269" r:id="rId5"/>
    <p:sldId id="270" r:id="rId6"/>
    <p:sldId id="271" r:id="rId7"/>
    <p:sldId id="272" r:id="rId8"/>
    <p:sldId id="273" r:id="rId9"/>
    <p:sldId id="275" r:id="rId10"/>
    <p:sldId id="276" r:id="rId11"/>
    <p:sldId id="277" r:id="rId12"/>
    <p:sldId id="27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83" d="100"/>
          <a:sy n="83" d="100"/>
        </p:scale>
        <p:origin x="504"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B0607-A411-4EF3-9C2F-B8369FB75343}" type="datetimeFigureOut">
              <a:rPr lang="tr-TR" smtClean="0"/>
              <a:t>7.11.2022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B4543-D231-44DA-992C-06B3BB422ADA}" type="slidenum">
              <a:rPr lang="tr-TR" smtClean="0"/>
              <a:t>‹#›</a:t>
            </a:fld>
            <a:endParaRPr lang="tr-TR"/>
          </a:p>
        </p:txBody>
      </p:sp>
    </p:spTree>
    <p:extLst>
      <p:ext uri="{BB962C8B-B14F-4D97-AF65-F5344CB8AC3E}">
        <p14:creationId xmlns:p14="http://schemas.microsoft.com/office/powerpoint/2010/main" val="334048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938348"/>
            <a:ext cx="9144000" cy="5495109"/>
          </a:xfrm>
        </p:spPr>
        <p:txBody>
          <a:bodyPr>
            <a:noAutofit/>
          </a:bodyPr>
          <a:lstStyle/>
          <a:p>
            <a:pPr algn="l">
              <a:lnSpc>
                <a:spcPct val="150000"/>
              </a:lnSpc>
            </a:pPr>
            <a:endParaRPr lang="tr-TR" dirty="0" smtClean="0">
              <a:solidFill>
                <a:srgbClr val="FF0000"/>
              </a:solidFill>
              <a:latin typeface="Arial Black" panose="020B0A04020102020204" pitchFamily="34" charset="0"/>
            </a:endParaRPr>
          </a:p>
          <a:p>
            <a:pPr algn="l">
              <a:lnSpc>
                <a:spcPct val="150000"/>
              </a:lnSpc>
            </a:pPr>
            <a:r>
              <a:rPr lang="tr-TR" dirty="0">
                <a:solidFill>
                  <a:srgbClr val="FF0000"/>
                </a:solidFill>
                <a:latin typeface="Arial Black" panose="020B0A04020102020204" pitchFamily="34" charset="0"/>
              </a:rPr>
              <a:t>ŞARK </a:t>
            </a:r>
            <a:r>
              <a:rPr lang="tr-TR" dirty="0" smtClean="0">
                <a:solidFill>
                  <a:srgbClr val="FF0000"/>
                </a:solidFill>
                <a:latin typeface="Arial Black" panose="020B0A04020102020204" pitchFamily="34" charset="0"/>
              </a:rPr>
              <a:t>MESELESİ</a:t>
            </a:r>
          </a:p>
          <a:p>
            <a:pPr algn="l">
              <a:lnSpc>
                <a:spcPct val="150000"/>
              </a:lnSpc>
            </a:pPr>
            <a:endParaRPr lang="tr-TR" dirty="0">
              <a:solidFill>
                <a:srgbClr val="FF0000"/>
              </a:solidFill>
              <a:latin typeface="Arial Black" panose="020B0A04020102020204" pitchFamily="34" charset="0"/>
            </a:endParaRPr>
          </a:p>
          <a:p>
            <a:pPr algn="l">
              <a:lnSpc>
                <a:spcPct val="150000"/>
              </a:lnSpc>
            </a:pPr>
            <a:r>
              <a:rPr lang="tr-TR" dirty="0" smtClean="0">
                <a:solidFill>
                  <a:srgbClr val="FF0000"/>
                </a:solidFill>
                <a:latin typeface="Arial Black" panose="020B0A04020102020204" pitchFamily="34" charset="0"/>
              </a:rPr>
              <a:t>KIRIM HARBİ ve PARİS ANTLAŞMASI</a:t>
            </a:r>
            <a:r>
              <a:rPr lang="tr-TR" dirty="0">
                <a:solidFill>
                  <a:srgbClr val="FF0000"/>
                </a:solidFill>
                <a:latin typeface="Arial Black" panose="020B0A04020102020204" pitchFamily="34" charset="0"/>
              </a:rPr>
              <a:t/>
            </a:r>
            <a:br>
              <a:rPr lang="tr-TR" dirty="0">
                <a:solidFill>
                  <a:srgbClr val="FF0000"/>
                </a:solidFill>
                <a:latin typeface="Arial Black" panose="020B0A04020102020204" pitchFamily="34" charset="0"/>
              </a:rPr>
            </a:br>
            <a:endParaRPr lang="tr-TR" dirty="0" smtClean="0">
              <a:solidFill>
                <a:srgbClr val="FF0000"/>
              </a:solidFill>
              <a:latin typeface="Arial Black" panose="020B0A04020102020204" pitchFamily="34" charset="0"/>
            </a:endParaRPr>
          </a:p>
          <a:p>
            <a:pPr algn="l">
              <a:lnSpc>
                <a:spcPct val="150000"/>
              </a:lnSpc>
            </a:pPr>
            <a:r>
              <a:rPr lang="tr-TR" dirty="0">
                <a:solidFill>
                  <a:srgbClr val="FF0000"/>
                </a:solidFill>
                <a:latin typeface="Arial Black" panose="020B0A04020102020204" pitchFamily="34" charset="0"/>
              </a:rPr>
              <a:t>ISLAHAT </a:t>
            </a:r>
            <a:r>
              <a:rPr lang="tr-TR" dirty="0" smtClean="0">
                <a:solidFill>
                  <a:srgbClr val="FF0000"/>
                </a:solidFill>
                <a:latin typeface="Arial Black" panose="020B0A04020102020204" pitchFamily="34" charset="0"/>
              </a:rPr>
              <a:t>FERMANI</a:t>
            </a: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57389"/>
          </a:xfrm>
        </p:spPr>
        <p:txBody>
          <a:bodyPr>
            <a:normAutofit fontScale="90000"/>
          </a:bodyPr>
          <a:lstStyle/>
          <a:p>
            <a:endParaRPr lang="tr-TR" dirty="0"/>
          </a:p>
        </p:txBody>
      </p:sp>
      <p:sp>
        <p:nvSpPr>
          <p:cNvPr id="3" name="İçerik Yer Tutucusu 2"/>
          <p:cNvSpPr>
            <a:spLocks noGrp="1"/>
          </p:cNvSpPr>
          <p:nvPr>
            <p:ph idx="1"/>
          </p:nvPr>
        </p:nvSpPr>
        <p:spPr>
          <a:xfrm>
            <a:off x="156754" y="809897"/>
            <a:ext cx="11848012" cy="5812972"/>
          </a:xfrm>
        </p:spPr>
        <p:txBody>
          <a:bodyPr>
            <a:normAutofit/>
          </a:bodyPr>
          <a:lstStyle/>
          <a:p>
            <a:pPr algn="just">
              <a:lnSpc>
                <a:spcPct val="150000"/>
              </a:lnSpc>
              <a:spcBef>
                <a:spcPts val="0"/>
              </a:spcBef>
            </a:pPr>
            <a:r>
              <a:rPr lang="tr-TR" dirty="0"/>
              <a:t>. </a:t>
            </a:r>
            <a:r>
              <a:rPr lang="tr-TR" sz="1800" dirty="0">
                <a:latin typeface="Arial Black" panose="020B0A04020102020204" pitchFamily="34" charset="0"/>
              </a:rPr>
              <a:t>Askerlik yapmak istemeyen </a:t>
            </a:r>
            <a:r>
              <a:rPr lang="tr-TR" sz="1800" dirty="0" smtClean="0">
                <a:latin typeface="Arial Black" panose="020B0A04020102020204" pitchFamily="34" charset="0"/>
              </a:rPr>
              <a:t>gayrimüslimler </a:t>
            </a:r>
            <a:r>
              <a:rPr lang="tr-TR" sz="1800" dirty="0">
                <a:latin typeface="Arial Black" panose="020B0A04020102020204" pitchFamily="34" charset="0"/>
              </a:rPr>
              <a:t>çeşitli yerlerde ayaklandılar. </a:t>
            </a:r>
            <a:r>
              <a:rPr lang="tr-TR" sz="1800" dirty="0" smtClean="0">
                <a:latin typeface="Arial Black" panose="020B0A04020102020204" pitchFamily="34" charset="0"/>
              </a:rPr>
              <a:t>Kararda </a:t>
            </a:r>
            <a:r>
              <a:rPr lang="tr-TR" sz="1800" dirty="0">
                <a:latin typeface="Arial Black" panose="020B0A04020102020204" pitchFamily="34" charset="0"/>
              </a:rPr>
              <a:t>öngörülen </a:t>
            </a:r>
            <a:r>
              <a:rPr lang="tr-TR" sz="1800" dirty="0" smtClean="0">
                <a:latin typeface="Arial Black" panose="020B0A04020102020204" pitchFamily="34" charset="0"/>
              </a:rPr>
              <a:t>gayrimüslim </a:t>
            </a:r>
            <a:r>
              <a:rPr lang="tr-TR" sz="1800" dirty="0">
                <a:latin typeface="Arial Black" panose="020B0A04020102020204" pitchFamily="34" charset="0"/>
              </a:rPr>
              <a:t>asker sayısı önce 15.000’den 7000’e indirildi, daha sonra bundan da vazgeçildi.</a:t>
            </a:r>
          </a:p>
          <a:p>
            <a:pPr algn="just">
              <a:lnSpc>
                <a:spcPct val="150000"/>
              </a:lnSpc>
              <a:spcBef>
                <a:spcPts val="0"/>
              </a:spcBef>
            </a:pPr>
            <a:r>
              <a:rPr lang="tr-TR" sz="1800" dirty="0" smtClean="0">
                <a:latin typeface="Arial Black" panose="020B0A04020102020204" pitchFamily="34" charset="0"/>
              </a:rPr>
              <a:t>Tekrar </a:t>
            </a:r>
            <a:r>
              <a:rPr lang="tr-TR" sz="1800" dirty="0">
                <a:latin typeface="Arial Black" panose="020B0A04020102020204" pitchFamily="34" charset="0"/>
              </a:rPr>
              <a:t>toplanan Viyana Konferansı’nda (16 Ocak 1856) padişahın kendiliğinden </a:t>
            </a:r>
            <a:r>
              <a:rPr lang="tr-TR" sz="1800" dirty="0" smtClean="0">
                <a:latin typeface="Arial Black" panose="020B0A04020102020204" pitchFamily="34" charset="0"/>
              </a:rPr>
              <a:t>gayrimüslimlere </a:t>
            </a:r>
            <a:r>
              <a:rPr lang="tr-TR" sz="1800" dirty="0">
                <a:latin typeface="Arial Black" panose="020B0A04020102020204" pitchFamily="34" charset="0"/>
              </a:rPr>
              <a:t>verdiği imtiyazları yine kendiliğinden genişletmesine ve barış antlaşmasından önce ilân etmesine karar verildi. </a:t>
            </a:r>
            <a:endParaRPr lang="tr-TR" sz="1800" dirty="0" smtClean="0">
              <a:latin typeface="Arial Black" panose="020B0A04020102020204" pitchFamily="34" charset="0"/>
            </a:endParaRPr>
          </a:p>
          <a:p>
            <a:pPr algn="just">
              <a:lnSpc>
                <a:spcPct val="150000"/>
              </a:lnSpc>
              <a:spcBef>
                <a:spcPts val="0"/>
              </a:spcBef>
            </a:pPr>
            <a:r>
              <a:rPr lang="tr-TR" sz="1800" dirty="0" smtClean="0">
                <a:latin typeface="Arial Black" panose="020B0A04020102020204" pitchFamily="34" charset="0"/>
              </a:rPr>
              <a:t>Bunun </a:t>
            </a:r>
            <a:r>
              <a:rPr lang="tr-TR" sz="1800" dirty="0">
                <a:latin typeface="Arial Black" panose="020B0A04020102020204" pitchFamily="34" charset="0"/>
              </a:rPr>
              <a:t>ise Osmanlı Devleti’nin hükümranlık haklarına ve toprak bütünlüğüne zarar vermeyeceği belirtildi. Bu teklifi Rusya da kabul ettiği için barış antlaşmasına esas teşkil edecek olan dört maddelik Viyana protokolü 1 Şubat 1856’da imzalandı. </a:t>
            </a:r>
            <a:endParaRPr lang="tr-TR" sz="1800" dirty="0" smtClean="0">
              <a:latin typeface="Arial Black" panose="020B0A04020102020204" pitchFamily="34" charset="0"/>
            </a:endParaRPr>
          </a:p>
          <a:p>
            <a:pPr algn="just">
              <a:lnSpc>
                <a:spcPct val="150000"/>
              </a:lnSpc>
              <a:spcBef>
                <a:spcPts val="0"/>
              </a:spcBef>
            </a:pPr>
            <a:r>
              <a:rPr lang="tr-TR" sz="1800" u="sng" dirty="0" smtClean="0">
                <a:latin typeface="Arial Black" panose="020B0A04020102020204" pitchFamily="34" charset="0"/>
              </a:rPr>
              <a:t>Hemen </a:t>
            </a:r>
            <a:r>
              <a:rPr lang="tr-TR" sz="1800" u="sng" dirty="0">
                <a:latin typeface="Arial Black" panose="020B0A04020102020204" pitchFamily="34" charset="0"/>
              </a:rPr>
              <a:t>arkasından İstanbul’da İngiliz, Fransız ve Avusturya elçileriyle sadrazam ve Hariciye nâzırının katıldığı bir toplantı yapılarak ıslahat programının hazırlıklarına başlandı.</a:t>
            </a:r>
          </a:p>
          <a:p>
            <a:pPr algn="just"/>
            <a:endParaRPr lang="tr-TR" dirty="0"/>
          </a:p>
        </p:txBody>
      </p:sp>
    </p:spTree>
    <p:extLst>
      <p:ext uri="{BB962C8B-B14F-4D97-AF65-F5344CB8AC3E}">
        <p14:creationId xmlns:p14="http://schemas.microsoft.com/office/powerpoint/2010/main" val="31739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18201"/>
          </a:xfrm>
        </p:spPr>
        <p:txBody>
          <a:bodyPr>
            <a:normAutofit fontScale="90000"/>
          </a:bodyPr>
          <a:lstStyle/>
          <a:p>
            <a:endParaRPr lang="tr-TR" dirty="0"/>
          </a:p>
        </p:txBody>
      </p:sp>
      <p:sp>
        <p:nvSpPr>
          <p:cNvPr id="3" name="İçerik Yer Tutucusu 2"/>
          <p:cNvSpPr>
            <a:spLocks noGrp="1"/>
          </p:cNvSpPr>
          <p:nvPr>
            <p:ph idx="1"/>
          </p:nvPr>
        </p:nvSpPr>
        <p:spPr>
          <a:xfrm>
            <a:off x="248194" y="600891"/>
            <a:ext cx="11665132" cy="6035040"/>
          </a:xfrm>
        </p:spPr>
        <p:txBody>
          <a:bodyPr>
            <a:normAutofit/>
          </a:bodyPr>
          <a:lstStyle/>
          <a:p>
            <a:pPr algn="just">
              <a:lnSpc>
                <a:spcPct val="150000"/>
              </a:lnSpc>
            </a:pPr>
            <a:r>
              <a:rPr lang="tr-TR" sz="1800" dirty="0" smtClean="0">
                <a:latin typeface="Arial Black" panose="020B0A04020102020204" pitchFamily="34" charset="0"/>
              </a:rPr>
              <a:t>Islahat Fermanı, Tanzimat Fermanı’nın hükümlerini teyit ve tekrar etmekle beraber esas gayrimüslimlere yönelik yeni hükümler getiriyordu:</a:t>
            </a:r>
          </a:p>
          <a:p>
            <a:pPr algn="just">
              <a:lnSpc>
                <a:spcPct val="150000"/>
              </a:lnSpc>
            </a:pPr>
            <a:r>
              <a:rPr lang="tr-TR" sz="1800" dirty="0" smtClean="0">
                <a:latin typeface="Arial Black" panose="020B0A04020102020204" pitchFamily="34" charset="0"/>
              </a:rPr>
              <a:t>Müslüman ve gayrimüslim </a:t>
            </a:r>
            <a:r>
              <a:rPr lang="tr-TR" sz="1800" dirty="0" err="1" smtClean="0">
                <a:latin typeface="Arial Black" panose="020B0A04020102020204" pitchFamily="34" charset="0"/>
              </a:rPr>
              <a:t>tebaya</a:t>
            </a:r>
            <a:r>
              <a:rPr lang="tr-TR" sz="1800" dirty="0" smtClean="0">
                <a:latin typeface="Arial Black" panose="020B0A04020102020204" pitchFamily="34" charset="0"/>
              </a:rPr>
              <a:t> verilmiş dini imtiyazlar tanınıp korunacak. Din adamlarına maaş bağlanacak. Buna karşılık cemaatlerden aylık alamayacaklar. Müslüman olmayan </a:t>
            </a:r>
            <a:r>
              <a:rPr lang="tr-TR" sz="1800" dirty="0" err="1" smtClean="0">
                <a:latin typeface="Arial Black" panose="020B0A04020102020204" pitchFamily="34" charset="0"/>
              </a:rPr>
              <a:t>tebanın</a:t>
            </a:r>
            <a:r>
              <a:rPr lang="tr-TR" sz="1800" dirty="0" smtClean="0">
                <a:latin typeface="Arial Black" panose="020B0A04020102020204" pitchFamily="34" charset="0"/>
              </a:rPr>
              <a:t> kendi işlerine seçilmiş üyelerden oluşan bir meclis bakacak.</a:t>
            </a:r>
          </a:p>
          <a:p>
            <a:pPr algn="just">
              <a:lnSpc>
                <a:spcPct val="150000"/>
              </a:lnSpc>
            </a:pPr>
            <a:r>
              <a:rPr lang="tr-TR" sz="1800" dirty="0" smtClean="0">
                <a:latin typeface="Arial Black" panose="020B0A04020102020204" pitchFamily="34" charset="0"/>
              </a:rPr>
              <a:t>Birbirlerinden dil, ırk ve mezhep farklılığı olan gayrimüslimlerin biri diğerinden aşağı tutulmayacak, onur kırıcı tabirler kullanılmayacak, kimse din ve mezhebini değiştirmeye zorlanmayacak.</a:t>
            </a:r>
          </a:p>
          <a:p>
            <a:pPr algn="just">
              <a:lnSpc>
                <a:spcPct val="150000"/>
              </a:lnSpc>
            </a:pPr>
            <a:r>
              <a:rPr lang="tr-TR" sz="1800" dirty="0" smtClean="0">
                <a:latin typeface="Arial Black" panose="020B0A04020102020204" pitchFamily="34" charset="0"/>
              </a:rPr>
              <a:t>Mahkemeler açık yapılacak. Gayrimüslimlerin şahitlikleri de kabul edilecek ve herkes kendi dinine göre yemin edecek. Kimse keyfi olarak tutuklanmayacak, hapse atılmayacak, eziyet işkence edilmeyecek. Kendi davalarına kendi patrikhaneleri bakabilecektir.</a:t>
            </a:r>
          </a:p>
          <a:p>
            <a:pPr algn="just">
              <a:lnSpc>
                <a:spcPct val="150000"/>
              </a:lnSpc>
            </a:pPr>
            <a:r>
              <a:rPr lang="tr-TR" sz="1800" dirty="0" smtClean="0">
                <a:latin typeface="Arial Black" panose="020B0A04020102020204" pitchFamily="34" charset="0"/>
              </a:rPr>
              <a:t>Mevzuata uymaları halinde Osmanlı Devleti’nde emlak satın alabileceklerdir.</a:t>
            </a:r>
          </a:p>
          <a:p>
            <a:pPr algn="just">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201833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18201"/>
          </a:xfrm>
        </p:spPr>
        <p:txBody>
          <a:bodyPr>
            <a:normAutofit fontScale="90000"/>
          </a:bodyPr>
          <a:lstStyle/>
          <a:p>
            <a:endParaRPr lang="tr-TR" dirty="0"/>
          </a:p>
        </p:txBody>
      </p:sp>
      <p:sp>
        <p:nvSpPr>
          <p:cNvPr id="3" name="İçerik Yer Tutucusu 2"/>
          <p:cNvSpPr>
            <a:spLocks noGrp="1"/>
          </p:cNvSpPr>
          <p:nvPr>
            <p:ph idx="1"/>
          </p:nvPr>
        </p:nvSpPr>
        <p:spPr>
          <a:xfrm>
            <a:off x="838200" y="627017"/>
            <a:ext cx="10515600" cy="5549946"/>
          </a:xfrm>
        </p:spPr>
        <p:txBody>
          <a:bodyPr>
            <a:normAutofit/>
          </a:bodyPr>
          <a:lstStyle/>
          <a:p>
            <a:pPr algn="just">
              <a:lnSpc>
                <a:spcPct val="150000"/>
              </a:lnSpc>
            </a:pPr>
            <a:r>
              <a:rPr lang="tr-TR" sz="1800" dirty="0" smtClean="0">
                <a:latin typeface="Arial Black" panose="020B0A04020102020204" pitchFamily="34" charset="0"/>
              </a:rPr>
              <a:t>Bütün </a:t>
            </a:r>
            <a:r>
              <a:rPr lang="tr-TR" sz="1800" dirty="0" err="1">
                <a:latin typeface="Arial Black" panose="020B0A04020102020204" pitchFamily="34" charset="0"/>
              </a:rPr>
              <a:t>teba</a:t>
            </a:r>
            <a:r>
              <a:rPr lang="tr-TR" sz="1800" dirty="0">
                <a:latin typeface="Arial Black" panose="020B0A04020102020204" pitchFamily="34" charset="0"/>
              </a:rPr>
              <a:t> askerlikle yükümlüdür. Ancak bedel ödeyerek muaf </a:t>
            </a:r>
            <a:r>
              <a:rPr lang="tr-TR" sz="1800" dirty="0" smtClean="0">
                <a:latin typeface="Arial Black" panose="020B0A04020102020204" pitchFamily="34" charset="0"/>
              </a:rPr>
              <a:t>olabileceklerdir</a:t>
            </a:r>
            <a:r>
              <a:rPr lang="tr-TR" sz="1800" dirty="0">
                <a:latin typeface="Arial Black" panose="020B0A04020102020204" pitchFamily="34" charset="0"/>
              </a:rPr>
              <a:t>. (İlk Bedelli Askerlik)</a:t>
            </a:r>
          </a:p>
          <a:p>
            <a:pPr algn="just">
              <a:lnSpc>
                <a:spcPct val="150000"/>
              </a:lnSpc>
            </a:pPr>
            <a:r>
              <a:rPr lang="tr-TR" sz="1800" dirty="0">
                <a:latin typeface="Arial Black" panose="020B0A04020102020204" pitchFamily="34" charset="0"/>
              </a:rPr>
              <a:t> </a:t>
            </a:r>
            <a:r>
              <a:rPr lang="tr-TR" sz="1800" dirty="0" smtClean="0">
                <a:latin typeface="Arial Black" panose="020B0A04020102020204" pitchFamily="34" charset="0"/>
              </a:rPr>
              <a:t>Rüşvet</a:t>
            </a:r>
            <a:r>
              <a:rPr lang="tr-TR" sz="1800" dirty="0">
                <a:latin typeface="Arial Black" panose="020B0A04020102020204" pitchFamily="34" charset="0"/>
              </a:rPr>
              <a:t>, iltimas önlenecek. Bunlarla ilgili kanunlar hazırlanacak.</a:t>
            </a:r>
          </a:p>
          <a:p>
            <a:pPr algn="just">
              <a:lnSpc>
                <a:spcPct val="150000"/>
              </a:lnSpc>
            </a:pPr>
            <a:r>
              <a:rPr lang="tr-TR" sz="1800" dirty="0" smtClean="0">
                <a:latin typeface="Arial Black" panose="020B0A04020102020204" pitchFamily="34" charset="0"/>
              </a:rPr>
              <a:t>Her </a:t>
            </a:r>
            <a:r>
              <a:rPr lang="tr-TR" sz="1800" dirty="0">
                <a:latin typeface="Arial Black" panose="020B0A04020102020204" pitchFamily="34" charset="0"/>
              </a:rPr>
              <a:t>cemaat kendi millî dilinde eğitim yapmak üzere okul açabilecektir.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Kanunî </a:t>
            </a:r>
            <a:r>
              <a:rPr lang="tr-TR" sz="1800" dirty="0">
                <a:latin typeface="Arial Black" panose="020B0A04020102020204" pitchFamily="34" charset="0"/>
              </a:rPr>
              <a:t>ehliyet ve vasıfları taşıyan herkes hangi din ve mezhepten olursa olsun askerî ve mülkî mekteplerde okuyabilecektir.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Din </a:t>
            </a:r>
            <a:r>
              <a:rPr lang="tr-TR" sz="1800" dirty="0">
                <a:latin typeface="Arial Black" panose="020B0A04020102020204" pitchFamily="34" charset="0"/>
              </a:rPr>
              <a:t>ve cins farkı gözetilmeksizin bütün Osmanlı tebaası devlet memurluğuna kabul edilecektir</a:t>
            </a:r>
            <a:r>
              <a:rPr lang="tr-TR" sz="1800" dirty="0" smtClean="0">
                <a:latin typeface="Arial Black" panose="020B0A04020102020204" pitchFamily="34" charset="0"/>
              </a:rPr>
              <a:t>.</a:t>
            </a:r>
          </a:p>
          <a:p>
            <a:pPr marL="0" indent="0" algn="just">
              <a:lnSpc>
                <a:spcPct val="150000"/>
              </a:lnSpc>
              <a:buNone/>
            </a:pPr>
            <a:r>
              <a:rPr lang="tr-TR" sz="1800" dirty="0" smtClean="0">
                <a:latin typeface="Arial Black" panose="020B0A04020102020204" pitchFamily="34" charset="0"/>
              </a:rPr>
              <a:t>Islahat Fermanı’ndan beklenen verim alınamadı. Gayrimüslimler verilen bu imtiyazları yeterli bulmamıştır. Müslümanlar ise tepki göstermişti. Birçok yerde olaylar çıkmış, İngiltere ve Fransa’nın müdahaleleri sonucunu doğurmuştur.</a:t>
            </a:r>
            <a:endParaRPr lang="tr-TR" sz="1800" dirty="0">
              <a:latin typeface="Arial Black" panose="020B0A04020102020204" pitchFamily="34" charset="0"/>
            </a:endParaRPr>
          </a:p>
        </p:txBody>
      </p:sp>
    </p:spTree>
    <p:extLst>
      <p:ext uri="{BB962C8B-B14F-4D97-AF65-F5344CB8AC3E}">
        <p14:creationId xmlns:p14="http://schemas.microsoft.com/office/powerpoint/2010/main" val="131355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16114"/>
            <a:ext cx="10515600" cy="464457"/>
          </a:xfrm>
        </p:spPr>
        <p:txBody>
          <a:bodyPr>
            <a:normAutofit/>
          </a:bodyPr>
          <a:lstStyle/>
          <a:p>
            <a:r>
              <a:rPr lang="tr-TR" sz="2000" dirty="0" smtClean="0">
                <a:latin typeface="Arial Black" panose="020B0A04020102020204" pitchFamily="34" charset="0"/>
              </a:rPr>
              <a:t>ŞARK MESELESİ (DOĞU MESELESİ)</a:t>
            </a:r>
            <a:endParaRPr lang="tr-TR" sz="2000" dirty="0">
              <a:latin typeface="Arial Black" panose="020B0A04020102020204" pitchFamily="34" charset="0"/>
            </a:endParaRPr>
          </a:p>
        </p:txBody>
      </p:sp>
      <p:sp>
        <p:nvSpPr>
          <p:cNvPr id="3" name="İçerik Yer Tutucusu 2"/>
          <p:cNvSpPr>
            <a:spLocks noGrp="1"/>
          </p:cNvSpPr>
          <p:nvPr>
            <p:ph idx="1"/>
          </p:nvPr>
        </p:nvSpPr>
        <p:spPr>
          <a:xfrm>
            <a:off x="159657" y="580571"/>
            <a:ext cx="11901714" cy="6154057"/>
          </a:xfrm>
        </p:spPr>
        <p:txBody>
          <a:bodyPr>
            <a:normAutofit fontScale="92500" lnSpcReduction="10000"/>
          </a:bodyPr>
          <a:lstStyle/>
          <a:p>
            <a:pPr algn="just">
              <a:lnSpc>
                <a:spcPct val="150000"/>
              </a:lnSpc>
            </a:pPr>
            <a:r>
              <a:rPr lang="tr-TR" sz="1800" dirty="0">
                <a:latin typeface="Arial Black" panose="020B0A04020102020204" pitchFamily="34" charset="0"/>
              </a:rPr>
              <a:t>“Şark Meselesi” deyimi ilk kez Viyana Kongresi’nde(1815) Rus Çarı I. </a:t>
            </a:r>
            <a:r>
              <a:rPr lang="tr-TR" sz="1800" dirty="0" err="1">
                <a:latin typeface="Arial Black" panose="020B0A04020102020204" pitchFamily="34" charset="0"/>
              </a:rPr>
              <a:t>Aleksandre</a:t>
            </a:r>
            <a:r>
              <a:rPr lang="tr-TR" sz="1800" dirty="0">
                <a:latin typeface="Arial Black" panose="020B0A04020102020204" pitchFamily="34" charset="0"/>
              </a:rPr>
              <a:t> tarafından, Osmanlı İmparatorluğu idaresinde yaşamakta olan Hristiyan halkın durumu konusunda kongreye katılan devletlerin dikkatini çekmek amacıyla kullanılmıştır. Bu terim, Viyana Kongresi’nden sonra çeşitli devletlerin diplomatları arasında kullanılmaya </a:t>
            </a:r>
            <a:r>
              <a:rPr lang="tr-TR" sz="1800" dirty="0" smtClean="0">
                <a:latin typeface="Arial Black" panose="020B0A04020102020204" pitchFamily="34" charset="0"/>
              </a:rPr>
              <a:t>başlanmış</a:t>
            </a:r>
            <a:r>
              <a:rPr lang="tr-TR" sz="1800" dirty="0">
                <a:latin typeface="Arial Black" panose="020B0A04020102020204" pitchFamily="34" charset="0"/>
              </a:rPr>
              <a:t>, esas anlamını ise: Osmanlı Devleti’nin 1838 yılında İngiltere ile imzaladığı Balta Limanı Ticaret Anlaşmasıyla ekonomik; 1839 yılında Mısır Valisi Kavalalı Mehmet Ali Paşa karşısında alınan yenilgi ile askerî yönden iflası ile yıkılmakta olan bir devlet durumuna düşmesiyle kazanmıştır. </a:t>
            </a:r>
          </a:p>
          <a:p>
            <a:pPr algn="just">
              <a:lnSpc>
                <a:spcPct val="150000"/>
              </a:lnSpc>
            </a:pPr>
            <a:r>
              <a:rPr lang="tr-TR" sz="1800" dirty="0" smtClean="0">
                <a:latin typeface="Arial Black" panose="020B0A04020102020204" pitchFamily="34" charset="0"/>
              </a:rPr>
              <a:t>Artık Avrupa'nın herhangi bir büyük devleti, istediği zaman Osmanlı topraklarını istila edip sömürge haline getirebilecek güce sahipti. Eğer, Osmanlı Devleti dünyanın başka bir köşesinde bulunsaydı bunun kısa zamanda gerçekleşmesi beklenebilirdi. Ne var ki, Osmanlı Devleti Avrupa için öyle hassas bir konuma, yani jeopolitiğe sahipti ki, hiçbir büyük devlet tek başına ve Müslümanları bu topraklardan atarak bölgenin tek hakimi olmaya cesaret edemiyordu. Batılı devletler için Osmanlı topraklarını herkesi tatmin edebilecek bir şekilde paylaşmak da mümkün görünmüyordu. Öte yandan Osmanlı Devleti, durduğu yerde milliyetçilik hareketinden dolayı bir parçalanma sürecini yaşamaktaydı. Bu süreç bile Avrupa devletlerini birbirine düşürmeye yetiyordu.</a:t>
            </a:r>
          </a:p>
          <a:p>
            <a:pPr algn="just"/>
            <a:endParaRPr lang="tr-TR" dirty="0"/>
          </a:p>
        </p:txBody>
      </p:sp>
    </p:spTree>
    <p:extLst>
      <p:ext uri="{BB962C8B-B14F-4D97-AF65-F5344CB8AC3E}">
        <p14:creationId xmlns:p14="http://schemas.microsoft.com/office/powerpoint/2010/main" val="140818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4503"/>
            <a:ext cx="10515600" cy="326571"/>
          </a:xfrm>
        </p:spPr>
        <p:txBody>
          <a:bodyPr>
            <a:normAutofit fontScale="90000"/>
          </a:bodyPr>
          <a:lstStyle/>
          <a:p>
            <a:endParaRPr lang="tr-TR" dirty="0"/>
          </a:p>
        </p:txBody>
      </p:sp>
      <p:sp>
        <p:nvSpPr>
          <p:cNvPr id="3" name="İçerik Yer Tutucusu 2"/>
          <p:cNvSpPr>
            <a:spLocks noGrp="1"/>
          </p:cNvSpPr>
          <p:nvPr>
            <p:ph idx="1"/>
          </p:nvPr>
        </p:nvSpPr>
        <p:spPr>
          <a:xfrm>
            <a:off x="261257" y="996462"/>
            <a:ext cx="11704320" cy="5087815"/>
          </a:xfrm>
        </p:spPr>
        <p:txBody>
          <a:bodyPr>
            <a:normAutofit/>
          </a:bodyPr>
          <a:lstStyle/>
          <a:p>
            <a:pPr algn="just">
              <a:lnSpc>
                <a:spcPct val="150000"/>
              </a:lnSpc>
            </a:pPr>
            <a:r>
              <a:rPr lang="tr-TR" sz="1800" dirty="0">
                <a:latin typeface="Arial Black" panose="020B0A04020102020204" pitchFamily="34" charset="0"/>
              </a:rPr>
              <a:t>Batılı </a:t>
            </a:r>
            <a:r>
              <a:rPr lang="tr-TR" sz="1800" dirty="0" smtClean="0">
                <a:latin typeface="Arial Black" panose="020B0A04020102020204" pitchFamily="34" charset="0"/>
              </a:rPr>
              <a:t>Devletler,  </a:t>
            </a:r>
            <a:r>
              <a:rPr lang="tr-TR" sz="1800" dirty="0">
                <a:latin typeface="Arial Black" panose="020B0A04020102020204" pitchFamily="34" charset="0"/>
              </a:rPr>
              <a:t>Doğu ya da Türkiye sorununa iki açıdan </a:t>
            </a:r>
            <a:r>
              <a:rPr lang="tr-TR" sz="1800" dirty="0" smtClean="0">
                <a:latin typeface="Arial Black" panose="020B0A04020102020204" pitchFamily="34" charset="0"/>
              </a:rPr>
              <a:t>bakıyorlardı. Bu </a:t>
            </a:r>
            <a:r>
              <a:rPr lang="tr-TR" sz="1800" dirty="0">
                <a:latin typeface="Arial Black" panose="020B0A04020102020204" pitchFamily="34" charset="0"/>
              </a:rPr>
              <a:t>bakış açılarından birisini açıkça ifade etmelerine karşın </a:t>
            </a:r>
            <a:r>
              <a:rPr lang="tr-TR" sz="1800" dirty="0" smtClean="0">
                <a:latin typeface="Arial Black" panose="020B0A04020102020204" pitchFamily="34" charset="0"/>
              </a:rPr>
              <a:t>ikincisini </a:t>
            </a:r>
            <a:r>
              <a:rPr lang="tr-TR" sz="1800" dirty="0">
                <a:latin typeface="Arial Black" panose="020B0A04020102020204" pitchFamily="34" charset="0"/>
              </a:rPr>
              <a:t>hiç gündeme getirmemeye gayret ediyorlardı, Doğu </a:t>
            </a:r>
            <a:r>
              <a:rPr lang="tr-TR" sz="1800" dirty="0" smtClean="0">
                <a:latin typeface="Arial Black" panose="020B0A04020102020204" pitchFamily="34" charset="0"/>
              </a:rPr>
              <a:t>Sorununun </a:t>
            </a:r>
            <a:r>
              <a:rPr lang="tr-TR" sz="1800" dirty="0">
                <a:latin typeface="Arial Black" panose="020B0A04020102020204" pitchFamily="34" charset="0"/>
              </a:rPr>
              <a:t>açıkça ifade edilen yanı </a:t>
            </a:r>
            <a:r>
              <a:rPr lang="tr-TR" sz="1800" dirty="0" smtClean="0">
                <a:latin typeface="Arial Black" panose="020B0A04020102020204" pitchFamily="34" charset="0"/>
              </a:rPr>
              <a:t>aslında Rusların Osmanlı topraklarına  </a:t>
            </a:r>
            <a:r>
              <a:rPr lang="tr-TR" sz="1800" dirty="0">
                <a:latin typeface="Arial Black" panose="020B0A04020102020204" pitchFamily="34" charset="0"/>
              </a:rPr>
              <a:t>doğru yayılma </a:t>
            </a:r>
            <a:r>
              <a:rPr lang="tr-TR" sz="1800" dirty="0" smtClean="0">
                <a:latin typeface="Arial Black" panose="020B0A04020102020204" pitchFamily="34" charset="0"/>
              </a:rPr>
              <a:t>tehlikesiydi. </a:t>
            </a:r>
            <a:r>
              <a:rPr lang="tr-TR" sz="1800" dirty="0">
                <a:latin typeface="Arial Black" panose="020B0A04020102020204" pitchFamily="34" charset="0"/>
              </a:rPr>
              <a:t>Sorunun gündeme getirilmeyen, ya da Rus tehlikesi gibi açıklıkla ifade edilmeyen yanı Batı </a:t>
            </a:r>
            <a:r>
              <a:rPr lang="tr-TR" sz="1800" dirty="0" smtClean="0">
                <a:latin typeface="Arial Black" panose="020B0A04020102020204" pitchFamily="34" charset="0"/>
              </a:rPr>
              <a:t>Devletleri'nin </a:t>
            </a:r>
            <a:r>
              <a:rPr lang="tr-TR" sz="1800" dirty="0">
                <a:latin typeface="Arial Black" panose="020B0A04020102020204" pitchFamily="34" charset="0"/>
              </a:rPr>
              <a:t>hepsinin </a:t>
            </a:r>
            <a:r>
              <a:rPr lang="tr-TR" sz="1800" dirty="0" smtClean="0">
                <a:latin typeface="Arial Black" panose="020B0A04020102020204" pitchFamily="34" charset="0"/>
              </a:rPr>
              <a:t>Osmanlı Devleti’nin </a:t>
            </a:r>
            <a:r>
              <a:rPr lang="tr-TR" sz="1800" dirty="0">
                <a:latin typeface="Arial Black" panose="020B0A04020102020204" pitchFamily="34" charset="0"/>
              </a:rPr>
              <a:t>yıkılacağına kesinlikle inanmış olmalarıdır. Ancak, çok geniş </a:t>
            </a:r>
            <a:r>
              <a:rPr lang="tr-TR" sz="1800" dirty="0" smtClean="0">
                <a:latin typeface="Arial Black" panose="020B0A04020102020204" pitchFamily="34" charset="0"/>
              </a:rPr>
              <a:t>bir </a:t>
            </a:r>
            <a:r>
              <a:rPr lang="tr-TR" sz="1800" dirty="0">
                <a:latin typeface="Arial Black" panose="020B0A04020102020204" pitchFamily="34" charset="0"/>
              </a:rPr>
              <a:t>alana yayılmış olan bu devlet istenmeyen </a:t>
            </a:r>
            <a:r>
              <a:rPr lang="tr-TR" sz="1800" dirty="0" smtClean="0">
                <a:latin typeface="Arial Black" panose="020B0A04020102020204" pitchFamily="34" charset="0"/>
              </a:rPr>
              <a:t>bir zamanda yıkılırsa aralarında </a:t>
            </a:r>
            <a:r>
              <a:rPr lang="tr-TR" sz="1800" dirty="0">
                <a:latin typeface="Arial Black" panose="020B0A04020102020204" pitchFamily="34" charset="0"/>
              </a:rPr>
              <a:t>büyük çekişmeler, hatta savaşların çıkacağına </a:t>
            </a:r>
            <a:r>
              <a:rPr lang="tr-TR" sz="1800" dirty="0" smtClean="0">
                <a:latin typeface="Arial Black" panose="020B0A04020102020204" pitchFamily="34" charset="0"/>
              </a:rPr>
              <a:t>inanıldığından</a:t>
            </a:r>
            <a:r>
              <a:rPr lang="tr-TR" sz="1800" dirty="0">
                <a:latin typeface="Arial Black" panose="020B0A04020102020204" pitchFamily="34" charset="0"/>
              </a:rPr>
              <a:t>,</a:t>
            </a:r>
            <a:r>
              <a:rPr lang="tr-TR" sz="1800" dirty="0" smtClean="0">
                <a:latin typeface="Arial Black" panose="020B0A04020102020204" pitchFamily="34" charset="0"/>
              </a:rPr>
              <a:t> Osmanlı Devleti’nin </a:t>
            </a:r>
            <a:r>
              <a:rPr lang="tr-TR" sz="1800" dirty="0">
                <a:latin typeface="Arial Black" panose="020B0A04020102020204" pitchFamily="34" charset="0"/>
              </a:rPr>
              <a:t>yönetimi altındaki yerlerin bütünlüğünün Avrupa </a:t>
            </a:r>
            <a:r>
              <a:rPr lang="tr-TR" sz="1800" dirty="0" err="1" smtClean="0">
                <a:latin typeface="Arial Black" panose="020B0A04020102020204" pitchFamily="34" charset="0"/>
              </a:rPr>
              <a:t>Devletlerinln</a:t>
            </a:r>
            <a:r>
              <a:rPr lang="tr-TR" sz="1800" dirty="0" smtClean="0">
                <a:latin typeface="Arial Black" panose="020B0A04020102020204" pitchFamily="34" charset="0"/>
              </a:rPr>
              <a:t> </a:t>
            </a:r>
            <a:r>
              <a:rPr lang="tr-TR" sz="1800" dirty="0">
                <a:latin typeface="Arial Black" panose="020B0A04020102020204" pitchFamily="34" charset="0"/>
              </a:rPr>
              <a:t>barışı için bir süre daha korunması </a:t>
            </a:r>
            <a:r>
              <a:rPr lang="tr-TR" sz="1800" dirty="0" smtClean="0">
                <a:latin typeface="Arial Black" panose="020B0A04020102020204" pitchFamily="34" charset="0"/>
              </a:rPr>
              <a:t>lazımdır.</a:t>
            </a:r>
          </a:p>
          <a:p>
            <a:pPr algn="just"/>
            <a:endParaRPr lang="tr-TR" dirty="0"/>
          </a:p>
        </p:txBody>
      </p:sp>
    </p:spTree>
    <p:extLst>
      <p:ext uri="{BB962C8B-B14F-4D97-AF65-F5344CB8AC3E}">
        <p14:creationId xmlns:p14="http://schemas.microsoft.com/office/powerpoint/2010/main" val="32732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10800000" flipV="1">
            <a:off x="838200" y="-398586"/>
            <a:ext cx="10515600" cy="763711"/>
          </a:xfrm>
        </p:spPr>
        <p:txBody>
          <a:bodyPr>
            <a:normAutofit/>
          </a:bodyPr>
          <a:lstStyle/>
          <a:p>
            <a:endParaRPr lang="tr-TR" dirty="0"/>
          </a:p>
        </p:txBody>
      </p:sp>
      <p:sp>
        <p:nvSpPr>
          <p:cNvPr id="3" name="İçerik Yer Tutucusu 2"/>
          <p:cNvSpPr>
            <a:spLocks noGrp="1"/>
          </p:cNvSpPr>
          <p:nvPr>
            <p:ph idx="1"/>
          </p:nvPr>
        </p:nvSpPr>
        <p:spPr>
          <a:xfrm>
            <a:off x="838200" y="410308"/>
            <a:ext cx="10515600" cy="6072554"/>
          </a:xfrm>
        </p:spPr>
        <p:txBody>
          <a:bodyPr>
            <a:normAutofit fontScale="92500" lnSpcReduction="20000"/>
          </a:bodyPr>
          <a:lstStyle/>
          <a:p>
            <a:pPr algn="just">
              <a:lnSpc>
                <a:spcPct val="150000"/>
              </a:lnSpc>
            </a:pPr>
            <a:r>
              <a:rPr lang="tr-TR" sz="1800" dirty="0" smtClean="0">
                <a:latin typeface="Arial Black" panose="020B0A04020102020204" pitchFamily="34" charset="0"/>
              </a:rPr>
              <a:t>Genel bir tanım yapmak gerekirse Şark Meselesi: Batılı devletlerin, Osmanlı Devletinden çeşitli imtiyazlar elde ederek onu zayıflatmak; bu sağlandıktan sonra devletin Avrupa’daki topraklarını alıp paylaşmak; bu başarıldıktan sonra da geri kalan bölümünü aralarında bölüşerek tamamen ortadan kaldırmak için batılı devletler tarafından yürütülen politikanın bütününe verilen addır. Bu politika, yani Avrupalıların Osmanlı Devletini parçalamak için yürüttükleri faaliyetler, 1800’lü yıllar boyunca Avrupa-Osmanlı Devleti ilişkilerine yön vermiş ve Osmanlı yıkılana kadar sürmüştür. </a:t>
            </a:r>
          </a:p>
          <a:p>
            <a:pPr algn="just">
              <a:lnSpc>
                <a:spcPct val="150000"/>
              </a:lnSpc>
            </a:pPr>
            <a:r>
              <a:rPr lang="tr-TR" sz="1800" dirty="0" smtClean="0">
                <a:latin typeface="Arial Black" panose="020B0A04020102020204" pitchFamily="34" charset="0"/>
              </a:rPr>
              <a:t>Başka bir ifadeyle Osmanlı yönetimi altındaki çeşitli milletlere bağımsızlıklarını kazandırmak, devleti siyasî ve ekonomik nüfuz altına alarak onu parçalamak amacıyla Avrupalı büyük devletlerin çabalarından doğan tarihî meselelerin ve faaliyetlerin tümüne birden Şark Meselesi denilebilir.</a:t>
            </a:r>
          </a:p>
          <a:p>
            <a:pPr algn="just">
              <a:lnSpc>
                <a:spcPct val="150000"/>
              </a:lnSpc>
            </a:pPr>
            <a:r>
              <a:rPr lang="tr-TR" sz="1800" dirty="0" smtClean="0">
                <a:latin typeface="Arial Black" panose="020B0A04020102020204" pitchFamily="34" charset="0"/>
              </a:rPr>
              <a:t>Bu ifadeler doğrultusunda tarihî anlamda Doğu Sorunu, 19. yüzyılın ilk yarısında Osmanlı Devleti’nin toprak bütünlüğünün korunması; ikinci yarısında devletin Avrupa’daki topraklarının paylaşılması; 20. yüzyılda ise devletin tasfiye edilerek bütün topraklarının paylaşılması meselesidir. «Hasta Adam» olarak tarif edilen Osmanlı Devleti’nin mirasının taksimidir.</a:t>
            </a:r>
          </a:p>
        </p:txBody>
      </p:sp>
    </p:spTree>
    <p:extLst>
      <p:ext uri="{BB962C8B-B14F-4D97-AF65-F5344CB8AC3E}">
        <p14:creationId xmlns:p14="http://schemas.microsoft.com/office/powerpoint/2010/main" val="240230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2874"/>
            <a:ext cx="10515600" cy="418646"/>
          </a:xfrm>
        </p:spPr>
        <p:txBody>
          <a:bodyPr>
            <a:normAutofit/>
          </a:bodyPr>
          <a:lstStyle/>
          <a:p>
            <a:r>
              <a:rPr lang="tr-TR" sz="2000" dirty="0" smtClean="0">
                <a:latin typeface="Arial Black" panose="020B0A04020102020204" pitchFamily="34" charset="0"/>
              </a:rPr>
              <a:t>KIRIM SAVAŞI (1854-1856) </a:t>
            </a:r>
            <a:endParaRPr lang="tr-TR" sz="2000" dirty="0">
              <a:latin typeface="Arial Black" panose="020B0A04020102020204" pitchFamily="34" charset="0"/>
            </a:endParaRPr>
          </a:p>
        </p:txBody>
      </p:sp>
      <p:sp>
        <p:nvSpPr>
          <p:cNvPr id="3" name="İçerik Yer Tutucusu 2"/>
          <p:cNvSpPr>
            <a:spLocks noGrp="1"/>
          </p:cNvSpPr>
          <p:nvPr>
            <p:ph idx="1"/>
          </p:nvPr>
        </p:nvSpPr>
        <p:spPr>
          <a:xfrm>
            <a:off x="248193" y="731520"/>
            <a:ext cx="11560629" cy="5917474"/>
          </a:xfrm>
        </p:spPr>
        <p:txBody>
          <a:bodyPr>
            <a:normAutofit fontScale="85000" lnSpcReduction="20000"/>
          </a:bodyPr>
          <a:lstStyle/>
          <a:p>
            <a:pPr algn="just">
              <a:lnSpc>
                <a:spcPct val="150000"/>
              </a:lnSpc>
            </a:pPr>
            <a:r>
              <a:rPr lang="tr-TR" sz="2000" dirty="0" smtClean="0">
                <a:latin typeface="Arial Black" panose="020B0A04020102020204" pitchFamily="34" charset="0"/>
              </a:rPr>
              <a:t>Tanzimat Fermanı ve sonrası ıslahat hareketleriyle Şark </a:t>
            </a:r>
            <a:r>
              <a:rPr lang="tr-TR" sz="2000" dirty="0" err="1" smtClean="0">
                <a:latin typeface="Arial Black" panose="020B0A04020102020204" pitchFamily="34" charset="0"/>
              </a:rPr>
              <a:t>Meselesi’nin</a:t>
            </a:r>
            <a:r>
              <a:rPr lang="tr-TR" sz="2000" dirty="0" smtClean="0">
                <a:latin typeface="Arial Black" panose="020B0A04020102020204" pitchFamily="34" charset="0"/>
              </a:rPr>
              <a:t> İngiltere ve Fransa’nın umduğu gibi Osmanlı topraklarındaki gayrimüslimlere özgürlükçü çeşitli hakların verilmesi yöntemi ile şimdilik çözülmesi üzerine Rusya başta «Kutsal Yerler» meselesini gündeme getirerek karışıklık çıkarma arayışına girdi. Fransa’nın </a:t>
            </a:r>
            <a:r>
              <a:rPr lang="tr-TR" sz="2000" dirty="0">
                <a:latin typeface="Arial Black" panose="020B0A04020102020204" pitchFamily="34" charset="0"/>
              </a:rPr>
              <a:t>Osmanlı Devleti’ndeki Katoliklerin, Rusya’nın ise </a:t>
            </a:r>
            <a:r>
              <a:rPr lang="tr-TR" sz="2000" dirty="0" smtClean="0">
                <a:latin typeface="Arial Black" panose="020B0A04020102020204" pitchFamily="34" charset="0"/>
              </a:rPr>
              <a:t>Ortodoksların haklarının </a:t>
            </a:r>
            <a:r>
              <a:rPr lang="tr-TR" sz="2000" dirty="0">
                <a:latin typeface="Arial Black" panose="020B0A04020102020204" pitchFamily="34" charset="0"/>
              </a:rPr>
              <a:t>yeniden teyit edilmesi ile ilgili talepleri ile ortaya çıkan ve </a:t>
            </a:r>
            <a:r>
              <a:rPr lang="tr-TR" sz="2000" dirty="0" smtClean="0">
                <a:latin typeface="Arial Black" panose="020B0A04020102020204" pitchFamily="34" charset="0"/>
              </a:rPr>
              <a:t>aslında Osmanlı </a:t>
            </a:r>
            <a:r>
              <a:rPr lang="tr-TR" sz="2000" dirty="0">
                <a:latin typeface="Arial Black" panose="020B0A04020102020204" pitchFamily="34" charset="0"/>
              </a:rPr>
              <a:t>Devleti üzerinde ve genel olarak da doğuda kimin daha etkili olacağının mücadelesi olan “Kutsal Yerler </a:t>
            </a:r>
            <a:r>
              <a:rPr lang="tr-TR" sz="2000" dirty="0" err="1">
                <a:latin typeface="Arial Black" panose="020B0A04020102020204" pitchFamily="34" charset="0"/>
              </a:rPr>
              <a:t>Meselesi”nin</a:t>
            </a:r>
            <a:r>
              <a:rPr lang="tr-TR" sz="2000" dirty="0">
                <a:latin typeface="Arial Black" panose="020B0A04020102020204" pitchFamily="34" charset="0"/>
              </a:rPr>
              <a:t> sonucunda galip çıkan </a:t>
            </a:r>
            <a:r>
              <a:rPr lang="tr-TR" sz="2000" dirty="0" smtClean="0">
                <a:latin typeface="Arial Black" panose="020B0A04020102020204" pitchFamily="34" charset="0"/>
              </a:rPr>
              <a:t>Fransa oldu</a:t>
            </a:r>
            <a:r>
              <a:rPr lang="tr-TR" sz="2000" dirty="0">
                <a:latin typeface="Arial Black" panose="020B0A04020102020204" pitchFamily="34" charset="0"/>
              </a:rPr>
              <a:t>. </a:t>
            </a:r>
            <a:endParaRPr lang="tr-TR" sz="2000" dirty="0" smtClean="0">
              <a:latin typeface="Arial Black" panose="020B0A04020102020204" pitchFamily="34" charset="0"/>
            </a:endParaRPr>
          </a:p>
          <a:p>
            <a:pPr algn="just">
              <a:lnSpc>
                <a:spcPct val="150000"/>
              </a:lnSpc>
            </a:pPr>
            <a:r>
              <a:rPr lang="tr-TR" sz="2000" dirty="0" smtClean="0">
                <a:latin typeface="Arial Black" panose="020B0A04020102020204" pitchFamily="34" charset="0"/>
              </a:rPr>
              <a:t>Osmanlı </a:t>
            </a:r>
            <a:r>
              <a:rPr lang="tr-TR" sz="2000" dirty="0">
                <a:latin typeface="Arial Black" panose="020B0A04020102020204" pitchFamily="34" charset="0"/>
              </a:rPr>
              <a:t>Devleti, 1852’de başlayan görüşmeler sonucunda, </a:t>
            </a:r>
            <a:r>
              <a:rPr lang="tr-TR" sz="2000" dirty="0" smtClean="0">
                <a:latin typeface="Arial Black" panose="020B0A04020102020204" pitchFamily="34" charset="0"/>
              </a:rPr>
              <a:t>Fransa’nın 1740 </a:t>
            </a:r>
            <a:r>
              <a:rPr lang="tr-TR" sz="2000" dirty="0">
                <a:latin typeface="Arial Black" panose="020B0A04020102020204" pitchFamily="34" charset="0"/>
              </a:rPr>
              <a:t>kapitülasyonları ile elde ettiği “Katolikleri koruma hakkını” yenilerken, </a:t>
            </a:r>
            <a:r>
              <a:rPr lang="tr-TR" sz="2000" dirty="0" smtClean="0">
                <a:latin typeface="Arial Black" panose="020B0A04020102020204" pitchFamily="34" charset="0"/>
              </a:rPr>
              <a:t>aynı </a:t>
            </a:r>
            <a:r>
              <a:rPr lang="tr-TR" sz="2000" dirty="0">
                <a:latin typeface="Arial Black" panose="020B0A04020102020204" pitchFamily="34" charset="0"/>
              </a:rPr>
              <a:t>şeyi Rusya ve Ortodokslar için yapmayı reddetti</a:t>
            </a:r>
            <a:r>
              <a:rPr lang="tr-TR" sz="2000" dirty="0" smtClean="0">
                <a:latin typeface="Arial Black" panose="020B0A04020102020204" pitchFamily="34" charset="0"/>
              </a:rPr>
              <a:t>.</a:t>
            </a:r>
          </a:p>
          <a:p>
            <a:pPr algn="just">
              <a:lnSpc>
                <a:spcPct val="150000"/>
              </a:lnSpc>
            </a:pPr>
            <a:r>
              <a:rPr lang="tr-TR" sz="2000" dirty="0" smtClean="0">
                <a:latin typeface="Arial Black" panose="020B0A04020102020204" pitchFamily="34" charset="0"/>
              </a:rPr>
              <a:t>Bu arada Rusya, Osmanlı Devleti ile ilgili planlarını gerçekleştirmek isterken karşısına İngiltere’nin çıkacağını biliyordu. Bu yüzden İngiltere’ye bir teklif götürerek 1853 yılında Rus çarı Nikola, İngiliz elçisine ‘Osmanlı Devleti’nin topraklarını birlikte paylaşmayı teklif etti: Dünya literatürüne geçen ‘Hasta Adam’ terimini ilk kez kullanarak; Bulgaristan ve Sırbistan’ın Rusya’ya bağlanması gerektiğini söylemiş, karşılığında da  Mısır ve Girit’i İngiltere’ye teklif etmişti.</a:t>
            </a:r>
            <a:endParaRPr lang="tr-TR" sz="2000" dirty="0">
              <a:latin typeface="Arial Black" panose="020B0A04020102020204" pitchFamily="34" charset="0"/>
            </a:endParaRPr>
          </a:p>
        </p:txBody>
      </p:sp>
    </p:spTree>
    <p:extLst>
      <p:ext uri="{BB962C8B-B14F-4D97-AF65-F5344CB8AC3E}">
        <p14:creationId xmlns:p14="http://schemas.microsoft.com/office/powerpoint/2010/main" val="147435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3691"/>
            <a:ext cx="10515600" cy="156755"/>
          </a:xfrm>
        </p:spPr>
        <p:txBody>
          <a:bodyPr>
            <a:normAutofit fontScale="90000"/>
          </a:bodyPr>
          <a:lstStyle/>
          <a:p>
            <a:endParaRPr lang="tr-TR" dirty="0"/>
          </a:p>
        </p:txBody>
      </p:sp>
      <p:sp>
        <p:nvSpPr>
          <p:cNvPr id="3" name="İçerik Yer Tutucusu 2"/>
          <p:cNvSpPr>
            <a:spLocks noGrp="1"/>
          </p:cNvSpPr>
          <p:nvPr>
            <p:ph idx="1"/>
          </p:nvPr>
        </p:nvSpPr>
        <p:spPr>
          <a:xfrm>
            <a:off x="222069" y="444138"/>
            <a:ext cx="11639005" cy="6296296"/>
          </a:xfrm>
        </p:spPr>
        <p:txBody>
          <a:bodyPr>
            <a:normAutofit/>
          </a:bodyPr>
          <a:lstStyle/>
          <a:p>
            <a:pPr algn="just">
              <a:lnSpc>
                <a:spcPct val="150000"/>
              </a:lnSpc>
            </a:pPr>
            <a:r>
              <a:rPr lang="tr-TR" sz="1800" dirty="0" smtClean="0">
                <a:latin typeface="Arial Black" panose="020B0A04020102020204" pitchFamily="34" charset="0"/>
              </a:rPr>
              <a:t>Ancak o dönem Osmanlı Devleti’nin toprak bütünlüğünün korunmasından yana olan İngiltere bu teklifi reddetmişti. </a:t>
            </a:r>
          </a:p>
          <a:p>
            <a:pPr algn="just">
              <a:lnSpc>
                <a:spcPct val="150000"/>
              </a:lnSpc>
            </a:pPr>
            <a:r>
              <a:rPr lang="tr-TR" sz="1800" dirty="0" smtClean="0">
                <a:latin typeface="Arial Black" panose="020B0A04020102020204" pitchFamily="34" charset="0"/>
              </a:rPr>
              <a:t>Rusya planlarını uygulamaya koymak üzere ‘</a:t>
            </a:r>
            <a:r>
              <a:rPr lang="tr-TR" sz="1800" dirty="0" err="1" smtClean="0">
                <a:latin typeface="Arial Black" panose="020B0A04020102020204" pitchFamily="34" charset="0"/>
              </a:rPr>
              <a:t>ortadoksların</a:t>
            </a:r>
            <a:r>
              <a:rPr lang="tr-TR" sz="1800" dirty="0" smtClean="0">
                <a:latin typeface="Arial Black" panose="020B0A04020102020204" pitchFamily="34" charset="0"/>
              </a:rPr>
              <a:t> haklarını korumak’ bahanesiyle halkın çoğunluğunu </a:t>
            </a:r>
            <a:r>
              <a:rPr lang="tr-TR" sz="1800" dirty="0" err="1" smtClean="0">
                <a:latin typeface="Arial Black" panose="020B0A04020102020204" pitchFamily="34" charset="0"/>
              </a:rPr>
              <a:t>ortadoksların</a:t>
            </a:r>
            <a:r>
              <a:rPr lang="tr-TR" sz="1800" dirty="0" smtClean="0">
                <a:latin typeface="Arial Black" panose="020B0A04020102020204" pitchFamily="34" charset="0"/>
              </a:rPr>
              <a:t> oluşturduğu Osmanlı Devleti’nin Eflak-</a:t>
            </a:r>
            <a:r>
              <a:rPr lang="tr-TR" sz="1800" dirty="0" err="1" smtClean="0">
                <a:latin typeface="Arial Black" panose="020B0A04020102020204" pitchFamily="34" charset="0"/>
              </a:rPr>
              <a:t>Boğdan</a:t>
            </a:r>
            <a:r>
              <a:rPr lang="tr-TR" sz="1800" dirty="0" smtClean="0">
                <a:latin typeface="Arial Black" panose="020B0A04020102020204" pitchFamily="34" charset="0"/>
              </a:rPr>
              <a:t>(=bugünkü Romanya) topraklarını işgal etti. Osmanlı Devleti de Rusya’ya savaş açtı. </a:t>
            </a:r>
          </a:p>
          <a:p>
            <a:pPr algn="just">
              <a:lnSpc>
                <a:spcPct val="150000"/>
              </a:lnSpc>
            </a:pPr>
            <a:r>
              <a:rPr lang="tr-TR" sz="1800" dirty="0" smtClean="0">
                <a:latin typeface="Arial Black" panose="020B0A04020102020204" pitchFamily="34" charset="0"/>
              </a:rPr>
              <a:t>Tuna boylarında savaş devam ederken, Rusya, Sinop’taki 19 parçalık Osmanlı filosunu yaktı. </a:t>
            </a:r>
            <a:r>
              <a:rPr lang="tr-TR" sz="1800" dirty="0">
                <a:latin typeface="Arial Black" panose="020B0A04020102020204" pitchFamily="34" charset="0"/>
              </a:rPr>
              <a:t>Karadeniz’in ve Osmanlı Devleti’nin güvenliğinin tehlike altına girmesi </a:t>
            </a:r>
            <a:r>
              <a:rPr lang="tr-TR" sz="1800" dirty="0" smtClean="0">
                <a:latin typeface="Arial Black" panose="020B0A04020102020204" pitchFamily="34" charset="0"/>
              </a:rPr>
              <a:t>üzerine, Fransa </a:t>
            </a:r>
            <a:r>
              <a:rPr lang="tr-TR" sz="1800" dirty="0">
                <a:latin typeface="Arial Black" panose="020B0A04020102020204" pitchFamily="34" charset="0"/>
              </a:rPr>
              <a:t>ve </a:t>
            </a:r>
            <a:r>
              <a:rPr lang="tr-TR" sz="1800" dirty="0" smtClean="0">
                <a:latin typeface="Arial Black" panose="020B0A04020102020204" pitchFamily="34" charset="0"/>
              </a:rPr>
              <a:t>İngiltere de  </a:t>
            </a:r>
            <a:r>
              <a:rPr lang="tr-TR" sz="1800" dirty="0">
                <a:latin typeface="Arial Black" panose="020B0A04020102020204" pitchFamily="34" charset="0"/>
              </a:rPr>
              <a:t>Mart 1854’te Osmanlı Devleti’nin müttefikleri </a:t>
            </a:r>
            <a:r>
              <a:rPr lang="tr-TR" sz="1800" dirty="0" smtClean="0">
                <a:latin typeface="Arial Black" panose="020B0A04020102020204" pitchFamily="34" charset="0"/>
              </a:rPr>
              <a:t>olarak savaşa katıldılar. (İngiltere, Rusya’nın emellerini çok iyi biliyordu. Amacının sadece balkanları ele geçirmekle (Panslavizm) kalmayacağını Hindistan’a kadar gideceğini tahmin ediyordu. )</a:t>
            </a:r>
          </a:p>
          <a:p>
            <a:pPr algn="just">
              <a:lnSpc>
                <a:spcPct val="150000"/>
              </a:lnSpc>
            </a:pPr>
            <a:r>
              <a:rPr lang="tr-TR" sz="1800" dirty="0" smtClean="0">
                <a:latin typeface="Arial Black" panose="020B0A04020102020204" pitchFamily="34" charset="0"/>
              </a:rPr>
              <a:t>Osmanlı Devleti’nin tehlikeye düşmesi demek, kendi sömürge yollarının tehlikeye düşmesi demekti. Bu sebeple, İngiltere ve müttefiki olduğu Fransa, Rusya’ya karşı Osmanlı Devleti’nin yanında savaşa girdiler.</a:t>
            </a:r>
            <a:endParaRPr lang="tr-TR" sz="1800" dirty="0">
              <a:latin typeface="Arial Black" panose="020B0A04020102020204" pitchFamily="34" charset="0"/>
            </a:endParaRPr>
          </a:p>
        </p:txBody>
      </p:sp>
    </p:spTree>
    <p:extLst>
      <p:ext uri="{BB962C8B-B14F-4D97-AF65-F5344CB8AC3E}">
        <p14:creationId xmlns:p14="http://schemas.microsoft.com/office/powerpoint/2010/main" val="394155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1441"/>
            <a:ext cx="10515600" cy="156753"/>
          </a:xfrm>
        </p:spPr>
        <p:txBody>
          <a:bodyPr>
            <a:normAutofit fontScale="90000"/>
          </a:bodyPr>
          <a:lstStyle/>
          <a:p>
            <a:endParaRPr lang="tr-TR" dirty="0"/>
          </a:p>
        </p:txBody>
      </p:sp>
      <p:sp>
        <p:nvSpPr>
          <p:cNvPr id="3" name="İçerik Yer Tutucusu 2"/>
          <p:cNvSpPr>
            <a:spLocks noGrp="1"/>
          </p:cNvSpPr>
          <p:nvPr>
            <p:ph idx="1"/>
          </p:nvPr>
        </p:nvSpPr>
        <p:spPr>
          <a:xfrm>
            <a:off x="274319" y="1345473"/>
            <a:ext cx="11665131" cy="5290457"/>
          </a:xfrm>
        </p:spPr>
        <p:txBody>
          <a:bodyPr>
            <a:normAutofit/>
          </a:bodyPr>
          <a:lstStyle/>
          <a:p>
            <a:pPr algn="just">
              <a:lnSpc>
                <a:spcPct val="150000"/>
              </a:lnSpc>
            </a:pPr>
            <a:r>
              <a:rPr lang="tr-TR" sz="1800" dirty="0" smtClean="0">
                <a:latin typeface="Arial Black" panose="020B0A04020102020204" pitchFamily="34" charset="0"/>
              </a:rPr>
              <a:t>Osmanlı-İngiliz ve Fransız kuvvetleri Kırım’ın çok önemli bir kalesi olan </a:t>
            </a:r>
            <a:r>
              <a:rPr lang="tr-TR" sz="1800" dirty="0" err="1" smtClean="0">
                <a:latin typeface="Arial Black" panose="020B0A04020102020204" pitchFamily="34" charset="0"/>
              </a:rPr>
              <a:t>Sivastopol’u</a:t>
            </a:r>
            <a:r>
              <a:rPr lang="tr-TR" sz="1800" dirty="0" smtClean="0">
                <a:latin typeface="Arial Black" panose="020B0A04020102020204" pitchFamily="34" charset="0"/>
              </a:rPr>
              <a:t> kuşattılar. Kent karadan ve denizden uzun bir süre kuşatma altında kaldı ve sonunda bağlaşık devletlerinin (Osmanlı-İngiliz-Fransız) eline geçti. Bu sırada Çar </a:t>
            </a:r>
            <a:r>
              <a:rPr lang="tr-TR" sz="1800" dirty="0" err="1" smtClean="0">
                <a:latin typeface="Arial Black" panose="020B0A04020102020204" pitchFamily="34" charset="0"/>
              </a:rPr>
              <a:t>I.Nikola</a:t>
            </a:r>
            <a:r>
              <a:rPr lang="tr-TR" sz="1800" dirty="0" smtClean="0">
                <a:latin typeface="Arial Black" panose="020B0A04020102020204" pitchFamily="34" charset="0"/>
              </a:rPr>
              <a:t> ölmüştü. Yerine geçen </a:t>
            </a:r>
            <a:r>
              <a:rPr lang="tr-TR" sz="1800" dirty="0">
                <a:latin typeface="Arial Black" panose="020B0A04020102020204" pitchFamily="34" charset="0"/>
              </a:rPr>
              <a:t> II. </a:t>
            </a:r>
            <a:r>
              <a:rPr lang="tr-TR" sz="1800" dirty="0" err="1" smtClean="0">
                <a:latin typeface="Arial Black" panose="020B0A04020102020204" pitchFamily="34" charset="0"/>
              </a:rPr>
              <a:t>Aleksandr</a:t>
            </a:r>
            <a:r>
              <a:rPr lang="tr-TR" sz="1800" dirty="0">
                <a:latin typeface="Arial Black" panose="020B0A04020102020204" pitchFamily="34" charset="0"/>
              </a:rPr>
              <a:t> </a:t>
            </a:r>
            <a:r>
              <a:rPr lang="tr-TR" sz="1800" dirty="0" smtClean="0">
                <a:latin typeface="Arial Black" panose="020B0A04020102020204" pitchFamily="34" charset="0"/>
              </a:rPr>
              <a:t>barış </a:t>
            </a:r>
            <a:r>
              <a:rPr lang="tr-TR" sz="1800" dirty="0">
                <a:latin typeface="Arial Black" panose="020B0A04020102020204" pitchFamily="34" charset="0"/>
              </a:rPr>
              <a:t>istemek zorunda kaldı. Barış şartları Avusturya tarafından kendisine verilen bir ültimatomla bildirildi. II. </a:t>
            </a:r>
            <a:r>
              <a:rPr lang="tr-TR" sz="1800" dirty="0" err="1">
                <a:latin typeface="Arial Black" panose="020B0A04020102020204" pitchFamily="34" charset="0"/>
              </a:rPr>
              <a:t>Aleksandr</a:t>
            </a:r>
            <a:r>
              <a:rPr lang="tr-TR" sz="1800" dirty="0">
                <a:latin typeface="Arial Black" panose="020B0A04020102020204" pitchFamily="34" charset="0"/>
              </a:rPr>
              <a:t> istenen şartları esas tutarak barış teklifini kabul etti</a:t>
            </a:r>
            <a:r>
              <a:rPr lang="tr-TR" sz="1800" dirty="0" smtClean="0">
                <a:latin typeface="Arial Black" panose="020B0A04020102020204" pitchFamily="34" charset="0"/>
              </a:rPr>
              <a:t>. Savaşın sonuçlarını görüşmek üzere 1856 yılında Devletler Paris’te bir araya geldiler.</a:t>
            </a:r>
            <a:endParaRPr lang="tr-TR" sz="1800" dirty="0">
              <a:latin typeface="Arial Black" panose="020B0A04020102020204" pitchFamily="34" charset="0"/>
            </a:endParaRPr>
          </a:p>
        </p:txBody>
      </p:sp>
    </p:spTree>
    <p:extLst>
      <p:ext uri="{BB962C8B-B14F-4D97-AF65-F5344CB8AC3E}">
        <p14:creationId xmlns:p14="http://schemas.microsoft.com/office/powerpoint/2010/main" val="116279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470898"/>
          </a:xfrm>
        </p:spPr>
        <p:txBody>
          <a:bodyPr>
            <a:normAutofit/>
          </a:bodyPr>
          <a:lstStyle/>
          <a:p>
            <a:r>
              <a:rPr lang="tr-TR" sz="2000" dirty="0" smtClean="0">
                <a:latin typeface="Arial Black" panose="020B0A04020102020204" pitchFamily="34" charset="0"/>
              </a:rPr>
              <a:t>PARİS ANTLAŞMASI (1856)</a:t>
            </a:r>
            <a:endParaRPr lang="tr-TR" sz="2000" dirty="0">
              <a:latin typeface="Arial Black" panose="020B0A04020102020204" pitchFamily="34" charset="0"/>
            </a:endParaRPr>
          </a:p>
        </p:txBody>
      </p:sp>
      <p:sp>
        <p:nvSpPr>
          <p:cNvPr id="3" name="İçerik Yer Tutucusu 2"/>
          <p:cNvSpPr>
            <a:spLocks noGrp="1"/>
          </p:cNvSpPr>
          <p:nvPr>
            <p:ph idx="1"/>
          </p:nvPr>
        </p:nvSpPr>
        <p:spPr>
          <a:xfrm>
            <a:off x="222069" y="836024"/>
            <a:ext cx="11586754" cy="5721530"/>
          </a:xfrm>
        </p:spPr>
        <p:txBody>
          <a:bodyPr>
            <a:normAutofit fontScale="92500" lnSpcReduction="10000"/>
          </a:bodyPr>
          <a:lstStyle/>
          <a:p>
            <a:pPr algn="just">
              <a:lnSpc>
                <a:spcPct val="150000"/>
              </a:lnSpc>
            </a:pPr>
            <a:r>
              <a:rPr lang="tr-TR" sz="1800" dirty="0" smtClean="0">
                <a:latin typeface="Arial Black" panose="020B0A04020102020204" pitchFamily="34" charset="0"/>
              </a:rPr>
              <a:t>1. Anlaşma ile Osmanlı Devleti bir Avrupa Devleti sayıldı. Avrupa devletler hukukundan yararlanması kabul edildi. Toprak bütünlüğü Avrupa Devletlerinin garantisi altına alındı.</a:t>
            </a:r>
          </a:p>
          <a:p>
            <a:pPr algn="just">
              <a:lnSpc>
                <a:spcPct val="150000"/>
              </a:lnSpc>
            </a:pPr>
            <a:r>
              <a:rPr lang="tr-TR" sz="1800" dirty="0" smtClean="0">
                <a:latin typeface="Arial Black" panose="020B0A04020102020204" pitchFamily="34" charset="0"/>
              </a:rPr>
              <a:t>2. Karadeniz’in tarafsız bir deniz olması, savaş gemilerine kapalı ticaret gemilerine açık olması kabul edildi. (Osmanlı Devleti ve Rusya Karadeniz’de savaş gemisi bulundurmayacaklar.)</a:t>
            </a:r>
          </a:p>
          <a:p>
            <a:pPr algn="just">
              <a:lnSpc>
                <a:spcPct val="150000"/>
              </a:lnSpc>
            </a:pPr>
            <a:r>
              <a:rPr lang="tr-TR" sz="1800" dirty="0" smtClean="0">
                <a:latin typeface="Arial Black" panose="020B0A04020102020204" pitchFamily="34" charset="0"/>
              </a:rPr>
              <a:t>3. Boğazlar 1841 Londra Sözleşmesi’ne göre yönetilecektir.</a:t>
            </a:r>
          </a:p>
          <a:p>
            <a:pPr algn="just">
              <a:lnSpc>
                <a:spcPct val="150000"/>
              </a:lnSpc>
            </a:pPr>
            <a:r>
              <a:rPr lang="tr-TR" sz="1800" dirty="0" smtClean="0">
                <a:latin typeface="Arial Black" panose="020B0A04020102020204" pitchFamily="34" charset="0"/>
              </a:rPr>
              <a:t>4. İki tarafta savaşta aldıkları toprakları geri verecektir.</a:t>
            </a:r>
          </a:p>
          <a:p>
            <a:pPr algn="just">
              <a:lnSpc>
                <a:spcPct val="150000"/>
              </a:lnSpc>
            </a:pPr>
            <a:r>
              <a:rPr lang="tr-TR" sz="1800" dirty="0" smtClean="0">
                <a:latin typeface="Arial Black" panose="020B0A04020102020204" pitchFamily="34" charset="0"/>
              </a:rPr>
              <a:t>5. Eflak ve </a:t>
            </a:r>
            <a:r>
              <a:rPr lang="tr-TR" sz="1800" dirty="0" err="1" smtClean="0">
                <a:latin typeface="Arial Black" panose="020B0A04020102020204" pitchFamily="34" charset="0"/>
              </a:rPr>
              <a:t>Boğdan’a</a:t>
            </a:r>
            <a:r>
              <a:rPr lang="tr-TR" sz="1800" dirty="0" smtClean="0">
                <a:latin typeface="Arial Black" panose="020B0A04020102020204" pitchFamily="34" charset="0"/>
              </a:rPr>
              <a:t> muhtarlık(özerklik) verilecektir.</a:t>
            </a:r>
          </a:p>
          <a:p>
            <a:pPr algn="just">
              <a:lnSpc>
                <a:spcPct val="150000"/>
              </a:lnSpc>
            </a:pPr>
            <a:r>
              <a:rPr lang="tr-TR" sz="1800" dirty="0" smtClean="0">
                <a:latin typeface="Arial Black" panose="020B0A04020102020204" pitchFamily="34" charset="0"/>
              </a:rPr>
              <a:t>6. Tuna üzerinde ticaret gemileri serbest dolaşacak. Bu antlaşmayı imzalayan devletlerden oluşan bir komisyon yönetecektir.</a:t>
            </a:r>
          </a:p>
          <a:p>
            <a:pPr algn="just">
              <a:lnSpc>
                <a:spcPct val="150000"/>
              </a:lnSpc>
            </a:pPr>
            <a:r>
              <a:rPr lang="tr-TR" sz="1800" dirty="0" smtClean="0">
                <a:latin typeface="Arial Black" panose="020B0A04020102020204" pitchFamily="34" charset="0"/>
              </a:rPr>
              <a:t>7. Paris Antlaşması sırasında, Osmanlı Devleti’nin ilan ettiği ‘ıslahat fermanı’ dikkate alınacak fakat ıslahatlara karışılmayacak</a:t>
            </a:r>
            <a:r>
              <a:rPr lang="tr-TR" sz="1800" dirty="0">
                <a:latin typeface="Arial Black" panose="020B0A04020102020204" pitchFamily="34" charset="0"/>
              </a:rPr>
              <a:t>. </a:t>
            </a:r>
            <a:r>
              <a:rPr lang="tr-TR" sz="1800" dirty="0" smtClean="0">
                <a:latin typeface="Arial Black" panose="020B0A04020102020204" pitchFamily="34" charset="0"/>
              </a:rPr>
              <a:t>Ancak </a:t>
            </a:r>
            <a:r>
              <a:rPr lang="tr-TR" sz="1800" dirty="0">
                <a:latin typeface="Arial Black" panose="020B0A04020102020204" pitchFamily="34" charset="0"/>
              </a:rPr>
              <a:t>Islahat Fermanı’nın bu anlaşmada yer </a:t>
            </a:r>
            <a:r>
              <a:rPr lang="tr-TR" sz="1800" dirty="0" smtClean="0">
                <a:latin typeface="Arial Black" panose="020B0A04020102020204" pitchFamily="34" charset="0"/>
              </a:rPr>
              <a:t>alması, </a:t>
            </a:r>
            <a:r>
              <a:rPr lang="tr-TR" sz="1800" dirty="0">
                <a:latin typeface="Arial Black" panose="020B0A04020102020204" pitchFamily="34" charset="0"/>
              </a:rPr>
              <a:t>Avrupa devletlerinin sürekli Osmanlı Devleti’nin içişlerine karışmalarına zemin hazırlamıştır.</a:t>
            </a:r>
            <a:endParaRPr lang="tr-TR" sz="1800" dirty="0" smtClean="0">
              <a:latin typeface="Arial Black" panose="020B0A04020102020204" pitchFamily="34" charset="0"/>
            </a:endParaRPr>
          </a:p>
          <a:p>
            <a:pPr algn="just">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103994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79458"/>
          </a:xfrm>
        </p:spPr>
        <p:txBody>
          <a:bodyPr>
            <a:normAutofit/>
          </a:bodyPr>
          <a:lstStyle/>
          <a:p>
            <a:r>
              <a:rPr lang="tr-TR" sz="2000" dirty="0" smtClean="0">
                <a:latin typeface="Arial Black" panose="020B0A04020102020204" pitchFamily="34" charset="0"/>
              </a:rPr>
              <a:t>ISLAHAT FERMANI (1856) </a:t>
            </a:r>
            <a:endParaRPr lang="tr-TR" sz="2000" dirty="0">
              <a:latin typeface="Arial Black" panose="020B0A04020102020204" pitchFamily="34" charset="0"/>
            </a:endParaRPr>
          </a:p>
        </p:txBody>
      </p:sp>
      <p:sp>
        <p:nvSpPr>
          <p:cNvPr id="3" name="İçerik Yer Tutucusu 2"/>
          <p:cNvSpPr>
            <a:spLocks noGrp="1"/>
          </p:cNvSpPr>
          <p:nvPr>
            <p:ph idx="1"/>
          </p:nvPr>
        </p:nvSpPr>
        <p:spPr>
          <a:xfrm>
            <a:off x="143691" y="744584"/>
            <a:ext cx="11913326" cy="6021976"/>
          </a:xfrm>
        </p:spPr>
        <p:txBody>
          <a:bodyPr>
            <a:normAutofit fontScale="92500" lnSpcReduction="10000"/>
          </a:bodyPr>
          <a:lstStyle/>
          <a:p>
            <a:pPr algn="just">
              <a:lnSpc>
                <a:spcPct val="150000"/>
              </a:lnSpc>
            </a:pPr>
            <a:r>
              <a:rPr lang="tr-TR" sz="1800" dirty="0">
                <a:latin typeface="Arial Black" panose="020B0A04020102020204" pitchFamily="34" charset="0"/>
              </a:rPr>
              <a:t>Savaşta Rusya’ya karşı Osmanlı Devleti’ni destekleyen Batılı devletler Rusya’nın </a:t>
            </a:r>
            <a:r>
              <a:rPr lang="tr-TR" sz="1800" dirty="0" err="1" smtClean="0">
                <a:latin typeface="Arial Black" panose="020B0A04020102020204" pitchFamily="34" charset="0"/>
              </a:rPr>
              <a:t>hristiyan</a:t>
            </a:r>
            <a:r>
              <a:rPr lang="tr-TR" sz="1800" dirty="0" smtClean="0">
                <a:latin typeface="Arial Black" panose="020B0A04020102020204" pitchFamily="34" charset="0"/>
              </a:rPr>
              <a:t> </a:t>
            </a:r>
            <a:r>
              <a:rPr lang="tr-TR" sz="1800" dirty="0">
                <a:latin typeface="Arial Black" panose="020B0A04020102020204" pitchFamily="34" charset="0"/>
              </a:rPr>
              <a:t>kozunu kullanarak Avrupa kamuoyunu Osmanlı Devleti aleyhine harekete geçirmesi tehlikesine karşı Bâbıâli’nin mutlaka </a:t>
            </a:r>
            <a:r>
              <a:rPr lang="tr-TR" sz="1800" dirty="0" err="1" smtClean="0">
                <a:latin typeface="Arial Black" panose="020B0A04020102020204" pitchFamily="34" charset="0"/>
              </a:rPr>
              <a:t>hristiyanların</a:t>
            </a:r>
            <a:r>
              <a:rPr lang="tr-TR" sz="1800" dirty="0" smtClean="0">
                <a:latin typeface="Arial Black" panose="020B0A04020102020204" pitchFamily="34" charset="0"/>
              </a:rPr>
              <a:t> </a:t>
            </a:r>
            <a:r>
              <a:rPr lang="tr-TR" sz="1800" dirty="0">
                <a:latin typeface="Arial Black" panose="020B0A04020102020204" pitchFamily="34" charset="0"/>
              </a:rPr>
              <a:t>haklarıyla ilgili yeni düzenlemeler yapmasını istiyorlardı.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Nitekim </a:t>
            </a:r>
            <a:r>
              <a:rPr lang="tr-TR" sz="1800" dirty="0">
                <a:latin typeface="Arial Black" panose="020B0A04020102020204" pitchFamily="34" charset="0"/>
              </a:rPr>
              <a:t>barış antlaşmasına esas olacak hususları belirlemek üzere Viyana’da toplanan konferansta </a:t>
            </a:r>
            <a:r>
              <a:rPr lang="tr-TR" sz="1800" dirty="0" smtClean="0">
                <a:latin typeface="Arial Black" panose="020B0A04020102020204" pitchFamily="34" charset="0"/>
              </a:rPr>
              <a:t>tespit </a:t>
            </a:r>
            <a:r>
              <a:rPr lang="tr-TR" sz="1800" dirty="0">
                <a:latin typeface="Arial Black" panose="020B0A04020102020204" pitchFamily="34" charset="0"/>
              </a:rPr>
              <a:t>edilen </a:t>
            </a:r>
            <a:r>
              <a:rPr lang="tr-TR" sz="1800" dirty="0" smtClean="0">
                <a:latin typeface="Arial Black" panose="020B0A04020102020204" pitchFamily="34" charset="0"/>
              </a:rPr>
              <a:t>4 </a:t>
            </a:r>
            <a:r>
              <a:rPr lang="tr-TR" sz="1800" dirty="0">
                <a:latin typeface="Arial Black" panose="020B0A04020102020204" pitchFamily="34" charset="0"/>
              </a:rPr>
              <a:t>esastan </a:t>
            </a:r>
            <a:r>
              <a:rPr lang="tr-TR" sz="1800" dirty="0" smtClean="0">
                <a:latin typeface="Arial Black" panose="020B0A04020102020204" pitchFamily="34" charset="0"/>
              </a:rPr>
              <a:t>sonuncusu Osmanlıya, gayrimüslimleri </a:t>
            </a:r>
            <a:r>
              <a:rPr lang="tr-TR" sz="1800" dirty="0" err="1">
                <a:latin typeface="Arial Black" panose="020B0A04020102020204" pitchFamily="34" charset="0"/>
              </a:rPr>
              <a:t>müslümanlarla</a:t>
            </a:r>
            <a:r>
              <a:rPr lang="tr-TR" sz="1800" dirty="0">
                <a:latin typeface="Arial Black" panose="020B0A04020102020204" pitchFamily="34" charset="0"/>
              </a:rPr>
              <a:t> eşit haklara kavuşturacak yeni bir ıslahat programının ilânını şart koşuyordu.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Gayrimüslimlere </a:t>
            </a:r>
            <a:r>
              <a:rPr lang="tr-TR" sz="1800" dirty="0">
                <a:latin typeface="Arial Black" panose="020B0A04020102020204" pitchFamily="34" charset="0"/>
              </a:rPr>
              <a:t>verilecek haklar, Avrupa devletlerinin müşterek teminatları altına alınmak üzere özel bir madde ile barış antlaşmasına eklenecekti. </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Bâbıâli</a:t>
            </a:r>
            <a:r>
              <a:rPr lang="tr-TR" sz="1800" dirty="0">
                <a:latin typeface="Arial Black" panose="020B0A04020102020204" pitchFamily="34" charset="0"/>
              </a:rPr>
              <a:t>, kendi iç meselesi olan ıslahat konusunun antlaşmaya eklenmesinin hâkimiyet haklarına zarar vereceğini, bunun ayrıca devletler hukukuna da aykırı olduğunu ileri sürerek teklifi reddetti. Durumun gerginleşmesi üzerine Fransa’nın tavsiyesiyle hükümet </a:t>
            </a:r>
            <a:r>
              <a:rPr lang="tr-TR" sz="1800" dirty="0" smtClean="0">
                <a:latin typeface="Arial Black" panose="020B0A04020102020204" pitchFamily="34" charset="0"/>
              </a:rPr>
              <a:t>gayrimüslimler </a:t>
            </a:r>
            <a:r>
              <a:rPr lang="tr-TR" sz="1800" dirty="0">
                <a:latin typeface="Arial Black" panose="020B0A04020102020204" pitchFamily="34" charset="0"/>
              </a:rPr>
              <a:t>hakkındaki iyi niyetini göstermek </a:t>
            </a:r>
            <a:r>
              <a:rPr lang="tr-TR" sz="1800" dirty="0" smtClean="0">
                <a:latin typeface="Arial Black" panose="020B0A04020102020204" pitchFamily="34" charset="0"/>
              </a:rPr>
              <a:t>için Cizye vergisinin kaldırılacağı, gayrimüslimlerin </a:t>
            </a:r>
            <a:r>
              <a:rPr lang="tr-TR" sz="1800" dirty="0">
                <a:latin typeface="Arial Black" panose="020B0A04020102020204" pitchFamily="34" charset="0"/>
              </a:rPr>
              <a:t>orduya ve idarî görevlere alınacağını açıkladı. </a:t>
            </a:r>
            <a:r>
              <a:rPr lang="tr-TR" sz="1800" dirty="0" smtClean="0">
                <a:latin typeface="Arial Black" panose="020B0A04020102020204" pitchFamily="34" charset="0"/>
              </a:rPr>
              <a:t>1855’te </a:t>
            </a:r>
            <a:r>
              <a:rPr lang="tr-TR" sz="1800" dirty="0">
                <a:latin typeface="Arial Black" panose="020B0A04020102020204" pitchFamily="34" charset="0"/>
              </a:rPr>
              <a:t>ilân edilen karara göre </a:t>
            </a:r>
            <a:r>
              <a:rPr lang="tr-TR" sz="1800" dirty="0" smtClean="0">
                <a:latin typeface="Arial Black" panose="020B0A04020102020204" pitchFamily="34" charset="0"/>
              </a:rPr>
              <a:t>gayrimüslimler </a:t>
            </a:r>
            <a:r>
              <a:rPr lang="tr-TR" sz="1800" dirty="0">
                <a:latin typeface="Arial Black" panose="020B0A04020102020204" pitchFamily="34" charset="0"/>
              </a:rPr>
              <a:t>askerlikte miralaylığa, idarede ise birinci dereceye kadar yükselebileceklerdi. Ayrıca izin almadan kiliselerini inşa ve tamir edebileceklerdi. Fakat karara en büyük tepki </a:t>
            </a:r>
            <a:r>
              <a:rPr lang="tr-TR" sz="1800" dirty="0" smtClean="0">
                <a:latin typeface="Arial Black" panose="020B0A04020102020204" pitchFamily="34" charset="0"/>
              </a:rPr>
              <a:t>gayrimüslimlerden geldi.</a:t>
            </a:r>
            <a:endParaRPr lang="tr-TR" sz="1800" dirty="0">
              <a:latin typeface="Arial Black" panose="020B0A04020102020204" pitchFamily="34" charset="0"/>
            </a:endParaRPr>
          </a:p>
        </p:txBody>
      </p:sp>
    </p:spTree>
    <p:extLst>
      <p:ext uri="{BB962C8B-B14F-4D97-AF65-F5344CB8AC3E}">
        <p14:creationId xmlns:p14="http://schemas.microsoft.com/office/powerpoint/2010/main" val="11571917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5350</TotalTime>
  <Words>1532</Words>
  <Application>Microsoft Office PowerPoint</Application>
  <PresentationFormat>Geniş ekran</PresentationFormat>
  <Paragraphs>49</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Arial Black</vt:lpstr>
      <vt:lpstr>Calibri</vt:lpstr>
      <vt:lpstr>Calibri Light</vt:lpstr>
      <vt:lpstr>Office Teması</vt:lpstr>
      <vt:lpstr>PowerPoint Sunusu</vt:lpstr>
      <vt:lpstr>ŞARK MESELESİ (DOĞU MESELESİ)</vt:lpstr>
      <vt:lpstr>PowerPoint Sunusu</vt:lpstr>
      <vt:lpstr>PowerPoint Sunusu</vt:lpstr>
      <vt:lpstr>KIRIM SAVAŞI (1854-1856) </vt:lpstr>
      <vt:lpstr>PowerPoint Sunusu</vt:lpstr>
      <vt:lpstr>PowerPoint Sunusu</vt:lpstr>
      <vt:lpstr>PARİS ANTLAŞMASI (1856)</vt:lpstr>
      <vt:lpstr>ISLAHAT FERMANI (1856) </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Mustafa Zenginbaş</cp:lastModifiedBy>
  <cp:revision>188</cp:revision>
  <dcterms:created xsi:type="dcterms:W3CDTF">2020-10-12T19:58:09Z</dcterms:created>
  <dcterms:modified xsi:type="dcterms:W3CDTF">2022-11-07T14:12:39Z</dcterms:modified>
</cp:coreProperties>
</file>