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325" r:id="rId2"/>
    <p:sldId id="326" r:id="rId3"/>
    <p:sldId id="327" r:id="rId4"/>
    <p:sldId id="328" r:id="rId5"/>
    <p:sldId id="329" r:id="rId6"/>
    <p:sldId id="330" r:id="rId7"/>
    <p:sldId id="331" r:id="rId8"/>
    <p:sldId id="332" r:id="rId9"/>
    <p:sldId id="333" r:id="rId10"/>
    <p:sldId id="334" r:id="rId11"/>
    <p:sldId id="335" r:id="rId12"/>
    <p:sldId id="336" r:id="rId13"/>
    <p:sldId id="337" r:id="rId14"/>
    <p:sldId id="338" r:id="rId15"/>
    <p:sldId id="339" r:id="rId16"/>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59" autoAdjust="0"/>
    <p:restoredTop sz="94849" autoAdjust="0"/>
  </p:normalViewPr>
  <p:slideViewPr>
    <p:cSldViewPr snapToGrid="0">
      <p:cViewPr varScale="1">
        <p:scale>
          <a:sx n="83" d="100"/>
          <a:sy n="83" d="100"/>
        </p:scale>
        <p:origin x="504" y="91"/>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DB0607-A411-4EF3-9C2F-B8369FB75343}" type="datetimeFigureOut">
              <a:rPr lang="tr-TR" smtClean="0"/>
              <a:t>7.11.2022</a:t>
            </a:fld>
            <a:endParaRPr lang="tr-TR"/>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Alt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CB4543-D231-44DA-992C-06B3BB422ADA}" type="slidenum">
              <a:rPr lang="tr-TR" smtClean="0"/>
              <a:t>‹#›</a:t>
            </a:fld>
            <a:endParaRPr lang="tr-TR"/>
          </a:p>
        </p:txBody>
      </p:sp>
    </p:spTree>
    <p:extLst>
      <p:ext uri="{BB962C8B-B14F-4D97-AF65-F5344CB8AC3E}">
        <p14:creationId xmlns:p14="http://schemas.microsoft.com/office/powerpoint/2010/main" val="33404835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1122363"/>
            <a:ext cx="9144000" cy="2387600"/>
          </a:xfrm>
        </p:spPr>
        <p:txBody>
          <a:bodyPr anchor="b"/>
          <a:lstStyle>
            <a:lvl1pPr algn="ctr">
              <a:defRPr sz="6000"/>
            </a:lvl1pPr>
          </a:lstStyle>
          <a:p>
            <a:r>
              <a:rPr lang="tr-TR" smtClean="0"/>
              <a:t>Asıl başlık stili için tıklatın</a:t>
            </a:r>
            <a:endParaRPr lang="tr-TR"/>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smtClean="0"/>
              <a:t>Asıl alt başlık stilini düzenlemek için tıklayın</a:t>
            </a:r>
            <a:endParaRPr lang="tr-TR"/>
          </a:p>
        </p:txBody>
      </p:sp>
      <p:sp>
        <p:nvSpPr>
          <p:cNvPr id="4" name="Veri Yer Tutucusu 3"/>
          <p:cNvSpPr>
            <a:spLocks noGrp="1"/>
          </p:cNvSpPr>
          <p:nvPr>
            <p:ph type="dt" sz="half" idx="10"/>
          </p:nvPr>
        </p:nvSpPr>
        <p:spPr/>
        <p:txBody>
          <a:bodyPr/>
          <a:lstStyle/>
          <a:p>
            <a:fld id="{2830BD2C-FFA5-4655-AFA7-F13AD9E35789}" type="datetimeFigureOut">
              <a:rPr lang="tr-TR" smtClean="0"/>
              <a:t>7.11.2022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C0D496C8-3D58-4948-8512-759FD7DCA725}" type="slidenum">
              <a:rPr lang="tr-TR" smtClean="0"/>
              <a:t>‹#›</a:t>
            </a:fld>
            <a:endParaRPr lang="tr-TR"/>
          </a:p>
        </p:txBody>
      </p:sp>
    </p:spTree>
    <p:extLst>
      <p:ext uri="{BB962C8B-B14F-4D97-AF65-F5344CB8AC3E}">
        <p14:creationId xmlns:p14="http://schemas.microsoft.com/office/powerpoint/2010/main" val="3795525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Dikey Metin Yer Tutucusu 2"/>
          <p:cNvSpPr>
            <a:spLocks noGrp="1"/>
          </p:cNvSpPr>
          <p:nvPr>
            <p:ph type="body" orient="vert" idx="1"/>
          </p:nvPr>
        </p:nvSpPr>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2830BD2C-FFA5-4655-AFA7-F13AD9E35789}" type="datetimeFigureOut">
              <a:rPr lang="tr-TR" smtClean="0"/>
              <a:t>7.11.2022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C0D496C8-3D58-4948-8512-759FD7DCA725}" type="slidenum">
              <a:rPr lang="tr-TR" smtClean="0"/>
              <a:t>‹#›</a:t>
            </a:fld>
            <a:endParaRPr lang="tr-TR"/>
          </a:p>
        </p:txBody>
      </p:sp>
    </p:spTree>
    <p:extLst>
      <p:ext uri="{BB962C8B-B14F-4D97-AF65-F5344CB8AC3E}">
        <p14:creationId xmlns:p14="http://schemas.microsoft.com/office/powerpoint/2010/main" val="39695320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365125"/>
            <a:ext cx="2628900" cy="5811838"/>
          </a:xfrm>
        </p:spPr>
        <p:txBody>
          <a:bodyPr vert="eaVert"/>
          <a:lstStyle/>
          <a:p>
            <a:r>
              <a:rPr lang="tr-TR" smtClean="0"/>
              <a:t>Asıl başlık stili için tıklatın</a:t>
            </a:r>
            <a:endParaRPr lang="tr-TR"/>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2830BD2C-FFA5-4655-AFA7-F13AD9E35789}" type="datetimeFigureOut">
              <a:rPr lang="tr-TR" smtClean="0"/>
              <a:t>7.11.2022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C0D496C8-3D58-4948-8512-759FD7DCA725}" type="slidenum">
              <a:rPr lang="tr-TR" smtClean="0"/>
              <a:t>‹#›</a:t>
            </a:fld>
            <a:endParaRPr lang="tr-TR"/>
          </a:p>
        </p:txBody>
      </p:sp>
    </p:spTree>
    <p:extLst>
      <p:ext uri="{BB962C8B-B14F-4D97-AF65-F5344CB8AC3E}">
        <p14:creationId xmlns:p14="http://schemas.microsoft.com/office/powerpoint/2010/main" val="23589592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idx="1"/>
          </p:nvPr>
        </p:nvSpPr>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2830BD2C-FFA5-4655-AFA7-F13AD9E35789}" type="datetimeFigureOut">
              <a:rPr lang="tr-TR" smtClean="0"/>
              <a:t>7.11.2022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C0D496C8-3D58-4948-8512-759FD7DCA725}" type="slidenum">
              <a:rPr lang="tr-TR" smtClean="0"/>
              <a:t>‹#›</a:t>
            </a:fld>
            <a:endParaRPr lang="tr-TR"/>
          </a:p>
        </p:txBody>
      </p:sp>
    </p:spTree>
    <p:extLst>
      <p:ext uri="{BB962C8B-B14F-4D97-AF65-F5344CB8AC3E}">
        <p14:creationId xmlns:p14="http://schemas.microsoft.com/office/powerpoint/2010/main" val="4117687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Unvan 1"/>
          <p:cNvSpPr>
            <a:spLocks noGrp="1"/>
          </p:cNvSpPr>
          <p:nvPr>
            <p:ph type="title"/>
          </p:nvPr>
        </p:nvSpPr>
        <p:spPr>
          <a:xfrm>
            <a:off x="831850" y="1709738"/>
            <a:ext cx="10515600" cy="2852737"/>
          </a:xfrm>
        </p:spPr>
        <p:txBody>
          <a:bodyPr anchor="b"/>
          <a:lstStyle>
            <a:lvl1pPr>
              <a:defRPr sz="6000"/>
            </a:lvl1pPr>
          </a:lstStyle>
          <a:p>
            <a:r>
              <a:rPr lang="tr-TR" smtClean="0"/>
              <a:t>Asıl başlık stili için tıklatın</a:t>
            </a:r>
            <a:endParaRPr lang="tr-TR"/>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smtClean="0"/>
              <a:t>Asıl metin stillerini düzenle</a:t>
            </a:r>
          </a:p>
        </p:txBody>
      </p:sp>
      <p:sp>
        <p:nvSpPr>
          <p:cNvPr id="4" name="Veri Yer Tutucusu 3"/>
          <p:cNvSpPr>
            <a:spLocks noGrp="1"/>
          </p:cNvSpPr>
          <p:nvPr>
            <p:ph type="dt" sz="half" idx="10"/>
          </p:nvPr>
        </p:nvSpPr>
        <p:spPr/>
        <p:txBody>
          <a:bodyPr/>
          <a:lstStyle/>
          <a:p>
            <a:fld id="{2830BD2C-FFA5-4655-AFA7-F13AD9E35789}" type="datetimeFigureOut">
              <a:rPr lang="tr-TR" smtClean="0"/>
              <a:t>7.11.2022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C0D496C8-3D58-4948-8512-759FD7DCA725}" type="slidenum">
              <a:rPr lang="tr-TR" smtClean="0"/>
              <a:t>‹#›</a:t>
            </a:fld>
            <a:endParaRPr lang="tr-TR"/>
          </a:p>
        </p:txBody>
      </p:sp>
    </p:spTree>
    <p:extLst>
      <p:ext uri="{BB962C8B-B14F-4D97-AF65-F5344CB8AC3E}">
        <p14:creationId xmlns:p14="http://schemas.microsoft.com/office/powerpoint/2010/main" val="9089555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sz="half" idx="1"/>
          </p:nvPr>
        </p:nvSpPr>
        <p:spPr>
          <a:xfrm>
            <a:off x="838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İçerik Yer Tutucusu 3"/>
          <p:cNvSpPr>
            <a:spLocks noGrp="1"/>
          </p:cNvSpPr>
          <p:nvPr>
            <p:ph sz="half" idx="2"/>
          </p:nvPr>
        </p:nvSpPr>
        <p:spPr>
          <a:xfrm>
            <a:off x="6172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Veri Yer Tutucusu 4"/>
          <p:cNvSpPr>
            <a:spLocks noGrp="1"/>
          </p:cNvSpPr>
          <p:nvPr>
            <p:ph type="dt" sz="half" idx="10"/>
          </p:nvPr>
        </p:nvSpPr>
        <p:spPr/>
        <p:txBody>
          <a:bodyPr/>
          <a:lstStyle/>
          <a:p>
            <a:fld id="{2830BD2C-FFA5-4655-AFA7-F13AD9E35789}" type="datetimeFigureOut">
              <a:rPr lang="tr-TR" smtClean="0"/>
              <a:t>7.11.2022</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C0D496C8-3D58-4948-8512-759FD7DCA725}" type="slidenum">
              <a:rPr lang="tr-TR" smtClean="0"/>
              <a:t>‹#›</a:t>
            </a:fld>
            <a:endParaRPr lang="tr-TR"/>
          </a:p>
        </p:txBody>
      </p:sp>
    </p:spTree>
    <p:extLst>
      <p:ext uri="{BB962C8B-B14F-4D97-AF65-F5344CB8AC3E}">
        <p14:creationId xmlns:p14="http://schemas.microsoft.com/office/powerpoint/2010/main" val="1912142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p:cNvSpPr>
            <a:spLocks noGrp="1"/>
          </p:cNvSpPr>
          <p:nvPr>
            <p:ph type="title"/>
          </p:nvPr>
        </p:nvSpPr>
        <p:spPr>
          <a:xfrm>
            <a:off x="839788" y="365125"/>
            <a:ext cx="10515600" cy="1325563"/>
          </a:xfrm>
        </p:spPr>
        <p:txBody>
          <a:bodyPr/>
          <a:lstStyle/>
          <a:p>
            <a:r>
              <a:rPr lang="tr-TR" smtClean="0"/>
              <a:t>Asıl başlık stili için tıklatın</a:t>
            </a:r>
            <a:endParaRPr lang="tr-TR"/>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İçerik Yer Tutucusu 3"/>
          <p:cNvSpPr>
            <a:spLocks noGrp="1"/>
          </p:cNvSpPr>
          <p:nvPr>
            <p:ph sz="half" idx="2"/>
          </p:nvPr>
        </p:nvSpPr>
        <p:spPr>
          <a:xfrm>
            <a:off x="839788" y="2505075"/>
            <a:ext cx="5157787"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İçerik Yer Tutucusu 5"/>
          <p:cNvSpPr>
            <a:spLocks noGrp="1"/>
          </p:cNvSpPr>
          <p:nvPr>
            <p:ph sz="quarter" idx="4"/>
          </p:nvPr>
        </p:nvSpPr>
        <p:spPr>
          <a:xfrm>
            <a:off x="6172200" y="2505075"/>
            <a:ext cx="5183188"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Veri Yer Tutucusu 6"/>
          <p:cNvSpPr>
            <a:spLocks noGrp="1"/>
          </p:cNvSpPr>
          <p:nvPr>
            <p:ph type="dt" sz="half" idx="10"/>
          </p:nvPr>
        </p:nvSpPr>
        <p:spPr/>
        <p:txBody>
          <a:bodyPr/>
          <a:lstStyle/>
          <a:p>
            <a:fld id="{2830BD2C-FFA5-4655-AFA7-F13AD9E35789}" type="datetimeFigureOut">
              <a:rPr lang="tr-TR" smtClean="0"/>
              <a:t>7.11.2022</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C0D496C8-3D58-4948-8512-759FD7DCA725}" type="slidenum">
              <a:rPr lang="tr-TR" smtClean="0"/>
              <a:t>‹#›</a:t>
            </a:fld>
            <a:endParaRPr lang="tr-TR"/>
          </a:p>
        </p:txBody>
      </p:sp>
    </p:spTree>
    <p:extLst>
      <p:ext uri="{BB962C8B-B14F-4D97-AF65-F5344CB8AC3E}">
        <p14:creationId xmlns:p14="http://schemas.microsoft.com/office/powerpoint/2010/main" val="2632035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Veri Yer Tutucusu 2"/>
          <p:cNvSpPr>
            <a:spLocks noGrp="1"/>
          </p:cNvSpPr>
          <p:nvPr>
            <p:ph type="dt" sz="half" idx="10"/>
          </p:nvPr>
        </p:nvSpPr>
        <p:spPr/>
        <p:txBody>
          <a:bodyPr/>
          <a:lstStyle/>
          <a:p>
            <a:fld id="{2830BD2C-FFA5-4655-AFA7-F13AD9E35789}" type="datetimeFigureOut">
              <a:rPr lang="tr-TR" smtClean="0"/>
              <a:t>7.11.2022</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C0D496C8-3D58-4948-8512-759FD7DCA725}" type="slidenum">
              <a:rPr lang="tr-TR" smtClean="0"/>
              <a:t>‹#›</a:t>
            </a:fld>
            <a:endParaRPr lang="tr-TR"/>
          </a:p>
        </p:txBody>
      </p:sp>
    </p:spTree>
    <p:extLst>
      <p:ext uri="{BB962C8B-B14F-4D97-AF65-F5344CB8AC3E}">
        <p14:creationId xmlns:p14="http://schemas.microsoft.com/office/powerpoint/2010/main" val="885773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2830BD2C-FFA5-4655-AFA7-F13AD9E35789}" type="datetimeFigureOut">
              <a:rPr lang="tr-TR" smtClean="0"/>
              <a:t>7.11.2022</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C0D496C8-3D58-4948-8512-759FD7DCA725}" type="slidenum">
              <a:rPr lang="tr-TR" smtClean="0"/>
              <a:t>‹#›</a:t>
            </a:fld>
            <a:endParaRPr lang="tr-TR"/>
          </a:p>
        </p:txBody>
      </p:sp>
    </p:spTree>
    <p:extLst>
      <p:ext uri="{BB962C8B-B14F-4D97-AF65-F5344CB8AC3E}">
        <p14:creationId xmlns:p14="http://schemas.microsoft.com/office/powerpoint/2010/main" val="33098749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2830BD2C-FFA5-4655-AFA7-F13AD9E35789}" type="datetimeFigureOut">
              <a:rPr lang="tr-TR" smtClean="0"/>
              <a:t>7.11.2022</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C0D496C8-3D58-4948-8512-759FD7DCA725}" type="slidenum">
              <a:rPr lang="tr-TR" smtClean="0"/>
              <a:t>‹#›</a:t>
            </a:fld>
            <a:endParaRPr lang="tr-TR"/>
          </a:p>
        </p:txBody>
      </p:sp>
    </p:spTree>
    <p:extLst>
      <p:ext uri="{BB962C8B-B14F-4D97-AF65-F5344CB8AC3E}">
        <p14:creationId xmlns:p14="http://schemas.microsoft.com/office/powerpoint/2010/main" val="18763530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2830BD2C-FFA5-4655-AFA7-F13AD9E35789}" type="datetimeFigureOut">
              <a:rPr lang="tr-TR" smtClean="0"/>
              <a:t>7.11.2022</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C0D496C8-3D58-4948-8512-759FD7DCA725}" type="slidenum">
              <a:rPr lang="tr-TR" smtClean="0"/>
              <a:t>‹#›</a:t>
            </a:fld>
            <a:endParaRPr lang="tr-TR"/>
          </a:p>
        </p:txBody>
      </p:sp>
    </p:spTree>
    <p:extLst>
      <p:ext uri="{BB962C8B-B14F-4D97-AF65-F5344CB8AC3E}">
        <p14:creationId xmlns:p14="http://schemas.microsoft.com/office/powerpoint/2010/main" val="2711350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30BD2C-FFA5-4655-AFA7-F13AD9E35789}" type="datetimeFigureOut">
              <a:rPr lang="tr-TR" smtClean="0"/>
              <a:t>7.11.2022</a:t>
            </a:fld>
            <a:endParaRPr lang="tr-TR"/>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D496C8-3D58-4948-8512-759FD7DCA725}" type="slidenum">
              <a:rPr lang="tr-TR" smtClean="0"/>
              <a:t>‹#›</a:t>
            </a:fld>
            <a:endParaRPr lang="tr-TR"/>
          </a:p>
        </p:txBody>
      </p:sp>
    </p:spTree>
    <p:extLst>
      <p:ext uri="{BB962C8B-B14F-4D97-AF65-F5344CB8AC3E}">
        <p14:creationId xmlns:p14="http://schemas.microsoft.com/office/powerpoint/2010/main" val="31142323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838200" y="365126"/>
            <a:ext cx="10515600" cy="429202"/>
          </a:xfrm>
        </p:spPr>
        <p:txBody>
          <a:bodyPr>
            <a:normAutofit fontScale="90000"/>
          </a:bodyPr>
          <a:lstStyle/>
          <a:p>
            <a:endParaRPr lang="tr-TR" dirty="0"/>
          </a:p>
        </p:txBody>
      </p:sp>
      <p:sp>
        <p:nvSpPr>
          <p:cNvPr id="3" name="İçerik Yer Tutucusu 2"/>
          <p:cNvSpPr>
            <a:spLocks noGrp="1"/>
          </p:cNvSpPr>
          <p:nvPr>
            <p:ph idx="1"/>
          </p:nvPr>
        </p:nvSpPr>
        <p:spPr/>
        <p:txBody>
          <a:bodyPr/>
          <a:lstStyle/>
          <a:p>
            <a:pPr marL="0" indent="0">
              <a:buNone/>
            </a:pPr>
            <a:r>
              <a:rPr lang="tr-TR" sz="5400" dirty="0">
                <a:solidFill>
                  <a:srgbClr val="FF0000"/>
                </a:solidFill>
              </a:rPr>
              <a:t>ERMENİ MESELESİ</a:t>
            </a:r>
          </a:p>
          <a:p>
            <a:endParaRPr lang="tr-TR" dirty="0"/>
          </a:p>
          <a:p>
            <a:endParaRPr lang="tr-TR" dirty="0"/>
          </a:p>
          <a:p>
            <a:endParaRPr lang="tr-TR" dirty="0"/>
          </a:p>
          <a:p>
            <a:endParaRPr lang="tr-TR" dirty="0"/>
          </a:p>
          <a:p>
            <a:endParaRPr lang="tr-TR" dirty="0"/>
          </a:p>
          <a:p>
            <a:endParaRPr lang="tr-TR" dirty="0"/>
          </a:p>
        </p:txBody>
      </p:sp>
    </p:spTree>
    <p:extLst>
      <p:ext uri="{BB962C8B-B14F-4D97-AF65-F5344CB8AC3E}">
        <p14:creationId xmlns:p14="http://schemas.microsoft.com/office/powerpoint/2010/main" val="32539466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82062"/>
            <a:ext cx="10515600" cy="656492"/>
          </a:xfrm>
        </p:spPr>
        <p:txBody>
          <a:bodyPr>
            <a:noAutofit/>
          </a:bodyPr>
          <a:lstStyle/>
          <a:p>
            <a:r>
              <a:rPr lang="tr-TR" sz="2800" b="1" dirty="0" smtClean="0"/>
              <a:t>TRABLUSGARP SAVAŞI VE UŞİ(OUCHY) ANLAŞMASI</a:t>
            </a:r>
            <a:endParaRPr lang="tr-TR" sz="2800" b="1" dirty="0"/>
          </a:p>
        </p:txBody>
      </p:sp>
      <p:sp>
        <p:nvSpPr>
          <p:cNvPr id="3" name="İçerik Yer Tutucusu 2"/>
          <p:cNvSpPr>
            <a:spLocks noGrp="1"/>
          </p:cNvSpPr>
          <p:nvPr>
            <p:ph idx="1"/>
          </p:nvPr>
        </p:nvSpPr>
        <p:spPr>
          <a:xfrm>
            <a:off x="235527" y="867508"/>
            <a:ext cx="11720946" cy="5685692"/>
          </a:xfrm>
        </p:spPr>
        <p:txBody>
          <a:bodyPr>
            <a:normAutofit fontScale="77500" lnSpcReduction="20000"/>
          </a:bodyPr>
          <a:lstStyle/>
          <a:p>
            <a:pPr algn="just">
              <a:lnSpc>
                <a:spcPct val="150000"/>
              </a:lnSpc>
            </a:pPr>
            <a:r>
              <a:rPr lang="tr-TR" sz="1800" dirty="0" smtClean="0">
                <a:latin typeface="Arial Black" panose="020B0A04020102020204" pitchFamily="34" charset="0"/>
              </a:rPr>
              <a:t>Trablusgarp ve Bingazi(bugünkü Libya toprakları) 1551 yılında Osmanlı hakimiyetine girmişti. </a:t>
            </a:r>
            <a:r>
              <a:rPr lang="tr-TR" sz="1800" dirty="0">
                <a:latin typeface="Arial Black" panose="020B0A04020102020204" pitchFamily="34" charset="0"/>
              </a:rPr>
              <a:t>Kuzey Afrika’daki bu bölge </a:t>
            </a:r>
            <a:r>
              <a:rPr lang="tr-TR" sz="1800" dirty="0" smtClean="0">
                <a:latin typeface="Arial Black" panose="020B0A04020102020204" pitchFamily="34" charset="0"/>
              </a:rPr>
              <a:t>zamanla Türk denizcileri için önemli bir deniz üssü haline geldi.</a:t>
            </a:r>
          </a:p>
          <a:p>
            <a:pPr algn="just">
              <a:lnSpc>
                <a:spcPct val="150000"/>
              </a:lnSpc>
            </a:pPr>
            <a:r>
              <a:rPr lang="tr-TR" sz="1800" dirty="0" smtClean="0">
                <a:latin typeface="Arial Black" panose="020B0A04020102020204" pitchFamily="34" charset="0"/>
              </a:rPr>
              <a:t>1870 yılında ulusal birliğini kuran İtalya, </a:t>
            </a:r>
            <a:r>
              <a:rPr lang="tr-TR" sz="1800" dirty="0" err="1" smtClean="0">
                <a:latin typeface="Arial Black" panose="020B0A04020102020204" pitchFamily="34" charset="0"/>
              </a:rPr>
              <a:t>Avrupanın</a:t>
            </a:r>
            <a:r>
              <a:rPr lang="tr-TR" sz="1800" dirty="0" smtClean="0">
                <a:latin typeface="Arial Black" panose="020B0A04020102020204" pitchFamily="34" charset="0"/>
              </a:rPr>
              <a:t> diğer bazı devletleri gibi gelişen sanayisi için hammadde ve </a:t>
            </a:r>
            <a:r>
              <a:rPr lang="tr-TR" sz="1800" dirty="0">
                <a:latin typeface="Arial Black" panose="020B0A04020102020204" pitchFamily="34" charset="0"/>
              </a:rPr>
              <a:t>p</a:t>
            </a:r>
            <a:r>
              <a:rPr lang="tr-TR" sz="1800" dirty="0" smtClean="0">
                <a:latin typeface="Arial Black" panose="020B0A04020102020204" pitchFamily="34" charset="0"/>
              </a:rPr>
              <a:t>azar ihtiyacına kapılmıştı. Bu amaçla coğrafî açıdan kendisine yakın bir durumda bulunan ve güçsüz bir vaziyetteki Osmanlı Devleti’nin elinde olan Trablusgarp’a göz dikti. </a:t>
            </a:r>
          </a:p>
          <a:p>
            <a:pPr algn="just">
              <a:lnSpc>
                <a:spcPct val="150000"/>
              </a:lnSpc>
            </a:pPr>
            <a:r>
              <a:rPr lang="tr-TR" sz="1800" dirty="0" smtClean="0">
                <a:latin typeface="Arial Black" panose="020B0A04020102020204" pitchFamily="34" charset="0"/>
              </a:rPr>
              <a:t>İtalya, Avrupalı büyük devletlerle de görüşerek bu devletlerle anlaştı ve bölgenin kendi nüfuz sahası olması konusunda gizli anlaşmalarla bu devletleri ikna etti.</a:t>
            </a:r>
          </a:p>
          <a:p>
            <a:pPr algn="just">
              <a:lnSpc>
                <a:spcPct val="150000"/>
              </a:lnSpc>
            </a:pPr>
            <a:r>
              <a:rPr lang="tr-TR" sz="1800" dirty="0" smtClean="0">
                <a:latin typeface="Arial Black" panose="020B0A04020102020204" pitchFamily="34" charset="0"/>
              </a:rPr>
              <a:t>Bu dönemde devletleri I. Dünya Savaşı’na götürecek gruplaşmalar da oluşmuştu. Buna karşın İtalya, Trablusgarp’ın işgali konusunda diğer devletleri ikna etmekte güçlük çekmedi. İtalya, Fransa’nın Cezayir, Tunus ve Fas üzerindeki; İngiltere’nin Mısır ve Kıbrıs üzerindeki hakimiyetini tanıyacaktı. Rusya, Balkanlar ve Boğazlar üzerindeki nüfuzunun tanınması karşılığında işgale sessiz kalacağını belirtmişti. O sırada müttefiklik kurduğu Almanya ve Avusturya-Macaristan da işgale karşı çıkmamışlardı. Zira Trablusgarp’a yerleşirse Akdeniz ve Afrika’da Fransa ile nüfuz mücadelesi içine girebilecekti. Bunun yanı </a:t>
            </a:r>
            <a:r>
              <a:rPr lang="tr-TR" sz="1800" dirty="0">
                <a:latin typeface="Arial Black" panose="020B0A04020102020204" pitchFamily="34" charset="0"/>
              </a:rPr>
              <a:t>sıra </a:t>
            </a:r>
            <a:r>
              <a:rPr lang="tr-TR" sz="1800" dirty="0" smtClean="0">
                <a:latin typeface="Arial Black" panose="020B0A04020102020204" pitchFamily="34" charset="0"/>
              </a:rPr>
              <a:t>İtalya’nın </a:t>
            </a:r>
            <a:r>
              <a:rPr lang="tr-TR" sz="1800" dirty="0">
                <a:latin typeface="Arial Black" panose="020B0A04020102020204" pitchFamily="34" charset="0"/>
              </a:rPr>
              <a:t>Kuzey Afrika’ya </a:t>
            </a:r>
            <a:r>
              <a:rPr lang="tr-TR" sz="1800" dirty="0" smtClean="0">
                <a:latin typeface="Arial Black" panose="020B0A04020102020204" pitchFamily="34" charset="0"/>
              </a:rPr>
              <a:t>yönelmesi, Adriyatik Denizi ve Arnavutluk üzerinde emelleri olan Avusturya-Macaristan ile arasında doğacak muhtemel sürtüşmeleri engelleyebilecekti. İtalya’nın Trablusgarp’a yerleşmesi ile İngiltere ile Fransa’nın bölgedeki menfaat alanları arasında bir tampon bölge oluşacağı gibi, onun bu işgaline göz yummak sureti ile devletler arasındaki bloklaşmada İngiltere ve Fransa, bu devleti kendilerinden daha da uzaklaştırmamış olacaklardı. Bütün bu gerekçelerden dolayı dönemin uluslararası dengeleri içerisinde diğer büyük devletler bu işgale karşı çıkmadılar. </a:t>
            </a:r>
          </a:p>
        </p:txBody>
      </p:sp>
    </p:spTree>
    <p:extLst>
      <p:ext uri="{BB962C8B-B14F-4D97-AF65-F5344CB8AC3E}">
        <p14:creationId xmlns:p14="http://schemas.microsoft.com/office/powerpoint/2010/main" val="28339504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82063"/>
            <a:ext cx="10515600" cy="164122"/>
          </a:xfrm>
        </p:spPr>
        <p:txBody>
          <a:bodyPr>
            <a:noAutofit/>
          </a:bodyPr>
          <a:lstStyle/>
          <a:p>
            <a:endParaRPr lang="tr-TR" sz="2000" dirty="0">
              <a:latin typeface="Arial Black" panose="020B0A04020102020204" pitchFamily="34" charset="0"/>
            </a:endParaRPr>
          </a:p>
        </p:txBody>
      </p:sp>
      <p:sp>
        <p:nvSpPr>
          <p:cNvPr id="3" name="İçerik Yer Tutucusu 2"/>
          <p:cNvSpPr>
            <a:spLocks noGrp="1"/>
          </p:cNvSpPr>
          <p:nvPr>
            <p:ph idx="1"/>
          </p:nvPr>
        </p:nvSpPr>
        <p:spPr>
          <a:xfrm>
            <a:off x="249382" y="445478"/>
            <a:ext cx="11693236" cy="6287832"/>
          </a:xfrm>
        </p:spPr>
        <p:txBody>
          <a:bodyPr>
            <a:normAutofit fontScale="92500" lnSpcReduction="10000"/>
          </a:bodyPr>
          <a:lstStyle/>
          <a:p>
            <a:pPr algn="just">
              <a:lnSpc>
                <a:spcPct val="160000"/>
              </a:lnSpc>
            </a:pPr>
            <a:r>
              <a:rPr lang="tr-TR" sz="1800" dirty="0" smtClean="0">
                <a:latin typeface="Arial Black" panose="020B0A04020102020204" pitchFamily="34" charset="0"/>
              </a:rPr>
              <a:t>Büyük devletlerle anlaşan İtalya, 1911 yılı Eylülünde Osmanlı Devleti’ne iki ültimatom göndererek, bölgenin düzensiz ve bakımsız bırakıldığı, halkın geliştirilemediği ve İtalyanlara karşı kışkırtıldığı gibi gerekçeler ortaya attı ve akabinde 29 Eylül 1911’de savaş ilan etti. Osmanlı Devleti harp durumunu gidermek için büyük devletler nezdinde girişimlerde bulunduysa da bundan bir sonuç alamadı.</a:t>
            </a:r>
          </a:p>
          <a:p>
            <a:pPr algn="just">
              <a:lnSpc>
                <a:spcPct val="160000"/>
              </a:lnSpc>
            </a:pPr>
            <a:r>
              <a:rPr lang="tr-TR" sz="1800" dirty="0" smtClean="0">
                <a:latin typeface="Arial Black" panose="020B0A04020102020204" pitchFamily="34" charset="0"/>
              </a:rPr>
              <a:t>İtalya savaş açtığında Osmanlı Devleti’nin Trablusgarp’ta yeteri oranda askerî gücü yoktu. Bölgedeki askerî gücün büyük bölümü o sırada devam eden Yemen’deki isyana sevk edilmiş ve birliklerin mevcudu 2400 dolaylarına düşmüştü. Savaş öncesi bölgedeki top ve tüfekler yenilenmek üzere İstanbul’a getirilmiş ama yeni silahlar henüz gönderilmemişti. Bu olumsuzluklar yüzünden bölge İtalyan işgali karşısında savunmasız bir durumda kalmıştı. </a:t>
            </a:r>
          </a:p>
          <a:p>
            <a:pPr algn="just">
              <a:lnSpc>
                <a:spcPct val="160000"/>
              </a:lnSpc>
            </a:pPr>
            <a:r>
              <a:rPr lang="tr-TR" sz="1800" dirty="0" smtClean="0">
                <a:latin typeface="Arial Black" panose="020B0A04020102020204" pitchFamily="34" charset="0"/>
              </a:rPr>
              <a:t>İtalya’nın ültimatomu üzerine Sadrazam Hakkı Paşa istifa etti ve İttihatçılar onun yerine II. Abdülhamit döneminde sıkça görev yapan Sait Paşa’yı sadaret için ikna ettiler. Sait Paşa hükümeti İtalya ile savaş durumuna geçmeyip, Mısır’ı İngiltere’ye bırakan anlaşmaya benzer şekilde, padişahın mülkiyet hakları saklı kalmak kaydıyla Trablus’u İtalya’ya bırakmayı teklif ettiyse de bölgeyi kolayca ele geçireceğini düşünen İtalya bunu kabul etmedi.</a:t>
            </a:r>
          </a:p>
        </p:txBody>
      </p:sp>
    </p:spTree>
    <p:extLst>
      <p:ext uri="{BB962C8B-B14F-4D97-AF65-F5344CB8AC3E}">
        <p14:creationId xmlns:p14="http://schemas.microsoft.com/office/powerpoint/2010/main" val="18940916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140677"/>
            <a:ext cx="10515600" cy="211016"/>
          </a:xfrm>
        </p:spPr>
        <p:txBody>
          <a:bodyPr>
            <a:normAutofit fontScale="90000"/>
          </a:bodyPr>
          <a:lstStyle/>
          <a:p>
            <a:endParaRPr lang="tr-TR" dirty="0"/>
          </a:p>
        </p:txBody>
      </p:sp>
      <p:sp>
        <p:nvSpPr>
          <p:cNvPr id="3" name="İçerik Yer Tutucusu 2"/>
          <p:cNvSpPr>
            <a:spLocks noGrp="1"/>
          </p:cNvSpPr>
          <p:nvPr>
            <p:ph idx="1"/>
          </p:nvPr>
        </p:nvSpPr>
        <p:spPr>
          <a:xfrm>
            <a:off x="838200" y="398585"/>
            <a:ext cx="10515600" cy="5778378"/>
          </a:xfrm>
        </p:spPr>
        <p:txBody>
          <a:bodyPr>
            <a:normAutofit lnSpcReduction="10000"/>
          </a:bodyPr>
          <a:lstStyle/>
          <a:p>
            <a:pPr marL="0" lvl="0" indent="0" algn="just">
              <a:buNone/>
            </a:pPr>
            <a:endParaRPr lang="tr-TR" sz="3100" dirty="0" smtClean="0">
              <a:solidFill>
                <a:prstClr val="black"/>
              </a:solidFill>
            </a:endParaRPr>
          </a:p>
          <a:p>
            <a:pPr lvl="0" algn="just"/>
            <a:r>
              <a:rPr lang="tr-TR" sz="1800" dirty="0" smtClean="0">
                <a:latin typeface="Arial Black" panose="020B0A04020102020204" pitchFamily="34" charset="0"/>
              </a:rPr>
              <a:t>Bu sırada Trablusgarp’taki Türk subaylarının öncülüğünde Trablusgarp ve Bingazi halkı İşgale karşı bir direniş başlattılar. Osmanlı devleti, başlayan savaşa Akdeniz’deki güçlü İtalyan donanması sebebiyle deniz yolu ile; Mısır’daki İngiliz denetimi dolayısıyla da kara yoluyla ordu gönderip müdahale etme şansına sahip değildi. </a:t>
            </a:r>
          </a:p>
          <a:p>
            <a:pPr marL="0" lvl="0" indent="0" algn="just">
              <a:buNone/>
            </a:pPr>
            <a:endParaRPr lang="tr-TR" sz="1800" dirty="0" smtClean="0">
              <a:latin typeface="Arial Black" panose="020B0A04020102020204" pitchFamily="34" charset="0"/>
            </a:endParaRPr>
          </a:p>
          <a:p>
            <a:pPr lvl="0" algn="just"/>
            <a:r>
              <a:rPr lang="tr-TR" sz="1800" dirty="0" smtClean="0">
                <a:latin typeface="Arial Black" panose="020B0A04020102020204" pitchFamily="34" charset="0"/>
              </a:rPr>
              <a:t>Resmen İtalya’ya savaş açmayan </a:t>
            </a:r>
            <a:r>
              <a:rPr lang="tr-TR" sz="1800" dirty="0">
                <a:latin typeface="Arial Black" panose="020B0A04020102020204" pitchFamily="34" charset="0"/>
              </a:rPr>
              <a:t>Sait Paşa </a:t>
            </a:r>
            <a:r>
              <a:rPr lang="tr-TR" sz="1800" dirty="0" smtClean="0">
                <a:latin typeface="Arial Black" panose="020B0A04020102020204" pitchFamily="34" charset="0"/>
              </a:rPr>
              <a:t>hükümeti, onu barışa zorlamak için direnişin desteklenmesine karar verdi. </a:t>
            </a:r>
          </a:p>
          <a:p>
            <a:pPr marL="0" lvl="0" indent="0" algn="just">
              <a:buNone/>
            </a:pPr>
            <a:endParaRPr lang="tr-TR" sz="1800" dirty="0" smtClean="0">
              <a:latin typeface="Arial Black" panose="020B0A04020102020204" pitchFamily="34" charset="0"/>
            </a:endParaRPr>
          </a:p>
          <a:p>
            <a:pPr lvl="0" algn="just"/>
            <a:r>
              <a:rPr lang="tr-TR" sz="1800" dirty="0" smtClean="0">
                <a:latin typeface="Arial Black" panose="020B0A04020102020204" pitchFamily="34" charset="0"/>
              </a:rPr>
              <a:t>Vatanın bir parçasının işgalle karşılaşması genç Türk subayları arasında da geniş yankı uyandırmıştı. Bu gönüllü subaylar gizli yollarla bölgeye ulaşıp oradaki birliklerle beraber direnişi örgütlemiş ve bölge halkıyla güçlü bir mücadele ortaya koymaya başlamışlardır. Bunlar arasında Enver Bey(Paşa), Mustafa Kemal(Atatürk), Ali Fethi(Okyar), Nuri(Conker), Ali(Çetinkaya), Rauf(Orbay), Eşref(Kuşçubaşı) beyler gibi pek çok gönüllü subay vardır. Bu sırada binbaşı olan Enver Bey Bingazi bölgesini teşkilatlandırırken, kolağası rütbesindeki Mustafa Kemal de Derne ve </a:t>
            </a:r>
            <a:r>
              <a:rPr lang="tr-TR" sz="1800" dirty="0" err="1" smtClean="0">
                <a:latin typeface="Arial Black" panose="020B0A04020102020204" pitchFamily="34" charset="0"/>
              </a:rPr>
              <a:t>Tobruk</a:t>
            </a:r>
            <a:r>
              <a:rPr lang="tr-TR" sz="1800" dirty="0" smtClean="0">
                <a:latin typeface="Arial Black" panose="020B0A04020102020204" pitchFamily="34" charset="0"/>
              </a:rPr>
              <a:t> bölgelerinde faaliyet göstermiştir(Mustafa Kemal’in ilk askerî başarısını burada gösterdiği mücadele ile elde etmiştir.). </a:t>
            </a:r>
          </a:p>
          <a:p>
            <a:pPr algn="just">
              <a:lnSpc>
                <a:spcPct val="150000"/>
              </a:lnSpc>
            </a:pPr>
            <a:endParaRPr lang="tr-TR" sz="1800" dirty="0" smtClean="0">
              <a:latin typeface="Arial Black" panose="020B0A04020102020204" pitchFamily="34" charset="0"/>
            </a:endParaRPr>
          </a:p>
          <a:p>
            <a:pPr algn="just">
              <a:lnSpc>
                <a:spcPct val="150000"/>
              </a:lnSpc>
            </a:pPr>
            <a:endParaRPr lang="tr-TR" sz="1800" dirty="0" smtClean="0">
              <a:latin typeface="Arial Black" panose="020B0A04020102020204" pitchFamily="34" charset="0"/>
            </a:endParaRPr>
          </a:p>
        </p:txBody>
      </p:sp>
    </p:spTree>
    <p:extLst>
      <p:ext uri="{BB962C8B-B14F-4D97-AF65-F5344CB8AC3E}">
        <p14:creationId xmlns:p14="http://schemas.microsoft.com/office/powerpoint/2010/main" val="1888254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222704"/>
          </a:xfrm>
        </p:spPr>
        <p:txBody>
          <a:bodyPr>
            <a:normAutofit fontScale="90000"/>
          </a:bodyPr>
          <a:lstStyle/>
          <a:p>
            <a:endParaRPr lang="tr-TR" dirty="0"/>
          </a:p>
        </p:txBody>
      </p:sp>
      <p:sp>
        <p:nvSpPr>
          <p:cNvPr id="3" name="İçerik Yer Tutucusu 2"/>
          <p:cNvSpPr>
            <a:spLocks noGrp="1"/>
          </p:cNvSpPr>
          <p:nvPr>
            <p:ph idx="1"/>
          </p:nvPr>
        </p:nvSpPr>
        <p:spPr>
          <a:xfrm>
            <a:off x="457199" y="914400"/>
            <a:ext cx="11390811" cy="5695406"/>
          </a:xfrm>
        </p:spPr>
        <p:txBody>
          <a:bodyPr>
            <a:normAutofit/>
          </a:bodyPr>
          <a:lstStyle/>
          <a:p>
            <a:pPr marL="0" indent="0" algn="just">
              <a:lnSpc>
                <a:spcPct val="150000"/>
              </a:lnSpc>
              <a:buNone/>
            </a:pPr>
            <a:r>
              <a:rPr lang="tr-TR" sz="1800" dirty="0" smtClean="0"/>
              <a:t>* Bu </a:t>
            </a:r>
            <a:r>
              <a:rPr lang="tr-TR" sz="1800" dirty="0"/>
              <a:t>mücadeleler karşısında sahil sahasından iç bölgelere ilerleyerek işgali tamamlayan İtalya, yeni arayışlara girmek zorunda kalmış; Osmanlı hükümetini anlaşmaya yaklaştırabilmek için donanması ile Çanakkale Boğazına saldırarak İstanbul’u tehdit etmeye başlamış, Rodos ve </a:t>
            </a:r>
            <a:r>
              <a:rPr lang="tr-TR" sz="1800" dirty="0" err="1"/>
              <a:t>Oniki</a:t>
            </a:r>
            <a:r>
              <a:rPr lang="tr-TR" sz="1800" dirty="0"/>
              <a:t> Adayı işgal etmiştir. </a:t>
            </a:r>
            <a:endParaRPr lang="tr-TR" sz="1800" dirty="0" smtClean="0"/>
          </a:p>
          <a:p>
            <a:pPr algn="just">
              <a:lnSpc>
                <a:spcPct val="150000"/>
              </a:lnSpc>
            </a:pPr>
            <a:endParaRPr lang="tr-TR" sz="1800" dirty="0" smtClean="0"/>
          </a:p>
          <a:p>
            <a:pPr marL="0" indent="0" algn="just">
              <a:lnSpc>
                <a:spcPct val="150000"/>
              </a:lnSpc>
              <a:buNone/>
            </a:pPr>
            <a:r>
              <a:rPr lang="tr-TR" sz="1800" dirty="0" smtClean="0"/>
              <a:t>* Uzayan mücadele ekonomik ve askerî alanda İtalya’nın aleyhine sonuçlar yaratırken, Balkan devletlerinin birleşerek Osmanlı Devleti’ne savaş ilan etmeleri Trablusgarp Savaşı’nı sonlandıracak dönüm noktasını oluşturmuştur. Her iki cephede savaş yürütmenin zorluğunu gören ve Balkanlardaki saldırıları can evine yönelik bir müdahale olarak değerlendiren Osmanlı hükümeti, İtalya ile barış yapmayı menfaatlerine daha uygun bulmuştur. </a:t>
            </a:r>
          </a:p>
          <a:p>
            <a:pPr marL="0" indent="0" algn="just">
              <a:lnSpc>
                <a:spcPct val="150000"/>
              </a:lnSpc>
              <a:buNone/>
            </a:pPr>
            <a:endParaRPr lang="tr-TR" sz="1800" dirty="0" smtClean="0"/>
          </a:p>
          <a:p>
            <a:pPr marL="0" indent="0" algn="just">
              <a:lnSpc>
                <a:spcPct val="150000"/>
              </a:lnSpc>
              <a:buNone/>
            </a:pPr>
            <a:r>
              <a:rPr lang="tr-TR" sz="1800" dirty="0" smtClean="0"/>
              <a:t>* İsviçre’nin Lozan kentine bağlı </a:t>
            </a:r>
            <a:r>
              <a:rPr lang="tr-TR" sz="1800" dirty="0" err="1" smtClean="0"/>
              <a:t>Ouchy</a:t>
            </a:r>
            <a:r>
              <a:rPr lang="tr-TR" sz="1800" dirty="0" smtClean="0"/>
              <a:t>(</a:t>
            </a:r>
            <a:r>
              <a:rPr lang="tr-TR" sz="1800" dirty="0" err="1" smtClean="0"/>
              <a:t>Uşi</a:t>
            </a:r>
            <a:r>
              <a:rPr lang="tr-TR" sz="1800" dirty="0" smtClean="0"/>
              <a:t>) kasabasında yapılan görüşmelerin sonunda 18 Ekim 1912 tarihinde </a:t>
            </a:r>
            <a:r>
              <a:rPr lang="tr-TR" sz="1800" dirty="0" err="1" smtClean="0"/>
              <a:t>Uşi</a:t>
            </a:r>
            <a:r>
              <a:rPr lang="tr-TR" sz="1800" dirty="0" smtClean="0"/>
              <a:t> Barış Anlaşması adıyla anılan Türk-İtalyan anlaşması imzalanmıştır.</a:t>
            </a:r>
          </a:p>
          <a:p>
            <a:pPr marL="0" indent="0" algn="just">
              <a:lnSpc>
                <a:spcPct val="150000"/>
              </a:lnSpc>
              <a:buNone/>
            </a:pPr>
            <a:endParaRPr lang="tr-TR" sz="1800" dirty="0" smtClean="0"/>
          </a:p>
          <a:p>
            <a:pPr algn="just">
              <a:lnSpc>
                <a:spcPct val="150000"/>
              </a:lnSpc>
              <a:buFont typeface="Arial" charset="0"/>
              <a:buChar char="•"/>
            </a:pPr>
            <a:endParaRPr lang="tr-TR" sz="1800" dirty="0"/>
          </a:p>
        </p:txBody>
      </p:sp>
    </p:spTree>
    <p:extLst>
      <p:ext uri="{BB962C8B-B14F-4D97-AF65-F5344CB8AC3E}">
        <p14:creationId xmlns:p14="http://schemas.microsoft.com/office/powerpoint/2010/main" val="39662044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838200" y="152401"/>
            <a:ext cx="10515600" cy="633045"/>
          </a:xfrm>
        </p:spPr>
        <p:txBody>
          <a:bodyPr>
            <a:normAutofit/>
          </a:bodyPr>
          <a:lstStyle/>
          <a:p>
            <a:r>
              <a:rPr lang="tr-TR" sz="2800" dirty="0" smtClean="0"/>
              <a:t>UŞİ ANLAŞMASI İLE:</a:t>
            </a:r>
            <a:endParaRPr lang="tr-TR" sz="2800" dirty="0"/>
          </a:p>
        </p:txBody>
      </p:sp>
      <p:sp>
        <p:nvSpPr>
          <p:cNvPr id="3" name="İçerik Yer Tutucusu 2"/>
          <p:cNvSpPr>
            <a:spLocks noGrp="1"/>
          </p:cNvSpPr>
          <p:nvPr>
            <p:ph idx="1"/>
          </p:nvPr>
        </p:nvSpPr>
        <p:spPr>
          <a:xfrm>
            <a:off x="838200" y="867508"/>
            <a:ext cx="10515600" cy="5309455"/>
          </a:xfrm>
        </p:spPr>
        <p:txBody>
          <a:bodyPr>
            <a:normAutofit fontScale="62500" lnSpcReduction="20000"/>
          </a:bodyPr>
          <a:lstStyle/>
          <a:p>
            <a:pPr algn="just"/>
            <a:endParaRPr lang="tr-TR" dirty="0" smtClean="0"/>
          </a:p>
          <a:p>
            <a:pPr algn="just"/>
            <a:r>
              <a:rPr lang="tr-TR" dirty="0"/>
              <a:t>Trablusgarp ve Bingazi İtalya’ya </a:t>
            </a:r>
            <a:r>
              <a:rPr lang="tr-TR" dirty="0" smtClean="0"/>
              <a:t>bırakılmıştır.</a:t>
            </a:r>
          </a:p>
          <a:p>
            <a:pPr marL="0" indent="0" algn="just">
              <a:buNone/>
            </a:pPr>
            <a:r>
              <a:rPr lang="tr-TR" dirty="0" smtClean="0"/>
              <a:t>* Böylece </a:t>
            </a:r>
            <a:r>
              <a:rPr lang="tr-TR" dirty="0"/>
              <a:t>halkının tamamına yakını </a:t>
            </a:r>
            <a:r>
              <a:rPr lang="tr-TR" dirty="0" err="1"/>
              <a:t>müslüman</a:t>
            </a:r>
            <a:r>
              <a:rPr lang="tr-TR" dirty="0"/>
              <a:t> olan ve doğrudan merkezî yönetime bağlı bir Osmanlı toprağı kaybedilmiştir. Buranın kaybedilişi ile Osmanlı Devleti’nin Kuzey Afrika’daki son toprak parçası da elinden çıkmıştır</a:t>
            </a:r>
            <a:r>
              <a:rPr lang="tr-TR" dirty="0" smtClean="0"/>
              <a:t>.</a:t>
            </a:r>
          </a:p>
          <a:p>
            <a:pPr marL="0" indent="0" algn="just">
              <a:buNone/>
            </a:pPr>
            <a:r>
              <a:rPr lang="tr-TR" dirty="0" smtClean="0"/>
              <a:t>*Trablusgarp İtalya’ya bırakılırken, bölgenin dini bakımdan Halifeye bağlı olacağı da kararlaştırılmıştır. (Böylece Osmanlı Devleti, Trablus halkıyla dini-kültürel bağını sürdürmeyi amaçlamıştır. I. Dünya Savaşı sırasında bu durumun bir neticesi olarak İtalya, bölge halkının Osmanlıyı destekleyen bir direnişi ile uğraşmak zorunda kalacaktır.).</a:t>
            </a:r>
            <a:endParaRPr lang="tr-TR" dirty="0"/>
          </a:p>
          <a:p>
            <a:pPr algn="just"/>
            <a:endParaRPr lang="tr-TR" dirty="0"/>
          </a:p>
          <a:p>
            <a:pPr algn="just"/>
            <a:r>
              <a:rPr lang="tr-TR" dirty="0" smtClean="0"/>
              <a:t>Buna karşılık İtalya, savaş sırasında işgal ettiği On </a:t>
            </a:r>
            <a:r>
              <a:rPr lang="tr-TR" dirty="0"/>
              <a:t>İki Ada'yı Osmanlı </a:t>
            </a:r>
            <a:r>
              <a:rPr lang="tr-TR" dirty="0" smtClean="0"/>
              <a:t>Devleti’ne geri verecektir. Ancak </a:t>
            </a:r>
            <a:r>
              <a:rPr lang="tr-TR" dirty="0"/>
              <a:t>Osmanlı İmparatorluğu, donanması </a:t>
            </a:r>
            <a:r>
              <a:rPr lang="tr-TR" dirty="0" smtClean="0"/>
              <a:t>zayıf olduğundan dolayı Balkan </a:t>
            </a:r>
            <a:r>
              <a:rPr lang="tr-TR" dirty="0"/>
              <a:t>Savaşları'nda On İki Ada'yı </a:t>
            </a:r>
            <a:r>
              <a:rPr lang="tr-TR" dirty="0" smtClean="0"/>
              <a:t>Yunanistan‘ın işgal edeceği </a:t>
            </a:r>
            <a:r>
              <a:rPr lang="tr-TR" dirty="0"/>
              <a:t>endişesi içinde </a:t>
            </a:r>
            <a:r>
              <a:rPr lang="tr-TR" dirty="0" smtClean="0"/>
              <a:t>olduğu </a:t>
            </a:r>
            <a:r>
              <a:rPr lang="tr-TR" dirty="0"/>
              <a:t>için adaları, savaştan sonra geri almak şartıyla </a:t>
            </a:r>
            <a:r>
              <a:rPr lang="tr-TR" dirty="0" smtClean="0"/>
              <a:t>geçici olarak İtalyan denetimine bırakmıştır. Ancak bu adalar bir daha Türk yönetimine dönmeyecektir.</a:t>
            </a:r>
          </a:p>
          <a:p>
            <a:pPr marL="0" indent="0" algn="just">
              <a:buNone/>
            </a:pPr>
            <a:r>
              <a:rPr lang="tr-TR" dirty="0" smtClean="0"/>
              <a:t>* (Balkan Harbi sırasında Yunanistan Ege Denizindeki birçok adayı işgal etmiştir. Bu savaşın sonunda toplanan Londra konferansında Ege adalarının kaderinin büyük devletler tarafından belirleneceği kararlaştırılmıştır. Balkan Savaşlarının bitmesi ardından adaları iade etmeyen </a:t>
            </a:r>
            <a:r>
              <a:rPr lang="tr-TR" dirty="0"/>
              <a:t>İtalya, </a:t>
            </a:r>
            <a:r>
              <a:rPr lang="tr-TR" dirty="0" smtClean="0"/>
              <a:t>bir süre sonra başlayan I</a:t>
            </a:r>
            <a:r>
              <a:rPr lang="tr-TR" dirty="0"/>
              <a:t>. Dünya Savaşı'nda Osmanlı </a:t>
            </a:r>
            <a:r>
              <a:rPr lang="tr-TR" dirty="0" smtClean="0"/>
              <a:t>Devleti ile karşı </a:t>
            </a:r>
            <a:r>
              <a:rPr lang="tr-TR" dirty="0"/>
              <a:t>karşıya </a:t>
            </a:r>
            <a:r>
              <a:rPr lang="tr-TR" dirty="0" smtClean="0"/>
              <a:t>gelmesi üzerine </a:t>
            </a:r>
            <a:r>
              <a:rPr lang="tr-TR" dirty="0"/>
              <a:t>adaları kendi topraklarına kattığını ilan </a:t>
            </a:r>
            <a:r>
              <a:rPr lang="tr-TR" dirty="0" smtClean="0"/>
              <a:t>etmiştir. II. Dünya </a:t>
            </a:r>
            <a:r>
              <a:rPr lang="tr-TR" dirty="0"/>
              <a:t>Savaşı’nda İtalya yenilince, </a:t>
            </a:r>
            <a:r>
              <a:rPr lang="tr-TR" dirty="0" smtClean="0"/>
              <a:t>1947'deki </a:t>
            </a:r>
            <a:r>
              <a:rPr lang="tr-TR" dirty="0"/>
              <a:t>Paris Barışı ile </a:t>
            </a:r>
            <a:r>
              <a:rPr lang="tr-TR" dirty="0" smtClean="0"/>
              <a:t>Ege adaları Yunanistan'a bırakılmıştır.)</a:t>
            </a:r>
            <a:endParaRPr lang="tr-TR" dirty="0"/>
          </a:p>
          <a:p>
            <a:pPr algn="just"/>
            <a:endParaRPr lang="tr-TR" dirty="0"/>
          </a:p>
        </p:txBody>
      </p:sp>
    </p:spTree>
    <p:extLst>
      <p:ext uri="{BB962C8B-B14F-4D97-AF65-F5344CB8AC3E}">
        <p14:creationId xmlns:p14="http://schemas.microsoft.com/office/powerpoint/2010/main" val="28656393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130630"/>
            <a:ext cx="10515600" cy="232228"/>
          </a:xfrm>
        </p:spPr>
        <p:txBody>
          <a:bodyPr>
            <a:noAutofit/>
          </a:bodyPr>
          <a:lstStyle/>
          <a:p>
            <a:endParaRPr lang="tr-TR" sz="2800" dirty="0"/>
          </a:p>
        </p:txBody>
      </p:sp>
      <p:sp>
        <p:nvSpPr>
          <p:cNvPr id="3" name="İçerik Yer Tutucusu 2"/>
          <p:cNvSpPr>
            <a:spLocks noGrp="1"/>
          </p:cNvSpPr>
          <p:nvPr>
            <p:ph idx="1"/>
          </p:nvPr>
        </p:nvSpPr>
        <p:spPr>
          <a:xfrm>
            <a:off x="304799" y="566056"/>
            <a:ext cx="11437257" cy="6023429"/>
          </a:xfrm>
        </p:spPr>
        <p:txBody>
          <a:bodyPr>
            <a:normAutofit fontScale="92500" lnSpcReduction="20000"/>
          </a:bodyPr>
          <a:lstStyle/>
          <a:p>
            <a:pPr algn="just">
              <a:lnSpc>
                <a:spcPct val="150000"/>
              </a:lnSpc>
            </a:pPr>
            <a:r>
              <a:rPr lang="tr-TR" sz="1800" dirty="0" smtClean="0">
                <a:latin typeface="Arial Black" panose="020B0A04020102020204" pitchFamily="34" charset="0"/>
              </a:rPr>
              <a:t>Trablusgarp Savaşı ile Osmanlı Devleti Kuzey Afrika’dan çekilip </a:t>
            </a:r>
            <a:r>
              <a:rPr lang="tr-TR" sz="1800" dirty="0" err="1" smtClean="0">
                <a:latin typeface="Arial Black" panose="020B0A04020102020204" pitchFamily="34" charset="0"/>
              </a:rPr>
              <a:t>Oniki</a:t>
            </a:r>
            <a:r>
              <a:rPr lang="tr-TR" sz="1800" dirty="0" smtClean="0">
                <a:latin typeface="Arial Black" panose="020B0A04020102020204" pitchFamily="34" charset="0"/>
              </a:rPr>
              <a:t> Adayı geçidi de olsa fiilî olarak kaybederken, savaşın başka sonuçları da olmuştur.</a:t>
            </a:r>
          </a:p>
          <a:p>
            <a:pPr algn="just">
              <a:lnSpc>
                <a:spcPct val="150000"/>
              </a:lnSpc>
            </a:pPr>
            <a:r>
              <a:rPr lang="tr-TR" sz="1800" dirty="0" smtClean="0">
                <a:latin typeface="Arial Black" panose="020B0A04020102020204" pitchFamily="34" charset="0"/>
              </a:rPr>
              <a:t>Bu savaş sonrası İtalya ilk defa Ege Denizi’ne yerleşmiştir.</a:t>
            </a:r>
          </a:p>
          <a:p>
            <a:pPr algn="just">
              <a:lnSpc>
                <a:spcPct val="150000"/>
              </a:lnSpc>
            </a:pPr>
            <a:r>
              <a:rPr lang="tr-TR" sz="1800" dirty="0" smtClean="0">
                <a:latin typeface="Arial Black" panose="020B0A04020102020204" pitchFamily="34" charset="0"/>
              </a:rPr>
              <a:t>Savaş, Balkan devletlerinin cesaretini arttırmış, Osmanlıya karşı hareketleri kolaylaşmış ve hızlanmıştır.</a:t>
            </a:r>
          </a:p>
          <a:p>
            <a:pPr algn="just">
              <a:lnSpc>
                <a:spcPct val="150000"/>
              </a:lnSpc>
            </a:pPr>
            <a:r>
              <a:rPr lang="tr-TR" sz="1800" dirty="0" smtClean="0">
                <a:latin typeface="Arial Black" panose="020B0A04020102020204" pitchFamily="34" charset="0"/>
              </a:rPr>
              <a:t>Kuzey Afrika’da İtalyan sömürgesi başlamıştır.  </a:t>
            </a:r>
          </a:p>
          <a:p>
            <a:pPr algn="just">
              <a:lnSpc>
                <a:spcPct val="150000"/>
              </a:lnSpc>
            </a:pPr>
            <a:r>
              <a:rPr lang="tr-TR" sz="1800" dirty="0" smtClean="0">
                <a:latin typeface="Arial Black" panose="020B0A04020102020204" pitchFamily="34" charset="0"/>
              </a:rPr>
              <a:t>Savaş ve o dönemde yaşanan diğer bazı olumsuzluklar yüzünde İttihat ve Terakki Cemiyeti prestij kaybetmiştir. </a:t>
            </a:r>
            <a:r>
              <a:rPr lang="tr-TR" sz="1800" dirty="0">
                <a:latin typeface="Arial Black" panose="020B0A04020102020204" pitchFamily="34" charset="0"/>
              </a:rPr>
              <a:t>(</a:t>
            </a:r>
            <a:r>
              <a:rPr lang="tr-TR" sz="1800" dirty="0" smtClean="0">
                <a:latin typeface="Arial Black" panose="020B0A04020102020204" pitchFamily="34" charset="0"/>
              </a:rPr>
              <a:t>21 Kasım 1911’de önemli bir muhalefet partisi niteliği taşıyacak olan Hürriyet ve İtilaf Fırkası kurulmuştur. İttihatçılara karşıt olan pek çok muhalif grubu bünyesinde toplayan bu fırkanın I. Dünya Savaşı sonrası Osmanlı’nın son yıllarında ve Milli Mücadele döneminde siyasî etkileri olacaktır.). </a:t>
            </a:r>
          </a:p>
          <a:p>
            <a:pPr algn="just">
              <a:lnSpc>
                <a:spcPct val="150000"/>
              </a:lnSpc>
            </a:pPr>
            <a:r>
              <a:rPr lang="tr-TR" sz="1800" dirty="0" smtClean="0">
                <a:latin typeface="Arial Black" panose="020B0A04020102020204" pitchFamily="34" charset="0"/>
              </a:rPr>
              <a:t>Trablusgarp’a gönüllü olarak gidip savaşan Türk subayları önemli tecrübelerle birlikte şöhret de kazanmıştır. </a:t>
            </a:r>
          </a:p>
          <a:p>
            <a:pPr algn="just">
              <a:lnSpc>
                <a:spcPct val="150000"/>
              </a:lnSpc>
            </a:pPr>
            <a:r>
              <a:rPr lang="tr-TR" sz="1800" dirty="0" smtClean="0">
                <a:latin typeface="Arial Black" panose="020B0A04020102020204" pitchFamily="34" charset="0"/>
              </a:rPr>
              <a:t>Bu savaşta Derne </a:t>
            </a:r>
            <a:r>
              <a:rPr lang="tr-TR" sz="1800" dirty="0">
                <a:latin typeface="Arial Black" panose="020B0A04020102020204" pitchFamily="34" charset="0"/>
              </a:rPr>
              <a:t>ve </a:t>
            </a:r>
            <a:r>
              <a:rPr lang="tr-TR" sz="1800" dirty="0" err="1">
                <a:latin typeface="Arial Black" panose="020B0A04020102020204" pitchFamily="34" charset="0"/>
              </a:rPr>
              <a:t>Tobruk’ta</a:t>
            </a:r>
            <a:r>
              <a:rPr lang="tr-TR" sz="1800" dirty="0">
                <a:latin typeface="Arial Black" panose="020B0A04020102020204" pitchFamily="34" charset="0"/>
              </a:rPr>
              <a:t> başarı </a:t>
            </a:r>
            <a:r>
              <a:rPr lang="tr-TR" sz="1800" dirty="0" smtClean="0">
                <a:latin typeface="Arial Black" panose="020B0A04020102020204" pitchFamily="34" charset="0"/>
              </a:rPr>
              <a:t>gösteren Mustafa Kemal(Atatürk), savaş sonunda binbaşılık rütbesine yükselmiştir. </a:t>
            </a:r>
            <a:endParaRPr lang="tr-TR" sz="1800" dirty="0">
              <a:latin typeface="Arial Black" panose="020B0A04020102020204" pitchFamily="34" charset="0"/>
            </a:endParaRPr>
          </a:p>
        </p:txBody>
      </p:sp>
    </p:spTree>
    <p:extLst>
      <p:ext uri="{BB962C8B-B14F-4D97-AF65-F5344CB8AC3E}">
        <p14:creationId xmlns:p14="http://schemas.microsoft.com/office/powerpoint/2010/main" val="6852929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82062"/>
            <a:ext cx="10515600" cy="445476"/>
          </a:xfrm>
        </p:spPr>
        <p:txBody>
          <a:bodyPr>
            <a:noAutofit/>
          </a:bodyPr>
          <a:lstStyle/>
          <a:p>
            <a:r>
              <a:rPr lang="tr-TR" sz="2800" b="1" dirty="0" smtClean="0"/>
              <a:t>I. DÜNYA SAVAŞINA KADAR DURUM</a:t>
            </a:r>
            <a:endParaRPr lang="tr-TR" sz="2800" b="1" dirty="0"/>
          </a:p>
        </p:txBody>
      </p:sp>
      <p:sp>
        <p:nvSpPr>
          <p:cNvPr id="3" name="İçerik Yer Tutucusu 2"/>
          <p:cNvSpPr>
            <a:spLocks noGrp="1"/>
          </p:cNvSpPr>
          <p:nvPr>
            <p:ph idx="1"/>
          </p:nvPr>
        </p:nvSpPr>
        <p:spPr>
          <a:xfrm>
            <a:off x="235527" y="527538"/>
            <a:ext cx="11720946" cy="6025662"/>
          </a:xfrm>
        </p:spPr>
        <p:txBody>
          <a:bodyPr>
            <a:normAutofit fontScale="85000" lnSpcReduction="10000"/>
          </a:bodyPr>
          <a:lstStyle/>
          <a:p>
            <a:pPr algn="just">
              <a:lnSpc>
                <a:spcPct val="150000"/>
              </a:lnSpc>
            </a:pPr>
            <a:r>
              <a:rPr lang="tr-TR" sz="1800" dirty="0" smtClean="0">
                <a:latin typeface="Arial Black" panose="020B0A04020102020204" pitchFamily="34" charset="0"/>
              </a:rPr>
              <a:t>Ermeni Meselesi, 19. yüzyılın sonu ve 20. yüzyılın ilk çeyreğinde «Şark </a:t>
            </a:r>
            <a:r>
              <a:rPr lang="tr-TR" sz="1800" dirty="0" err="1" smtClean="0">
                <a:latin typeface="Arial Black" panose="020B0A04020102020204" pitchFamily="34" charset="0"/>
              </a:rPr>
              <a:t>Meselesi»nin</a:t>
            </a:r>
            <a:r>
              <a:rPr lang="tr-TR" sz="1800" dirty="0" smtClean="0">
                <a:latin typeface="Arial Black" panose="020B0A04020102020204" pitchFamily="34" charset="0"/>
              </a:rPr>
              <a:t> önemli bir safhası ve Osmanlı devletinin bir iç meselesi olarak dünya ve Batı kamuoyunu meşgul eden uluslararası konulardan biridir.</a:t>
            </a:r>
          </a:p>
          <a:p>
            <a:pPr algn="just">
              <a:lnSpc>
                <a:spcPct val="150000"/>
              </a:lnSpc>
            </a:pPr>
            <a:r>
              <a:rPr lang="tr-TR" sz="1800" dirty="0">
                <a:latin typeface="Arial Black" panose="020B0A04020102020204" pitchFamily="34" charset="0"/>
              </a:rPr>
              <a:t>Ermeniler Osmanlı Devleti’nde «Millet-i </a:t>
            </a:r>
            <a:r>
              <a:rPr lang="tr-TR" sz="1800" dirty="0" err="1">
                <a:latin typeface="Arial Black" panose="020B0A04020102020204" pitchFamily="34" charset="0"/>
              </a:rPr>
              <a:t>Sadıka</a:t>
            </a:r>
            <a:r>
              <a:rPr lang="tr-TR" sz="1800" dirty="0">
                <a:latin typeface="Arial Black" panose="020B0A04020102020204" pitchFamily="34" charset="0"/>
              </a:rPr>
              <a:t>» adıyla anılırlardı ve asırlarca Türklerle iç içe ve huzur içinde yaşadılar. Ulusçuluk akımının Osmanlı coğrafyasında yayılmaya başlaması ardından, diğer yönetilen uluslardan daha geç de olsa Ermeniler de Türk yönetiminden ayrılmak için girişimlere başladılar</a:t>
            </a:r>
            <a:r>
              <a:rPr lang="tr-TR" sz="1800" dirty="0" smtClean="0">
                <a:latin typeface="Arial Black" panose="020B0A04020102020204" pitchFamily="34" charset="0"/>
              </a:rPr>
              <a:t>.</a:t>
            </a:r>
          </a:p>
          <a:p>
            <a:pPr algn="just">
              <a:lnSpc>
                <a:spcPct val="150000"/>
              </a:lnSpc>
            </a:pPr>
            <a:r>
              <a:rPr lang="tr-TR" sz="1800" dirty="0" smtClean="0">
                <a:latin typeface="Arial Black" panose="020B0A04020102020204" pitchFamily="34" charset="0"/>
              </a:rPr>
              <a:t>Ermeniler 1856 Paris Anlaşmasından itibaren Batı devletleri </a:t>
            </a:r>
            <a:r>
              <a:rPr lang="tr-TR" sz="1800" smtClean="0">
                <a:latin typeface="Arial Black" panose="020B0A04020102020204" pitchFamily="34" charset="0"/>
              </a:rPr>
              <a:t>ve Rusya’nın </a:t>
            </a:r>
            <a:r>
              <a:rPr lang="tr-TR" sz="1800" dirty="0" smtClean="0">
                <a:latin typeface="Arial Black" panose="020B0A04020102020204" pitchFamily="34" charset="0"/>
              </a:rPr>
              <a:t>müdahaleleri sonucunda reformların kendilerine tanıdığı haklardan faydalanarak teşkilatlanmışlardır. Bu gelişmelerin ardından ilk olarak 1862’de </a:t>
            </a:r>
            <a:r>
              <a:rPr lang="tr-TR" sz="1800" dirty="0" err="1" smtClean="0">
                <a:latin typeface="Arial Black" panose="020B0A04020102020204" pitchFamily="34" charset="0"/>
              </a:rPr>
              <a:t>Zeytun’da</a:t>
            </a:r>
            <a:r>
              <a:rPr lang="tr-TR" sz="1800" dirty="0" smtClean="0">
                <a:latin typeface="Arial Black" panose="020B0A04020102020204" pitchFamily="34" charset="0"/>
              </a:rPr>
              <a:t> ve 1863’te Van’da isyan çıkarmışlardır. </a:t>
            </a:r>
          </a:p>
          <a:p>
            <a:pPr algn="just">
              <a:lnSpc>
                <a:spcPct val="150000"/>
              </a:lnSpc>
            </a:pPr>
            <a:r>
              <a:rPr lang="tr-TR" sz="1800" dirty="0" smtClean="0">
                <a:latin typeface="Arial Black" panose="020B0A04020102020204" pitchFamily="34" charset="0"/>
              </a:rPr>
              <a:t>Ermeni meselesinin açıkça tartışılmaya başlanması 1877-78 Osmanlı Rus savaşından sonra olmuştur. Bu savaşın sonunda imzalanan </a:t>
            </a:r>
            <a:r>
              <a:rPr lang="tr-TR" sz="1800" dirty="0" err="1" smtClean="0">
                <a:latin typeface="Arial Black" panose="020B0A04020102020204" pitchFamily="34" charset="0"/>
              </a:rPr>
              <a:t>Ayastefanos</a:t>
            </a:r>
            <a:r>
              <a:rPr lang="tr-TR" sz="1800" dirty="0" smtClean="0">
                <a:latin typeface="Arial Black" panose="020B0A04020102020204" pitchFamily="34" charset="0"/>
              </a:rPr>
              <a:t> Anlaşması’nın 16. maddesi Ermenilere ayrılmıştır. Bu madde ile Osmanlı, Doğu vilayetlerinde ıslahat yapmak ve Ermenilerin güvenliklerini temin etmeyi taahhüt etmiştir. Daha sonra bu anlaşma iptal edilip yerine Berlin Anlaşması konulduğunda bu anlaşmanın 61. maddesinde de Osmanlı Devleti </a:t>
            </a:r>
            <a:r>
              <a:rPr lang="tr-TR" sz="1800" dirty="0" err="1" smtClean="0">
                <a:latin typeface="Arial Black" panose="020B0A04020102020204" pitchFamily="34" charset="0"/>
              </a:rPr>
              <a:t>Giritte</a:t>
            </a:r>
            <a:r>
              <a:rPr lang="tr-TR" sz="1800" dirty="0" smtClean="0">
                <a:latin typeface="Arial Black" panose="020B0A04020102020204" pitchFamily="34" charset="0"/>
              </a:rPr>
              <a:t> ve Doğu Anadolu’daki Ermenilerin yaşam alanında ıslahat yapmayı ve asayişi sağlamayı kabul edecek, uygulanacak tedbirlerin icrasına ilgili devletler de nezaret edecektir.</a:t>
            </a:r>
          </a:p>
        </p:txBody>
      </p:sp>
    </p:spTree>
    <p:extLst>
      <p:ext uri="{BB962C8B-B14F-4D97-AF65-F5344CB8AC3E}">
        <p14:creationId xmlns:p14="http://schemas.microsoft.com/office/powerpoint/2010/main" val="38334934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82063"/>
            <a:ext cx="10515600" cy="339968"/>
          </a:xfrm>
        </p:spPr>
        <p:txBody>
          <a:bodyPr>
            <a:noAutofit/>
          </a:bodyPr>
          <a:lstStyle/>
          <a:p>
            <a:endParaRPr lang="tr-TR" sz="2000" dirty="0">
              <a:latin typeface="Arial Black" panose="020B0A04020102020204" pitchFamily="34" charset="0"/>
            </a:endParaRPr>
          </a:p>
        </p:txBody>
      </p:sp>
      <p:sp>
        <p:nvSpPr>
          <p:cNvPr id="3" name="İçerik Yer Tutucusu 2"/>
          <p:cNvSpPr>
            <a:spLocks noGrp="1"/>
          </p:cNvSpPr>
          <p:nvPr>
            <p:ph idx="1"/>
          </p:nvPr>
        </p:nvSpPr>
        <p:spPr>
          <a:xfrm>
            <a:off x="249382" y="445478"/>
            <a:ext cx="11693236" cy="6287832"/>
          </a:xfrm>
        </p:spPr>
        <p:txBody>
          <a:bodyPr>
            <a:normAutofit fontScale="85000" lnSpcReduction="10000"/>
          </a:bodyPr>
          <a:lstStyle/>
          <a:p>
            <a:pPr algn="just">
              <a:lnSpc>
                <a:spcPct val="160000"/>
              </a:lnSpc>
            </a:pPr>
            <a:r>
              <a:rPr lang="tr-TR" sz="1800" dirty="0" smtClean="0">
                <a:latin typeface="Arial Black" panose="020B0A04020102020204" pitchFamily="34" charset="0"/>
              </a:rPr>
              <a:t>Ermeni meselesinin ortaya çıkışı aslında asırlardır Türk yönetiminde yaşayan Ermenilerin, devletin zayıflamasından istifade ederek diğer çeşitli halklar gibi bağımsız devletlerini kurmak amacıyla hareketlenmeleri, buna karşılık devletin de bunu engellemek adına ortaya koyduğu hamlelerin yarattığı gerginliklerdir. Meseleye büyük devletlerin müdahil olması da konuyu uluslararası bir boyuta taşımıştır.</a:t>
            </a:r>
          </a:p>
          <a:p>
            <a:pPr algn="just">
              <a:lnSpc>
                <a:spcPct val="160000"/>
              </a:lnSpc>
            </a:pPr>
            <a:r>
              <a:rPr lang="tr-TR" sz="1800" dirty="0" smtClean="0">
                <a:latin typeface="Arial Black" panose="020B0A04020102020204" pitchFamily="34" charset="0"/>
              </a:rPr>
              <a:t>Fakat Ermenilerin devletleşme girişimleri önündeki en büyük sorun, tarihî yaşam alanları olarak gösterip devlet kurmak istedikleri Doğu </a:t>
            </a:r>
            <a:r>
              <a:rPr lang="tr-TR" sz="1800" dirty="0" err="1" smtClean="0">
                <a:latin typeface="Arial Black" panose="020B0A04020102020204" pitchFamily="34" charset="0"/>
              </a:rPr>
              <a:t>Anadolunun</a:t>
            </a:r>
            <a:r>
              <a:rPr lang="tr-TR" sz="1800" dirty="0" smtClean="0">
                <a:latin typeface="Arial Black" panose="020B0A04020102020204" pitchFamily="34" charset="0"/>
              </a:rPr>
              <a:t> hiçbir şehrinde </a:t>
            </a:r>
            <a:r>
              <a:rPr lang="tr-TR" sz="1800" dirty="0" err="1" smtClean="0">
                <a:latin typeface="Arial Black" panose="020B0A04020102020204" pitchFamily="34" charset="0"/>
              </a:rPr>
              <a:t>müslümanlara</a:t>
            </a:r>
            <a:r>
              <a:rPr lang="tr-TR" sz="1800" dirty="0" smtClean="0">
                <a:latin typeface="Arial Black" panose="020B0A04020102020204" pitchFamily="34" charset="0"/>
              </a:rPr>
              <a:t> oranla nüfus çoğunluğunu oluşturamamaları ve azınlık olarak yaşamalarıdır. Bir başka önemli handikapları da onlara destek sağlayabilecek Batılı devletlerin donanmaları ya da sefer kuvvetlerinin kolaylıkla erişemeyeceği bir coğrafî sahada yaşıyor olmalarıdır.</a:t>
            </a:r>
          </a:p>
          <a:p>
            <a:pPr algn="just">
              <a:lnSpc>
                <a:spcPct val="160000"/>
              </a:lnSpc>
            </a:pPr>
            <a:r>
              <a:rPr lang="tr-TR" sz="1800" dirty="0" err="1" smtClean="0">
                <a:latin typeface="Arial Black" panose="020B0A04020102020204" pitchFamily="34" charset="0"/>
              </a:rPr>
              <a:t>Anadolunun</a:t>
            </a:r>
            <a:r>
              <a:rPr lang="tr-TR" sz="1800" dirty="0" smtClean="0">
                <a:latin typeface="Arial Black" panose="020B0A04020102020204" pitchFamily="34" charset="0"/>
              </a:rPr>
              <a:t> </a:t>
            </a:r>
            <a:r>
              <a:rPr lang="tr-TR" sz="1800" dirty="0" err="1" smtClean="0">
                <a:latin typeface="Arial Black" panose="020B0A04020102020204" pitchFamily="34" charset="0"/>
              </a:rPr>
              <a:t>pekçok</a:t>
            </a:r>
            <a:r>
              <a:rPr lang="tr-TR" sz="1800" dirty="0" smtClean="0">
                <a:latin typeface="Arial Black" panose="020B0A04020102020204" pitchFamily="34" charset="0"/>
              </a:rPr>
              <a:t> bölgesinde dağınık olarak yaşayan ve devlet kurma yolunda lokal bir bölgede büyük bir isyan çıkarabilme konusunda demografik imkanları olmayan Ermeniler, böyle bir durumda eylem ve propaganda ile kendilerini sürekli gündemde tutup Batılı devletlerin dikkatini çekerek bağımsızlıklarını arama yolunu seçmişlerdir. Bu yolda faaliyet üretmek için 1878’de Kara Haç, 1883’te </a:t>
            </a:r>
            <a:r>
              <a:rPr lang="tr-TR" sz="1800" dirty="0" err="1" smtClean="0">
                <a:latin typeface="Arial Black" panose="020B0A04020102020204" pitchFamily="34" charset="0"/>
              </a:rPr>
              <a:t>Hınçak</a:t>
            </a:r>
            <a:r>
              <a:rPr lang="tr-TR" sz="1800" dirty="0" smtClean="0">
                <a:latin typeface="Arial Black" panose="020B0A04020102020204" pitchFamily="34" charset="0"/>
              </a:rPr>
              <a:t>, 1890’da </a:t>
            </a:r>
            <a:r>
              <a:rPr lang="tr-TR" sz="1800" dirty="0" err="1" smtClean="0">
                <a:latin typeface="Arial Black" panose="020B0A04020102020204" pitchFamily="34" charset="0"/>
              </a:rPr>
              <a:t>Taşnaksutyun</a:t>
            </a:r>
            <a:r>
              <a:rPr lang="tr-TR" sz="1800" dirty="0" smtClean="0">
                <a:latin typeface="Arial Black" panose="020B0A04020102020204" pitchFamily="34" charset="0"/>
              </a:rPr>
              <a:t> komitelerini kurmuşlar ve terör eylemleri gerçekleştirmeye yönelmişlerdir. (1890-1914 yılları arasında ülke çapında kırktan fazla isyan ve terör olayı gerçekleşmiştir.)</a:t>
            </a:r>
          </a:p>
        </p:txBody>
      </p:sp>
    </p:spTree>
    <p:extLst>
      <p:ext uri="{BB962C8B-B14F-4D97-AF65-F5344CB8AC3E}">
        <p14:creationId xmlns:p14="http://schemas.microsoft.com/office/powerpoint/2010/main" val="38096878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140677"/>
            <a:ext cx="10515600" cy="433754"/>
          </a:xfrm>
        </p:spPr>
        <p:txBody>
          <a:bodyPr>
            <a:noAutofit/>
          </a:bodyPr>
          <a:lstStyle/>
          <a:p>
            <a:r>
              <a:rPr lang="tr-TR" sz="2800" dirty="0" smtClean="0"/>
              <a:t>I. DÜNYA SAVAŞI VE ERMENİ TEHCİRİ</a:t>
            </a:r>
            <a:endParaRPr lang="tr-TR" sz="2800" dirty="0"/>
          </a:p>
        </p:txBody>
      </p:sp>
      <p:sp>
        <p:nvSpPr>
          <p:cNvPr id="3" name="İçerik Yer Tutucusu 2"/>
          <p:cNvSpPr>
            <a:spLocks noGrp="1"/>
          </p:cNvSpPr>
          <p:nvPr>
            <p:ph idx="1"/>
          </p:nvPr>
        </p:nvSpPr>
        <p:spPr>
          <a:xfrm>
            <a:off x="838200" y="539261"/>
            <a:ext cx="10515600" cy="5637701"/>
          </a:xfrm>
        </p:spPr>
        <p:txBody>
          <a:bodyPr>
            <a:normAutofit fontScale="92500" lnSpcReduction="20000"/>
          </a:bodyPr>
          <a:lstStyle/>
          <a:p>
            <a:pPr marL="0" lvl="0" indent="0" algn="just">
              <a:buNone/>
            </a:pPr>
            <a:r>
              <a:rPr lang="tr-TR" sz="3100" dirty="0">
                <a:solidFill>
                  <a:prstClr val="black"/>
                </a:solidFill>
              </a:rPr>
              <a:t> </a:t>
            </a:r>
            <a:r>
              <a:rPr lang="tr-TR" sz="1800" dirty="0" smtClean="0">
                <a:latin typeface="Arial Black" panose="020B0A04020102020204" pitchFamily="34" charset="0"/>
              </a:rPr>
              <a:t>I. Dünya Savaşına kadar bu komitelerin öncülüğünde eylemler ve faaliyetleri sürmüştür. Dünya Savaşı başlayıp Osmanlı Devleti İttifak devletleri safında savaşa katılınca da Ermeniler bu durumu bağımsızlık yolunda bir altın fırsat olarak değerlendirmişlerdir.</a:t>
            </a:r>
          </a:p>
          <a:p>
            <a:pPr marL="0" lvl="0" indent="0" algn="just">
              <a:buNone/>
            </a:pPr>
            <a:r>
              <a:rPr lang="tr-TR" sz="1800" dirty="0" smtClean="0">
                <a:latin typeface="Arial Black" panose="020B0A04020102020204" pitchFamily="34" charset="0"/>
              </a:rPr>
              <a:t>Ülkede seferberlik ilan edilince silah altına çağrılan Ermenilerin bir kısmı sınır dışına, bir kısmı ise silahlarıyla birlikte ülkenin iç taraflarına kaçarak düşmanla işbirliği ve isyanlar çıkarma yolunu tercih etmişlerdir. 1915’te Van’da, </a:t>
            </a:r>
            <a:r>
              <a:rPr lang="tr-TR" sz="1800" dirty="0" err="1" smtClean="0">
                <a:latin typeface="Arial Black" panose="020B0A04020102020204" pitchFamily="34" charset="0"/>
              </a:rPr>
              <a:t>Zeytun’da</a:t>
            </a:r>
            <a:r>
              <a:rPr lang="tr-TR" sz="1800" dirty="0" smtClean="0">
                <a:latin typeface="Arial Black" panose="020B0A04020102020204" pitchFamily="34" charset="0"/>
              </a:rPr>
              <a:t>(Maraş) isyanlar çıkarmışlar; Doğu Anadolu’da Kafkas cephesinde Türk ordusu Rusya ile savaş yürütürken cephe gerisinde </a:t>
            </a:r>
            <a:r>
              <a:rPr lang="tr-TR" sz="1800" dirty="0" err="1" smtClean="0">
                <a:latin typeface="Arial Black" panose="020B0A04020102020204" pitchFamily="34" charset="0"/>
              </a:rPr>
              <a:t>çetesel</a:t>
            </a:r>
            <a:r>
              <a:rPr lang="tr-TR" sz="1800" dirty="0" smtClean="0">
                <a:latin typeface="Arial Black" panose="020B0A04020102020204" pitchFamily="34" charset="0"/>
              </a:rPr>
              <a:t> faaliyetlerle halka zarar verdikleri gibi ordunun ikmal yollarında da baskınlar yapıp orduyu zaafa uğratmaya başlamışlardır. </a:t>
            </a:r>
          </a:p>
          <a:p>
            <a:pPr marL="0" lvl="0" indent="0" algn="just">
              <a:buNone/>
            </a:pPr>
            <a:r>
              <a:rPr lang="tr-TR" sz="1800" dirty="0" smtClean="0">
                <a:latin typeface="Arial Black" panose="020B0A04020102020204" pitchFamily="34" charset="0"/>
              </a:rPr>
              <a:t>Artan Ermeni olayları üzerine Osmanlı hükümeti köklü tedbirler almak yoluna gitmiş ve öncelikle 24 Nisan 1915’te Ermeni Komiteleri kapatılarak, liderleri ile zararlı faaliyetleri bilinen 235 Ermeni tutuklanmıştır. (1965 tarihinde Habeşistan’ın başkenti </a:t>
            </a:r>
            <a:r>
              <a:rPr lang="tr-TR" sz="1800" dirty="0" err="1" smtClean="0">
                <a:latin typeface="Arial Black" panose="020B0A04020102020204" pitchFamily="34" charset="0"/>
              </a:rPr>
              <a:t>Adisababa’da</a:t>
            </a:r>
            <a:r>
              <a:rPr lang="tr-TR" sz="1800" dirty="0" smtClean="0">
                <a:latin typeface="Arial Black" panose="020B0A04020102020204" pitchFamily="34" charset="0"/>
              </a:rPr>
              <a:t> Patrik I. </a:t>
            </a:r>
            <a:r>
              <a:rPr lang="tr-TR" sz="1800" dirty="0" err="1" smtClean="0">
                <a:latin typeface="Arial Black" panose="020B0A04020102020204" pitchFamily="34" charset="0"/>
              </a:rPr>
              <a:t>Heron</a:t>
            </a:r>
            <a:r>
              <a:rPr lang="tr-TR" sz="1800" dirty="0" smtClean="0">
                <a:latin typeface="Arial Black" panose="020B0A04020102020204" pitchFamily="34" charset="0"/>
              </a:rPr>
              <a:t>, Başpiskopos </a:t>
            </a:r>
            <a:r>
              <a:rPr lang="tr-TR" sz="1800" dirty="0" err="1" smtClean="0">
                <a:latin typeface="Arial Black" panose="020B0A04020102020204" pitchFamily="34" charset="0"/>
              </a:rPr>
              <a:t>Makaryos</a:t>
            </a:r>
            <a:r>
              <a:rPr lang="tr-TR" sz="1800" dirty="0" smtClean="0">
                <a:latin typeface="Arial Black" panose="020B0A04020102020204" pitchFamily="34" charset="0"/>
              </a:rPr>
              <a:t> ve çeşitli ruhani ve siyasî liderlerin katılımıyla yapılan toplantıda </a:t>
            </a:r>
            <a:r>
              <a:rPr lang="tr-TR" sz="1800" dirty="0">
                <a:latin typeface="Arial Black" panose="020B0A04020102020204" pitchFamily="34" charset="0"/>
              </a:rPr>
              <a:t>24 </a:t>
            </a:r>
            <a:r>
              <a:rPr lang="tr-TR" sz="1800" dirty="0" smtClean="0">
                <a:latin typeface="Arial Black" panose="020B0A04020102020204" pitchFamily="34" charset="0"/>
              </a:rPr>
              <a:t>Nisan gününün «Ermeni Soykırım Günü» olarak anılması kararlaştırılmıştır ve Ermeniler bu günü anmaktadırlar.)</a:t>
            </a:r>
          </a:p>
          <a:p>
            <a:pPr marL="0" lvl="0" indent="0" algn="just">
              <a:buNone/>
            </a:pPr>
            <a:r>
              <a:rPr lang="tr-TR" sz="1800" dirty="0" smtClean="0">
                <a:latin typeface="Arial Black" panose="020B0A04020102020204" pitchFamily="34" charset="0"/>
              </a:rPr>
              <a:t>Ancak olayların daha da tırmanması ve Van’da çıkan Ermeni isyanında otuz bin </a:t>
            </a:r>
            <a:r>
              <a:rPr lang="tr-TR" sz="1800" dirty="0" err="1" smtClean="0">
                <a:latin typeface="Arial Black" panose="020B0A04020102020204" pitchFamily="34" charset="0"/>
              </a:rPr>
              <a:t>müslümanın</a:t>
            </a:r>
            <a:r>
              <a:rPr lang="tr-TR" sz="1800" dirty="0" smtClean="0">
                <a:latin typeface="Arial Black" panose="020B0A04020102020204" pitchFamily="34" charset="0"/>
              </a:rPr>
              <a:t> katledilmesi üzerine hükümet 27 Mayıs 1915’te Sevk ve İskan Kanunu olarak anılan kanunu (Savaş seferberlik zamanında hükümete karşı gelenler için ordu tarafından alınacak tedbirler hakkında kanun) çıkararak Ermenileri tehcir etme(zorunlu göçe tabi tutma) kararı almıştır. Hükümetin aldığı bu sevk ve iskan kararı; olabilecek yani ihtimal dahilindeki Ermeni isyanına karşı düşünülmüş bir tedbir değil, fiilen ortaya çıkmış isyana ve düşman ordusuyla işbirliğine karşı alınan geçici bir tedbirdir.</a:t>
            </a:r>
          </a:p>
          <a:p>
            <a:pPr marL="0" lvl="0" indent="0" algn="just">
              <a:buNone/>
            </a:pPr>
            <a:r>
              <a:rPr lang="tr-TR" sz="1800" dirty="0" smtClean="0">
                <a:latin typeface="Arial Black" panose="020B0A04020102020204" pitchFamily="34" charset="0"/>
              </a:rPr>
              <a:t>Planlı ve siyasi amaçlı değil, askerî ve güvenlik amaçlı ortaya konulan bu karar çerçevesinde yapılan sevk ve iskân(yerleştirme) yaklaşık bir yıl sürmüş, 15 Mart 1916’dan itibaren vilayet ve mutasarrıflıklara gönderilen bir talimatla tehcir durdurulmuştur.</a:t>
            </a:r>
          </a:p>
        </p:txBody>
      </p:sp>
    </p:spTree>
    <p:extLst>
      <p:ext uri="{BB962C8B-B14F-4D97-AF65-F5344CB8AC3E}">
        <p14:creationId xmlns:p14="http://schemas.microsoft.com/office/powerpoint/2010/main" val="13611516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221028"/>
          </a:xfrm>
        </p:spPr>
        <p:txBody>
          <a:bodyPr>
            <a:normAutofit fontScale="90000"/>
          </a:bodyPr>
          <a:lstStyle/>
          <a:p>
            <a:endParaRPr lang="tr-TR" sz="2400" dirty="0"/>
          </a:p>
        </p:txBody>
      </p:sp>
      <p:sp>
        <p:nvSpPr>
          <p:cNvPr id="3" name="İçerik Yer Tutucusu 2"/>
          <p:cNvSpPr>
            <a:spLocks noGrp="1"/>
          </p:cNvSpPr>
          <p:nvPr>
            <p:ph idx="1"/>
          </p:nvPr>
        </p:nvSpPr>
        <p:spPr>
          <a:xfrm>
            <a:off x="457199" y="656492"/>
            <a:ext cx="11390811" cy="5953314"/>
          </a:xfrm>
        </p:spPr>
        <p:txBody>
          <a:bodyPr>
            <a:normAutofit/>
          </a:bodyPr>
          <a:lstStyle/>
          <a:p>
            <a:pPr algn="just">
              <a:lnSpc>
                <a:spcPct val="150000"/>
              </a:lnSpc>
            </a:pPr>
            <a:r>
              <a:rPr lang="tr-TR" sz="1800" dirty="0" smtClean="0"/>
              <a:t>Tehcir(zorunlu göç) önce doğrudan doğruya  savaş cephesinin güvenliğini sarsacak bölgelerde, Kafkas Cephesinde Erzurum, Bitlis ve Van bölgeleri ile Sina Cephesi gerisinde bulunan Mersin ve İskenderun bölgesinde uygulanmış; daha sonra kapsam </a:t>
            </a:r>
            <a:r>
              <a:rPr lang="tr-TR" sz="1800" dirty="0" err="1" smtClean="0"/>
              <a:t>Anadolunun</a:t>
            </a:r>
            <a:r>
              <a:rPr lang="tr-TR" sz="1800" dirty="0" smtClean="0"/>
              <a:t> diğer bölgelerine de genişletilmiştir. Sevke tabi tutulan Ermeni kafileleri ağırlıklı olarak Suriye ve Lübnan dolaylarına gönderilerek iskan edilmiştir.</a:t>
            </a:r>
          </a:p>
          <a:p>
            <a:pPr algn="just">
              <a:lnSpc>
                <a:spcPct val="150000"/>
              </a:lnSpc>
            </a:pPr>
            <a:r>
              <a:rPr lang="tr-TR" sz="1800" dirty="0" smtClean="0"/>
              <a:t>Çok büyük ve kapsamlı bir iş olan tehcir uygulaması Ermenilerin imhası için önceden düşünülmüş bir plan olmadığından; Osmanlı hükümeti, uygulamada hazırlık ve ödenek güçlükleri çektiği tehciri, Ermeni vatandaşları için mümkün olduğunca güvenli ve sağlıklı bir şekilde sonlandırabilmek için çeşitli önlemler almıştır. Osmanlı yönetimi bu zorunlu göç hadisesini jandarma denetiminde güvenlikli bir şekilde yapmaya çalışmış; göç ettirilen Ermenilerin mallarının koruma altına alınması için komisyonlar oluşturmuş; yollarda yiyecek ve barınma gereksinimlerinin karşılanması için önlemler almaya gayret etmiştir. Ancak bu kapsamlı ve zorlu hadise esnasında devlet savaş halindedir ve çeşitli sorunlarla da karşılaşılmış, bazı bölgelerde ölümle sonuçlanan olaylar da yaşanabilmiştir. </a:t>
            </a:r>
          </a:p>
        </p:txBody>
      </p:sp>
    </p:spTree>
    <p:extLst>
      <p:ext uri="{BB962C8B-B14F-4D97-AF65-F5344CB8AC3E}">
        <p14:creationId xmlns:p14="http://schemas.microsoft.com/office/powerpoint/2010/main" val="33902276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838200" y="152402"/>
            <a:ext cx="10515600" cy="515814"/>
          </a:xfrm>
        </p:spPr>
        <p:txBody>
          <a:bodyPr>
            <a:normAutofit/>
          </a:bodyPr>
          <a:lstStyle/>
          <a:p>
            <a:endParaRPr lang="tr-TR" sz="2800" dirty="0"/>
          </a:p>
        </p:txBody>
      </p:sp>
      <p:sp>
        <p:nvSpPr>
          <p:cNvPr id="3" name="İçerik Yer Tutucusu 2"/>
          <p:cNvSpPr>
            <a:spLocks noGrp="1"/>
          </p:cNvSpPr>
          <p:nvPr>
            <p:ph idx="1"/>
          </p:nvPr>
        </p:nvSpPr>
        <p:spPr>
          <a:xfrm>
            <a:off x="838200" y="644770"/>
            <a:ext cx="10515600" cy="5532194"/>
          </a:xfrm>
        </p:spPr>
        <p:txBody>
          <a:bodyPr>
            <a:normAutofit fontScale="62500" lnSpcReduction="20000"/>
          </a:bodyPr>
          <a:lstStyle/>
          <a:p>
            <a:pPr algn="just"/>
            <a:endParaRPr lang="tr-TR" dirty="0" smtClean="0"/>
          </a:p>
          <a:p>
            <a:pPr algn="just"/>
            <a:r>
              <a:rPr lang="tr-TR" dirty="0" smtClean="0"/>
              <a:t>TEHCİRİN DURDURULUŞU: Yer değiştirme sırasında gerek iklim şartları, gerek bazı aksaklıklar ve yığılmalar yüzünden göçün durdurulduğu olmuştur. Örneğin 25 Kasım 1915’te kış mevsimi yüzünden göç bir müddet geçici olarak durdurulmuştur. 15 Mart 1916 tarihinde ise vilayetlere gönderilen genel bir emirle yer değiştirme yapılmayacağı bildirilmiş ve tehcir sonlandırılmıştır. Çeşitli kaynaklara göre sevke tabi tutulan Ermeni sayısı 440bin ve iskan sahasına vararak yerleştirilenler de 380bin dolaylarındadır.</a:t>
            </a:r>
          </a:p>
          <a:p>
            <a:pPr algn="just"/>
            <a:endParaRPr lang="tr-TR" dirty="0"/>
          </a:p>
          <a:p>
            <a:pPr algn="just"/>
            <a:r>
              <a:rPr lang="tr-TR" dirty="0" smtClean="0"/>
              <a:t>SEVKTE YAŞANAN SUİSTİMAL VE CEZALANDIRMALAR: Tehcir sırasında yaşanan olumsuzluklar üzerine dönemin hükümeti durumu incelemek ve sorumluları cezalandırmak için 30 Eylül 1915’te Soruşturma Komisyonları kurulmasına karar vermiştir. Bu komisyonların raporları doğrultusunda bazı görevliler gibi halktan da gasp, saldırı gibi olaylara karıştığı iddia edilenler Divan-ı Harbe </a:t>
            </a:r>
            <a:r>
              <a:rPr lang="tr-TR" dirty="0" err="1" smtClean="0"/>
              <a:t>sevkedilmiş</a:t>
            </a:r>
            <a:r>
              <a:rPr lang="tr-TR" dirty="0" smtClean="0"/>
              <a:t> ve yargılanmıştır. 1916 yılı ortalarına kadar 1673 kişi yargılanmış, bunlardan idam, hapis ve sürgün cezası alanlar olmuştur. (Yaklaşık 67 idam, 524 hapis, 68 sürgün). (Hükümetin bu kendi yaptığı yargılamalardan ayrıca I. Dünya Savaşı yenilgisinden sonra galip İtilaf devletlerinden İngilizler, </a:t>
            </a:r>
            <a:r>
              <a:rPr lang="tr-TR" dirty="0"/>
              <a:t>144 Osmanlı devlet adamını tehcir ve savaş suçlusu sıfatıyla Malta Adasına götürerek </a:t>
            </a:r>
            <a:r>
              <a:rPr lang="tr-TR" dirty="0" smtClean="0"/>
              <a:t>yargılamıştır. Burada daha çok siyasî bir yargılama tutumu sergilenmiştir.)</a:t>
            </a:r>
          </a:p>
          <a:p>
            <a:pPr algn="just"/>
            <a:endParaRPr lang="tr-TR" dirty="0"/>
          </a:p>
          <a:p>
            <a:pPr algn="just"/>
            <a:r>
              <a:rPr lang="tr-TR" dirty="0" smtClean="0"/>
              <a:t>I. Dünya Savaşının sona ermesi ardından Osmanlı hükümeti, yer değiştirmeye tabi tutulan Ermenilerden isteyenlerin tekrar eski yerlerine iade edilmeleri için 31 Aralık 1918’de dönüş kararnamesi çıkarmıştır. Ancak başlayan Milli Mücadele atmosferi içerisinde böyle bir dönüş gelişmeyecektir. I. Dünya Savaşı ve Milli Mücadele nihayetinde; 1914 Osmanlı nüfus verilerine göre 1.234.671 kişi olan Ermeni nüfusundan sadece 70.000 kadarı Türkiye Cumhuriyetinde kalmış, diğer rakamdan birçoğu ve sevke tabi tutulup gittikleri yerler Türkiye hudutları dışında kalanlar ise Kafkas </a:t>
            </a:r>
            <a:r>
              <a:rPr lang="tr-TR" dirty="0" err="1" smtClean="0"/>
              <a:t>Ermenistanı</a:t>
            </a:r>
            <a:r>
              <a:rPr lang="tr-TR" dirty="0" smtClean="0"/>
              <a:t>, Amerika, Avrupa gibi sahalara gitmişlerdir. </a:t>
            </a:r>
            <a:endParaRPr lang="tr-TR" dirty="0"/>
          </a:p>
          <a:p>
            <a:pPr marL="0" indent="0" algn="just">
              <a:buNone/>
            </a:pPr>
            <a:endParaRPr lang="tr-TR" dirty="0" smtClean="0"/>
          </a:p>
          <a:p>
            <a:pPr algn="just"/>
            <a:endParaRPr lang="tr-TR" dirty="0"/>
          </a:p>
          <a:p>
            <a:pPr algn="just"/>
            <a:endParaRPr lang="tr-TR" dirty="0" smtClean="0"/>
          </a:p>
          <a:p>
            <a:pPr algn="just"/>
            <a:endParaRPr lang="tr-TR" dirty="0"/>
          </a:p>
        </p:txBody>
      </p:sp>
    </p:spTree>
    <p:extLst>
      <p:ext uri="{BB962C8B-B14F-4D97-AF65-F5344CB8AC3E}">
        <p14:creationId xmlns:p14="http://schemas.microsoft.com/office/powerpoint/2010/main" val="11532484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838200" y="0"/>
            <a:ext cx="10515600" cy="375138"/>
          </a:xfrm>
        </p:spPr>
        <p:txBody>
          <a:bodyPr>
            <a:normAutofit fontScale="90000"/>
          </a:bodyPr>
          <a:lstStyle/>
          <a:p>
            <a:endParaRPr lang="tr-TR" dirty="0"/>
          </a:p>
        </p:txBody>
      </p:sp>
      <p:sp>
        <p:nvSpPr>
          <p:cNvPr id="3" name="İçerik Yer Tutucusu 2"/>
          <p:cNvSpPr>
            <a:spLocks noGrp="1"/>
          </p:cNvSpPr>
          <p:nvPr>
            <p:ph idx="1"/>
          </p:nvPr>
        </p:nvSpPr>
        <p:spPr>
          <a:xfrm>
            <a:off x="838200" y="562708"/>
            <a:ext cx="10515600" cy="5614255"/>
          </a:xfrm>
        </p:spPr>
        <p:txBody>
          <a:bodyPr>
            <a:normAutofit fontScale="62500" lnSpcReduction="20000"/>
          </a:bodyPr>
          <a:lstStyle/>
          <a:p>
            <a:pPr algn="just"/>
            <a:r>
              <a:rPr lang="tr-TR" dirty="0" smtClean="0"/>
              <a:t>I. DÜNYA SAVAŞI SONRASI ÇEŞİTLİ ANLAŞMALARDA DURUM: I. Dünya Savaşını Osmanlı Devleti adına bitiren 30 Ekim 1918 Mondros Ateşkes Anlaşması’nın 24. maddesinde: Vilayet-i Sitte adı verilen 6 vilayette(Erzurum, Van, Harput(Elazığ), Diyarbakır, Sivas ve Bitlis) karışıklık çıkması halinde bu toprakların herhangi bir kısmının işgali hakkına İtilaf Devletleri sahip olacaklardır. (Bu madde doğrudan Ermeni adını söylemese de Ermenilerle ilgili olarak anlaşmaya konulmuştur.)</a:t>
            </a:r>
          </a:p>
          <a:p>
            <a:pPr algn="just"/>
            <a:r>
              <a:rPr lang="tr-TR" dirty="0" smtClean="0"/>
              <a:t>Osmanlı Hükümetinin 10 Ağustos 1920’de imzaladığı Sevr Anlaşması da: Van, Erzurum, Bitlis ve Trabzon illerinin bulunduğu alanda </a:t>
            </a:r>
            <a:r>
              <a:rPr lang="tr-TR" dirty="0" err="1" smtClean="0"/>
              <a:t>Kafkasyadaki</a:t>
            </a:r>
            <a:r>
              <a:rPr lang="tr-TR" dirty="0" smtClean="0"/>
              <a:t> ile birleşik bir Ermenistan Devleti oluşturulması ve bu devletin sınırlarının çizilmesinin Amerika Birleşik Devletleri Başkanı Wilson’ın hakemliğine bırakılması kararlaştırılmıştır.</a:t>
            </a:r>
          </a:p>
          <a:p>
            <a:pPr algn="just"/>
            <a:r>
              <a:rPr lang="tr-TR" dirty="0" smtClean="0"/>
              <a:t>Bunun üzerine ABD Başkanı Wilson, bölgede incelemeler yapmak ve durumu tespit etmek için General J. G. </a:t>
            </a:r>
            <a:r>
              <a:rPr lang="tr-TR" dirty="0" err="1" smtClean="0"/>
              <a:t>Harbord’u</a:t>
            </a:r>
            <a:r>
              <a:rPr lang="tr-TR" dirty="0" smtClean="0"/>
              <a:t> bir </a:t>
            </a:r>
            <a:r>
              <a:rPr lang="tr-TR" dirty="0"/>
              <a:t>heyetle 1919 sonbaharında bölgeye </a:t>
            </a:r>
            <a:r>
              <a:rPr lang="tr-TR" dirty="0" smtClean="0"/>
              <a:t>göndermiş, </a:t>
            </a:r>
            <a:r>
              <a:rPr lang="tr-TR" dirty="0" err="1" smtClean="0"/>
              <a:t>Harbord</a:t>
            </a:r>
            <a:r>
              <a:rPr lang="tr-TR" dirty="0" smtClean="0"/>
              <a:t> bir rapor hazırlayarak ABD Kongresi’ne sunmuştur. Bu raporda Anadolu’da Ermeni devletine bağlanması tasarlanan sahada Ermenilerin çoğunluk olmadıkları; Tehcir döneminde Türklerin de Ermeniler kadar acı çektiği ve kayıplar verdiği; Ermenilerin iddia ettiği acıklı iddiaların gerçeği yansıtmadığı belirtilmiştir. ABD Kongresi bu rapor üzerine 1920 yılı Nisanında, oluşturulmak istenen Ermenistan Devleti’ne mandater olunması teklifini reddetmiştir.</a:t>
            </a:r>
          </a:p>
          <a:p>
            <a:pPr algn="just"/>
            <a:r>
              <a:rPr lang="tr-TR" dirty="0" smtClean="0"/>
              <a:t>Milli Mücadele döneminde de Kazım Karabekir komutasında yürütülen Doğu Cephesi harekatıyla bölgede işgaller yapmış olan Kafkas Ermeni Devleti yenilmiş ve 3 Aralık 1920’de Gümrü Anlaşması imzalanmıştır. Bu anlaşmanın imzalandığı sırada Sovyet Rusya bölgede </a:t>
            </a:r>
            <a:r>
              <a:rPr lang="tr-TR" dirty="0" err="1" smtClean="0"/>
              <a:t>Ermenistanı</a:t>
            </a:r>
            <a:r>
              <a:rPr lang="tr-TR" dirty="0" smtClean="0"/>
              <a:t> işgal edip </a:t>
            </a:r>
            <a:r>
              <a:rPr lang="tr-TR" dirty="0" err="1" smtClean="0"/>
              <a:t>Sovyetleştirmiş</a:t>
            </a:r>
            <a:r>
              <a:rPr lang="tr-TR" dirty="0" smtClean="0"/>
              <a:t> ve kendine bağlamıştır. Bu aşamanın ardından TBMM hükümeti sınır komşusu haline geldiği Sovyet Rusya ile görüşmelere başlamış, önce 16 Mart 1921 Moskova Anlaşması ile dostluk kurulmuş ve ardından 13 Ekim 1921 Kars Anlaşması ile bugünkü Türkiye’nin doğu sınırları tesis edilmiştir.</a:t>
            </a:r>
          </a:p>
          <a:p>
            <a:pPr algn="just"/>
            <a:r>
              <a:rPr lang="tr-TR" dirty="0" smtClean="0"/>
              <a:t>Milli Mücadele sonunda uluslararası platformda imzalanan Lozan Anlaşmasında  ise Ermenistan ya da Ermenilerle ilgili bir hüküm yer almamış, Türkiye’de yaşayan herkes Türk vatandaşı sayılmıştır.</a:t>
            </a:r>
          </a:p>
          <a:p>
            <a:pPr algn="just"/>
            <a:endParaRPr lang="tr-TR" dirty="0"/>
          </a:p>
        </p:txBody>
      </p:sp>
    </p:spTree>
    <p:extLst>
      <p:ext uri="{BB962C8B-B14F-4D97-AF65-F5344CB8AC3E}">
        <p14:creationId xmlns:p14="http://schemas.microsoft.com/office/powerpoint/2010/main" val="30789192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838200" y="365126"/>
            <a:ext cx="10515600" cy="256198"/>
          </a:xfrm>
        </p:spPr>
        <p:txBody>
          <a:bodyPr>
            <a:normAutofit fontScale="90000"/>
          </a:bodyPr>
          <a:lstStyle/>
          <a:p>
            <a:endParaRPr lang="tr-TR" dirty="0"/>
          </a:p>
        </p:txBody>
      </p:sp>
      <p:sp>
        <p:nvSpPr>
          <p:cNvPr id="3" name="İçerik Yer Tutucusu 2"/>
          <p:cNvSpPr>
            <a:spLocks noGrp="1"/>
          </p:cNvSpPr>
          <p:nvPr>
            <p:ph idx="1"/>
          </p:nvPr>
        </p:nvSpPr>
        <p:spPr>
          <a:xfrm>
            <a:off x="838200" y="797169"/>
            <a:ext cx="10515600" cy="5379794"/>
          </a:xfrm>
        </p:spPr>
        <p:txBody>
          <a:bodyPr>
            <a:normAutofit lnSpcReduction="10000"/>
          </a:bodyPr>
          <a:lstStyle/>
          <a:p>
            <a:pPr marL="0" indent="0" algn="just">
              <a:buNone/>
            </a:pPr>
            <a:r>
              <a:rPr lang="tr-TR" dirty="0" smtClean="0"/>
              <a:t> Ermeni sorununun tarihsel anlamı; Osmanlı imparatorluğundan alınacak topraklar üzerinde bağımsız bir Ermenistan kurulması girişimleri ile Osmanlı idaresinin buna karşı çıkmasının oluşturduğu anlaşmazlık ve çatışmalardır. Bu durumun sonucunda Ermeniler 1915 tehciri ile Anadolu’dan tahliye edilmişler, sonraki tarihsel süreçte de geri dönüşleri büyük oranda mümkün olmamıştır.  </a:t>
            </a:r>
            <a:endParaRPr lang="tr-TR" dirty="0"/>
          </a:p>
          <a:p>
            <a:pPr marL="0" indent="0" algn="just">
              <a:buNone/>
            </a:pPr>
            <a:endParaRPr lang="tr-TR" dirty="0" smtClean="0"/>
          </a:p>
          <a:p>
            <a:pPr marL="0" indent="0" algn="just">
              <a:buNone/>
            </a:pPr>
            <a:r>
              <a:rPr lang="tr-TR" dirty="0" smtClean="0"/>
              <a:t>Ermeniler</a:t>
            </a:r>
            <a:r>
              <a:rPr lang="tr-TR" dirty="0"/>
              <a:t>, 1915 yılındaki Anadolu’dan büyük oranda tahliye edilişle sonuçlanacak </a:t>
            </a:r>
            <a:r>
              <a:rPr lang="tr-TR" dirty="0" smtClean="0"/>
              <a:t>zorunlu </a:t>
            </a:r>
            <a:r>
              <a:rPr lang="tr-TR" dirty="0"/>
              <a:t>göç hadisesini soykırım olarak nitelemekte ve dünyada bu olayın propagandasını yapmaktadırlar</a:t>
            </a:r>
            <a:r>
              <a:rPr lang="tr-TR" dirty="0" smtClean="0"/>
              <a:t>.</a:t>
            </a:r>
          </a:p>
          <a:p>
            <a:pPr marL="0" indent="0" algn="just">
              <a:buNone/>
            </a:pPr>
            <a:endParaRPr lang="tr-TR" dirty="0" smtClean="0"/>
          </a:p>
          <a:p>
            <a:pPr marL="0" indent="0" algn="just">
              <a:buNone/>
            </a:pPr>
            <a:r>
              <a:rPr lang="tr-TR" dirty="0" smtClean="0"/>
              <a:t>Siyasî bir zeminde yürütülen Ermeni Soykırımı iddiaları, günümüzde Ermeni toplumunun kimliğinin çimentosunu oluşturmaktadır. </a:t>
            </a:r>
            <a:endParaRPr lang="tr-TR" dirty="0"/>
          </a:p>
        </p:txBody>
      </p:sp>
    </p:spTree>
    <p:extLst>
      <p:ext uri="{BB962C8B-B14F-4D97-AF65-F5344CB8AC3E}">
        <p14:creationId xmlns:p14="http://schemas.microsoft.com/office/powerpoint/2010/main" val="28302428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235132"/>
            <a:ext cx="9144000" cy="339634"/>
          </a:xfrm>
        </p:spPr>
        <p:txBody>
          <a:bodyPr>
            <a:normAutofit fontScale="90000"/>
          </a:bodyPr>
          <a:lstStyle/>
          <a:p>
            <a:pPr algn="l">
              <a:lnSpc>
                <a:spcPct val="150000"/>
              </a:lnSpc>
            </a:pPr>
            <a:endParaRPr lang="tr-TR" sz="2000" dirty="0">
              <a:latin typeface="Arial Black" panose="020B0A04020102020204" pitchFamily="34" charset="0"/>
            </a:endParaRPr>
          </a:p>
        </p:txBody>
      </p:sp>
      <p:sp>
        <p:nvSpPr>
          <p:cNvPr id="3" name="Alt Başlık 2"/>
          <p:cNvSpPr>
            <a:spLocks noGrp="1"/>
          </p:cNvSpPr>
          <p:nvPr>
            <p:ph type="subTitle" idx="1"/>
          </p:nvPr>
        </p:nvSpPr>
        <p:spPr>
          <a:xfrm>
            <a:off x="1524000" y="1580606"/>
            <a:ext cx="9144000" cy="4764209"/>
          </a:xfrm>
        </p:spPr>
        <p:txBody>
          <a:bodyPr>
            <a:noAutofit/>
          </a:bodyPr>
          <a:lstStyle/>
          <a:p>
            <a:pPr algn="l">
              <a:lnSpc>
                <a:spcPct val="150000"/>
              </a:lnSpc>
            </a:pPr>
            <a:r>
              <a:rPr lang="tr-TR" sz="4800" dirty="0" smtClean="0">
                <a:latin typeface="Arial Black" panose="020B0A04020102020204" pitchFamily="34" charset="0"/>
              </a:rPr>
              <a:t>TRABLUSGARP VE BALKAN SAVAŞLARI</a:t>
            </a:r>
            <a:r>
              <a:rPr lang="tr-TR" sz="4800" dirty="0">
                <a:latin typeface="Arial Black" panose="020B0A04020102020204" pitchFamily="34" charset="0"/>
              </a:rPr>
              <a:t/>
            </a:r>
            <a:br>
              <a:rPr lang="tr-TR" sz="4800" dirty="0">
                <a:latin typeface="Arial Black" panose="020B0A04020102020204" pitchFamily="34" charset="0"/>
              </a:rPr>
            </a:br>
            <a:endParaRPr lang="tr-TR" sz="4800" dirty="0" smtClean="0">
              <a:latin typeface="Arial Black" panose="020B0A04020102020204" pitchFamily="34" charset="0"/>
            </a:endParaRPr>
          </a:p>
          <a:p>
            <a:pPr algn="l">
              <a:lnSpc>
                <a:spcPct val="150000"/>
              </a:lnSpc>
            </a:pPr>
            <a:endParaRPr lang="tr-TR" sz="4800" dirty="0">
              <a:latin typeface="Arial Black" panose="020B0A04020102020204" pitchFamily="34" charset="0"/>
            </a:endParaRPr>
          </a:p>
        </p:txBody>
      </p:sp>
    </p:spTree>
    <p:extLst>
      <p:ext uri="{BB962C8B-B14F-4D97-AF65-F5344CB8AC3E}">
        <p14:creationId xmlns:p14="http://schemas.microsoft.com/office/powerpoint/2010/main" val="1102792941"/>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5425</TotalTime>
  <Words>2612</Words>
  <Application>Microsoft Office PowerPoint</Application>
  <PresentationFormat>Geniş ekran</PresentationFormat>
  <Paragraphs>74</Paragraphs>
  <Slides>15</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15</vt:i4>
      </vt:variant>
    </vt:vector>
  </HeadingPairs>
  <TitlesOfParts>
    <vt:vector size="20" baseType="lpstr">
      <vt:lpstr>Arial</vt:lpstr>
      <vt:lpstr>Arial Black</vt:lpstr>
      <vt:lpstr>Calibri</vt:lpstr>
      <vt:lpstr>Calibri Light</vt:lpstr>
      <vt:lpstr>Office Teması</vt:lpstr>
      <vt:lpstr>PowerPoint Sunusu</vt:lpstr>
      <vt:lpstr>I. DÜNYA SAVAŞINA KADAR DURUM</vt:lpstr>
      <vt:lpstr>PowerPoint Sunusu</vt:lpstr>
      <vt:lpstr>I. DÜNYA SAVAŞI VE ERMENİ TEHCİRİ</vt:lpstr>
      <vt:lpstr>PowerPoint Sunusu</vt:lpstr>
      <vt:lpstr>PowerPoint Sunusu</vt:lpstr>
      <vt:lpstr>PowerPoint Sunusu</vt:lpstr>
      <vt:lpstr>PowerPoint Sunusu</vt:lpstr>
      <vt:lpstr>PowerPoint Sunusu</vt:lpstr>
      <vt:lpstr>TRABLUSGARP SAVAŞI VE UŞİ(OUCHY) ANLAŞMASI</vt:lpstr>
      <vt:lpstr>PowerPoint Sunusu</vt:lpstr>
      <vt:lpstr>PowerPoint Sunusu</vt:lpstr>
      <vt:lpstr>PowerPoint Sunusu</vt:lpstr>
      <vt:lpstr>UŞİ ANLAŞMASI İLE:</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FATMA ATAKAN</dc:creator>
  <cp:lastModifiedBy>Mustafa Zenginbaş</cp:lastModifiedBy>
  <cp:revision>198</cp:revision>
  <dcterms:created xsi:type="dcterms:W3CDTF">2020-10-12T19:58:09Z</dcterms:created>
  <dcterms:modified xsi:type="dcterms:W3CDTF">2022-11-07T15:13:25Z</dcterms:modified>
</cp:coreProperties>
</file>