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341" r:id="rId3"/>
    <p:sldId id="258" r:id="rId4"/>
    <p:sldId id="296" r:id="rId5"/>
    <p:sldId id="297" r:id="rId6"/>
    <p:sldId id="298" r:id="rId7"/>
    <p:sldId id="299" r:id="rId8"/>
    <p:sldId id="300" r:id="rId9"/>
    <p:sldId id="301" r:id="rId10"/>
    <p:sldId id="302" r:id="rId11"/>
    <p:sldId id="303" r:id="rId12"/>
    <p:sldId id="305" r:id="rId13"/>
    <p:sldId id="304" r:id="rId14"/>
    <p:sldId id="306" r:id="rId15"/>
    <p:sldId id="307" r:id="rId16"/>
    <p:sldId id="308" r:id="rId17"/>
    <p:sldId id="309" r:id="rId18"/>
    <p:sldId id="310" r:id="rId19"/>
    <p:sldId id="311" r:id="rId20"/>
    <p:sldId id="312" r:id="rId21"/>
    <p:sldId id="315" r:id="rId22"/>
    <p:sldId id="316" r:id="rId23"/>
    <p:sldId id="317" r:id="rId24"/>
    <p:sldId id="318" r:id="rId25"/>
    <p:sldId id="319" r:id="rId26"/>
    <p:sldId id="321" r:id="rId27"/>
    <p:sldId id="320" r:id="rId28"/>
    <p:sldId id="322" r:id="rId29"/>
    <p:sldId id="323" r:id="rId30"/>
    <p:sldId id="324" r:id="rId31"/>
    <p:sldId id="325" r:id="rId32"/>
    <p:sldId id="326" r:id="rId33"/>
    <p:sldId id="327" r:id="rId34"/>
    <p:sldId id="328" r:id="rId35"/>
    <p:sldId id="330" r:id="rId36"/>
    <p:sldId id="329" r:id="rId37"/>
    <p:sldId id="331" r:id="rId38"/>
    <p:sldId id="332" r:id="rId39"/>
    <p:sldId id="339" r:id="rId40"/>
    <p:sldId id="340" r:id="rId4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890D9658-D73B-4C8C-A749-3508877947C9}">
          <p14:sldIdLst>
            <p14:sldId id="256"/>
            <p14:sldId id="341"/>
            <p14:sldId id="258"/>
            <p14:sldId id="296"/>
            <p14:sldId id="297"/>
            <p14:sldId id="298"/>
            <p14:sldId id="299"/>
            <p14:sldId id="300"/>
            <p14:sldId id="301"/>
            <p14:sldId id="302"/>
            <p14:sldId id="303"/>
            <p14:sldId id="305"/>
            <p14:sldId id="304"/>
            <p14:sldId id="306"/>
            <p14:sldId id="307"/>
            <p14:sldId id="308"/>
            <p14:sldId id="309"/>
            <p14:sldId id="310"/>
            <p14:sldId id="311"/>
            <p14:sldId id="312"/>
            <p14:sldId id="315"/>
            <p14:sldId id="316"/>
            <p14:sldId id="317"/>
            <p14:sldId id="318"/>
            <p14:sldId id="319"/>
            <p14:sldId id="321"/>
            <p14:sldId id="320"/>
            <p14:sldId id="322"/>
            <p14:sldId id="323"/>
            <p14:sldId id="324"/>
            <p14:sldId id="325"/>
            <p14:sldId id="326"/>
            <p14:sldId id="327"/>
            <p14:sldId id="328"/>
            <p14:sldId id="330"/>
            <p14:sldId id="329"/>
            <p14:sldId id="331"/>
            <p14:sldId id="332"/>
            <p14:sldId id="339"/>
            <p14:sldId id="34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90" d="100"/>
          <a:sy n="90" d="100"/>
        </p:scale>
        <p:origin x="336"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AD0EE5-DB5E-4944-943C-438ED6FF3941}" type="datetimeFigureOut">
              <a:rPr lang="tr-TR" smtClean="0"/>
              <a:t>14.09.2022</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D128CA-6715-4A10-8A81-19666372E61F}" type="slidenum">
              <a:rPr lang="tr-TR" smtClean="0"/>
              <a:t>‹#›</a:t>
            </a:fld>
            <a:endParaRPr lang="tr-TR"/>
          </a:p>
        </p:txBody>
      </p:sp>
    </p:spTree>
    <p:extLst>
      <p:ext uri="{BB962C8B-B14F-4D97-AF65-F5344CB8AC3E}">
        <p14:creationId xmlns:p14="http://schemas.microsoft.com/office/powerpoint/2010/main" val="663303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033156-8E63-4432-85A8-B94768B4A3EA}"/>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FE1BC782-D685-420F-9E2C-4BE13540FD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87383831-E7B9-4264-81FE-64DF0A171D31}"/>
              </a:ext>
            </a:extLst>
          </p:cNvPr>
          <p:cNvSpPr>
            <a:spLocks noGrp="1"/>
          </p:cNvSpPr>
          <p:nvPr>
            <p:ph type="dt" sz="half" idx="10"/>
          </p:nvPr>
        </p:nvSpPr>
        <p:spPr/>
        <p:txBody>
          <a:bodyPr/>
          <a:lstStyle/>
          <a:p>
            <a:fld id="{B730A779-452B-4FD2-A247-323D6DE28262}" type="datetime1">
              <a:rPr lang="tr-TR" smtClean="0"/>
              <a:t>14.09.2022</a:t>
            </a:fld>
            <a:endParaRPr lang="tr-TR"/>
          </a:p>
        </p:txBody>
      </p:sp>
      <p:sp>
        <p:nvSpPr>
          <p:cNvPr id="5" name="Alt Bilgi Yer Tutucusu 4">
            <a:extLst>
              <a:ext uri="{FF2B5EF4-FFF2-40B4-BE49-F238E27FC236}">
                <a16:creationId xmlns:a16="http://schemas.microsoft.com/office/drawing/2014/main" id="{537F34DF-9055-45A6-A946-990C5C184B5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82D1834-CD82-4390-9965-ACE983AC885A}"/>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83672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DAA6D5-B1AA-4262-8A87-0B87F86CA2D6}"/>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4DCF7B6C-B6F2-425E-A9A5-D99CD1429F3A}"/>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F47870D-15CD-471D-BBB5-1BFDA73BFFB3}"/>
              </a:ext>
            </a:extLst>
          </p:cNvPr>
          <p:cNvSpPr>
            <a:spLocks noGrp="1"/>
          </p:cNvSpPr>
          <p:nvPr>
            <p:ph type="dt" sz="half" idx="10"/>
          </p:nvPr>
        </p:nvSpPr>
        <p:spPr/>
        <p:txBody>
          <a:bodyPr/>
          <a:lstStyle/>
          <a:p>
            <a:fld id="{BE4F89D3-D1C9-43DD-8B33-BCC04F11AD37}" type="datetime1">
              <a:rPr lang="tr-TR" smtClean="0"/>
              <a:t>14.09.2022</a:t>
            </a:fld>
            <a:endParaRPr lang="tr-TR"/>
          </a:p>
        </p:txBody>
      </p:sp>
      <p:sp>
        <p:nvSpPr>
          <p:cNvPr id="5" name="Alt Bilgi Yer Tutucusu 4">
            <a:extLst>
              <a:ext uri="{FF2B5EF4-FFF2-40B4-BE49-F238E27FC236}">
                <a16:creationId xmlns:a16="http://schemas.microsoft.com/office/drawing/2014/main" id="{5CA9C4D1-CB6E-4411-A86A-9E003DB2630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5AF77F0-07F7-4217-91DD-3507EAB3B75A}"/>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320970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A655CAD0-B902-47F2-BBA2-5002203744AF}"/>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FDE0DB45-D42E-423B-BA55-23071C46D35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ACAAA77-2439-4979-A276-143ECB08CF87}"/>
              </a:ext>
            </a:extLst>
          </p:cNvPr>
          <p:cNvSpPr>
            <a:spLocks noGrp="1"/>
          </p:cNvSpPr>
          <p:nvPr>
            <p:ph type="dt" sz="half" idx="10"/>
          </p:nvPr>
        </p:nvSpPr>
        <p:spPr/>
        <p:txBody>
          <a:bodyPr/>
          <a:lstStyle/>
          <a:p>
            <a:fld id="{9EAA646A-228F-40CF-9115-437CD33FBC65}" type="datetime1">
              <a:rPr lang="tr-TR" smtClean="0"/>
              <a:t>14.09.2022</a:t>
            </a:fld>
            <a:endParaRPr lang="tr-TR"/>
          </a:p>
        </p:txBody>
      </p:sp>
      <p:sp>
        <p:nvSpPr>
          <p:cNvPr id="5" name="Alt Bilgi Yer Tutucusu 4">
            <a:extLst>
              <a:ext uri="{FF2B5EF4-FFF2-40B4-BE49-F238E27FC236}">
                <a16:creationId xmlns:a16="http://schemas.microsoft.com/office/drawing/2014/main" id="{8836BF7F-5FF5-4B37-BB27-0B58BBA283A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1AE882B-9667-4328-90D8-44E39E9DF7C7}"/>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2536264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81D45A-2F7C-4C7E-BC7F-49DE1A95B35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E13ECC1A-D8C1-4CB7-B518-F46C2644A178}"/>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CC2C38A-3070-4EDB-BE4C-D1B672BA9B70}"/>
              </a:ext>
            </a:extLst>
          </p:cNvPr>
          <p:cNvSpPr>
            <a:spLocks noGrp="1"/>
          </p:cNvSpPr>
          <p:nvPr>
            <p:ph type="dt" sz="half" idx="10"/>
          </p:nvPr>
        </p:nvSpPr>
        <p:spPr/>
        <p:txBody>
          <a:bodyPr/>
          <a:lstStyle/>
          <a:p>
            <a:fld id="{3A8B7A07-6883-4FEF-8CCE-8EE5B9DE518E}" type="datetime1">
              <a:rPr lang="tr-TR" smtClean="0"/>
              <a:t>14.09.2022</a:t>
            </a:fld>
            <a:endParaRPr lang="tr-TR"/>
          </a:p>
        </p:txBody>
      </p:sp>
      <p:sp>
        <p:nvSpPr>
          <p:cNvPr id="5" name="Alt Bilgi Yer Tutucusu 4">
            <a:extLst>
              <a:ext uri="{FF2B5EF4-FFF2-40B4-BE49-F238E27FC236}">
                <a16:creationId xmlns:a16="http://schemas.microsoft.com/office/drawing/2014/main" id="{C91BCA1D-3843-4CE6-AD4D-66FA6E8303C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B44A1B4-B29F-48B2-9C48-C88EA15DBDF1}"/>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2848524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F56754-ACCA-406C-A36C-0AAC0733EBA6}"/>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3EDA5CFB-A0A7-45F3-A9E4-D820AB23D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FED284F2-2743-4106-836C-55B8B0B7BB9B}"/>
              </a:ext>
            </a:extLst>
          </p:cNvPr>
          <p:cNvSpPr>
            <a:spLocks noGrp="1"/>
          </p:cNvSpPr>
          <p:nvPr>
            <p:ph type="dt" sz="half" idx="10"/>
          </p:nvPr>
        </p:nvSpPr>
        <p:spPr/>
        <p:txBody>
          <a:bodyPr/>
          <a:lstStyle/>
          <a:p>
            <a:fld id="{C7A6BB85-BCC3-4987-8561-AEC0E801ACF8}" type="datetime1">
              <a:rPr lang="tr-TR" smtClean="0"/>
              <a:t>14.09.2022</a:t>
            </a:fld>
            <a:endParaRPr lang="tr-TR"/>
          </a:p>
        </p:txBody>
      </p:sp>
      <p:sp>
        <p:nvSpPr>
          <p:cNvPr id="5" name="Alt Bilgi Yer Tutucusu 4">
            <a:extLst>
              <a:ext uri="{FF2B5EF4-FFF2-40B4-BE49-F238E27FC236}">
                <a16:creationId xmlns:a16="http://schemas.microsoft.com/office/drawing/2014/main" id="{4997D915-2530-4C73-AA7D-5DF278CB46B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A7AD8DB-0AC2-4256-AFD0-0DD6FCB19C27}"/>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2572365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789D4C-8D07-4FF1-B6D5-AD5381AFAD1A}"/>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70D513FB-1E34-4ECA-903B-D56FAEA337FC}"/>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A998ECFE-8E3D-45E3-B725-BE00A4CCE45E}"/>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18E29CC2-A7D1-461A-8C47-A98D4FC7E74F}"/>
              </a:ext>
            </a:extLst>
          </p:cNvPr>
          <p:cNvSpPr>
            <a:spLocks noGrp="1"/>
          </p:cNvSpPr>
          <p:nvPr>
            <p:ph type="dt" sz="half" idx="10"/>
          </p:nvPr>
        </p:nvSpPr>
        <p:spPr/>
        <p:txBody>
          <a:bodyPr/>
          <a:lstStyle/>
          <a:p>
            <a:fld id="{B584C0F9-C14C-4542-8CAF-F70DD7798A9F}" type="datetime1">
              <a:rPr lang="tr-TR" smtClean="0"/>
              <a:t>14.09.2022</a:t>
            </a:fld>
            <a:endParaRPr lang="tr-TR"/>
          </a:p>
        </p:txBody>
      </p:sp>
      <p:sp>
        <p:nvSpPr>
          <p:cNvPr id="6" name="Alt Bilgi Yer Tutucusu 5">
            <a:extLst>
              <a:ext uri="{FF2B5EF4-FFF2-40B4-BE49-F238E27FC236}">
                <a16:creationId xmlns:a16="http://schemas.microsoft.com/office/drawing/2014/main" id="{E3A6C1FB-8DC1-4623-88D5-25878307C28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E66C5E9-F96F-4421-A1EF-768B9105DF57}"/>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142170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793A89-8A53-4D11-A05B-24B209DA6F5A}"/>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4CCB23A-0D9F-45F7-B239-649E40077A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E31EBC70-85F7-49D8-B91E-921F29CBB9CD}"/>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E34FD8C3-2990-4157-B699-DD0EF8716F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5429CECF-BE08-4C49-A4F6-B1B3C35775EF}"/>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9D4DDD72-13B8-4345-82C4-61612C5DADCE}"/>
              </a:ext>
            </a:extLst>
          </p:cNvPr>
          <p:cNvSpPr>
            <a:spLocks noGrp="1"/>
          </p:cNvSpPr>
          <p:nvPr>
            <p:ph type="dt" sz="half" idx="10"/>
          </p:nvPr>
        </p:nvSpPr>
        <p:spPr/>
        <p:txBody>
          <a:bodyPr/>
          <a:lstStyle/>
          <a:p>
            <a:fld id="{D598F489-3113-456B-B640-9C3FA9412608}" type="datetime1">
              <a:rPr lang="tr-TR" smtClean="0"/>
              <a:t>14.09.2022</a:t>
            </a:fld>
            <a:endParaRPr lang="tr-TR"/>
          </a:p>
        </p:txBody>
      </p:sp>
      <p:sp>
        <p:nvSpPr>
          <p:cNvPr id="8" name="Alt Bilgi Yer Tutucusu 7">
            <a:extLst>
              <a:ext uri="{FF2B5EF4-FFF2-40B4-BE49-F238E27FC236}">
                <a16:creationId xmlns:a16="http://schemas.microsoft.com/office/drawing/2014/main" id="{B027AFCA-B816-47DC-87E8-86C0C8697E72}"/>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172D5818-ED93-42B2-B544-96D03B499583}"/>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3272796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A516BC-6649-43BE-B429-A62C9466BDE4}"/>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AA2709AC-EC5D-49CE-B2DD-F6098189F409}"/>
              </a:ext>
            </a:extLst>
          </p:cNvPr>
          <p:cNvSpPr>
            <a:spLocks noGrp="1"/>
          </p:cNvSpPr>
          <p:nvPr>
            <p:ph type="dt" sz="half" idx="10"/>
          </p:nvPr>
        </p:nvSpPr>
        <p:spPr/>
        <p:txBody>
          <a:bodyPr/>
          <a:lstStyle/>
          <a:p>
            <a:fld id="{E1471C0B-CCC9-4EEE-B0EB-8DD63458B6E4}" type="datetime1">
              <a:rPr lang="tr-TR" smtClean="0"/>
              <a:t>14.09.2022</a:t>
            </a:fld>
            <a:endParaRPr lang="tr-TR"/>
          </a:p>
        </p:txBody>
      </p:sp>
      <p:sp>
        <p:nvSpPr>
          <p:cNvPr id="4" name="Alt Bilgi Yer Tutucusu 3">
            <a:extLst>
              <a:ext uri="{FF2B5EF4-FFF2-40B4-BE49-F238E27FC236}">
                <a16:creationId xmlns:a16="http://schemas.microsoft.com/office/drawing/2014/main" id="{D73DA1FE-CA8C-4241-92C0-1EB8E4C641D9}"/>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7E9644CE-449F-4DE1-A9B7-37BA824275E0}"/>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3937806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65B67219-3305-4727-B4C2-208ED0969847}"/>
              </a:ext>
            </a:extLst>
          </p:cNvPr>
          <p:cNvSpPr>
            <a:spLocks noGrp="1"/>
          </p:cNvSpPr>
          <p:nvPr>
            <p:ph type="dt" sz="half" idx="10"/>
          </p:nvPr>
        </p:nvSpPr>
        <p:spPr/>
        <p:txBody>
          <a:bodyPr/>
          <a:lstStyle/>
          <a:p>
            <a:fld id="{DE331C7D-2559-4814-BF2F-861548B7ABC6}" type="datetime1">
              <a:rPr lang="tr-TR" smtClean="0"/>
              <a:t>14.09.2022</a:t>
            </a:fld>
            <a:endParaRPr lang="tr-TR"/>
          </a:p>
        </p:txBody>
      </p:sp>
      <p:sp>
        <p:nvSpPr>
          <p:cNvPr id="3" name="Alt Bilgi Yer Tutucusu 2">
            <a:extLst>
              <a:ext uri="{FF2B5EF4-FFF2-40B4-BE49-F238E27FC236}">
                <a16:creationId xmlns:a16="http://schemas.microsoft.com/office/drawing/2014/main" id="{D3A9C581-BFF8-4681-A302-4F36F1C91458}"/>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A5AE4796-8C7E-442D-880F-8B9CAAF7D442}"/>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3970924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F94912-24EC-4D53-A82C-17D2D3D9320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95E4BEC0-6386-4B40-AECF-8C4B3D5B3C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7C6FB3D6-422B-4C9C-A339-1A6942D42F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90179F3-BEE5-4A98-82FF-4604F80D62A5}"/>
              </a:ext>
            </a:extLst>
          </p:cNvPr>
          <p:cNvSpPr>
            <a:spLocks noGrp="1"/>
          </p:cNvSpPr>
          <p:nvPr>
            <p:ph type="dt" sz="half" idx="10"/>
          </p:nvPr>
        </p:nvSpPr>
        <p:spPr/>
        <p:txBody>
          <a:bodyPr/>
          <a:lstStyle/>
          <a:p>
            <a:fld id="{3E18FB36-6CB1-4DE7-9205-429B2E010B8C}" type="datetime1">
              <a:rPr lang="tr-TR" smtClean="0"/>
              <a:t>14.09.2022</a:t>
            </a:fld>
            <a:endParaRPr lang="tr-TR"/>
          </a:p>
        </p:txBody>
      </p:sp>
      <p:sp>
        <p:nvSpPr>
          <p:cNvPr id="6" name="Alt Bilgi Yer Tutucusu 5">
            <a:extLst>
              <a:ext uri="{FF2B5EF4-FFF2-40B4-BE49-F238E27FC236}">
                <a16:creationId xmlns:a16="http://schemas.microsoft.com/office/drawing/2014/main" id="{EB37C546-CDC3-4A83-A8DD-0AB367CCECA1}"/>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94EE126-76E4-4376-9935-1F16A5BC9427}"/>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14574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9C5C92-64CC-401F-B3DE-4D2FDEBFF7F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7248D3C6-A41E-4391-AF30-42B1A2B02E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363F61ED-4754-4D55-99B7-7C932C0DED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B36305F5-632E-49C5-B492-256554CA9016}"/>
              </a:ext>
            </a:extLst>
          </p:cNvPr>
          <p:cNvSpPr>
            <a:spLocks noGrp="1"/>
          </p:cNvSpPr>
          <p:nvPr>
            <p:ph type="dt" sz="half" idx="10"/>
          </p:nvPr>
        </p:nvSpPr>
        <p:spPr/>
        <p:txBody>
          <a:bodyPr/>
          <a:lstStyle/>
          <a:p>
            <a:fld id="{57F3C255-BA60-4A29-B964-51BA178C6318}" type="datetime1">
              <a:rPr lang="tr-TR" smtClean="0"/>
              <a:t>14.09.2022</a:t>
            </a:fld>
            <a:endParaRPr lang="tr-TR"/>
          </a:p>
        </p:txBody>
      </p:sp>
      <p:sp>
        <p:nvSpPr>
          <p:cNvPr id="6" name="Alt Bilgi Yer Tutucusu 5">
            <a:extLst>
              <a:ext uri="{FF2B5EF4-FFF2-40B4-BE49-F238E27FC236}">
                <a16:creationId xmlns:a16="http://schemas.microsoft.com/office/drawing/2014/main" id="{A2C7908C-C8D7-44D9-B0BD-8380C75EEF7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733205B-B532-4D3B-83E2-B792BF89C0BF}"/>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3849991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EE5C458-20A4-45B6-9701-DBA4C5179A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0EC33DE-B2C0-44BD-A451-D8F2AD578A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7DBE7A2-FB7D-4BB0-BCDD-0D9D42D9CB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34B83C-0E80-4B83-8E93-C694FECCFFC3}" type="datetime1">
              <a:rPr lang="tr-TR" smtClean="0"/>
              <a:t>14.09.2022</a:t>
            </a:fld>
            <a:endParaRPr lang="tr-TR"/>
          </a:p>
        </p:txBody>
      </p:sp>
      <p:sp>
        <p:nvSpPr>
          <p:cNvPr id="5" name="Alt Bilgi Yer Tutucusu 4">
            <a:extLst>
              <a:ext uri="{FF2B5EF4-FFF2-40B4-BE49-F238E27FC236}">
                <a16:creationId xmlns:a16="http://schemas.microsoft.com/office/drawing/2014/main" id="{195142E8-B5F2-4D18-B72D-DB52D64DEA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E4557BEA-2B5F-4162-9501-FD0BBA2B86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D8D5AD-9FFE-4520-BF8B-820E07561DCB}" type="slidenum">
              <a:rPr lang="tr-TR" smtClean="0"/>
              <a:t>‹#›</a:t>
            </a:fld>
            <a:endParaRPr lang="tr-TR"/>
          </a:p>
        </p:txBody>
      </p:sp>
    </p:spTree>
    <p:extLst>
      <p:ext uri="{BB962C8B-B14F-4D97-AF65-F5344CB8AC3E}">
        <p14:creationId xmlns:p14="http://schemas.microsoft.com/office/powerpoint/2010/main" val="1038941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A64CB536-5136-4131-8A01-A22BA8AF0BB7}"/>
              </a:ext>
            </a:extLst>
          </p:cNvPr>
          <p:cNvSpPr>
            <a:spLocks noGrp="1"/>
          </p:cNvSpPr>
          <p:nvPr>
            <p:ph type="subTitle" idx="1"/>
          </p:nvPr>
        </p:nvSpPr>
        <p:spPr>
          <a:xfrm>
            <a:off x="1523999" y="3675996"/>
            <a:ext cx="9214338" cy="1851269"/>
          </a:xfrm>
        </p:spPr>
        <p:txBody>
          <a:bodyPr>
            <a:normAutofit fontScale="92500" lnSpcReduction="20000"/>
          </a:bodyPr>
          <a:lstStyle/>
          <a:p>
            <a:r>
              <a:rPr lang="tr-TR" dirty="0">
                <a:solidFill>
                  <a:srgbClr val="FF0000"/>
                </a:solidFill>
                <a:latin typeface="Times New Roman" panose="02020603050405020304" pitchFamily="18" charset="0"/>
                <a:cs typeface="Times New Roman" panose="02020603050405020304" pitchFamily="18" charset="0"/>
              </a:rPr>
              <a:t>2. HAFTA</a:t>
            </a:r>
          </a:p>
          <a:p>
            <a:r>
              <a:rPr lang="tr-TR" dirty="0">
                <a:solidFill>
                  <a:srgbClr val="FF0000"/>
                </a:solidFill>
                <a:latin typeface="Times New Roman" panose="02020603050405020304" pitchFamily="18" charset="0"/>
                <a:cs typeface="Times New Roman" panose="02020603050405020304" pitchFamily="18" charset="0"/>
              </a:rPr>
              <a:t>KÜLTÜR NEDİR? </a:t>
            </a:r>
          </a:p>
          <a:p>
            <a:r>
              <a:rPr lang="tr-TR" dirty="0">
                <a:solidFill>
                  <a:srgbClr val="FF0000"/>
                </a:solidFill>
                <a:latin typeface="Times New Roman" panose="02020603050405020304" pitchFamily="18" charset="0"/>
                <a:cs typeface="Times New Roman" panose="02020603050405020304" pitchFamily="18" charset="0"/>
              </a:rPr>
              <a:t>KÜLTÜRÜN UNSURLARI VE ÖZELLİKLERİ NELERDİR? </a:t>
            </a:r>
          </a:p>
          <a:p>
            <a:r>
              <a:rPr lang="tr-TR" dirty="0">
                <a:solidFill>
                  <a:srgbClr val="FF0000"/>
                </a:solidFill>
                <a:latin typeface="Times New Roman" panose="02020603050405020304" pitchFamily="18" charset="0"/>
                <a:cs typeface="Times New Roman" panose="02020603050405020304" pitchFamily="18" charset="0"/>
              </a:rPr>
              <a:t>DİL-KÜLTÜR İLGİSİ, DİL-DÜŞÜNCE İLGİSİ</a:t>
            </a:r>
          </a:p>
          <a:p>
            <a:r>
              <a:rPr lang="tr-TR" dirty="0">
                <a:solidFill>
                  <a:srgbClr val="FF0000"/>
                </a:solidFill>
                <a:latin typeface="Times New Roman" panose="02020603050405020304" pitchFamily="18" charset="0"/>
                <a:cs typeface="Times New Roman" panose="02020603050405020304" pitchFamily="18" charset="0"/>
              </a:rPr>
              <a:t>DİLİN MİLLET HAYATINDAKİ YERİ VE ÖNEMİ</a:t>
            </a:r>
          </a:p>
          <a:p>
            <a:endParaRPr lang="tr-TR" dirty="0">
              <a:solidFill>
                <a:srgbClr val="C00000"/>
              </a:solidFill>
              <a:latin typeface="Times New Roman" panose="02020603050405020304" pitchFamily="18" charset="0"/>
              <a:cs typeface="Times New Roman" panose="02020603050405020304" pitchFamily="18" charset="0"/>
            </a:endParaRPr>
          </a:p>
          <a:p>
            <a:endParaRPr lang="tr-TR" dirty="0">
              <a:solidFill>
                <a:srgbClr val="C00000"/>
              </a:solidFill>
              <a:latin typeface="Times New Roman" panose="02020603050405020304" pitchFamily="18" charset="0"/>
              <a:cs typeface="Times New Roman" panose="02020603050405020304" pitchFamily="18" charset="0"/>
            </a:endParaRPr>
          </a:p>
          <a:p>
            <a:endParaRPr lang="tr-TR" dirty="0">
              <a:solidFill>
                <a:srgbClr val="C00000"/>
              </a:solidFill>
              <a:latin typeface="Times New Roman" panose="02020603050405020304" pitchFamily="18" charset="0"/>
              <a:cs typeface="Times New Roman" panose="02020603050405020304" pitchFamily="18" charset="0"/>
            </a:endParaRPr>
          </a:p>
          <a:p>
            <a:endParaRPr lang="tr-TR" dirty="0">
              <a:solidFill>
                <a:srgbClr val="C00000"/>
              </a:solidFill>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C9833C22-0A62-4C9B-A87A-DF863BA4EA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79214" y="1165186"/>
            <a:ext cx="6103909" cy="2283028"/>
          </a:xfrm>
          <a:prstGeom prst="rect">
            <a:avLst/>
          </a:prstGeom>
        </p:spPr>
      </p:pic>
      <p:sp>
        <p:nvSpPr>
          <p:cNvPr id="2" name="Slayt Numarası Yer Tutucusu 1"/>
          <p:cNvSpPr>
            <a:spLocks noGrp="1"/>
          </p:cNvSpPr>
          <p:nvPr>
            <p:ph type="sldNum" sz="quarter" idx="12"/>
          </p:nvPr>
        </p:nvSpPr>
        <p:spPr/>
        <p:txBody>
          <a:bodyPr/>
          <a:lstStyle/>
          <a:p>
            <a:fld id="{61D8D5AD-9FFE-4520-BF8B-820E07561DCB}" type="slidenum">
              <a:rPr lang="tr-TR" smtClean="0"/>
              <a:t>1</a:t>
            </a:fld>
            <a:endParaRPr lang="tr-TR"/>
          </a:p>
        </p:txBody>
      </p:sp>
    </p:spTree>
    <p:extLst>
      <p:ext uri="{BB962C8B-B14F-4D97-AF65-F5344CB8AC3E}">
        <p14:creationId xmlns:p14="http://schemas.microsoft.com/office/powerpoint/2010/main" val="2752310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58923"/>
            <a:ext cx="10515600" cy="470019"/>
          </a:xfrm>
        </p:spPr>
        <p:txBody>
          <a:bodyPr>
            <a:noAutofit/>
          </a:bodyPr>
          <a:lstStyle/>
          <a:p>
            <a:pPr algn="ctr"/>
            <a:r>
              <a:rPr lang="tr-TR" sz="2800" dirty="0">
                <a:solidFill>
                  <a:srgbClr val="FF0000"/>
                </a:solidFill>
                <a:latin typeface="Times New Roman" panose="02020603050405020304" pitchFamily="18" charset="0"/>
                <a:cs typeface="Times New Roman" panose="02020603050405020304" pitchFamily="18" charset="0"/>
              </a:rPr>
              <a:t>II. KÜLTÜRÜN UNSURLARI VE ÖZELLİKLERİ</a:t>
            </a:r>
          </a:p>
        </p:txBody>
      </p:sp>
      <p:sp>
        <p:nvSpPr>
          <p:cNvPr id="3" name="İçerik Yer Tutucusu 2"/>
          <p:cNvSpPr>
            <a:spLocks noGrp="1"/>
          </p:cNvSpPr>
          <p:nvPr>
            <p:ph idx="1"/>
          </p:nvPr>
        </p:nvSpPr>
        <p:spPr>
          <a:xfrm>
            <a:off x="838200" y="760576"/>
            <a:ext cx="10515600" cy="5416387"/>
          </a:xfrm>
        </p:spPr>
        <p:txBody>
          <a:bodyPr>
            <a:normAutofit fontScale="92500" lnSpcReduction="20000"/>
          </a:bodyPr>
          <a:lstStyle/>
          <a:p>
            <a:pPr marL="0" indent="0" algn="just">
              <a:lnSpc>
                <a:spcPct val="160000"/>
              </a:lnSpc>
              <a:buNone/>
            </a:pPr>
            <a:r>
              <a:rPr lang="tr-TR" sz="2400" dirty="0">
                <a:solidFill>
                  <a:srgbClr val="FF0000"/>
                </a:solidFill>
                <a:latin typeface="Times New Roman" panose="02020603050405020304" pitchFamily="18" charset="0"/>
                <a:cs typeface="Times New Roman" panose="02020603050405020304" pitchFamily="18" charset="0"/>
              </a:rPr>
              <a:t>Kültürün Unsurları:</a:t>
            </a:r>
          </a:p>
          <a:p>
            <a:pPr marL="0" indent="0" algn="just">
              <a:lnSpc>
                <a:spcPct val="160000"/>
              </a:lnSpc>
              <a:buNone/>
            </a:pPr>
            <a:r>
              <a:rPr lang="tr-TR" sz="2400" dirty="0">
                <a:latin typeface="Times New Roman" panose="02020603050405020304" pitchFamily="18" charset="0"/>
                <a:cs typeface="Times New Roman" panose="02020603050405020304" pitchFamily="18" charset="0"/>
              </a:rPr>
              <a:t>	Bir milletin fertleri arasında sosyal akrabalık bağını oluşturan maddi ve manevi değerlerin tümü, kültürün başlıca unsurlarını oluşturur. Nedir bu unsurlar?</a:t>
            </a:r>
          </a:p>
          <a:p>
            <a:pPr marL="0" indent="0" algn="just">
              <a:lnSpc>
                <a:spcPct val="160000"/>
              </a:lnSpc>
              <a:buAutoNum type="arabicPeriod"/>
            </a:pPr>
            <a:r>
              <a:rPr lang="tr-TR" sz="2400" dirty="0">
                <a:solidFill>
                  <a:srgbClr val="FF0000"/>
                </a:solidFill>
                <a:latin typeface="Times New Roman" panose="02020603050405020304" pitchFamily="18" charset="0"/>
                <a:cs typeface="Times New Roman" panose="02020603050405020304" pitchFamily="18" charset="0"/>
              </a:rPr>
              <a:t>Dil: </a:t>
            </a:r>
            <a:r>
              <a:rPr lang="tr-TR" sz="2400" dirty="0">
                <a:latin typeface="Times New Roman" panose="02020603050405020304" pitchFamily="18" charset="0"/>
                <a:cs typeface="Times New Roman" panose="02020603050405020304" pitchFamily="18" charset="0"/>
              </a:rPr>
              <a:t>Milleti oluşturan bireyler arasında anlaşmayı sağlayan en temel araç dildir. İnsanlar duygu, düşünce, bilgi ve tecrübelerini dilleri vasıtasıyla geçmişten geleceğe taşırlar. Dil aynı zamanda kültürün de nesilden </a:t>
            </a:r>
            <a:r>
              <a:rPr lang="tr-TR" sz="2400" dirty="0" err="1">
                <a:latin typeface="Times New Roman" panose="02020603050405020304" pitchFamily="18" charset="0"/>
                <a:cs typeface="Times New Roman" panose="02020603050405020304" pitchFamily="18" charset="0"/>
              </a:rPr>
              <a:t>nesile</a:t>
            </a:r>
            <a:r>
              <a:rPr lang="tr-TR" sz="2400" dirty="0">
                <a:latin typeface="Times New Roman" panose="02020603050405020304" pitchFamily="18" charset="0"/>
                <a:cs typeface="Times New Roman" panose="02020603050405020304" pitchFamily="18" charset="0"/>
              </a:rPr>
              <a:t> aktarılmasında önemli role sahiptir.</a:t>
            </a:r>
          </a:p>
          <a:p>
            <a:pPr marL="0" indent="0" algn="just">
              <a:lnSpc>
                <a:spcPct val="160000"/>
              </a:lnSpc>
              <a:buAutoNum type="arabicPeriod"/>
            </a:pPr>
            <a:r>
              <a:rPr lang="tr-TR" sz="2400" dirty="0">
                <a:solidFill>
                  <a:srgbClr val="FF0000"/>
                </a:solidFill>
                <a:latin typeface="Times New Roman" panose="02020603050405020304" pitchFamily="18" charset="0"/>
                <a:cs typeface="Times New Roman" panose="02020603050405020304" pitchFamily="18" charset="0"/>
              </a:rPr>
              <a:t>Tarih: </a:t>
            </a:r>
            <a:r>
              <a:rPr lang="tr-TR" sz="2400" dirty="0">
                <a:latin typeface="Times New Roman" panose="02020603050405020304" pitchFamily="18" charset="0"/>
                <a:cs typeface="Times New Roman" panose="02020603050405020304" pitchFamily="18" charset="0"/>
              </a:rPr>
              <a:t>Bir milletin tarihi, onun bütün kültürel varlıklarının aksiyon haline gelmiş ifadesidir. Tarih, toplumun zaman içindeki gelişme yönünü belirleyen, insanın kendi toplumu ile diyalog kurmasını ve bütünleşmesini sağlayan, ondaki toplum bilincini canlı tutan bir kültür hazinesidir. </a:t>
            </a:r>
          </a:p>
          <a:p>
            <a:pPr marL="457200" indent="-457200" algn="just">
              <a:lnSpc>
                <a:spcPct val="150000"/>
              </a:lnSpc>
              <a:buAutoNum type="arabicPeriod"/>
            </a:pPr>
            <a:endParaRPr lang="tr-TR" sz="2400" dirty="0">
              <a:latin typeface="Times New Roman" panose="02020603050405020304" pitchFamily="18" charset="0"/>
              <a:cs typeface="Times New Roman" panose="02020603050405020304" pitchFamily="18" charset="0"/>
            </a:endParaRPr>
          </a:p>
        </p:txBody>
      </p:sp>
      <p:sp>
        <p:nvSpPr>
          <p:cNvPr id="4" name="Slayt Numarası Yer Tutucusu 3"/>
          <p:cNvSpPr>
            <a:spLocks noGrp="1"/>
          </p:cNvSpPr>
          <p:nvPr>
            <p:ph type="sldNum" sz="quarter" idx="12"/>
          </p:nvPr>
        </p:nvSpPr>
        <p:spPr/>
        <p:txBody>
          <a:bodyPr/>
          <a:lstStyle/>
          <a:p>
            <a:fld id="{61D8D5AD-9FFE-4520-BF8B-820E07561DCB}" type="slidenum">
              <a:rPr lang="tr-TR" smtClean="0"/>
              <a:t>10</a:t>
            </a:fld>
            <a:endParaRPr lang="tr-TR"/>
          </a:p>
        </p:txBody>
      </p:sp>
    </p:spTree>
    <p:extLst>
      <p:ext uri="{BB962C8B-B14F-4D97-AF65-F5344CB8AC3E}">
        <p14:creationId xmlns:p14="http://schemas.microsoft.com/office/powerpoint/2010/main" val="4136622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04914" y="410198"/>
            <a:ext cx="10515600" cy="6118789"/>
          </a:xfrm>
        </p:spPr>
        <p:txBody>
          <a:bodyPr>
            <a:noAutofit/>
          </a:bodyPr>
          <a:lstStyle/>
          <a:p>
            <a:pPr marL="0" indent="0" algn="just">
              <a:lnSpc>
                <a:spcPct val="150000"/>
              </a:lnSpc>
              <a:buNone/>
            </a:pPr>
            <a:r>
              <a:rPr lang="tr-TR" sz="2300" dirty="0">
                <a:solidFill>
                  <a:srgbClr val="FF0000"/>
                </a:solidFill>
                <a:latin typeface="Times New Roman" panose="02020603050405020304" pitchFamily="18" charset="0"/>
                <a:cs typeface="Times New Roman" panose="02020603050405020304" pitchFamily="18" charset="0"/>
              </a:rPr>
              <a:t>3. Din: </a:t>
            </a:r>
            <a:r>
              <a:rPr lang="tr-TR" sz="2300" dirty="0">
                <a:latin typeface="Times New Roman" panose="02020603050405020304" pitchFamily="18" charset="0"/>
                <a:cs typeface="Times New Roman" panose="02020603050405020304" pitchFamily="18" charset="0"/>
              </a:rPr>
              <a:t>Din, kişinin kendi kendisiyle ve çevresiyle uyumlu bir yaşayış sürdürmesini sağlayan inanç ve ibadetler bütünüdür. Milletin kültürünü oluşturan önemli bir unsurdur.</a:t>
            </a:r>
          </a:p>
          <a:p>
            <a:pPr marL="0" indent="0" algn="just">
              <a:lnSpc>
                <a:spcPct val="150000"/>
              </a:lnSpc>
              <a:buNone/>
            </a:pPr>
            <a:r>
              <a:rPr lang="tr-TR" sz="2300" dirty="0">
                <a:solidFill>
                  <a:srgbClr val="FF0000"/>
                </a:solidFill>
                <a:latin typeface="Times New Roman" panose="02020603050405020304" pitchFamily="18" charset="0"/>
                <a:cs typeface="Times New Roman" panose="02020603050405020304" pitchFamily="18" charset="0"/>
              </a:rPr>
              <a:t>4. Örf ve Âdetler: </a:t>
            </a:r>
            <a:r>
              <a:rPr lang="tr-TR" sz="2300" dirty="0">
                <a:latin typeface="Times New Roman" panose="02020603050405020304" pitchFamily="18" charset="0"/>
                <a:cs typeface="Times New Roman" panose="02020603050405020304" pitchFamily="18" charset="0"/>
              </a:rPr>
              <a:t>Yazıya geçirilmemiş, toplumun hafızasında yer edinen, saygın tutularak kuşaktan kuşağa aktarılan alışkanlıklar, davranışlar, bilgiler kültürün unsurları arasındadır.</a:t>
            </a:r>
          </a:p>
          <a:p>
            <a:pPr marL="0" indent="0" algn="just">
              <a:lnSpc>
                <a:spcPct val="150000"/>
              </a:lnSpc>
              <a:buNone/>
              <a:tabLst>
                <a:tab pos="265113" algn="l"/>
              </a:tabLst>
            </a:pPr>
            <a:r>
              <a:rPr lang="tr-TR" sz="2300" dirty="0">
                <a:solidFill>
                  <a:srgbClr val="FF0000"/>
                </a:solidFill>
                <a:latin typeface="Times New Roman" panose="02020603050405020304" pitchFamily="18" charset="0"/>
                <a:cs typeface="Times New Roman" panose="02020603050405020304" pitchFamily="18" charset="0"/>
              </a:rPr>
              <a:t>5. Hukuk Sistemi: </a:t>
            </a:r>
            <a:r>
              <a:rPr lang="tr-TR" sz="2300" dirty="0">
                <a:latin typeface="Times New Roman" panose="02020603050405020304" pitchFamily="18" charset="0"/>
                <a:cs typeface="Times New Roman" panose="02020603050405020304" pitchFamily="18" charset="0"/>
              </a:rPr>
              <a:t>Toplum hayatına düzen veren yazılı kurallar, kültürün unsurlarındandır.</a:t>
            </a:r>
          </a:p>
          <a:p>
            <a:pPr marL="0" indent="0" algn="just">
              <a:lnSpc>
                <a:spcPct val="150000"/>
              </a:lnSpc>
              <a:buNone/>
            </a:pPr>
            <a:r>
              <a:rPr lang="tr-TR" sz="2300" dirty="0">
                <a:solidFill>
                  <a:srgbClr val="FF0000"/>
                </a:solidFill>
                <a:latin typeface="Times New Roman" panose="02020603050405020304" pitchFamily="18" charset="0"/>
                <a:cs typeface="Times New Roman" panose="02020603050405020304" pitchFamily="18" charset="0"/>
              </a:rPr>
              <a:t>6. Folklor: </a:t>
            </a:r>
            <a:r>
              <a:rPr lang="tr-TR" sz="2300" dirty="0">
                <a:latin typeface="Times New Roman" panose="02020603050405020304" pitchFamily="18" charset="0"/>
                <a:cs typeface="Times New Roman" panose="02020603050405020304" pitchFamily="18" charset="0"/>
              </a:rPr>
              <a:t>Bir milletin sözlü edebiyatını, geleneklerini, törelerini, inançlarını, mutfağını, müziğini, oyunlarını, halk hekimliğini inceleyen folklor, kültürün unsurları arasında yer alır.</a:t>
            </a:r>
          </a:p>
        </p:txBody>
      </p:sp>
      <p:sp>
        <p:nvSpPr>
          <p:cNvPr id="2" name="Slayt Numarası Yer Tutucusu 1"/>
          <p:cNvSpPr>
            <a:spLocks noGrp="1"/>
          </p:cNvSpPr>
          <p:nvPr>
            <p:ph type="sldNum" sz="quarter" idx="12"/>
          </p:nvPr>
        </p:nvSpPr>
        <p:spPr/>
        <p:txBody>
          <a:bodyPr/>
          <a:lstStyle/>
          <a:p>
            <a:fld id="{61D8D5AD-9FFE-4520-BF8B-820E07561DCB}" type="slidenum">
              <a:rPr lang="tr-TR" smtClean="0"/>
              <a:t>11</a:t>
            </a:fld>
            <a:endParaRPr lang="tr-TR"/>
          </a:p>
        </p:txBody>
      </p:sp>
    </p:spTree>
    <p:extLst>
      <p:ext uri="{BB962C8B-B14F-4D97-AF65-F5344CB8AC3E}">
        <p14:creationId xmlns:p14="http://schemas.microsoft.com/office/powerpoint/2010/main" val="3717435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709301"/>
            <a:ext cx="10515600" cy="5341121"/>
          </a:xfrm>
        </p:spPr>
        <p:txBody>
          <a:bodyPr>
            <a:normAutofit/>
          </a:bodyPr>
          <a:lstStyle/>
          <a:p>
            <a:pPr marL="0" indent="0" algn="just">
              <a:lnSpc>
                <a:spcPct val="150000"/>
              </a:lnSpc>
              <a:buNone/>
            </a:pPr>
            <a:r>
              <a:rPr lang="tr-TR" sz="2400" dirty="0">
                <a:solidFill>
                  <a:srgbClr val="FF0000"/>
                </a:solidFill>
                <a:latin typeface="Times New Roman" panose="02020603050405020304" pitchFamily="18" charset="0"/>
                <a:cs typeface="Times New Roman" panose="02020603050405020304" pitchFamily="18" charset="0"/>
              </a:rPr>
              <a:t>7. Ahlak Anlayışı: </a:t>
            </a:r>
            <a:r>
              <a:rPr lang="tr-TR" sz="2400" dirty="0">
                <a:latin typeface="Times New Roman" panose="02020603050405020304" pitchFamily="18" charset="0"/>
                <a:cs typeface="Times New Roman" panose="02020603050405020304" pitchFamily="18" charset="0"/>
              </a:rPr>
              <a:t>İyiyi kötüyü </a:t>
            </a:r>
            <a:r>
              <a:rPr lang="tr-TR" sz="2400" dirty="0" err="1">
                <a:latin typeface="Times New Roman" panose="02020603050405020304" pitchFamily="18" charset="0"/>
                <a:cs typeface="Times New Roman" panose="02020603050405020304" pitchFamily="18" charset="0"/>
              </a:rPr>
              <a:t>biribirinden</a:t>
            </a:r>
            <a:r>
              <a:rPr lang="tr-TR" sz="2400" dirty="0">
                <a:latin typeface="Times New Roman" panose="02020603050405020304" pitchFamily="18" charset="0"/>
                <a:cs typeface="Times New Roman" panose="02020603050405020304" pitchFamily="18" charset="0"/>
              </a:rPr>
              <a:t> ayıran vicdani değerlendirmelerde yol gösterici olan ahlak anlayışı, toplumdan topluma farklı olup kendine özgü özellikler taşır.</a:t>
            </a:r>
          </a:p>
          <a:p>
            <a:pPr marL="0" indent="0" algn="just">
              <a:lnSpc>
                <a:spcPct val="150000"/>
              </a:lnSpc>
              <a:buNone/>
            </a:pPr>
            <a:r>
              <a:rPr lang="tr-TR" sz="2400" dirty="0">
                <a:solidFill>
                  <a:srgbClr val="FF0000"/>
                </a:solidFill>
                <a:latin typeface="Times New Roman" panose="02020603050405020304" pitchFamily="18" charset="0"/>
                <a:cs typeface="Times New Roman" panose="02020603050405020304" pitchFamily="18" charset="0"/>
              </a:rPr>
              <a:t>8. Dünya Görüşü: </a:t>
            </a:r>
            <a:r>
              <a:rPr lang="tr-TR" sz="2400" dirty="0">
                <a:latin typeface="Times New Roman" panose="02020603050405020304" pitchFamily="18" charset="0"/>
                <a:cs typeface="Times New Roman" panose="02020603050405020304" pitchFamily="18" charset="0"/>
              </a:rPr>
              <a:t>Kişisel tutum ve davranışlardan başlayarak aile yapısını ve toplum ilişkilerini düzenleyen; hatta devlet anlayışının özellik ve ayrıntılarına kadar uzanan dünya görüşü, kültürün unsurları arasındadır. Türk toplumunda aile fertleri arasındaki sıkı bağlılık, aile yapısına verilen büyük değer, devletin insan saadetinin kaynağı olarak görülmesi ve dolayısıyla devlet ve devlet otoritesine karşı saygı ve bağlılığın bir fazilet olarak kabulü, Türk dünya görüşünün özelliğidir.</a:t>
            </a:r>
          </a:p>
        </p:txBody>
      </p:sp>
      <p:sp>
        <p:nvSpPr>
          <p:cNvPr id="2" name="Slayt Numarası Yer Tutucusu 1"/>
          <p:cNvSpPr>
            <a:spLocks noGrp="1"/>
          </p:cNvSpPr>
          <p:nvPr>
            <p:ph type="sldNum" sz="quarter" idx="12"/>
          </p:nvPr>
        </p:nvSpPr>
        <p:spPr/>
        <p:txBody>
          <a:bodyPr/>
          <a:lstStyle/>
          <a:p>
            <a:fld id="{61D8D5AD-9FFE-4520-BF8B-820E07561DCB}" type="slidenum">
              <a:rPr lang="tr-TR" smtClean="0"/>
              <a:t>12</a:t>
            </a:fld>
            <a:endParaRPr lang="tr-TR"/>
          </a:p>
        </p:txBody>
      </p:sp>
    </p:spTree>
    <p:extLst>
      <p:ext uri="{BB962C8B-B14F-4D97-AF65-F5344CB8AC3E}">
        <p14:creationId xmlns:p14="http://schemas.microsoft.com/office/powerpoint/2010/main" val="86091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376015"/>
            <a:ext cx="10515600" cy="5800948"/>
          </a:xfrm>
        </p:spPr>
        <p:txBody>
          <a:bodyPr>
            <a:normAutofit/>
          </a:bodyPr>
          <a:lstStyle/>
          <a:p>
            <a:pPr marL="0" indent="0" algn="just">
              <a:lnSpc>
                <a:spcPct val="150000"/>
              </a:lnSpc>
              <a:buNone/>
            </a:pPr>
            <a:r>
              <a:rPr lang="tr-TR" sz="2400" dirty="0">
                <a:solidFill>
                  <a:srgbClr val="FF0000"/>
                </a:solidFill>
                <a:latin typeface="Times New Roman" panose="02020603050405020304" pitchFamily="18" charset="0"/>
                <a:cs typeface="Times New Roman" panose="02020603050405020304" pitchFamily="18" charset="0"/>
              </a:rPr>
              <a:t>9. Sanat: </a:t>
            </a:r>
            <a:r>
              <a:rPr lang="tr-TR" sz="2400" dirty="0">
                <a:latin typeface="Times New Roman" panose="02020603050405020304" pitchFamily="18" charset="0"/>
                <a:cs typeface="Times New Roman" panose="02020603050405020304" pitchFamily="18" charset="0"/>
              </a:rPr>
              <a:t>İnsanlığın kendi kendini ifade edebilmesi ve dünyayı bir zevk ve duygu süzgecinden geçirerek yorumlayabilmesi çeşitli sanat dallarıyla mümkündür. El sanatlarından başlayarak mimari, resim, heykel gibi sanat ürünleri; minyatür, hat gibi süsleme ve yazı sanatları; sese dayanan musiki; söze dayanan edebiyat hep bu çerçeve içine girer. </a:t>
            </a:r>
          </a:p>
          <a:p>
            <a:pPr marL="0" indent="0" algn="just">
              <a:lnSpc>
                <a:spcPct val="150000"/>
              </a:lnSpc>
              <a:buNone/>
            </a:pPr>
            <a:r>
              <a:rPr lang="tr-TR" sz="2400" dirty="0">
                <a:solidFill>
                  <a:srgbClr val="FF0000"/>
                </a:solidFill>
                <a:latin typeface="Times New Roman" panose="02020603050405020304" pitchFamily="18" charset="0"/>
                <a:cs typeface="Times New Roman" panose="02020603050405020304" pitchFamily="18" charset="0"/>
              </a:rPr>
              <a:t>10. Edebiyat: </a:t>
            </a:r>
            <a:r>
              <a:rPr lang="tr-TR" sz="2400" dirty="0">
                <a:latin typeface="Times New Roman" panose="02020603050405020304" pitchFamily="18" charset="0"/>
                <a:cs typeface="Times New Roman" panose="02020603050405020304" pitchFamily="18" charset="0"/>
              </a:rPr>
              <a:t>Yazıya geçen her eser kültüre dahildir. Çok etkili ve sürekli bir kültür aracı olması bakımından edebiyatın öteki kültür eserleri arasında ayrıcalıklı bir yeri vardır. Duygu ve düşünceyi geliştiren ve şekillendiren elbette dildir. Ancak, dili geliştiren, yaygınlaştıran, zenginleştiren ve bir sanat eserine dönüştürerek daha etkili kılan vasıta da şüphesiz edebiyattır.</a:t>
            </a:r>
          </a:p>
          <a:p>
            <a:pPr marL="0" indent="0" algn="just">
              <a:lnSpc>
                <a:spcPct val="150000"/>
              </a:lnSpc>
              <a:buNone/>
            </a:pPr>
            <a:endParaRPr lang="tr-TR" sz="2400" dirty="0">
              <a:latin typeface="Times New Roman" panose="02020603050405020304" pitchFamily="18" charset="0"/>
              <a:cs typeface="Times New Roman" panose="02020603050405020304" pitchFamily="18" charset="0"/>
            </a:endParaRPr>
          </a:p>
        </p:txBody>
      </p:sp>
      <p:sp>
        <p:nvSpPr>
          <p:cNvPr id="2" name="Slayt Numarası Yer Tutucusu 1"/>
          <p:cNvSpPr>
            <a:spLocks noGrp="1"/>
          </p:cNvSpPr>
          <p:nvPr>
            <p:ph type="sldNum" sz="quarter" idx="12"/>
          </p:nvPr>
        </p:nvSpPr>
        <p:spPr/>
        <p:txBody>
          <a:bodyPr/>
          <a:lstStyle/>
          <a:p>
            <a:fld id="{61D8D5AD-9FFE-4520-BF8B-820E07561DCB}" type="slidenum">
              <a:rPr lang="tr-TR" smtClean="0"/>
              <a:t>13</a:t>
            </a:fld>
            <a:endParaRPr lang="tr-TR"/>
          </a:p>
        </p:txBody>
      </p:sp>
    </p:spTree>
    <p:extLst>
      <p:ext uri="{BB962C8B-B14F-4D97-AF65-F5344CB8AC3E}">
        <p14:creationId xmlns:p14="http://schemas.microsoft.com/office/powerpoint/2010/main" val="1140589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63838" y="341831"/>
            <a:ext cx="10515600" cy="5818040"/>
          </a:xfrm>
        </p:spPr>
        <p:txBody>
          <a:bodyPr>
            <a:normAutofit fontScale="92500" lnSpcReduction="10000"/>
          </a:bodyPr>
          <a:lstStyle/>
          <a:p>
            <a:pPr marL="0" indent="0" algn="just">
              <a:lnSpc>
                <a:spcPct val="150000"/>
              </a:lnSpc>
              <a:buNone/>
            </a:pPr>
            <a:r>
              <a:rPr lang="tr-TR" sz="2400" dirty="0">
                <a:solidFill>
                  <a:srgbClr val="FF0000"/>
                </a:solidFill>
                <a:latin typeface="Times New Roman" panose="02020603050405020304" pitchFamily="18" charset="0"/>
                <a:cs typeface="Times New Roman" panose="02020603050405020304" pitchFamily="18" charset="0"/>
              </a:rPr>
              <a:t>11. Ekonomi: </a:t>
            </a:r>
            <a:r>
              <a:rPr lang="tr-TR" sz="2400" dirty="0">
                <a:latin typeface="Times New Roman" pitchFamily="18" charset="0"/>
                <a:cs typeface="Times New Roman" pitchFamily="18" charset="0"/>
              </a:rPr>
              <a:t>Üretim, tüketim, pazarlama vb. ekonomik faaliyetler belirli kurallar dâhilinde gerçekleştirilir. Bu kurallar toplumun kültürüne göre belirlenir.</a:t>
            </a:r>
          </a:p>
          <a:p>
            <a:pPr marL="0" indent="0" algn="just">
              <a:lnSpc>
                <a:spcPct val="150000"/>
              </a:lnSpc>
              <a:buNone/>
            </a:pPr>
            <a:r>
              <a:rPr lang="tr-TR" sz="2400" dirty="0">
                <a:solidFill>
                  <a:srgbClr val="FF0000"/>
                </a:solidFill>
                <a:latin typeface="Times New Roman" pitchFamily="18" charset="0"/>
                <a:cs typeface="Times New Roman" pitchFamily="18" charset="0"/>
              </a:rPr>
              <a:t>12. Ticaret: </a:t>
            </a:r>
            <a:r>
              <a:rPr lang="tr-TR" sz="2400" dirty="0">
                <a:latin typeface="Times New Roman" pitchFamily="18" charset="0"/>
                <a:cs typeface="Times New Roman" pitchFamily="18" charset="0"/>
              </a:rPr>
              <a:t>Ürün, mal vb. alım satımı anlamına gelen ticaret, toplumdan topluma dolayısıyla kültürden kültüre farklıdır.</a:t>
            </a:r>
          </a:p>
          <a:p>
            <a:pPr marL="0" indent="0" algn="just">
              <a:lnSpc>
                <a:spcPct val="150000"/>
              </a:lnSpc>
              <a:buNone/>
            </a:pPr>
            <a:r>
              <a:rPr lang="tr-TR" sz="2400" dirty="0">
                <a:solidFill>
                  <a:srgbClr val="FF0000"/>
                </a:solidFill>
                <a:latin typeface="Times New Roman" pitchFamily="18" charset="0"/>
                <a:cs typeface="Times New Roman" pitchFamily="18" charset="0"/>
              </a:rPr>
              <a:t>13. Ziraat: </a:t>
            </a:r>
            <a:r>
              <a:rPr lang="tr-TR" sz="2400" dirty="0">
                <a:latin typeface="Times New Roman" pitchFamily="18" charset="0"/>
                <a:cs typeface="Times New Roman" pitchFamily="18" charset="0"/>
              </a:rPr>
              <a:t>Bir ülkede yetiştirilen ürünler, uygulanan  zirai faaliyetler toplumun kültürünü de etkiler. Tarım ürünleri ve hayvancılık toplumun mutfağında </a:t>
            </a:r>
            <a:r>
              <a:rPr lang="tr-TR" sz="2400">
                <a:latin typeface="Times New Roman" pitchFamily="18" charset="0"/>
                <a:cs typeface="Times New Roman" pitchFamily="18" charset="0"/>
              </a:rPr>
              <a:t>pişirilen yemeklerin </a:t>
            </a:r>
            <a:r>
              <a:rPr lang="tr-TR" sz="2400" dirty="0">
                <a:latin typeface="Times New Roman" pitchFamily="18" charset="0"/>
                <a:cs typeface="Times New Roman" pitchFamily="18" charset="0"/>
              </a:rPr>
              <a:t>farklılık arz etmesinde önemli unsurlardır.</a:t>
            </a:r>
          </a:p>
          <a:p>
            <a:pPr marL="0" indent="0" algn="just">
              <a:lnSpc>
                <a:spcPct val="150000"/>
              </a:lnSpc>
              <a:buNone/>
            </a:pPr>
            <a:r>
              <a:rPr lang="tr-TR" sz="2400" dirty="0">
                <a:solidFill>
                  <a:srgbClr val="FF0000"/>
                </a:solidFill>
                <a:latin typeface="Times New Roman" pitchFamily="18" charset="0"/>
                <a:cs typeface="Times New Roman" pitchFamily="18" charset="0"/>
              </a:rPr>
              <a:t>14. Coğrafya: </a:t>
            </a:r>
            <a:r>
              <a:rPr lang="tr-TR" sz="2400" dirty="0">
                <a:latin typeface="Times New Roman" pitchFamily="18" charset="0"/>
                <a:cs typeface="Times New Roman" pitchFamily="18" charset="0"/>
              </a:rPr>
              <a:t>Milletin yaşadığı coğrafya, kültürü etkiler. Örneğin coğrafya itibarıyla karasal iklimde ya da çöl ikliminde yaşayan milletlerin kültürleri birbirinden farklıdır.</a:t>
            </a:r>
          </a:p>
          <a:p>
            <a:pPr marL="0" indent="0" algn="just">
              <a:lnSpc>
                <a:spcPct val="150000"/>
              </a:lnSpc>
              <a:buNone/>
            </a:pPr>
            <a:r>
              <a:rPr lang="tr-TR" sz="2400" dirty="0">
                <a:solidFill>
                  <a:srgbClr val="FF0000"/>
                </a:solidFill>
                <a:latin typeface="Times New Roman" pitchFamily="18" charset="0"/>
                <a:cs typeface="Times New Roman" pitchFamily="18" charset="0"/>
              </a:rPr>
              <a:t>15. Çevre: </a:t>
            </a:r>
            <a:r>
              <a:rPr lang="tr-TR" sz="2400" dirty="0">
                <a:latin typeface="Times New Roman" pitchFamily="18" charset="0"/>
                <a:cs typeface="Times New Roman" pitchFamily="18" charset="0"/>
              </a:rPr>
              <a:t>Aile başta olmak üzere insanın dâhil olduğu sosyal çevre, kültürden kültüre farklılık arz eder. </a:t>
            </a:r>
          </a:p>
          <a:p>
            <a:pPr marL="0" indent="0" algn="just">
              <a:lnSpc>
                <a:spcPct val="150000"/>
              </a:lnSpc>
              <a:buNone/>
            </a:pPr>
            <a:endParaRPr lang="tr-TR" sz="2400" dirty="0">
              <a:latin typeface="Times New Roman" pitchFamily="18" charset="0"/>
              <a:cs typeface="Times New Roman" pitchFamily="18" charset="0"/>
            </a:endParaRPr>
          </a:p>
        </p:txBody>
      </p:sp>
      <p:sp>
        <p:nvSpPr>
          <p:cNvPr id="2" name="Slayt Numarası Yer Tutucusu 1"/>
          <p:cNvSpPr>
            <a:spLocks noGrp="1"/>
          </p:cNvSpPr>
          <p:nvPr>
            <p:ph type="sldNum" sz="quarter" idx="12"/>
          </p:nvPr>
        </p:nvSpPr>
        <p:spPr/>
        <p:txBody>
          <a:bodyPr/>
          <a:lstStyle/>
          <a:p>
            <a:fld id="{61D8D5AD-9FFE-4520-BF8B-820E07561DCB}" type="slidenum">
              <a:rPr lang="tr-TR" smtClean="0"/>
              <a:t>14</a:t>
            </a:fld>
            <a:endParaRPr lang="tr-TR"/>
          </a:p>
        </p:txBody>
      </p:sp>
    </p:spTree>
    <p:extLst>
      <p:ext uri="{BB962C8B-B14F-4D97-AF65-F5344CB8AC3E}">
        <p14:creationId xmlns:p14="http://schemas.microsoft.com/office/powerpoint/2010/main" val="3537790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922945"/>
            <a:ext cx="10515600" cy="4922377"/>
          </a:xfrm>
        </p:spPr>
        <p:txBody>
          <a:bodyPr>
            <a:normAutofit/>
          </a:bodyPr>
          <a:lstStyle/>
          <a:p>
            <a:pPr marL="0" indent="0" algn="just">
              <a:lnSpc>
                <a:spcPct val="150000"/>
              </a:lnSpc>
              <a:buNone/>
            </a:pPr>
            <a:r>
              <a:rPr lang="tr-TR" sz="2400" dirty="0">
                <a:solidFill>
                  <a:srgbClr val="FF0000"/>
                </a:solidFill>
                <a:latin typeface="Times New Roman" panose="02020603050405020304" pitchFamily="18" charset="0"/>
                <a:cs typeface="Times New Roman" panose="02020603050405020304" pitchFamily="18" charset="0"/>
              </a:rPr>
              <a:t>Kültürün Özellikleri: </a:t>
            </a:r>
            <a:endParaRPr lang="tr-TR" sz="2400" dirty="0">
              <a:latin typeface="Times New Roman" panose="02020603050405020304" pitchFamily="18" charset="0"/>
              <a:cs typeface="Times New Roman" panose="02020603050405020304" pitchFamily="18" charset="0"/>
            </a:endParaRPr>
          </a:p>
          <a:p>
            <a:pPr marL="0" indent="0" algn="just">
              <a:lnSpc>
                <a:spcPct val="150000"/>
              </a:lnSpc>
              <a:buNone/>
            </a:pPr>
            <a:r>
              <a:rPr lang="tr-TR" sz="2400" dirty="0">
                <a:solidFill>
                  <a:srgbClr val="FF0000"/>
                </a:solidFill>
                <a:latin typeface="Times New Roman" panose="02020603050405020304" pitchFamily="18" charset="0"/>
                <a:cs typeface="Times New Roman" panose="02020603050405020304" pitchFamily="18" charset="0"/>
              </a:rPr>
              <a:t>1. Millîlik: </a:t>
            </a:r>
            <a:r>
              <a:rPr lang="tr-TR" sz="2400" dirty="0">
                <a:latin typeface="Times New Roman" panose="02020603050405020304" pitchFamily="18" charset="0"/>
                <a:cs typeface="Times New Roman" panose="02020603050405020304" pitchFamily="18" charset="0"/>
              </a:rPr>
              <a:t>Her milletin onu başka milletlerden ayıran kendine has bir kültürü vardır. Güzel sanatlarından ekonomiye, dünya görüşünden ahlak anlayışına, örf âdetlerinden giyim tarzına hemen her alanda bu farklılıklar kendini hissettirir. Evimiz küçük de olsa bir misafir odası mutlaka olmalıdır. Bu düşüncemiz, konukseverliğimizin mimarideki yansımalarından sadece biridir. Bazı milletlerin kültürel özellikleri arasında birtakım benzerlikler olsa bile bunların ruhu ve özü birbirinden farklıdır. </a:t>
            </a:r>
          </a:p>
        </p:txBody>
      </p:sp>
      <p:sp>
        <p:nvSpPr>
          <p:cNvPr id="2" name="Slayt Numarası Yer Tutucusu 1"/>
          <p:cNvSpPr>
            <a:spLocks noGrp="1"/>
          </p:cNvSpPr>
          <p:nvPr>
            <p:ph type="sldNum" sz="quarter" idx="12"/>
          </p:nvPr>
        </p:nvSpPr>
        <p:spPr/>
        <p:txBody>
          <a:bodyPr/>
          <a:lstStyle/>
          <a:p>
            <a:fld id="{61D8D5AD-9FFE-4520-BF8B-820E07561DCB}" type="slidenum">
              <a:rPr lang="tr-TR" smtClean="0"/>
              <a:t>15</a:t>
            </a:fld>
            <a:endParaRPr lang="tr-TR"/>
          </a:p>
        </p:txBody>
      </p:sp>
    </p:spTree>
    <p:extLst>
      <p:ext uri="{BB962C8B-B14F-4D97-AF65-F5344CB8AC3E}">
        <p14:creationId xmlns:p14="http://schemas.microsoft.com/office/powerpoint/2010/main" val="3535975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376015"/>
            <a:ext cx="10515600" cy="5800948"/>
          </a:xfrm>
        </p:spPr>
        <p:txBody>
          <a:bodyPr>
            <a:normAutofit/>
          </a:bodyPr>
          <a:lstStyle/>
          <a:p>
            <a:pPr marL="0" indent="0" algn="just">
              <a:lnSpc>
                <a:spcPct val="150000"/>
              </a:lnSpc>
              <a:buNone/>
            </a:pPr>
            <a:r>
              <a:rPr lang="tr-TR" sz="2400" dirty="0">
                <a:solidFill>
                  <a:srgbClr val="FF0000"/>
                </a:solidFill>
                <a:latin typeface="Times New Roman" panose="02020603050405020304" pitchFamily="18" charset="0"/>
                <a:cs typeface="Times New Roman" panose="02020603050405020304" pitchFamily="18" charset="0"/>
              </a:rPr>
              <a:t>2. Süreklilik: </a:t>
            </a:r>
            <a:r>
              <a:rPr lang="tr-TR" sz="2400" dirty="0">
                <a:latin typeface="Times New Roman" panose="02020603050405020304" pitchFamily="18" charset="0"/>
                <a:cs typeface="Times New Roman" panose="02020603050405020304" pitchFamily="18" charset="0"/>
              </a:rPr>
              <a:t>Kültürel değerler, kültür mantarı gibi kısa bir zamanda ortaya çıkmaz. Kültür, millet varlığının şekillenmeye başladığı andan itibaren kesintisiz devam eden bir sürecin ürünüdür. Bu yönüyle kültür, tarihîdir. Zamanla bazı şeklî değişikliklerin olması doğaldır. Bugün arabaya olan merakımızı, ata binme alışkanlığımızla açıklamak mümkündür.</a:t>
            </a:r>
          </a:p>
          <a:p>
            <a:pPr marL="0" indent="0" algn="just">
              <a:lnSpc>
                <a:spcPct val="150000"/>
              </a:lnSpc>
              <a:buNone/>
            </a:pPr>
            <a:r>
              <a:rPr lang="tr-TR" sz="2400" dirty="0">
                <a:solidFill>
                  <a:srgbClr val="FF0000"/>
                </a:solidFill>
                <a:latin typeface="Times New Roman" panose="02020603050405020304" pitchFamily="18" charset="0"/>
                <a:cs typeface="Times New Roman" panose="02020603050405020304" pitchFamily="18" charset="0"/>
              </a:rPr>
              <a:t>3. Özgünlük: </a:t>
            </a:r>
            <a:r>
              <a:rPr lang="tr-TR" sz="2400" dirty="0">
                <a:latin typeface="Times New Roman" panose="02020603050405020304" pitchFamily="18" charset="0"/>
                <a:cs typeface="Times New Roman" panose="02020603050405020304" pitchFamily="18" charset="0"/>
              </a:rPr>
              <a:t>Milletlerin kendi anlayışlarının ve yaşama şartlarının ürünü olan kültürleri, özgündür. </a:t>
            </a:r>
            <a:r>
              <a:rPr lang="tr-TR" sz="2400" i="1" dirty="0">
                <a:latin typeface="Times New Roman" panose="02020603050405020304" pitchFamily="18" charset="0"/>
                <a:cs typeface="Times New Roman" panose="02020603050405020304" pitchFamily="18" charset="0"/>
              </a:rPr>
              <a:t>"Sevdiğine sözü olanın bir kilim dokuması", </a:t>
            </a:r>
            <a:r>
              <a:rPr lang="tr-TR" sz="2400" dirty="0">
                <a:latin typeface="Times New Roman" panose="02020603050405020304" pitchFamily="18" charset="0"/>
                <a:cs typeface="Times New Roman" panose="02020603050405020304" pitchFamily="18" charset="0"/>
              </a:rPr>
              <a:t>sevinçlerini, kederlerini, beklentilerini, hislerini, doğayı renk </a:t>
            </a:r>
            <a:r>
              <a:rPr lang="tr-TR" sz="2400" dirty="0" err="1">
                <a:latin typeface="Times New Roman" panose="02020603050405020304" pitchFamily="18" charset="0"/>
                <a:cs typeface="Times New Roman" panose="02020603050405020304" pitchFamily="18" charset="0"/>
              </a:rPr>
              <a:t>renk</a:t>
            </a:r>
            <a:r>
              <a:rPr lang="tr-TR" sz="2400" dirty="0">
                <a:latin typeface="Times New Roman" panose="02020603050405020304" pitchFamily="18" charset="0"/>
                <a:cs typeface="Times New Roman" panose="02020603050405020304" pitchFamily="18" charset="0"/>
              </a:rPr>
              <a:t>, ilmek ilmek sabırla halıya, kilime işlemesi, bizim için gündelik işlerden biriyken bir yabancının bunları hayranlıkla seyretmesini yadırgamamak gerekir.</a:t>
            </a:r>
          </a:p>
        </p:txBody>
      </p:sp>
      <p:sp>
        <p:nvSpPr>
          <p:cNvPr id="2" name="Slayt Numarası Yer Tutucusu 1"/>
          <p:cNvSpPr>
            <a:spLocks noGrp="1"/>
          </p:cNvSpPr>
          <p:nvPr>
            <p:ph type="sldNum" sz="quarter" idx="12"/>
          </p:nvPr>
        </p:nvSpPr>
        <p:spPr/>
        <p:txBody>
          <a:bodyPr/>
          <a:lstStyle/>
          <a:p>
            <a:fld id="{61D8D5AD-9FFE-4520-BF8B-820E07561DCB}" type="slidenum">
              <a:rPr lang="tr-TR" smtClean="0"/>
              <a:t>16</a:t>
            </a:fld>
            <a:endParaRPr lang="tr-TR"/>
          </a:p>
        </p:txBody>
      </p:sp>
    </p:spTree>
    <p:extLst>
      <p:ext uri="{BB962C8B-B14F-4D97-AF65-F5344CB8AC3E}">
        <p14:creationId xmlns:p14="http://schemas.microsoft.com/office/powerpoint/2010/main" val="2649479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435836"/>
            <a:ext cx="10515600" cy="4896740"/>
          </a:xfrm>
        </p:spPr>
        <p:txBody>
          <a:bodyPr>
            <a:normAutofit/>
          </a:bodyPr>
          <a:lstStyle/>
          <a:p>
            <a:pPr marL="0" indent="0" algn="just">
              <a:lnSpc>
                <a:spcPct val="150000"/>
              </a:lnSpc>
              <a:buNone/>
            </a:pPr>
            <a:endParaRPr lang="tr-TR" sz="2400" dirty="0">
              <a:solidFill>
                <a:srgbClr val="FF0000"/>
              </a:solidFill>
              <a:latin typeface="Times New Roman" panose="02020603050405020304" pitchFamily="18" charset="0"/>
              <a:cs typeface="Times New Roman" panose="02020603050405020304" pitchFamily="18" charset="0"/>
            </a:endParaRPr>
          </a:p>
          <a:p>
            <a:pPr marL="0" indent="0" algn="just">
              <a:lnSpc>
                <a:spcPct val="150000"/>
              </a:lnSpc>
              <a:buNone/>
            </a:pPr>
            <a:r>
              <a:rPr lang="tr-TR" sz="2400" dirty="0">
                <a:solidFill>
                  <a:srgbClr val="FF0000"/>
                </a:solidFill>
                <a:latin typeface="Times New Roman" panose="02020603050405020304" pitchFamily="18" charset="0"/>
                <a:cs typeface="Times New Roman" panose="02020603050405020304" pitchFamily="18" charset="0"/>
              </a:rPr>
              <a:t>4. Ortaklık: </a:t>
            </a:r>
            <a:r>
              <a:rPr lang="tr-TR" sz="2400" dirty="0">
                <a:latin typeface="Times New Roman" panose="02020603050405020304" pitchFamily="18" charset="0"/>
                <a:cs typeface="Times New Roman" panose="02020603050405020304" pitchFamily="18" charset="0"/>
              </a:rPr>
              <a:t>Bireyin yalnız başına bir kültürel değeri oluşturması söz konusu olamaz. Kültürel değerler bütün bir toplumun, milletin ortak malıdır. Bu yüzden kişilerin kültürel miras üzerinde herhangi bir ayrıcalığı ve tasarrufu söz konusu değildir. </a:t>
            </a:r>
          </a:p>
          <a:p>
            <a:pPr marL="0" indent="0" algn="just">
              <a:lnSpc>
                <a:spcPct val="150000"/>
              </a:lnSpc>
              <a:buNone/>
            </a:pPr>
            <a:r>
              <a:rPr lang="tr-TR" sz="2400" dirty="0">
                <a:latin typeface="Times New Roman" panose="02020603050405020304" pitchFamily="18" charset="0"/>
                <a:cs typeface="Times New Roman" panose="02020603050405020304" pitchFamily="18" charset="0"/>
              </a:rPr>
              <a:t>Ortak anlayışın ürünü olarak inşa edilen yolların, köprülerin, kervansarayların, medreselerin, camilerin, imaretlerin… bireye değil topluma hizmet eden yapılar olması da bu özelliğin örneklerinden biridir.</a:t>
            </a:r>
          </a:p>
        </p:txBody>
      </p:sp>
      <p:sp>
        <p:nvSpPr>
          <p:cNvPr id="2" name="Slayt Numarası Yer Tutucusu 1"/>
          <p:cNvSpPr>
            <a:spLocks noGrp="1"/>
          </p:cNvSpPr>
          <p:nvPr>
            <p:ph type="sldNum" sz="quarter" idx="12"/>
          </p:nvPr>
        </p:nvSpPr>
        <p:spPr/>
        <p:txBody>
          <a:bodyPr/>
          <a:lstStyle/>
          <a:p>
            <a:fld id="{61D8D5AD-9FFE-4520-BF8B-820E07561DCB}" type="slidenum">
              <a:rPr lang="tr-TR" smtClean="0"/>
              <a:t>17</a:t>
            </a:fld>
            <a:endParaRPr lang="tr-TR"/>
          </a:p>
        </p:txBody>
      </p:sp>
    </p:spTree>
    <p:extLst>
      <p:ext uri="{BB962C8B-B14F-4D97-AF65-F5344CB8AC3E}">
        <p14:creationId xmlns:p14="http://schemas.microsoft.com/office/powerpoint/2010/main" val="1674398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615297"/>
            <a:ext cx="10515600" cy="5375306"/>
          </a:xfrm>
        </p:spPr>
        <p:txBody>
          <a:bodyPr>
            <a:normAutofit/>
          </a:bodyPr>
          <a:lstStyle/>
          <a:p>
            <a:pPr marL="0" indent="0" algn="just">
              <a:lnSpc>
                <a:spcPct val="150000"/>
              </a:lnSpc>
              <a:buNone/>
            </a:pPr>
            <a:endParaRPr lang="tr-TR" sz="2400" dirty="0">
              <a:latin typeface="Times New Roman" panose="02020603050405020304" pitchFamily="18" charset="0"/>
              <a:cs typeface="Times New Roman" panose="02020603050405020304" pitchFamily="18" charset="0"/>
            </a:endParaRPr>
          </a:p>
          <a:p>
            <a:pPr marL="0" indent="0" algn="just">
              <a:lnSpc>
                <a:spcPct val="150000"/>
              </a:lnSpc>
              <a:buNone/>
            </a:pPr>
            <a:r>
              <a:rPr lang="tr-TR" sz="2400" dirty="0">
                <a:solidFill>
                  <a:srgbClr val="FF0000"/>
                </a:solidFill>
                <a:latin typeface="Times New Roman" panose="02020603050405020304" pitchFamily="18" charset="0"/>
                <a:cs typeface="Times New Roman" panose="02020603050405020304" pitchFamily="18" charset="0"/>
              </a:rPr>
              <a:t>5. Canlılık ve Doğallık: </a:t>
            </a:r>
            <a:r>
              <a:rPr lang="tr-TR" sz="2400" dirty="0">
                <a:latin typeface="Times New Roman" panose="02020603050405020304" pitchFamily="18" charset="0"/>
                <a:cs typeface="Times New Roman" panose="02020603050405020304" pitchFamily="18" charset="0"/>
              </a:rPr>
              <a:t>Kültür de tıpkı dil gibi canlı ve doğaldır. Milletin varlığından ortaya çıkan kültür, tarihî süreçte doğal bir biçimde varlığını devam ettirirken zamana, çevreye ve bazı şartlara bağlı olarak değişir ve gelişir. Özellikle günümüzde başka kültürlerden etkilenmemek imkânsızdır. Bu etkileşim, kendi kültürümüzü unutturacak düzeyde olursa fayda yerine zarar verir.</a:t>
            </a:r>
          </a:p>
          <a:p>
            <a:pPr marL="0" indent="0" algn="just">
              <a:lnSpc>
                <a:spcPct val="150000"/>
              </a:lnSpc>
              <a:buNone/>
            </a:pPr>
            <a:r>
              <a:rPr lang="tr-TR" sz="2400" dirty="0">
                <a:latin typeface="Times New Roman" panose="02020603050405020304" pitchFamily="18" charset="0"/>
                <a:cs typeface="Times New Roman" panose="02020603050405020304" pitchFamily="18" charset="0"/>
              </a:rPr>
              <a:t>Misafire ikram anlayışımız değişmezken, yiyeceklerin, içeceklerin ve bunların ikram şekillerinin değişmesi kültürün canlılığının ve doğallığının bir göstergesidir.</a:t>
            </a:r>
          </a:p>
        </p:txBody>
      </p:sp>
      <p:sp>
        <p:nvSpPr>
          <p:cNvPr id="2" name="Slayt Numarası Yer Tutucusu 1"/>
          <p:cNvSpPr>
            <a:spLocks noGrp="1"/>
          </p:cNvSpPr>
          <p:nvPr>
            <p:ph type="sldNum" sz="quarter" idx="12"/>
          </p:nvPr>
        </p:nvSpPr>
        <p:spPr/>
        <p:txBody>
          <a:bodyPr/>
          <a:lstStyle/>
          <a:p>
            <a:fld id="{61D8D5AD-9FFE-4520-BF8B-820E07561DCB}" type="slidenum">
              <a:rPr lang="tr-TR" smtClean="0"/>
              <a:t>18</a:t>
            </a:fld>
            <a:endParaRPr lang="tr-TR"/>
          </a:p>
        </p:txBody>
      </p:sp>
    </p:spTree>
    <p:extLst>
      <p:ext uri="{BB962C8B-B14F-4D97-AF65-F5344CB8AC3E}">
        <p14:creationId xmlns:p14="http://schemas.microsoft.com/office/powerpoint/2010/main" val="1347704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427290"/>
            <a:ext cx="10515600" cy="5554766"/>
          </a:xfrm>
        </p:spPr>
        <p:txBody>
          <a:bodyPr>
            <a:normAutofit/>
          </a:bodyPr>
          <a:lstStyle/>
          <a:p>
            <a:pPr marL="0" indent="0" algn="just">
              <a:lnSpc>
                <a:spcPct val="150000"/>
              </a:lnSpc>
              <a:buNone/>
            </a:pPr>
            <a:endParaRPr lang="tr-TR" sz="2400" dirty="0">
              <a:latin typeface="Times New Roman" panose="02020603050405020304" pitchFamily="18" charset="0"/>
              <a:cs typeface="Times New Roman" panose="02020603050405020304" pitchFamily="18" charset="0"/>
            </a:endParaRPr>
          </a:p>
          <a:p>
            <a:pPr marL="0" indent="0" algn="just">
              <a:lnSpc>
                <a:spcPct val="150000"/>
              </a:lnSpc>
              <a:buNone/>
            </a:pPr>
            <a:r>
              <a:rPr lang="tr-TR" sz="2400" dirty="0">
                <a:solidFill>
                  <a:srgbClr val="FF0000"/>
                </a:solidFill>
                <a:latin typeface="Times New Roman" panose="02020603050405020304" pitchFamily="18" charset="0"/>
                <a:cs typeface="Times New Roman" panose="02020603050405020304" pitchFamily="18" charset="0"/>
              </a:rPr>
              <a:t>6. Uyumluluk: </a:t>
            </a:r>
            <a:r>
              <a:rPr lang="tr-TR" sz="2400" dirty="0">
                <a:latin typeface="Times New Roman" panose="02020603050405020304" pitchFamily="18" charset="0"/>
                <a:cs typeface="Times New Roman" panose="02020603050405020304" pitchFamily="18" charset="0"/>
              </a:rPr>
              <a:t>Bir milletin maddi ve manevi değerlerinin bütününü oluşturan millî kültürüne ait değerlerin hepsi birbiriyle uyum içindedir. Biri diğeriyle çelişmeyen bu unsurlar arasında her zaman bir denge vardır. Ramazanda oruç tutup şarapla iftar etmek gibi bir tutarsızlık olmaz.</a:t>
            </a:r>
          </a:p>
          <a:p>
            <a:pPr marL="0" indent="0" algn="just">
              <a:lnSpc>
                <a:spcPct val="150000"/>
              </a:lnSpc>
              <a:buNone/>
            </a:pPr>
            <a:r>
              <a:rPr lang="tr-TR" sz="2400" dirty="0">
                <a:solidFill>
                  <a:srgbClr val="FF0000"/>
                </a:solidFill>
                <a:latin typeface="Times New Roman" panose="02020603050405020304" pitchFamily="18" charset="0"/>
                <a:cs typeface="Times New Roman" panose="02020603050405020304" pitchFamily="18" charset="0"/>
              </a:rPr>
              <a:t>7. Özünün Değişmezliği</a:t>
            </a:r>
            <a:r>
              <a:rPr lang="tr-TR" sz="2400" dirty="0">
                <a:latin typeface="Times New Roman" panose="02020603050405020304" pitchFamily="18" charset="0"/>
                <a:cs typeface="Times New Roman" panose="02020603050405020304" pitchFamily="18" charset="0"/>
              </a:rPr>
              <a:t>: Kültür, canlılığı ve doğallığı sebebiyle değişime açık olmakla birlikte bu onun özünün de değişebileceği anlamına gelmez. Millî kültürün özü tamamen değişirse o millet, millet olma vasfını kaybeder.</a:t>
            </a:r>
          </a:p>
          <a:p>
            <a:pPr marL="0" indent="0" algn="just">
              <a:lnSpc>
                <a:spcPct val="150000"/>
              </a:lnSpc>
              <a:buNone/>
            </a:pPr>
            <a:endParaRPr lang="tr-TR" sz="2400" dirty="0">
              <a:latin typeface="Times New Roman" panose="02020603050405020304" pitchFamily="18" charset="0"/>
              <a:cs typeface="Times New Roman" panose="02020603050405020304" pitchFamily="18" charset="0"/>
            </a:endParaRPr>
          </a:p>
        </p:txBody>
      </p:sp>
      <p:sp>
        <p:nvSpPr>
          <p:cNvPr id="2" name="Slayt Numarası Yer Tutucusu 1"/>
          <p:cNvSpPr>
            <a:spLocks noGrp="1"/>
          </p:cNvSpPr>
          <p:nvPr>
            <p:ph type="sldNum" sz="quarter" idx="12"/>
          </p:nvPr>
        </p:nvSpPr>
        <p:spPr/>
        <p:txBody>
          <a:bodyPr/>
          <a:lstStyle/>
          <a:p>
            <a:fld id="{61D8D5AD-9FFE-4520-BF8B-820E07561DCB}" type="slidenum">
              <a:rPr lang="tr-TR" smtClean="0"/>
              <a:t>19</a:t>
            </a:fld>
            <a:endParaRPr lang="tr-TR"/>
          </a:p>
        </p:txBody>
      </p:sp>
    </p:spTree>
    <p:extLst>
      <p:ext uri="{BB962C8B-B14F-4D97-AF65-F5344CB8AC3E}">
        <p14:creationId xmlns:p14="http://schemas.microsoft.com/office/powerpoint/2010/main" val="2706203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042587"/>
            <a:ext cx="10515600" cy="4178894"/>
          </a:xfrm>
        </p:spPr>
        <p:txBody>
          <a:bodyPr>
            <a:normAutofit/>
          </a:bodyPr>
          <a:lstStyle/>
          <a:p>
            <a:pPr marL="0" indent="0" algn="ctr">
              <a:lnSpc>
                <a:spcPct val="150000"/>
              </a:lnSpc>
              <a:buNone/>
            </a:pPr>
            <a:r>
              <a:rPr lang="tr-TR" sz="2400" b="1" dirty="0">
                <a:latin typeface="Times New Roman" panose="02020603050405020304" pitchFamily="18" charset="0"/>
                <a:cs typeface="Times New Roman" panose="02020603050405020304" pitchFamily="18" charset="0"/>
              </a:rPr>
              <a:t>Amaçlar</a:t>
            </a:r>
          </a:p>
          <a:p>
            <a:pPr marL="0" indent="0" algn="just">
              <a:lnSpc>
                <a:spcPct val="150000"/>
              </a:lnSpc>
              <a:buNone/>
            </a:pPr>
            <a:r>
              <a:rPr lang="tr-TR" sz="2400" dirty="0">
                <a:latin typeface="Times New Roman" panose="02020603050405020304" pitchFamily="18" charset="0"/>
                <a:cs typeface="Times New Roman" panose="02020603050405020304" pitchFamily="18" charset="0"/>
              </a:rPr>
              <a:t>Bu bölümde;</a:t>
            </a:r>
          </a:p>
          <a:p>
            <a:pPr algn="just">
              <a:lnSpc>
                <a:spcPct val="150000"/>
              </a:lnSpc>
            </a:pPr>
            <a:r>
              <a:rPr lang="tr-TR" sz="2400" dirty="0">
                <a:latin typeface="Times New Roman" panose="02020603050405020304" pitchFamily="18" charset="0"/>
                <a:cs typeface="Times New Roman" panose="02020603050405020304" pitchFamily="18" charset="0"/>
              </a:rPr>
              <a:t>Kültür mefhumunun kavranması,</a:t>
            </a:r>
          </a:p>
          <a:p>
            <a:pPr algn="just">
              <a:lnSpc>
                <a:spcPct val="150000"/>
              </a:lnSpc>
            </a:pPr>
            <a:r>
              <a:rPr lang="tr-TR" sz="2400" dirty="0">
                <a:latin typeface="Times New Roman" panose="02020603050405020304" pitchFamily="18" charset="0"/>
                <a:cs typeface="Times New Roman" panose="02020603050405020304" pitchFamily="18" charset="0"/>
              </a:rPr>
              <a:t>Kültürün unsurları ve özelliklerinin açıklanması,</a:t>
            </a:r>
          </a:p>
          <a:p>
            <a:pPr algn="just">
              <a:lnSpc>
                <a:spcPct val="150000"/>
              </a:lnSpc>
            </a:pPr>
            <a:r>
              <a:rPr lang="tr-TR" sz="2400" dirty="0">
                <a:latin typeface="Times New Roman" panose="02020603050405020304" pitchFamily="18" charset="0"/>
                <a:cs typeface="Times New Roman" panose="02020603050405020304" pitchFamily="18" charset="0"/>
              </a:rPr>
              <a:t>Dil-kültür ve dil-düşünce ilgisinin belirtilmesi,</a:t>
            </a:r>
          </a:p>
          <a:p>
            <a:pPr algn="just">
              <a:lnSpc>
                <a:spcPct val="150000"/>
              </a:lnSpc>
            </a:pPr>
            <a:r>
              <a:rPr lang="tr-TR" sz="2400" dirty="0">
                <a:latin typeface="Times New Roman" panose="02020603050405020304" pitchFamily="18" charset="0"/>
                <a:cs typeface="Times New Roman" panose="02020603050405020304" pitchFamily="18" charset="0"/>
              </a:rPr>
              <a:t>Dilin millet hayatındaki yeri ve öneminin vurgulanması amaçlanmaktadır.</a:t>
            </a:r>
          </a:p>
        </p:txBody>
      </p:sp>
      <p:sp>
        <p:nvSpPr>
          <p:cNvPr id="4" name="Slayt Numarası Yer Tutucusu 3"/>
          <p:cNvSpPr>
            <a:spLocks noGrp="1"/>
          </p:cNvSpPr>
          <p:nvPr>
            <p:ph type="sldNum" sz="quarter" idx="12"/>
          </p:nvPr>
        </p:nvSpPr>
        <p:spPr/>
        <p:txBody>
          <a:bodyPr/>
          <a:lstStyle/>
          <a:p>
            <a:fld id="{61D8D5AD-9FFE-4520-BF8B-820E07561DCB}" type="slidenum">
              <a:rPr lang="tr-TR" smtClean="0"/>
              <a:t>2</a:t>
            </a:fld>
            <a:endParaRPr lang="tr-TR"/>
          </a:p>
        </p:txBody>
      </p:sp>
    </p:spTree>
    <p:extLst>
      <p:ext uri="{BB962C8B-B14F-4D97-AF65-F5344CB8AC3E}">
        <p14:creationId xmlns:p14="http://schemas.microsoft.com/office/powerpoint/2010/main" val="2634537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247687"/>
            <a:ext cx="10515600" cy="3802878"/>
          </a:xfrm>
        </p:spPr>
        <p:txBody>
          <a:bodyPr>
            <a:normAutofit/>
          </a:bodyPr>
          <a:lstStyle/>
          <a:p>
            <a:pPr marL="0" indent="0" algn="just">
              <a:lnSpc>
                <a:spcPct val="150000"/>
              </a:lnSpc>
              <a:buNone/>
            </a:pPr>
            <a:r>
              <a:rPr lang="tr-TR" sz="2400" dirty="0">
                <a:latin typeface="Times New Roman" panose="02020603050405020304" pitchFamily="18" charset="0"/>
                <a:cs typeface="Times New Roman" panose="02020603050405020304" pitchFamily="18" charset="0"/>
              </a:rPr>
              <a:t>	Dünyanın küresel bir köy olarak tanımlanmaya başlandığı günümüzün iletişim, ulaşım gibi teknik imkânları sayesinde başka kültürlerden etkilenmek kaçınılmazdır. Bu etkileşim elbette bazı kültürel değişmelere sebep olacaktır ancak zorlayıcı olmayan değişim, kültürün özünde değil unsurlarında olur. Orta Asya’da iken çadırlarımızda yer alan bölmelerin günümüz mimarisinde oda şeklinde ortaya çıkması bunu örnekler.</a:t>
            </a:r>
          </a:p>
        </p:txBody>
      </p:sp>
      <p:sp>
        <p:nvSpPr>
          <p:cNvPr id="2" name="Slayt Numarası Yer Tutucusu 1"/>
          <p:cNvSpPr>
            <a:spLocks noGrp="1"/>
          </p:cNvSpPr>
          <p:nvPr>
            <p:ph type="sldNum" sz="quarter" idx="12"/>
          </p:nvPr>
        </p:nvSpPr>
        <p:spPr/>
        <p:txBody>
          <a:bodyPr/>
          <a:lstStyle/>
          <a:p>
            <a:fld id="{61D8D5AD-9FFE-4520-BF8B-820E07561DCB}" type="slidenum">
              <a:rPr lang="tr-TR" smtClean="0"/>
              <a:t>20</a:t>
            </a:fld>
            <a:endParaRPr lang="tr-TR"/>
          </a:p>
        </p:txBody>
      </p:sp>
    </p:spTree>
    <p:extLst>
      <p:ext uri="{BB962C8B-B14F-4D97-AF65-F5344CB8AC3E}">
        <p14:creationId xmlns:p14="http://schemas.microsoft.com/office/powerpoint/2010/main" val="3462299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717847"/>
            <a:ext cx="10515600" cy="6003628"/>
          </a:xfrm>
        </p:spPr>
        <p:txBody>
          <a:bodyPr>
            <a:normAutofit/>
          </a:bodyPr>
          <a:lstStyle/>
          <a:p>
            <a:pPr marL="0" indent="0" algn="just">
              <a:lnSpc>
                <a:spcPct val="150000"/>
              </a:lnSpc>
              <a:buNone/>
            </a:pPr>
            <a:r>
              <a:rPr lang="tr-TR" dirty="0">
                <a:latin typeface="Times New Roman" panose="02020603050405020304" pitchFamily="18" charset="0"/>
                <a:cs typeface="Times New Roman" panose="02020603050405020304" pitchFamily="18" charset="0"/>
              </a:rPr>
              <a:t>	</a:t>
            </a:r>
            <a:r>
              <a:rPr lang="tr-TR" sz="2800" dirty="0">
                <a:solidFill>
                  <a:srgbClr val="FF0000"/>
                </a:solidFill>
                <a:latin typeface="Times New Roman" panose="02020603050405020304" pitchFamily="18" charset="0"/>
                <a:cs typeface="Times New Roman" panose="02020603050405020304" pitchFamily="18" charset="0"/>
              </a:rPr>
              <a:t>III. DİL-KÜLTÜR İLGİSİ</a:t>
            </a:r>
            <a:endParaRPr lang="tr-TR" dirty="0">
              <a:latin typeface="Times New Roman" panose="02020603050405020304" pitchFamily="18" charset="0"/>
              <a:cs typeface="Times New Roman" panose="02020603050405020304" pitchFamily="18" charset="0"/>
            </a:endParaRPr>
          </a:p>
          <a:p>
            <a:pPr marL="0" indent="0" algn="just">
              <a:lnSpc>
                <a:spcPct val="150000"/>
              </a:lnSpc>
              <a:buNone/>
            </a:pPr>
            <a:r>
              <a:rPr lang="tr-TR" sz="2400" dirty="0">
                <a:latin typeface="Times New Roman" panose="02020603050405020304" pitchFamily="18" charset="0"/>
                <a:cs typeface="Times New Roman" panose="02020603050405020304" pitchFamily="18" charset="0"/>
              </a:rPr>
              <a:t>Millî kültürün temel unsuru olan dil, bir taraftan kültürü beslerken diğer yandan kültürle beslenir ve kültürel değerleri sonraki nesillere aktarmada çok önemli bir işlevi yerine getirir. Maddi, manevi kültürel değerlerin oluşmasında ve aktarılmasında dilin inkâr kabul etmez bir rolü vardır. Edipler, kendi dönemlerindeki olayların, anlayışların, geleneklerin izlerini ister istemez, yazılı veya sözlü olarak ortaya koydukları eserlerine yansıtırlar. Bu eserleri okuyan yeni nesil, kendi kültürünü, kendi değerlerini öğrenir ve sosyal bir miras olarak kendinden sonra gelenlere aktarır. Bütün bunlar dil sayesinde gerçekleştiği için dil ve kültür birbirini tamamlayan, birbirinden ayrılmayan unsurlardır.</a:t>
            </a:r>
          </a:p>
        </p:txBody>
      </p:sp>
      <p:sp>
        <p:nvSpPr>
          <p:cNvPr id="2" name="Slayt Numarası Yer Tutucusu 1"/>
          <p:cNvSpPr>
            <a:spLocks noGrp="1"/>
          </p:cNvSpPr>
          <p:nvPr>
            <p:ph type="sldNum" sz="quarter" idx="12"/>
          </p:nvPr>
        </p:nvSpPr>
        <p:spPr/>
        <p:txBody>
          <a:bodyPr/>
          <a:lstStyle/>
          <a:p>
            <a:fld id="{61D8D5AD-9FFE-4520-BF8B-820E07561DCB}" type="slidenum">
              <a:rPr lang="tr-TR" smtClean="0"/>
              <a:t>21</a:t>
            </a:fld>
            <a:endParaRPr lang="tr-TR"/>
          </a:p>
        </p:txBody>
      </p:sp>
    </p:spTree>
    <p:extLst>
      <p:ext uri="{BB962C8B-B14F-4D97-AF65-F5344CB8AC3E}">
        <p14:creationId xmlns:p14="http://schemas.microsoft.com/office/powerpoint/2010/main" val="535282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076770"/>
            <a:ext cx="10515600" cy="4375448"/>
          </a:xfrm>
        </p:spPr>
        <p:txBody>
          <a:bodyPr>
            <a:normAutofit/>
          </a:bodyPr>
          <a:lstStyle/>
          <a:p>
            <a:pPr marL="0" indent="0" algn="just">
              <a:lnSpc>
                <a:spcPct val="150000"/>
              </a:lnSpc>
              <a:buNone/>
            </a:pPr>
            <a:r>
              <a:rPr lang="tr-TR" sz="2400" dirty="0">
                <a:latin typeface="Times New Roman" panose="02020603050405020304" pitchFamily="18" charset="0"/>
                <a:cs typeface="Times New Roman" panose="02020603050405020304" pitchFamily="18" charset="0"/>
              </a:rPr>
              <a:t>	Her dilin, onu konuşan toplumla ve o toplumun oluşturduğu kültürle diyalektik bir bağı vardır. Dillerin kendilerine özgü bir dünya görüşü de vardır. Bu özelliği dile, onu kullanan toplum verir. Bir toplumun, milletin konuştuğu dili ile onun sahip olduğu değerler birbirini etkiler. Daha açık ifade etmek gerekirse, bir milletin dünyaya bakış açısı, geleneği, göreneği, yaşam tarzı, tarihi vb. onun şekillenmesinde etken olan unsurlar, o milletin sahip olduğu değerlerinin şekillenmesinde önemli bir rol oynar. Her iki olgu da birbirini besler.</a:t>
            </a:r>
          </a:p>
        </p:txBody>
      </p:sp>
      <p:sp>
        <p:nvSpPr>
          <p:cNvPr id="2" name="Slayt Numarası Yer Tutucusu 1"/>
          <p:cNvSpPr>
            <a:spLocks noGrp="1"/>
          </p:cNvSpPr>
          <p:nvPr>
            <p:ph type="sldNum" sz="quarter" idx="12"/>
          </p:nvPr>
        </p:nvSpPr>
        <p:spPr/>
        <p:txBody>
          <a:bodyPr/>
          <a:lstStyle/>
          <a:p>
            <a:fld id="{61D8D5AD-9FFE-4520-BF8B-820E07561DCB}" type="slidenum">
              <a:rPr lang="tr-TR" smtClean="0"/>
              <a:t>22</a:t>
            </a:fld>
            <a:endParaRPr lang="tr-TR"/>
          </a:p>
        </p:txBody>
      </p:sp>
    </p:spTree>
    <p:extLst>
      <p:ext uri="{BB962C8B-B14F-4D97-AF65-F5344CB8AC3E}">
        <p14:creationId xmlns:p14="http://schemas.microsoft.com/office/powerpoint/2010/main" val="4279638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546932"/>
            <a:ext cx="10515600" cy="5630032"/>
          </a:xfrm>
        </p:spPr>
        <p:txBody>
          <a:bodyPr>
            <a:normAutofit lnSpcReduction="10000"/>
          </a:bodyPr>
          <a:lstStyle/>
          <a:p>
            <a:pPr marL="0" indent="0" algn="just">
              <a:lnSpc>
                <a:spcPct val="150000"/>
              </a:lnSpc>
              <a:buNone/>
            </a:pPr>
            <a:r>
              <a:rPr lang="tr-TR" sz="2400" dirty="0">
                <a:latin typeface="Times New Roman" panose="02020603050405020304" pitchFamily="18" charset="0"/>
                <a:cs typeface="Times New Roman" panose="02020603050405020304" pitchFamily="18" charset="0"/>
              </a:rPr>
              <a:t>	Dünyadaki topluluklar nasıl ki iklimlerinin farklılığı sonucu değişik karakterler edinmişler ve bu karakterler pek çok farklı törenin, dünya görüşünün, yaşam tarzının oluşmasını sağlamışsa; bütün bu farklılıkların sonucunda da değişik diller ortaya çıkmıştır.</a:t>
            </a:r>
          </a:p>
          <a:p>
            <a:pPr marL="0" indent="0" algn="just">
              <a:lnSpc>
                <a:spcPct val="150000"/>
              </a:lnSpc>
              <a:buNone/>
            </a:pPr>
            <a:r>
              <a:rPr lang="tr-TR" sz="2400" dirty="0">
                <a:latin typeface="Times New Roman" panose="02020603050405020304" pitchFamily="18" charset="0"/>
                <a:cs typeface="Times New Roman" panose="02020603050405020304" pitchFamily="18" charset="0"/>
              </a:rPr>
              <a:t>	Dil, milletlerin nesilden </a:t>
            </a:r>
            <a:r>
              <a:rPr lang="tr-TR" sz="2400" dirty="0" err="1">
                <a:latin typeface="Times New Roman" panose="02020603050405020304" pitchFamily="18" charset="0"/>
                <a:cs typeface="Times New Roman" panose="02020603050405020304" pitchFamily="18" charset="0"/>
              </a:rPr>
              <a:t>nesile</a:t>
            </a:r>
            <a:r>
              <a:rPr lang="tr-TR" sz="2400" dirty="0">
                <a:latin typeface="Times New Roman" panose="02020603050405020304" pitchFamily="18" charset="0"/>
                <a:cs typeface="Times New Roman" panose="02020603050405020304" pitchFamily="18" charset="0"/>
              </a:rPr>
              <a:t> aktardıkları bir etkinliktir. Milletlerin duygu, düşünce ve refleksleri dillerinde muhafaza edilir ve dilleri vasıtasıyla gittikleri her yere, var oldukları her zamana, ulaşabildikleri her nesle güvenli bir şekilde nakledilir. Bir millet gördüğü, yaşadığı, duyduğu, hissettiği, öğrendiği, keşfettiği her şeyi bir tohum gibi dil tarlasına eker ve o tarladan kendine özgü bir kültür fışkırır. Bu anlamda dil, kültürün temelini oluşturur.</a:t>
            </a:r>
          </a:p>
        </p:txBody>
      </p:sp>
      <p:sp>
        <p:nvSpPr>
          <p:cNvPr id="2" name="Slayt Numarası Yer Tutucusu 1"/>
          <p:cNvSpPr>
            <a:spLocks noGrp="1"/>
          </p:cNvSpPr>
          <p:nvPr>
            <p:ph type="sldNum" sz="quarter" idx="12"/>
          </p:nvPr>
        </p:nvSpPr>
        <p:spPr/>
        <p:txBody>
          <a:bodyPr/>
          <a:lstStyle/>
          <a:p>
            <a:fld id="{61D8D5AD-9FFE-4520-BF8B-820E07561DCB}" type="slidenum">
              <a:rPr lang="tr-TR" smtClean="0"/>
              <a:t>23</a:t>
            </a:fld>
            <a:endParaRPr lang="tr-TR"/>
          </a:p>
        </p:txBody>
      </p:sp>
    </p:spTree>
    <p:extLst>
      <p:ext uri="{BB962C8B-B14F-4D97-AF65-F5344CB8AC3E}">
        <p14:creationId xmlns:p14="http://schemas.microsoft.com/office/powerpoint/2010/main" val="4287771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905854"/>
            <a:ext cx="10515600" cy="4854012"/>
          </a:xfrm>
        </p:spPr>
        <p:txBody>
          <a:bodyPr>
            <a:normAutofit/>
          </a:bodyPr>
          <a:lstStyle/>
          <a:p>
            <a:pPr marL="0" indent="0" algn="just">
              <a:lnSpc>
                <a:spcPct val="150000"/>
              </a:lnSpc>
              <a:buNone/>
            </a:pPr>
            <a:r>
              <a:rPr lang="tr-TR" sz="2400" dirty="0">
                <a:latin typeface="Times New Roman" panose="02020603050405020304" pitchFamily="18" charset="0"/>
                <a:cs typeface="Times New Roman" panose="02020603050405020304" pitchFamily="18" charset="0"/>
              </a:rPr>
              <a:t>	Bir milletin maddi ve manevi alanda ortaya koyduğu eserlerin tümüne kültür denir. Kültür, millete has bir olgudur. Milletlerin uzun zaman diliminde var ettiği özgün kültür, o milletin dili aracılığıyla korunur, geliştirilir ve bir sonraki kuşağa taşınır. Dil, milletin sosyal mirası olan kültürün yazılı ve sözlü olarak kayıt altına alınmasında, hafızalarda bin yıllar sürecek bir muhafaza görevi üstlenmesinde, var olan değerlere yeni ve daha geniş değerler eklenmesinde yegâne olgudur. Bu nedenle, kültür ve dil, bir bütünün birbirini tamamlayan ve birbirlerine muhtaç olan iki unsuru olarak kabul edilir. </a:t>
            </a:r>
          </a:p>
        </p:txBody>
      </p:sp>
      <p:sp>
        <p:nvSpPr>
          <p:cNvPr id="2" name="Slayt Numarası Yer Tutucusu 1"/>
          <p:cNvSpPr>
            <a:spLocks noGrp="1"/>
          </p:cNvSpPr>
          <p:nvPr>
            <p:ph type="sldNum" sz="quarter" idx="12"/>
          </p:nvPr>
        </p:nvSpPr>
        <p:spPr/>
        <p:txBody>
          <a:bodyPr/>
          <a:lstStyle/>
          <a:p>
            <a:fld id="{61D8D5AD-9FFE-4520-BF8B-820E07561DCB}" type="slidenum">
              <a:rPr lang="tr-TR" smtClean="0"/>
              <a:t>24</a:t>
            </a:fld>
            <a:endParaRPr lang="tr-TR"/>
          </a:p>
        </p:txBody>
      </p:sp>
    </p:spTree>
    <p:extLst>
      <p:ext uri="{BB962C8B-B14F-4D97-AF65-F5344CB8AC3E}">
        <p14:creationId xmlns:p14="http://schemas.microsoft.com/office/powerpoint/2010/main" val="31687371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905854"/>
            <a:ext cx="10515600" cy="5007836"/>
          </a:xfrm>
        </p:spPr>
        <p:txBody>
          <a:bodyPr>
            <a:normAutofit lnSpcReduction="10000"/>
          </a:bodyPr>
          <a:lstStyle/>
          <a:p>
            <a:pPr marL="0" indent="0" algn="just">
              <a:lnSpc>
                <a:spcPct val="150000"/>
              </a:lnSpc>
              <a:buNone/>
            </a:pPr>
            <a:r>
              <a:rPr lang="tr-TR" sz="2400" dirty="0">
                <a:latin typeface="Times New Roman" panose="02020603050405020304" pitchFamily="18" charset="0"/>
                <a:cs typeface="Times New Roman" panose="02020603050405020304" pitchFamily="18" charset="0"/>
              </a:rPr>
              <a:t>	Bir dilin gücünü, söz varlığını, estetiğini, sınırlarını… o milletin kültürü belirler. Dolayısıyla ana dilini iyi öğrenmeye çalışan bir kişi, milletinin dünya görüşünü, bakış açısını, anlayışını, felsefesini kısacası millî kültürünü de öğrenmiş olacaktır. Zira o dille yazılmış bir metindeki her kelime, o kültürün özelliklerinden ve inceliklerinden ayrıntılar verecektir.</a:t>
            </a:r>
          </a:p>
          <a:p>
            <a:pPr marL="0" indent="0" algn="just">
              <a:lnSpc>
                <a:spcPct val="150000"/>
              </a:lnSpc>
              <a:buNone/>
            </a:pPr>
            <a:r>
              <a:rPr lang="tr-TR" sz="2400" dirty="0">
                <a:latin typeface="Times New Roman" panose="02020603050405020304" pitchFamily="18" charset="0"/>
                <a:cs typeface="Times New Roman" panose="02020603050405020304" pitchFamily="18" charset="0"/>
              </a:rPr>
              <a:t>	Dil, millî kültürün ilgi alanına giren varlık dünyasını yansıtır; o milletin yapıp ettiklerinin, duyup düşündüklerinin, görüp bildiklerinim, tasavvurlarının, velhasıl bütünüyle nesnel ve öznel dünyasının aynasıdır.</a:t>
            </a:r>
          </a:p>
          <a:p>
            <a:pPr marL="0" indent="0" algn="just">
              <a:lnSpc>
                <a:spcPct val="150000"/>
              </a:lnSpc>
              <a:buNone/>
            </a:pPr>
            <a:r>
              <a:rPr lang="tr-TR" sz="2400" dirty="0">
                <a:latin typeface="Times New Roman" panose="02020603050405020304" pitchFamily="18" charset="0"/>
                <a:cs typeface="Times New Roman" panose="02020603050405020304" pitchFamily="18" charset="0"/>
              </a:rPr>
              <a:t>	</a:t>
            </a:r>
          </a:p>
        </p:txBody>
      </p:sp>
      <p:sp>
        <p:nvSpPr>
          <p:cNvPr id="2" name="Slayt Numarası Yer Tutucusu 1"/>
          <p:cNvSpPr>
            <a:spLocks noGrp="1"/>
          </p:cNvSpPr>
          <p:nvPr>
            <p:ph type="sldNum" sz="quarter" idx="12"/>
          </p:nvPr>
        </p:nvSpPr>
        <p:spPr/>
        <p:txBody>
          <a:bodyPr/>
          <a:lstStyle/>
          <a:p>
            <a:fld id="{61D8D5AD-9FFE-4520-BF8B-820E07561DCB}" type="slidenum">
              <a:rPr lang="tr-TR" smtClean="0"/>
              <a:t>25</a:t>
            </a:fld>
            <a:endParaRPr lang="tr-TR"/>
          </a:p>
        </p:txBody>
      </p:sp>
    </p:spTree>
    <p:extLst>
      <p:ext uri="{BB962C8B-B14F-4D97-AF65-F5344CB8AC3E}">
        <p14:creationId xmlns:p14="http://schemas.microsoft.com/office/powerpoint/2010/main" val="1104313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931492"/>
            <a:ext cx="10515600" cy="4845465"/>
          </a:xfrm>
        </p:spPr>
        <p:txBody>
          <a:bodyPr>
            <a:normAutofit/>
          </a:bodyPr>
          <a:lstStyle/>
          <a:p>
            <a:pPr marL="0" indent="0" algn="just">
              <a:lnSpc>
                <a:spcPct val="150000"/>
              </a:lnSpc>
              <a:buNone/>
            </a:pPr>
            <a:r>
              <a:rPr lang="tr-TR" sz="2400" dirty="0">
                <a:latin typeface="Times New Roman" panose="02020603050405020304" pitchFamily="18" charset="0"/>
                <a:cs typeface="Times New Roman" panose="02020603050405020304" pitchFamily="18" charset="0"/>
              </a:rPr>
              <a:t>	Dil ve kültür, millet için ortak özellikleri, görevleri olan iki kardeş gibidir. İkisi de milletin geçmişi ile geleceğini birleştiren birer köprüdür. Bir toplumun millet olmasında dilin ve kültürün birleştirici ve ayakta tutucu bir görevi vardır. Milletlerin yaşamlarında, dünya görüşlerinin şekillenmesinde, kaderlerinde kültür ve dilin belirgin izlerini görmek mümkündür. Dil de kültür de milletlerin ortak malıdır ve ikisinin de kendine özgü kuralları vardır. Bu kurallar bozulduğunda, millet doğrudan yara alır. Dil ve kültür topluma ait değerlerdir ve geliştirilebilirler. Her ikisi de kendi kuralları dâhilinde değişebilir.</a:t>
            </a:r>
          </a:p>
        </p:txBody>
      </p:sp>
      <p:sp>
        <p:nvSpPr>
          <p:cNvPr id="2" name="Slayt Numarası Yer Tutucusu 1"/>
          <p:cNvSpPr>
            <a:spLocks noGrp="1"/>
          </p:cNvSpPr>
          <p:nvPr>
            <p:ph type="sldNum" sz="quarter" idx="12"/>
          </p:nvPr>
        </p:nvSpPr>
        <p:spPr/>
        <p:txBody>
          <a:bodyPr/>
          <a:lstStyle/>
          <a:p>
            <a:fld id="{61D8D5AD-9FFE-4520-BF8B-820E07561DCB}" type="slidenum">
              <a:rPr lang="tr-TR" smtClean="0"/>
              <a:t>26</a:t>
            </a:fld>
            <a:endParaRPr lang="tr-TR"/>
          </a:p>
        </p:txBody>
      </p:sp>
    </p:spTree>
    <p:extLst>
      <p:ext uri="{BB962C8B-B14F-4D97-AF65-F5344CB8AC3E}">
        <p14:creationId xmlns:p14="http://schemas.microsoft.com/office/powerpoint/2010/main" val="4258842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84561"/>
            <a:ext cx="10515600" cy="734938"/>
          </a:xfrm>
        </p:spPr>
        <p:txBody>
          <a:bodyPr>
            <a:normAutofit/>
          </a:bodyPr>
          <a:lstStyle/>
          <a:p>
            <a:pPr algn="ctr">
              <a:lnSpc>
                <a:spcPct val="150000"/>
              </a:lnSpc>
            </a:pPr>
            <a:r>
              <a:rPr lang="tr-TR" sz="2800" dirty="0">
                <a:solidFill>
                  <a:srgbClr val="FF0000"/>
                </a:solidFill>
                <a:latin typeface="Times New Roman" panose="02020603050405020304" pitchFamily="18" charset="0"/>
                <a:cs typeface="Times New Roman" panose="02020603050405020304" pitchFamily="18" charset="0"/>
              </a:rPr>
              <a:t>IV. DİL-DÜŞÜNCE İLGİSİ</a:t>
            </a:r>
          </a:p>
        </p:txBody>
      </p:sp>
      <p:sp>
        <p:nvSpPr>
          <p:cNvPr id="3" name="İçerik Yer Tutucusu 2"/>
          <p:cNvSpPr>
            <a:spLocks noGrp="1"/>
          </p:cNvSpPr>
          <p:nvPr>
            <p:ph idx="1"/>
          </p:nvPr>
        </p:nvSpPr>
        <p:spPr>
          <a:xfrm>
            <a:off x="838200" y="1512605"/>
            <a:ext cx="10515600" cy="4503633"/>
          </a:xfrm>
        </p:spPr>
        <p:txBody>
          <a:bodyPr>
            <a:normAutofit/>
          </a:bodyPr>
          <a:lstStyle/>
          <a:p>
            <a:pPr marL="0" indent="0" algn="just">
              <a:lnSpc>
                <a:spcPct val="150000"/>
              </a:lnSpc>
              <a:buNone/>
            </a:pPr>
            <a:r>
              <a:rPr lang="tr-TR" sz="2400" dirty="0">
                <a:latin typeface="Times New Roman" panose="02020603050405020304" pitchFamily="18" charset="0"/>
                <a:cs typeface="Times New Roman" panose="02020603050405020304" pitchFamily="18" charset="0"/>
              </a:rPr>
              <a:t>	İnsanı diğer canlılardan ayıran ve onu yaratılmışların en şereflisi yapan özelliklerden birincisi insanın düşünme yeteneğine sahip olmasıdır. Dolayısıyla o, düşünebildiği kadar ve düşüncesini ifade edebildiği kadar insandır. Dilinin sınırları bu yüzden dünyasının sınırlarını belirler. Düşünceler, dille somut hâle dönüşür. Dile getirilemeyen, söylenemeyen bir düşüncenin varlığından bahsetmek ne kadar anlamlı olur. Düşüncenin yansımaları en güzel şekliyle dilde açığa çıktığına göre, dili olmayan insanın düşünmeden yoksun bir varlıktan farkı kalmaz.</a:t>
            </a:r>
          </a:p>
        </p:txBody>
      </p:sp>
      <p:sp>
        <p:nvSpPr>
          <p:cNvPr id="4" name="Slayt Numarası Yer Tutucusu 3"/>
          <p:cNvSpPr>
            <a:spLocks noGrp="1"/>
          </p:cNvSpPr>
          <p:nvPr>
            <p:ph type="sldNum" sz="quarter" idx="12"/>
          </p:nvPr>
        </p:nvSpPr>
        <p:spPr/>
        <p:txBody>
          <a:bodyPr/>
          <a:lstStyle/>
          <a:p>
            <a:fld id="{61D8D5AD-9FFE-4520-BF8B-820E07561DCB}" type="slidenum">
              <a:rPr lang="tr-TR" smtClean="0"/>
              <a:t>27</a:t>
            </a:fld>
            <a:endParaRPr lang="tr-TR"/>
          </a:p>
        </p:txBody>
      </p:sp>
    </p:spTree>
    <p:extLst>
      <p:ext uri="{BB962C8B-B14F-4D97-AF65-F5344CB8AC3E}">
        <p14:creationId xmlns:p14="http://schemas.microsoft.com/office/powerpoint/2010/main" val="1442214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222048"/>
            <a:ext cx="10515600" cy="4136165"/>
          </a:xfrm>
        </p:spPr>
        <p:txBody>
          <a:bodyPr>
            <a:normAutofit/>
          </a:bodyPr>
          <a:lstStyle/>
          <a:p>
            <a:pPr marL="0" indent="0" algn="just">
              <a:lnSpc>
                <a:spcPct val="150000"/>
              </a:lnSpc>
              <a:buNone/>
            </a:pPr>
            <a:r>
              <a:rPr lang="tr-TR" sz="2400" dirty="0">
                <a:latin typeface="Times New Roman" panose="02020603050405020304" pitchFamily="18" charset="0"/>
                <a:cs typeface="Times New Roman" panose="02020603050405020304" pitchFamily="18" charset="0"/>
              </a:rPr>
              <a:t>	Müzik, resim, heykel vb. gibi araçlarla düşünceler kısmen ifade edilebilir. Ancak düşüncenin dışa aktarılması, başka insanlarla paylaşılması, ortak bir iletişim içine girilmesi en kolay ve en etkili biçimde, dille sağlanır. İnsan, her biri bir nesnenin göstergesi olan kelimelerle düşündüğüne göre, diğer bir deyişle düşüncesini kelimelerle biçimlendirdiğine göre, düşünce ufkunun genişlemesi o dilin kelimelerini ve imkânlarını iyi bilmeye bağlıdır. Bu yüzden dil ve düşünce bir kâğıdın iki yüzü gibi birbirinden ayrılamaz.</a:t>
            </a:r>
          </a:p>
        </p:txBody>
      </p:sp>
      <p:sp>
        <p:nvSpPr>
          <p:cNvPr id="2" name="Slayt Numarası Yer Tutucusu 1"/>
          <p:cNvSpPr>
            <a:spLocks noGrp="1"/>
          </p:cNvSpPr>
          <p:nvPr>
            <p:ph type="sldNum" sz="quarter" idx="12"/>
          </p:nvPr>
        </p:nvSpPr>
        <p:spPr/>
        <p:txBody>
          <a:bodyPr/>
          <a:lstStyle/>
          <a:p>
            <a:fld id="{61D8D5AD-9FFE-4520-BF8B-820E07561DCB}" type="slidenum">
              <a:rPr lang="tr-TR" smtClean="0"/>
              <a:t>28</a:t>
            </a:fld>
            <a:endParaRPr lang="tr-TR"/>
          </a:p>
        </p:txBody>
      </p:sp>
    </p:spTree>
    <p:extLst>
      <p:ext uri="{BB962C8B-B14F-4D97-AF65-F5344CB8AC3E}">
        <p14:creationId xmlns:p14="http://schemas.microsoft.com/office/powerpoint/2010/main" val="1475038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384561"/>
            <a:ext cx="10515600" cy="5792402"/>
          </a:xfrm>
        </p:spPr>
        <p:txBody>
          <a:bodyPr>
            <a:normAutofit fontScale="92500"/>
          </a:bodyPr>
          <a:lstStyle/>
          <a:p>
            <a:pPr marL="0" indent="0" algn="just">
              <a:lnSpc>
                <a:spcPct val="150000"/>
              </a:lnSpc>
              <a:buNone/>
            </a:pPr>
            <a:r>
              <a:rPr lang="tr-TR" sz="2400" dirty="0">
                <a:latin typeface="Times New Roman" panose="02020603050405020304" pitchFamily="18" charset="0"/>
                <a:cs typeface="Times New Roman" panose="02020603050405020304" pitchFamily="18" charset="0"/>
              </a:rPr>
              <a:t>	Süer </a:t>
            </a:r>
            <a:r>
              <a:rPr lang="tr-TR" sz="2400" dirty="0" err="1">
                <a:latin typeface="Times New Roman" panose="02020603050405020304" pitchFamily="18" charset="0"/>
                <a:cs typeface="Times New Roman" panose="02020603050405020304" pitchFamily="18" charset="0"/>
              </a:rPr>
              <a:t>Eker’e</a:t>
            </a:r>
            <a:r>
              <a:rPr lang="tr-TR" sz="2400" dirty="0">
                <a:latin typeface="Times New Roman" panose="02020603050405020304" pitchFamily="18" charset="0"/>
                <a:cs typeface="Times New Roman" panose="02020603050405020304" pitchFamily="18" charset="0"/>
              </a:rPr>
              <a:t> göre </a:t>
            </a:r>
            <a:r>
              <a:rPr lang="tr-TR" sz="2400" i="1" dirty="0">
                <a:latin typeface="Times New Roman" panose="02020603050405020304" pitchFamily="18" charset="0"/>
                <a:cs typeface="Times New Roman" panose="02020603050405020304" pitchFamily="18" charset="0"/>
              </a:rPr>
              <a:t>insanı insan yapan değerler, geniş ölçüde dilde yer alır ya da dile yansır.</a:t>
            </a:r>
            <a:r>
              <a:rPr lang="tr-TR" sz="2400" dirty="0">
                <a:latin typeface="Times New Roman" panose="02020603050405020304" pitchFamily="18" charset="0"/>
                <a:cs typeface="Times New Roman" panose="02020603050405020304" pitchFamily="18" charset="0"/>
              </a:rPr>
              <a:t> Evren ancak düşünce düzlemine aktarılarak bilgi konusu yapılabilir. Doğal olarak dil, yalnızca bir yardımcı değil, düşüncenin vazgeçilmez bir ortağıdır. Dil ile düşünce arasındaki iç içe görünüm, her ikisinin de ortak bir kökene bağlanabilmesiyle ilgilidir. Dil ve düşünce birbirini sürekli biçimde etkiler, geliştirir ve güçlendirir. Buna göre, dil ve düşünce, tamamlayıcı bir bütünlük içindedir. </a:t>
            </a:r>
          </a:p>
          <a:p>
            <a:pPr marL="0" indent="0" algn="just">
              <a:lnSpc>
                <a:spcPct val="150000"/>
              </a:lnSpc>
              <a:buNone/>
            </a:pPr>
            <a:r>
              <a:rPr lang="tr-TR" sz="2400" dirty="0">
                <a:latin typeface="Times New Roman" panose="02020603050405020304" pitchFamily="18" charset="0"/>
                <a:cs typeface="Times New Roman" panose="02020603050405020304" pitchFamily="18" charset="0"/>
              </a:rPr>
              <a:t>	İnsanlar arasında iletişimi sağlayan kavramlar, nesnelerin veya olayların ortak özelliklerini kapsayan ve aynı ad altında toplayan genel tasarımlardır. Bu genel tasarımlar, sözcükler aracılığıyla oluşturulur. Sözcüklerden oluşan dil, insanlar arasında anlaşmayı sağlayan çok yönlü ve en gelişmiş bildirişim aracıdır. İnsan, düşünce ve duygu ürünlerini çoğunlukla dille aktarır. Doğal olarak, dille düşünce arasında yakın bir ilişki vardır.</a:t>
            </a:r>
          </a:p>
        </p:txBody>
      </p:sp>
      <p:sp>
        <p:nvSpPr>
          <p:cNvPr id="2" name="Slayt Numarası Yer Tutucusu 1"/>
          <p:cNvSpPr>
            <a:spLocks noGrp="1"/>
          </p:cNvSpPr>
          <p:nvPr>
            <p:ph type="sldNum" sz="quarter" idx="12"/>
          </p:nvPr>
        </p:nvSpPr>
        <p:spPr/>
        <p:txBody>
          <a:bodyPr/>
          <a:lstStyle/>
          <a:p>
            <a:fld id="{61D8D5AD-9FFE-4520-BF8B-820E07561DCB}" type="slidenum">
              <a:rPr lang="tr-TR" smtClean="0"/>
              <a:t>29</a:t>
            </a:fld>
            <a:endParaRPr lang="tr-TR"/>
          </a:p>
        </p:txBody>
      </p:sp>
    </p:spTree>
    <p:extLst>
      <p:ext uri="{BB962C8B-B14F-4D97-AF65-F5344CB8AC3E}">
        <p14:creationId xmlns:p14="http://schemas.microsoft.com/office/powerpoint/2010/main" val="251184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a:extLst>
              <a:ext uri="{FF2B5EF4-FFF2-40B4-BE49-F238E27FC236}">
                <a16:creationId xmlns:a16="http://schemas.microsoft.com/office/drawing/2014/main" id="{8B6E00B7-0B75-40B3-95F6-DE254E4F32FB}"/>
              </a:ext>
            </a:extLst>
          </p:cNvPr>
          <p:cNvSpPr txBox="1">
            <a:spLocks/>
          </p:cNvSpPr>
          <p:nvPr/>
        </p:nvSpPr>
        <p:spPr>
          <a:xfrm>
            <a:off x="1524000" y="760576"/>
            <a:ext cx="9144000" cy="52642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70000"/>
              </a:lnSpc>
              <a:buNone/>
            </a:pPr>
            <a:r>
              <a:rPr lang="tr-TR" sz="2400" b="1" dirty="0">
                <a:latin typeface="Times New Roman" panose="02020603050405020304" pitchFamily="18" charset="0"/>
                <a:cs typeface="Times New Roman" panose="02020603050405020304" pitchFamily="18" charset="0"/>
              </a:rPr>
              <a:t>Anahtar Kavramlar</a:t>
            </a:r>
          </a:p>
          <a:p>
            <a:pPr algn="just">
              <a:lnSpc>
                <a:spcPct val="170000"/>
              </a:lnSpc>
            </a:pPr>
            <a:r>
              <a:rPr lang="tr-TR" sz="2400" dirty="0">
                <a:solidFill>
                  <a:srgbClr val="FF0000"/>
                </a:solidFill>
                <a:latin typeface="Times New Roman" panose="02020603050405020304" pitchFamily="18" charset="0"/>
                <a:cs typeface="Times New Roman" panose="02020603050405020304" pitchFamily="18" charset="0"/>
              </a:rPr>
              <a:t>Kültür</a:t>
            </a:r>
          </a:p>
          <a:p>
            <a:pPr algn="just">
              <a:lnSpc>
                <a:spcPct val="170000"/>
              </a:lnSpc>
            </a:pPr>
            <a:r>
              <a:rPr lang="tr-TR" sz="2400" dirty="0">
                <a:solidFill>
                  <a:srgbClr val="FF0000"/>
                </a:solidFill>
                <a:latin typeface="Times New Roman" panose="02020603050405020304" pitchFamily="18" charset="0"/>
                <a:cs typeface="Times New Roman" panose="02020603050405020304" pitchFamily="18" charset="0"/>
              </a:rPr>
              <a:t>Kültürün unsurları</a:t>
            </a:r>
          </a:p>
          <a:p>
            <a:pPr algn="just">
              <a:lnSpc>
                <a:spcPct val="170000"/>
              </a:lnSpc>
            </a:pPr>
            <a:r>
              <a:rPr lang="tr-TR" sz="2400" dirty="0">
                <a:solidFill>
                  <a:srgbClr val="FF0000"/>
                </a:solidFill>
                <a:latin typeface="Times New Roman" panose="02020603050405020304" pitchFamily="18" charset="0"/>
                <a:cs typeface="Times New Roman" panose="02020603050405020304" pitchFamily="18" charset="0"/>
              </a:rPr>
              <a:t>Kültürün özellikleri</a:t>
            </a:r>
          </a:p>
          <a:p>
            <a:pPr algn="just">
              <a:lnSpc>
                <a:spcPct val="170000"/>
              </a:lnSpc>
            </a:pPr>
            <a:r>
              <a:rPr lang="tr-TR" sz="2400" dirty="0">
                <a:solidFill>
                  <a:srgbClr val="FF0000"/>
                </a:solidFill>
                <a:latin typeface="Times New Roman" panose="02020603050405020304" pitchFamily="18" charset="0"/>
                <a:cs typeface="Times New Roman" panose="02020603050405020304" pitchFamily="18" charset="0"/>
              </a:rPr>
              <a:t>Dil</a:t>
            </a:r>
          </a:p>
          <a:p>
            <a:pPr algn="just">
              <a:lnSpc>
                <a:spcPct val="170000"/>
              </a:lnSpc>
            </a:pPr>
            <a:r>
              <a:rPr lang="tr-TR" sz="2400" dirty="0">
                <a:solidFill>
                  <a:srgbClr val="FF0000"/>
                </a:solidFill>
                <a:latin typeface="Times New Roman" panose="02020603050405020304" pitchFamily="18" charset="0"/>
                <a:cs typeface="Times New Roman" panose="02020603050405020304" pitchFamily="18" charset="0"/>
              </a:rPr>
              <a:t>Düşünce</a:t>
            </a:r>
          </a:p>
          <a:p>
            <a:pPr marL="0" indent="0" algn="just">
              <a:buNone/>
            </a:pPr>
            <a:endParaRPr lang="tr-TR" dirty="0">
              <a:solidFill>
                <a:srgbClr val="252525"/>
              </a:solidFill>
              <a:latin typeface="Times New Roman" panose="02020603050405020304" pitchFamily="18" charset="0"/>
              <a:cs typeface="Times New Roman" panose="02020603050405020304" pitchFamily="18" charset="0"/>
            </a:endParaRPr>
          </a:p>
          <a:p>
            <a:pPr marL="0" indent="0">
              <a:buNone/>
            </a:pPr>
            <a:endParaRPr lang="tr-TR" sz="2400" b="0" i="0" u="none" strike="noStrike" baseline="0" dirty="0">
              <a:solidFill>
                <a:srgbClr val="863623"/>
              </a:solidFill>
              <a:latin typeface="Times New Roman" panose="02020603050405020304" pitchFamily="18" charset="0"/>
              <a:cs typeface="Times New Roman" panose="02020603050405020304" pitchFamily="18" charset="0"/>
            </a:endParaRPr>
          </a:p>
          <a:p>
            <a:pPr marL="0" indent="0" algn="l">
              <a:buNone/>
            </a:pPr>
            <a:endParaRPr lang="tr-TR"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
        <p:nvSpPr>
          <p:cNvPr id="2" name="Slayt Numarası Yer Tutucusu 1"/>
          <p:cNvSpPr>
            <a:spLocks noGrp="1"/>
          </p:cNvSpPr>
          <p:nvPr>
            <p:ph type="sldNum" sz="quarter" idx="12"/>
          </p:nvPr>
        </p:nvSpPr>
        <p:spPr/>
        <p:txBody>
          <a:bodyPr/>
          <a:lstStyle/>
          <a:p>
            <a:fld id="{61D8D5AD-9FFE-4520-BF8B-820E07561DCB}" type="slidenum">
              <a:rPr lang="tr-TR" smtClean="0"/>
              <a:t>3</a:t>
            </a:fld>
            <a:endParaRPr lang="tr-TR"/>
          </a:p>
        </p:txBody>
      </p:sp>
    </p:spTree>
    <p:extLst>
      <p:ext uri="{BB962C8B-B14F-4D97-AF65-F5344CB8AC3E}">
        <p14:creationId xmlns:p14="http://schemas.microsoft.com/office/powerpoint/2010/main" val="32850138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102408"/>
            <a:ext cx="10515600" cy="4187440"/>
          </a:xfrm>
        </p:spPr>
        <p:txBody>
          <a:bodyPr>
            <a:normAutofit/>
          </a:bodyPr>
          <a:lstStyle/>
          <a:p>
            <a:pPr marL="0" indent="0" algn="just">
              <a:lnSpc>
                <a:spcPct val="150000"/>
              </a:lnSpc>
              <a:buNone/>
            </a:pPr>
            <a:r>
              <a:rPr lang="tr-TR" sz="2400" dirty="0">
                <a:latin typeface="Times New Roman" panose="02020603050405020304" pitchFamily="18" charset="0"/>
                <a:cs typeface="Times New Roman" panose="02020603050405020304" pitchFamily="18" charset="0"/>
              </a:rPr>
              <a:t>	Dil, milletin hayata bakış açısının göstergesi, anlama, kavrama, duyma ve düşünmesinin kelimelerle şekil bulmuş hâlidir. Nesnelerin yerine konan göstergeler, yani kelimeler, düşünme faaliyetini kolaylaştırır. Bu göstergelerin anlamlı, kullanışlı, yaygın ve açık olması zihinsel gelişime de katkıda bulunur. Bireylerin birbiriyle kavram kargaşası yaşamadan sağlıklı bir iletişim kurmasında önemli bir rol oynadığı gibi onların yeni düşünceler üretmesine de imkân sağlar.</a:t>
            </a:r>
          </a:p>
          <a:p>
            <a:pPr marL="0" indent="0" algn="just">
              <a:lnSpc>
                <a:spcPct val="150000"/>
              </a:lnSpc>
              <a:buNone/>
            </a:pPr>
            <a:r>
              <a:rPr lang="tr-TR" sz="2400" dirty="0">
                <a:latin typeface="Times New Roman" panose="02020603050405020304" pitchFamily="18" charset="0"/>
                <a:cs typeface="Times New Roman" panose="02020603050405020304" pitchFamily="18" charset="0"/>
              </a:rPr>
              <a:t>	</a:t>
            </a:r>
          </a:p>
        </p:txBody>
      </p:sp>
      <p:sp>
        <p:nvSpPr>
          <p:cNvPr id="2" name="Slayt Numarası Yer Tutucusu 1"/>
          <p:cNvSpPr>
            <a:spLocks noGrp="1"/>
          </p:cNvSpPr>
          <p:nvPr>
            <p:ph type="sldNum" sz="quarter" idx="12"/>
          </p:nvPr>
        </p:nvSpPr>
        <p:spPr/>
        <p:txBody>
          <a:bodyPr/>
          <a:lstStyle/>
          <a:p>
            <a:fld id="{61D8D5AD-9FFE-4520-BF8B-820E07561DCB}" type="slidenum">
              <a:rPr lang="tr-TR" smtClean="0"/>
              <a:t>30</a:t>
            </a:fld>
            <a:endParaRPr lang="tr-TR"/>
          </a:p>
        </p:txBody>
      </p:sp>
    </p:spTree>
    <p:extLst>
      <p:ext uri="{BB962C8B-B14F-4D97-AF65-F5344CB8AC3E}">
        <p14:creationId xmlns:p14="http://schemas.microsoft.com/office/powerpoint/2010/main" val="130239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393107"/>
            <a:ext cx="10515600" cy="5888052"/>
          </a:xfrm>
        </p:spPr>
        <p:txBody>
          <a:bodyPr>
            <a:normAutofit lnSpcReduction="10000"/>
          </a:bodyPr>
          <a:lstStyle/>
          <a:p>
            <a:pPr marL="0" indent="0" algn="just">
              <a:lnSpc>
                <a:spcPct val="150000"/>
              </a:lnSpc>
              <a:buNone/>
            </a:pPr>
            <a:r>
              <a:rPr lang="tr-TR" sz="2400" dirty="0">
                <a:latin typeface="Times New Roman" panose="02020603050405020304" pitchFamily="18" charset="0"/>
                <a:cs typeface="Times New Roman" panose="02020603050405020304" pitchFamily="18" charset="0"/>
              </a:rPr>
              <a:t>	Dilde, herhangi bir alanla veya konuyla ilgili kelime sayısı ne kadar çok olursa bu kelimeleri bilenler, diğerlerine göre o konuda daha iyi anlaşır ve konuşurlar. Mesela tıp terminolojisini bilen biri bu alanda konuşulanları daha iyi anlar, bu konuda daha etkili ve güzel konuşur. Kişinin aynı dili konuşan diğer insanları daha kolay anlaması, kendisini daha iyi ifade edebilmesi bildiği kelime sayısıyla doğru orantılıdır. Bu yüzden söz varlığı arttıkça düşünce ufku da açılacaktır.</a:t>
            </a:r>
          </a:p>
          <a:p>
            <a:pPr marL="0" indent="0" algn="just">
              <a:lnSpc>
                <a:spcPct val="150000"/>
              </a:lnSpc>
              <a:buNone/>
            </a:pPr>
            <a:r>
              <a:rPr lang="tr-TR" sz="2400" dirty="0">
                <a:latin typeface="Times New Roman" panose="02020603050405020304" pitchFamily="18" charset="0"/>
                <a:cs typeface="Times New Roman" panose="02020603050405020304" pitchFamily="18" charset="0"/>
              </a:rPr>
              <a:t>	</a:t>
            </a:r>
            <a:r>
              <a:rPr lang="tr-TR" sz="2400" i="1" dirty="0">
                <a:latin typeface="Times New Roman" panose="02020603050405020304" pitchFamily="18" charset="0"/>
                <a:cs typeface="Times New Roman" panose="02020603050405020304" pitchFamily="18" charset="0"/>
              </a:rPr>
              <a:t>"Dil, anlatım gücü bakımından yeterince genişlik, derinlik ve olgunluk kazanamamışsa, insanın iç dünyasındaki birçok değer aktarılma imkânından yoksun kalır" </a:t>
            </a:r>
            <a:r>
              <a:rPr lang="tr-TR" sz="2400" dirty="0">
                <a:latin typeface="Times New Roman" panose="02020603050405020304" pitchFamily="18" charset="0"/>
                <a:cs typeface="Times New Roman" panose="02020603050405020304" pitchFamily="18" charset="0"/>
              </a:rPr>
              <a:t>diyen Süer Eker, dil zenginliğinin ve mükemmelliğinin, dil-düşünce bağlantısı açısından büyük bir değeri olduğunu vurgulamaktadır.</a:t>
            </a:r>
          </a:p>
          <a:p>
            <a:pPr marL="0" indent="0" algn="just">
              <a:lnSpc>
                <a:spcPct val="150000"/>
              </a:lnSpc>
              <a:buNone/>
            </a:pPr>
            <a:endParaRPr lang="tr-TR" sz="2400" dirty="0">
              <a:latin typeface="Times New Roman" panose="02020603050405020304" pitchFamily="18" charset="0"/>
              <a:cs typeface="Times New Roman" panose="02020603050405020304" pitchFamily="18" charset="0"/>
            </a:endParaRPr>
          </a:p>
        </p:txBody>
      </p:sp>
      <p:sp>
        <p:nvSpPr>
          <p:cNvPr id="2" name="Slayt Numarası Yer Tutucusu 1"/>
          <p:cNvSpPr>
            <a:spLocks noGrp="1"/>
          </p:cNvSpPr>
          <p:nvPr>
            <p:ph type="sldNum" sz="quarter" idx="12"/>
          </p:nvPr>
        </p:nvSpPr>
        <p:spPr/>
        <p:txBody>
          <a:bodyPr/>
          <a:lstStyle/>
          <a:p>
            <a:fld id="{61D8D5AD-9FFE-4520-BF8B-820E07561DCB}" type="slidenum">
              <a:rPr lang="tr-TR" smtClean="0"/>
              <a:t>31</a:t>
            </a:fld>
            <a:endParaRPr lang="tr-TR"/>
          </a:p>
        </p:txBody>
      </p:sp>
    </p:spTree>
    <p:extLst>
      <p:ext uri="{BB962C8B-B14F-4D97-AF65-F5344CB8AC3E}">
        <p14:creationId xmlns:p14="http://schemas.microsoft.com/office/powerpoint/2010/main" val="698039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871671"/>
            <a:ext cx="10515600" cy="734939"/>
          </a:xfrm>
        </p:spPr>
        <p:txBody>
          <a:bodyPr>
            <a:normAutofit/>
          </a:bodyPr>
          <a:lstStyle/>
          <a:p>
            <a:pPr algn="ctr">
              <a:lnSpc>
                <a:spcPct val="150000"/>
              </a:lnSpc>
            </a:pPr>
            <a:r>
              <a:rPr lang="tr-TR" sz="2800" dirty="0">
                <a:solidFill>
                  <a:srgbClr val="FF0000"/>
                </a:solidFill>
                <a:latin typeface="Times New Roman" panose="02020603050405020304" pitchFamily="18" charset="0"/>
                <a:cs typeface="Times New Roman" panose="02020603050405020304" pitchFamily="18" charset="0"/>
              </a:rPr>
              <a:t>V. DİLİN MİLLET HAYATINDAKİ YERİ VE ÖNEMİ</a:t>
            </a:r>
          </a:p>
        </p:txBody>
      </p:sp>
      <p:sp>
        <p:nvSpPr>
          <p:cNvPr id="3" name="İçerik Yer Tutucusu 2"/>
          <p:cNvSpPr>
            <a:spLocks noGrp="1"/>
          </p:cNvSpPr>
          <p:nvPr>
            <p:ph idx="1"/>
          </p:nvPr>
        </p:nvSpPr>
        <p:spPr>
          <a:xfrm>
            <a:off x="838200" y="2068081"/>
            <a:ext cx="10515600" cy="2854297"/>
          </a:xfrm>
        </p:spPr>
        <p:txBody>
          <a:bodyPr>
            <a:normAutofit/>
          </a:bodyPr>
          <a:lstStyle/>
          <a:p>
            <a:pPr marL="0" indent="0" algn="just">
              <a:lnSpc>
                <a:spcPct val="150000"/>
              </a:lnSpc>
              <a:buNone/>
            </a:pPr>
            <a:r>
              <a:rPr lang="tr-TR" sz="2400" dirty="0">
                <a:latin typeface="Times New Roman" panose="02020603050405020304" pitchFamily="18" charset="0"/>
                <a:cs typeface="Times New Roman" panose="02020603050405020304" pitchFamily="18" charset="0"/>
              </a:rPr>
              <a:t>	Bir milleti ayakta tutan, onun varlığını ve devamını sağlayan, millî şuuru besleyen, bir millete mensup olma hazzını veren ve bireylerini birbirine yaklaştırarak onlar arasında birlik yaratan unsur olarak dilin millet hayatındaki yeri çok önemlidir. Öyle ki milletin varlığı, dilin varlığıyla mümkündür.</a:t>
            </a:r>
          </a:p>
        </p:txBody>
      </p:sp>
      <p:sp>
        <p:nvSpPr>
          <p:cNvPr id="4" name="Slayt Numarası Yer Tutucusu 3"/>
          <p:cNvSpPr>
            <a:spLocks noGrp="1"/>
          </p:cNvSpPr>
          <p:nvPr>
            <p:ph type="sldNum" sz="quarter" idx="12"/>
          </p:nvPr>
        </p:nvSpPr>
        <p:spPr/>
        <p:txBody>
          <a:bodyPr/>
          <a:lstStyle/>
          <a:p>
            <a:fld id="{61D8D5AD-9FFE-4520-BF8B-820E07561DCB}" type="slidenum">
              <a:rPr lang="tr-TR" smtClean="0"/>
              <a:t>32</a:t>
            </a:fld>
            <a:endParaRPr lang="tr-TR"/>
          </a:p>
        </p:txBody>
      </p:sp>
    </p:spTree>
    <p:extLst>
      <p:ext uri="{BB962C8B-B14F-4D97-AF65-F5344CB8AC3E}">
        <p14:creationId xmlns:p14="http://schemas.microsoft.com/office/powerpoint/2010/main" val="15681536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734937"/>
            <a:ext cx="10515600" cy="5442025"/>
          </a:xfrm>
        </p:spPr>
        <p:txBody>
          <a:bodyPr>
            <a:normAutofit/>
          </a:bodyPr>
          <a:lstStyle/>
          <a:p>
            <a:pPr marL="0" indent="0" algn="just">
              <a:lnSpc>
                <a:spcPct val="150000"/>
              </a:lnSpc>
              <a:buNone/>
            </a:pPr>
            <a:r>
              <a:rPr lang="tr-TR" sz="2400" dirty="0">
                <a:latin typeface="Times New Roman" panose="02020603050405020304" pitchFamily="18" charset="0"/>
                <a:cs typeface="Times New Roman" panose="02020603050405020304" pitchFamily="18" charset="0"/>
              </a:rPr>
              <a:t>	İnsanın geçmişini öğrenmesinde, gününü yaşamasında, geleceğine yön vermesinde, kişiliğini kazanmasında, aynı dili konuşan diğer insanlarla iletişim kurmasında ve kendisini ifade etmesinde dilin çok önemli bir araç olduğu muhakkaktır. Bu bakımdan dil bir anlamda bireye hizmet eder. Ancak insan tabiatı gereği toplu hâlde yaşamaya ihtiyaç duyar. Çevresinde kendiyle aynı değerleri paylaşan insanların bulunmasını ister. Bu ortak değerlerin oluşturulmasında, paylaşılmasında, nesilden </a:t>
            </a:r>
            <a:r>
              <a:rPr lang="tr-TR" sz="2400" dirty="0" err="1">
                <a:latin typeface="Times New Roman" panose="02020603050405020304" pitchFamily="18" charset="0"/>
                <a:cs typeface="Times New Roman" panose="02020603050405020304" pitchFamily="18" charset="0"/>
              </a:rPr>
              <a:t>nesile</a:t>
            </a:r>
            <a:r>
              <a:rPr lang="tr-TR" sz="2400" dirty="0">
                <a:latin typeface="Times New Roman" panose="02020603050405020304" pitchFamily="18" charset="0"/>
                <a:cs typeface="Times New Roman" panose="02020603050405020304" pitchFamily="18" charset="0"/>
              </a:rPr>
              <a:t> aktarılmasında, milletin varlığını devam ettirmesinde dil, çok önemli bir görevi yerine getirir. Çünkü millet olmanın birinci şartı, aynı dili konuşmaktır.</a:t>
            </a:r>
          </a:p>
        </p:txBody>
      </p:sp>
      <p:sp>
        <p:nvSpPr>
          <p:cNvPr id="2" name="Slayt Numarası Yer Tutucusu 1"/>
          <p:cNvSpPr>
            <a:spLocks noGrp="1"/>
          </p:cNvSpPr>
          <p:nvPr>
            <p:ph type="sldNum" sz="quarter" idx="12"/>
          </p:nvPr>
        </p:nvSpPr>
        <p:spPr/>
        <p:txBody>
          <a:bodyPr/>
          <a:lstStyle/>
          <a:p>
            <a:fld id="{61D8D5AD-9FFE-4520-BF8B-820E07561DCB}" type="slidenum">
              <a:rPr lang="tr-TR" smtClean="0"/>
              <a:t>33</a:t>
            </a:fld>
            <a:endParaRPr lang="tr-TR"/>
          </a:p>
        </p:txBody>
      </p:sp>
    </p:spTree>
    <p:extLst>
      <p:ext uri="{BB962C8B-B14F-4D97-AF65-F5344CB8AC3E}">
        <p14:creationId xmlns:p14="http://schemas.microsoft.com/office/powerpoint/2010/main" val="4652353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717847"/>
            <a:ext cx="10515600" cy="5459116"/>
          </a:xfrm>
        </p:spPr>
        <p:txBody>
          <a:bodyPr>
            <a:normAutofit/>
          </a:bodyPr>
          <a:lstStyle/>
          <a:p>
            <a:pPr marL="0" indent="0" algn="just">
              <a:lnSpc>
                <a:spcPct val="150000"/>
              </a:lnSpc>
              <a:buNone/>
            </a:pPr>
            <a:r>
              <a:rPr lang="tr-TR" sz="2400" dirty="0">
                <a:latin typeface="Times New Roman" panose="02020603050405020304" pitchFamily="18" charset="0"/>
                <a:cs typeface="Times New Roman" panose="02020603050405020304" pitchFamily="18" charset="0"/>
              </a:rPr>
              <a:t>	Dil, milletin ortak kültürüyle yol alarak varlığını devam ettirir. Milleti oluşturan bireyler arasında birleştirici bir rol üstlenen dil, aynı zamanda ortak şuurun, millî şuurun ortaya çıkmasına hizmet eder. Millî birliği ve beraberliği sağlar. Dilin bu özelliği Atatürk’ün </a:t>
            </a:r>
            <a:r>
              <a:rPr lang="tr-TR" sz="2400" i="1" dirty="0">
                <a:latin typeface="Times New Roman" panose="02020603050405020304" pitchFamily="18" charset="0"/>
                <a:cs typeface="Times New Roman" panose="02020603050405020304" pitchFamily="18" charset="0"/>
              </a:rPr>
              <a:t>"Türkiye Cumhuriyetini kuran; Türk halkı, Türk milletidir. Türk milleti demek, Türk dili demektir. Türk dili, Türk milleti için kutsal bir hazinedir. Çünkü Türk milleti, geçirdiği nihayetsiz felaketler içinde ahlakının, </a:t>
            </a:r>
            <a:r>
              <a:rPr lang="tr-TR" sz="2400" i="1" dirty="0" err="1">
                <a:latin typeface="Times New Roman" panose="02020603050405020304" pitchFamily="18" charset="0"/>
                <a:cs typeface="Times New Roman" panose="02020603050405020304" pitchFamily="18" charset="0"/>
              </a:rPr>
              <a:t>an’anelerinin</a:t>
            </a:r>
            <a:r>
              <a:rPr lang="tr-TR" sz="2400" i="1" dirty="0">
                <a:latin typeface="Times New Roman" panose="02020603050405020304" pitchFamily="18" charset="0"/>
                <a:cs typeface="Times New Roman" panose="02020603050405020304" pitchFamily="18" charset="0"/>
              </a:rPr>
              <a:t>, hatıralarının, menfaatlerinin, kısacası, bugün kendi milliyetini yapan her şeyinin dili sayesinde muhafaza olunduğunu görüyor. Türk dili, Türk milletinin kalbidir, zihnidir."  </a:t>
            </a:r>
            <a:r>
              <a:rPr lang="tr-TR" sz="2400" dirty="0">
                <a:latin typeface="Times New Roman" panose="02020603050405020304" pitchFamily="18" charset="0"/>
                <a:cs typeface="Times New Roman" panose="02020603050405020304" pitchFamily="18" charset="0"/>
              </a:rPr>
              <a:t>sözlerinde veciz ifadesini bulmuştur.</a:t>
            </a:r>
          </a:p>
        </p:txBody>
      </p:sp>
      <p:sp>
        <p:nvSpPr>
          <p:cNvPr id="2" name="Slayt Numarası Yer Tutucusu 1"/>
          <p:cNvSpPr>
            <a:spLocks noGrp="1"/>
          </p:cNvSpPr>
          <p:nvPr>
            <p:ph type="sldNum" sz="quarter" idx="12"/>
          </p:nvPr>
        </p:nvSpPr>
        <p:spPr/>
        <p:txBody>
          <a:bodyPr/>
          <a:lstStyle/>
          <a:p>
            <a:fld id="{61D8D5AD-9FFE-4520-BF8B-820E07561DCB}" type="slidenum">
              <a:rPr lang="tr-TR" smtClean="0"/>
              <a:t>34</a:t>
            </a:fld>
            <a:endParaRPr lang="tr-TR"/>
          </a:p>
        </p:txBody>
      </p:sp>
    </p:spTree>
    <p:extLst>
      <p:ext uri="{BB962C8B-B14F-4D97-AF65-F5344CB8AC3E}">
        <p14:creationId xmlns:p14="http://schemas.microsoft.com/office/powerpoint/2010/main" val="13565168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350236"/>
            <a:ext cx="10515600" cy="3922519"/>
          </a:xfrm>
        </p:spPr>
        <p:txBody>
          <a:bodyPr>
            <a:normAutofit lnSpcReduction="10000"/>
          </a:bodyPr>
          <a:lstStyle/>
          <a:p>
            <a:pPr marL="0" indent="0" algn="just">
              <a:lnSpc>
                <a:spcPct val="150000"/>
              </a:lnSpc>
              <a:buNone/>
            </a:pPr>
            <a:r>
              <a:rPr lang="tr-TR" sz="2400" dirty="0">
                <a:latin typeface="Times New Roman" panose="02020603050405020304" pitchFamily="18" charset="0"/>
                <a:cs typeface="Times New Roman" panose="02020603050405020304" pitchFamily="18" charset="0"/>
              </a:rPr>
              <a:t>	Millî varlığın korunmasıyla dilin korunması arasında çok sıkı bir ilgi vardır. Dilini unutmayan fakat bağımsızlığını kaybeden bir toplum milliyetini koruyor demektir. Bu toplum, bağımsızlığını kazanıp bir devlet kurarak, bir millet olarak yeniden tarih sahnesine çıkabilir. Sovyet Rusya’nın dağılmasıyla Türklerin ve diğer milletlerin bağımsız birer devlet olarak yeniden tarih sahnesine çıkmaları bunun en yeni örneğidir. Dilini kaybeden milletlerin tarih sahnesinden silindikleri bilinmektedir.</a:t>
            </a:r>
          </a:p>
        </p:txBody>
      </p:sp>
      <p:sp>
        <p:nvSpPr>
          <p:cNvPr id="2" name="Slayt Numarası Yer Tutucusu 1"/>
          <p:cNvSpPr>
            <a:spLocks noGrp="1"/>
          </p:cNvSpPr>
          <p:nvPr>
            <p:ph type="sldNum" sz="quarter" idx="12"/>
          </p:nvPr>
        </p:nvSpPr>
        <p:spPr/>
        <p:txBody>
          <a:bodyPr/>
          <a:lstStyle/>
          <a:p>
            <a:fld id="{61D8D5AD-9FFE-4520-BF8B-820E07561DCB}" type="slidenum">
              <a:rPr lang="tr-TR" smtClean="0"/>
              <a:t>35</a:t>
            </a:fld>
            <a:endParaRPr lang="tr-TR"/>
          </a:p>
        </p:txBody>
      </p:sp>
    </p:spTree>
    <p:extLst>
      <p:ext uri="{BB962C8B-B14F-4D97-AF65-F5344CB8AC3E}">
        <p14:creationId xmlns:p14="http://schemas.microsoft.com/office/powerpoint/2010/main" val="28180232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897308"/>
            <a:ext cx="10515600" cy="4862557"/>
          </a:xfrm>
        </p:spPr>
        <p:txBody>
          <a:bodyPr>
            <a:normAutofit/>
          </a:bodyPr>
          <a:lstStyle/>
          <a:p>
            <a:pPr marL="0" indent="0" algn="just">
              <a:lnSpc>
                <a:spcPct val="150000"/>
              </a:lnSpc>
              <a:buNone/>
            </a:pPr>
            <a:r>
              <a:rPr lang="tr-TR" sz="2400" dirty="0">
                <a:latin typeface="Times New Roman" panose="02020603050405020304" pitchFamily="18" charset="0"/>
                <a:cs typeface="Times New Roman" panose="02020603050405020304" pitchFamily="18" charset="0"/>
              </a:rPr>
              <a:t>	Bir milletin dili bozulursa kültüründe sıkıntılar ortaya çıkar. Düşünce, sanat ve edebiyat alanlarında çöküntü başlar. Dil asıl işlevini (insanlar arasında anlaşma aracı olma) yerine getiremez. Kitleler birbirini anlayamaz hâle gelir ve yavaş yavaş kopmalar başlar. Bu gerçek, tecrübeyle sabit olduğu için bir milleti içten yıkma yönteminde işe önce dilden başlanır. Yeni neslin kültürel değerleri öğrenmemesi ve bireylerin, kuşakların birbiriyle sağlıklı iletişim kurmalarını engellemek için ne gerekiyorsa yapılır. Bu yüzden dil üzerinde oynanan oyunlara karşı her zaman uyanık olmak gerekir. </a:t>
            </a:r>
          </a:p>
        </p:txBody>
      </p:sp>
      <p:sp>
        <p:nvSpPr>
          <p:cNvPr id="2" name="Slayt Numarası Yer Tutucusu 1"/>
          <p:cNvSpPr>
            <a:spLocks noGrp="1"/>
          </p:cNvSpPr>
          <p:nvPr>
            <p:ph type="sldNum" sz="quarter" idx="12"/>
          </p:nvPr>
        </p:nvSpPr>
        <p:spPr/>
        <p:txBody>
          <a:bodyPr/>
          <a:lstStyle/>
          <a:p>
            <a:fld id="{61D8D5AD-9FFE-4520-BF8B-820E07561DCB}" type="slidenum">
              <a:rPr lang="tr-TR" smtClean="0"/>
              <a:t>36</a:t>
            </a:fld>
            <a:endParaRPr lang="tr-TR"/>
          </a:p>
        </p:txBody>
      </p:sp>
    </p:spTree>
    <p:extLst>
      <p:ext uri="{BB962C8B-B14F-4D97-AF65-F5344CB8AC3E}">
        <p14:creationId xmlns:p14="http://schemas.microsoft.com/office/powerpoint/2010/main" val="33635111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393107"/>
            <a:ext cx="10515600" cy="5783856"/>
          </a:xfrm>
        </p:spPr>
        <p:txBody>
          <a:bodyPr>
            <a:normAutofit fontScale="92500" lnSpcReduction="20000"/>
          </a:bodyPr>
          <a:lstStyle/>
          <a:p>
            <a:pPr marL="0" indent="0" algn="just">
              <a:lnSpc>
                <a:spcPct val="150000"/>
              </a:lnSpc>
              <a:buNone/>
            </a:pPr>
            <a:r>
              <a:rPr lang="tr-TR" sz="2400" dirty="0">
                <a:latin typeface="Times New Roman" panose="02020603050405020304" pitchFamily="18" charset="0"/>
                <a:cs typeface="Times New Roman" panose="02020603050405020304" pitchFamily="18" charset="0"/>
              </a:rPr>
              <a:t>	Bir milletin ruhu, karakteri, anlayışı… çoğunlukla sanatkârların ortaya koydukları eserlere yansıdığından bu yönüyle de dil, sosyal yapının ve kültürün aynası durumundadır. Nitekim bu konuda Zeynep Korkmaz şunları söylemektedir: </a:t>
            </a:r>
            <a:r>
              <a:rPr lang="tr-TR" sz="2400" i="1" dirty="0">
                <a:latin typeface="Times New Roman" panose="02020603050405020304" pitchFamily="18" charset="0"/>
                <a:cs typeface="Times New Roman" panose="02020603050405020304" pitchFamily="18" charset="0"/>
              </a:rPr>
              <a:t>"Bir şair, duygu ve düşüncelerini kendi toplumunun fertlerine ancak dili ile ulaştırabilir. Bir yazar, bir bilim adamı, bir düşünür, görüşlerini kendi dışına ve ilgili çevrelere dil yolu ile aktarabilir. Yeni buluşlar ifadelerini dil ile gerçekleştirebilir. Bir tiyatro sanatçısı, mimik ve jestlerine dilini eklemeden oyunculuğunu gösteremez. Geçmiş yüzyıllar Anadolu’sunun dünya görüşü Yunus’un ilahilerinde, Türk halkının bayrakta sembolleşen vatan sevgisi Mehmet </a:t>
            </a:r>
            <a:r>
              <a:rPr lang="tr-TR" sz="2400" i="1" dirty="0" err="1">
                <a:latin typeface="Times New Roman" panose="02020603050405020304" pitchFamily="18" charset="0"/>
                <a:cs typeface="Times New Roman" panose="02020603050405020304" pitchFamily="18" charset="0"/>
              </a:rPr>
              <a:t>Âkif’in</a:t>
            </a:r>
            <a:r>
              <a:rPr lang="tr-TR" sz="2400" i="1" dirty="0">
                <a:latin typeface="Times New Roman" panose="02020603050405020304" pitchFamily="18" charset="0"/>
                <a:cs typeface="Times New Roman" panose="02020603050405020304" pitchFamily="18" charset="0"/>
              </a:rPr>
              <a:t> İstiklâl Marşı’nda, Millî Mücadele ruhu Mehmet Emin’in manzumelerinde ve bu dönemi işleyen romanlarda, İstanbul’un güzellikleri ve tarihi havası, İstanbul halkının gelenek  ve görenekleri Yahya Kemal’in şiirlerinde, Hüseyin Rahmi Gürpınar’ın ve Ahmet Hamdi Tanpınar’ın romanlarında, Anadolu halkının yaşayış ve davranışları Yakup Kadri’nin eserlerinde sergilenmiş ve işlenmiştir.</a:t>
            </a:r>
          </a:p>
        </p:txBody>
      </p:sp>
      <p:sp>
        <p:nvSpPr>
          <p:cNvPr id="2" name="Slayt Numarası Yer Tutucusu 1"/>
          <p:cNvSpPr>
            <a:spLocks noGrp="1"/>
          </p:cNvSpPr>
          <p:nvPr>
            <p:ph type="sldNum" sz="quarter" idx="12"/>
          </p:nvPr>
        </p:nvSpPr>
        <p:spPr/>
        <p:txBody>
          <a:bodyPr/>
          <a:lstStyle/>
          <a:p>
            <a:fld id="{61D8D5AD-9FFE-4520-BF8B-820E07561DCB}" type="slidenum">
              <a:rPr lang="tr-TR" smtClean="0"/>
              <a:t>37</a:t>
            </a:fld>
            <a:endParaRPr lang="tr-TR"/>
          </a:p>
        </p:txBody>
      </p:sp>
    </p:spTree>
    <p:extLst>
      <p:ext uri="{BB962C8B-B14F-4D97-AF65-F5344CB8AC3E}">
        <p14:creationId xmlns:p14="http://schemas.microsoft.com/office/powerpoint/2010/main" val="31548486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871671"/>
            <a:ext cx="10515600" cy="4631821"/>
          </a:xfrm>
        </p:spPr>
        <p:txBody>
          <a:bodyPr>
            <a:normAutofit/>
          </a:bodyPr>
          <a:lstStyle/>
          <a:p>
            <a:pPr marL="0" indent="0" algn="just">
              <a:lnSpc>
                <a:spcPct val="150000"/>
              </a:lnSpc>
              <a:buNone/>
            </a:pPr>
            <a:r>
              <a:rPr lang="tr-TR" sz="2400" i="1" dirty="0">
                <a:latin typeface="Times New Roman" panose="02020603050405020304" pitchFamily="18" charset="0"/>
                <a:cs typeface="Times New Roman" panose="02020603050405020304" pitchFamily="18" charset="0"/>
              </a:rPr>
              <a:t>	Türk milletin gelenekleri, folkloru, yüzlerce yıllık hayat tecrübelerinin sonuçları, veciz ifadesini atasözlerinde bulmuştur. Destanlar, toplum ve millet varlığını büyük çapta etkilemiş şahıs ve olayların günümüze kadar uzanmış canlı tablolarıdır. Deyimler, Türk mantığının ve dil felsefesinin sembolleridir. Bunların dışında dil, günlük yaşayışımızda da bize aracılık eden, sosyal bağlantımızı düzenleyen bir araçtır. Hayatımızın her safhasında bizimle birlikte ve iç içedir."</a:t>
            </a:r>
          </a:p>
          <a:p>
            <a:pPr marL="0" indent="0" algn="just">
              <a:lnSpc>
                <a:spcPct val="150000"/>
              </a:lnSpc>
              <a:buNone/>
            </a:pPr>
            <a:r>
              <a:rPr lang="tr-TR" sz="2400" dirty="0">
                <a:latin typeface="Times New Roman" panose="02020603050405020304" pitchFamily="18" charset="0"/>
                <a:cs typeface="Times New Roman" panose="02020603050405020304" pitchFamily="18" charset="0"/>
              </a:rPr>
              <a:t>	</a:t>
            </a:r>
          </a:p>
        </p:txBody>
      </p:sp>
      <p:sp>
        <p:nvSpPr>
          <p:cNvPr id="2" name="Slayt Numarası Yer Tutucusu 1"/>
          <p:cNvSpPr>
            <a:spLocks noGrp="1"/>
          </p:cNvSpPr>
          <p:nvPr>
            <p:ph type="sldNum" sz="quarter" idx="12"/>
          </p:nvPr>
        </p:nvSpPr>
        <p:spPr/>
        <p:txBody>
          <a:bodyPr/>
          <a:lstStyle/>
          <a:p>
            <a:fld id="{61D8D5AD-9FFE-4520-BF8B-820E07561DCB}" type="slidenum">
              <a:rPr lang="tr-TR" smtClean="0"/>
              <a:t>38</a:t>
            </a:fld>
            <a:endParaRPr lang="tr-TR"/>
          </a:p>
        </p:txBody>
      </p:sp>
    </p:spTree>
    <p:extLst>
      <p:ext uri="{BB962C8B-B14F-4D97-AF65-F5344CB8AC3E}">
        <p14:creationId xmlns:p14="http://schemas.microsoft.com/office/powerpoint/2010/main" val="15476538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794617"/>
            <a:ext cx="10515600" cy="3281585"/>
          </a:xfrm>
        </p:spPr>
        <p:txBody>
          <a:bodyPr>
            <a:normAutofit/>
          </a:bodyPr>
          <a:lstStyle/>
          <a:p>
            <a:pPr marL="0" indent="0" algn="just">
              <a:lnSpc>
                <a:spcPct val="150000"/>
              </a:lnSpc>
              <a:buNone/>
            </a:pPr>
            <a:r>
              <a:rPr lang="tr-TR" sz="2400" dirty="0">
                <a:latin typeface="Times New Roman" panose="02020603050405020304" pitchFamily="18" charset="0"/>
                <a:cs typeface="Times New Roman" panose="02020603050405020304" pitchFamily="18" charset="0"/>
              </a:rPr>
              <a:t>	Özetlemek gerekirse dil, milletin manevi gücünün aynasıdır. Bir milletin kültürel değerlerini oluşturan ve o milleti ayakta tutan; edebiyatı, sanatı, bilim ve tekniği, dünya görüşü, ahlak anlayışı, müziği… geçmişten günümüze ancak dil sayesinde aktarılmaktadır. Dolayısıyla dilin korunmasıyla millî varlığın korunmasını aynı seviyede algılamak gerekir.</a:t>
            </a:r>
          </a:p>
        </p:txBody>
      </p:sp>
      <p:sp>
        <p:nvSpPr>
          <p:cNvPr id="2" name="Slayt Numarası Yer Tutucusu 1"/>
          <p:cNvSpPr>
            <a:spLocks noGrp="1"/>
          </p:cNvSpPr>
          <p:nvPr>
            <p:ph type="sldNum" sz="quarter" idx="12"/>
          </p:nvPr>
        </p:nvSpPr>
        <p:spPr/>
        <p:txBody>
          <a:bodyPr/>
          <a:lstStyle/>
          <a:p>
            <a:fld id="{61D8D5AD-9FFE-4520-BF8B-820E07561DCB}" type="slidenum">
              <a:rPr lang="tr-TR" smtClean="0"/>
              <a:t>39</a:t>
            </a:fld>
            <a:endParaRPr lang="tr-TR"/>
          </a:p>
        </p:txBody>
      </p:sp>
    </p:spTree>
    <p:extLst>
      <p:ext uri="{BB962C8B-B14F-4D97-AF65-F5344CB8AC3E}">
        <p14:creationId xmlns:p14="http://schemas.microsoft.com/office/powerpoint/2010/main" val="1708137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529839"/>
            <a:ext cx="10515600" cy="564023"/>
          </a:xfrm>
        </p:spPr>
        <p:txBody>
          <a:bodyPr>
            <a:normAutofit/>
          </a:bodyPr>
          <a:lstStyle/>
          <a:p>
            <a:pPr algn="ctr"/>
            <a:r>
              <a:rPr lang="tr-TR" sz="2800" dirty="0">
                <a:solidFill>
                  <a:srgbClr val="FF0000"/>
                </a:solidFill>
                <a:latin typeface="Times New Roman" panose="02020603050405020304" pitchFamily="18" charset="0"/>
                <a:cs typeface="Times New Roman" panose="02020603050405020304" pitchFamily="18" charset="0"/>
              </a:rPr>
              <a:t>I. KÜLTÜR NEDİR?</a:t>
            </a:r>
          </a:p>
        </p:txBody>
      </p:sp>
      <p:sp>
        <p:nvSpPr>
          <p:cNvPr id="3" name="İçerik Yer Tutucusu 2"/>
          <p:cNvSpPr>
            <a:spLocks noGrp="1"/>
          </p:cNvSpPr>
          <p:nvPr>
            <p:ph idx="1"/>
          </p:nvPr>
        </p:nvSpPr>
        <p:spPr>
          <a:xfrm>
            <a:off x="838200" y="1016950"/>
            <a:ext cx="10515600" cy="5160013"/>
          </a:xfrm>
        </p:spPr>
        <p:txBody>
          <a:bodyPr>
            <a:normAutofit lnSpcReduction="10000"/>
          </a:bodyPr>
          <a:lstStyle/>
          <a:p>
            <a:pPr marL="0" indent="0" algn="just">
              <a:lnSpc>
                <a:spcPct val="150000"/>
              </a:lnSpc>
              <a:buNone/>
            </a:pPr>
            <a:r>
              <a:rPr lang="tr-TR" sz="2400" dirty="0">
                <a:latin typeface="Times New Roman" panose="02020603050405020304" pitchFamily="18" charset="0"/>
                <a:cs typeface="Times New Roman" panose="02020603050405020304" pitchFamily="18" charset="0"/>
              </a:rPr>
              <a:t>	Kültür mefhumunu ayrıntılı bir şekilde açıklamadan önce kelimenin sözlük anlamına bakmakta fayda vardır. Sözlük anlamıyla; </a:t>
            </a:r>
          </a:p>
          <a:p>
            <a:pPr marL="457200" indent="-457200" algn="just">
              <a:lnSpc>
                <a:spcPct val="150000"/>
              </a:lnSpc>
              <a:buAutoNum type="arabicPeriod"/>
            </a:pPr>
            <a:r>
              <a:rPr lang="tr-TR" sz="2400" i="1" dirty="0">
                <a:latin typeface="Times New Roman" panose="02020603050405020304" pitchFamily="18" charset="0"/>
                <a:cs typeface="Times New Roman" panose="02020603050405020304" pitchFamily="18" charset="0"/>
              </a:rPr>
              <a:t>Tarihî, toplumsal gelişme süreci içinde yaratılan bütün maddi ve manevi değerler ile bunları yaratmada, sonraki nesillere iletmede kullanılan, insanın doğal ve toplumsal çevresine egemenliğinin ölçüsünü gösteren araçların bütünü, hars, ekin.</a:t>
            </a:r>
          </a:p>
          <a:p>
            <a:pPr marL="457200" indent="-457200" algn="just">
              <a:lnSpc>
                <a:spcPct val="150000"/>
              </a:lnSpc>
              <a:buAutoNum type="arabicPeriod"/>
            </a:pPr>
            <a:r>
              <a:rPr lang="tr-TR" sz="2400" i="1" dirty="0">
                <a:latin typeface="Times New Roman" panose="02020603050405020304" pitchFamily="18" charset="0"/>
                <a:cs typeface="Times New Roman" panose="02020603050405020304" pitchFamily="18" charset="0"/>
              </a:rPr>
              <a:t>Bir topluma veya halk topluluğuna özgü düşünce ve sanat eserlerinin bütünü.</a:t>
            </a:r>
          </a:p>
          <a:p>
            <a:pPr marL="457200" indent="-457200" algn="just">
              <a:lnSpc>
                <a:spcPct val="150000"/>
              </a:lnSpc>
              <a:buAutoNum type="arabicPeriod"/>
            </a:pPr>
            <a:r>
              <a:rPr lang="tr-TR" sz="2400" i="1" dirty="0">
                <a:latin typeface="Times New Roman" panose="02020603050405020304" pitchFamily="18" charset="0"/>
                <a:cs typeface="Times New Roman" panose="02020603050405020304" pitchFamily="18" charset="0"/>
              </a:rPr>
              <a:t>Muhakeme, zevk ve eleştirme yeteneklerinin öğrenim ve yaşantılar yoluyla geliştirilmiş olan biçimi.</a:t>
            </a:r>
          </a:p>
        </p:txBody>
      </p:sp>
      <p:sp>
        <p:nvSpPr>
          <p:cNvPr id="4" name="Slayt Numarası Yer Tutucusu 3"/>
          <p:cNvSpPr>
            <a:spLocks noGrp="1"/>
          </p:cNvSpPr>
          <p:nvPr>
            <p:ph type="sldNum" sz="quarter" idx="12"/>
          </p:nvPr>
        </p:nvSpPr>
        <p:spPr/>
        <p:txBody>
          <a:bodyPr/>
          <a:lstStyle/>
          <a:p>
            <a:fld id="{61D8D5AD-9FFE-4520-BF8B-820E07561DCB}" type="slidenum">
              <a:rPr lang="tr-TR" smtClean="0"/>
              <a:t>4</a:t>
            </a:fld>
            <a:endParaRPr lang="tr-TR"/>
          </a:p>
        </p:txBody>
      </p:sp>
    </p:spTree>
    <p:extLst>
      <p:ext uri="{BB962C8B-B14F-4D97-AF65-F5344CB8AC3E}">
        <p14:creationId xmlns:p14="http://schemas.microsoft.com/office/powerpoint/2010/main" val="39419354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76016"/>
            <a:ext cx="10515600" cy="495655"/>
          </a:xfrm>
        </p:spPr>
        <p:txBody>
          <a:bodyPr>
            <a:normAutofit/>
          </a:bodyPr>
          <a:lstStyle/>
          <a:p>
            <a:pPr algn="ctr"/>
            <a:r>
              <a:rPr lang="tr-TR" sz="2400" dirty="0">
                <a:solidFill>
                  <a:srgbClr val="FF0000"/>
                </a:solidFill>
                <a:latin typeface="Times New Roman" panose="02020603050405020304" pitchFamily="18" charset="0"/>
                <a:cs typeface="Times New Roman" panose="02020603050405020304" pitchFamily="18" charset="0"/>
              </a:rPr>
              <a:t>VI. YARARLANILAN KAYNAKLAR</a:t>
            </a:r>
          </a:p>
        </p:txBody>
      </p:sp>
      <p:sp>
        <p:nvSpPr>
          <p:cNvPr id="3" name="İçerik Yer Tutucusu 2"/>
          <p:cNvSpPr>
            <a:spLocks noGrp="1"/>
          </p:cNvSpPr>
          <p:nvPr>
            <p:ph idx="1"/>
          </p:nvPr>
        </p:nvSpPr>
        <p:spPr>
          <a:xfrm>
            <a:off x="838200" y="871671"/>
            <a:ext cx="10515600" cy="5305292"/>
          </a:xfrm>
        </p:spPr>
        <p:txBody>
          <a:bodyPr>
            <a:normAutofit fontScale="85000" lnSpcReduction="20000"/>
          </a:bodyPr>
          <a:lstStyle/>
          <a:p>
            <a:pPr marL="0" indent="0">
              <a:lnSpc>
                <a:spcPct val="170000"/>
              </a:lnSpc>
              <a:spcBef>
                <a:spcPts val="0"/>
              </a:spcBef>
              <a:buNone/>
            </a:pPr>
            <a:r>
              <a:rPr lang="tr-TR" sz="2400" dirty="0">
                <a:latin typeface="Times New Roman" panose="02020603050405020304" pitchFamily="18" charset="0"/>
                <a:cs typeface="Times New Roman" pitchFamily="18" charset="0"/>
              </a:rPr>
              <a:t>AKSOY, Ömer Asım (2018): </a:t>
            </a:r>
            <a:r>
              <a:rPr lang="tr-TR" sz="2400" i="1" dirty="0">
                <a:latin typeface="Times New Roman" pitchFamily="18" charset="0"/>
                <a:cs typeface="Times New Roman" pitchFamily="18" charset="0"/>
              </a:rPr>
              <a:t>Atasözleri ve Deyimler Sözlüğü, 2 Cilt</a:t>
            </a:r>
            <a:r>
              <a:rPr lang="tr-TR" sz="2400" dirty="0">
                <a:latin typeface="Times New Roman" pitchFamily="18" charset="0"/>
                <a:cs typeface="Times New Roman" pitchFamily="18" charset="0"/>
              </a:rPr>
              <a:t>. İstanbul: İnkılâp Kitabevi.</a:t>
            </a:r>
          </a:p>
          <a:p>
            <a:pPr marL="0" indent="0">
              <a:lnSpc>
                <a:spcPct val="170000"/>
              </a:lnSpc>
              <a:spcBef>
                <a:spcPts val="0"/>
              </a:spcBef>
              <a:buNone/>
            </a:pPr>
            <a:r>
              <a:rPr lang="tr-TR" sz="2400" i="1" dirty="0">
                <a:latin typeface="Times New Roman" pitchFamily="18" charset="0"/>
                <a:cs typeface="Times New Roman" pitchFamily="18" charset="0"/>
              </a:rPr>
              <a:t>Büyük Türk Klâsikleri </a:t>
            </a:r>
            <a:r>
              <a:rPr lang="tr-TR" sz="2400" dirty="0">
                <a:latin typeface="Times New Roman" pitchFamily="18" charset="0"/>
                <a:cs typeface="Times New Roman" pitchFamily="18" charset="0"/>
              </a:rPr>
              <a:t>(2004): Cilt 1, 10, 11. İstanbul: Ötüken Neşriyat-Söğüt Yayıncılık, Yayın Nu: 532, Kültür Serisi: 230.</a:t>
            </a:r>
          </a:p>
          <a:p>
            <a:pPr marL="0" indent="0">
              <a:lnSpc>
                <a:spcPct val="170000"/>
              </a:lnSpc>
              <a:spcBef>
                <a:spcPts val="0"/>
              </a:spcBef>
              <a:buNone/>
            </a:pPr>
            <a:r>
              <a:rPr lang="tr-TR" sz="2400" dirty="0">
                <a:latin typeface="Times New Roman" pitchFamily="18" charset="0"/>
                <a:cs typeface="Times New Roman" pitchFamily="18" charset="0"/>
              </a:rPr>
              <a:t>EKER, Süer (2019): </a:t>
            </a:r>
            <a:r>
              <a:rPr lang="tr-TR" sz="2400" i="1" dirty="0">
                <a:latin typeface="Times New Roman" pitchFamily="18" charset="0"/>
                <a:cs typeface="Times New Roman" pitchFamily="18" charset="0"/>
              </a:rPr>
              <a:t>Çağdaş Türk Dili</a:t>
            </a:r>
            <a:r>
              <a:rPr lang="tr-TR" sz="2400" dirty="0">
                <a:latin typeface="Times New Roman" pitchFamily="18" charset="0"/>
                <a:cs typeface="Times New Roman" pitchFamily="18" charset="0"/>
              </a:rPr>
              <a:t> (12. Baskı). Ankara: Grafiker Yayınları.</a:t>
            </a:r>
          </a:p>
          <a:p>
            <a:pPr marL="0" indent="0">
              <a:lnSpc>
                <a:spcPct val="170000"/>
              </a:lnSpc>
              <a:spcBef>
                <a:spcPts val="0"/>
              </a:spcBef>
              <a:buNone/>
            </a:pPr>
            <a:r>
              <a:rPr lang="tr-TR" sz="2400" dirty="0">
                <a:latin typeface="Times New Roman" pitchFamily="18" charset="0"/>
                <a:cs typeface="Times New Roman" pitchFamily="18" charset="0"/>
              </a:rPr>
              <a:t>KARASOY,  Yakup vd. (2009): </a:t>
            </a:r>
            <a:r>
              <a:rPr lang="tr-TR" sz="2400" i="1" dirty="0">
                <a:latin typeface="Times New Roman" pitchFamily="18" charset="0"/>
                <a:cs typeface="Times New Roman" pitchFamily="18" charset="0"/>
              </a:rPr>
              <a:t>Üniversiteler İçin Uygulamalı Türk Dili ve Kompozisyon Bilgileri </a:t>
            </a:r>
            <a:r>
              <a:rPr lang="tr-TR" sz="2400" dirty="0">
                <a:latin typeface="Times New Roman" pitchFamily="18" charset="0"/>
                <a:cs typeface="Times New Roman" pitchFamily="18" charset="0"/>
              </a:rPr>
              <a:t>(8. Baskı). Konya: Dizgi Ofset.</a:t>
            </a:r>
          </a:p>
          <a:p>
            <a:pPr marL="0" indent="0">
              <a:lnSpc>
                <a:spcPct val="170000"/>
              </a:lnSpc>
              <a:spcBef>
                <a:spcPts val="0"/>
              </a:spcBef>
              <a:buNone/>
            </a:pPr>
            <a:r>
              <a:rPr lang="tr-TR" sz="2400" dirty="0">
                <a:latin typeface="Times New Roman" pitchFamily="18" charset="0"/>
                <a:cs typeface="Times New Roman" pitchFamily="18" charset="0"/>
              </a:rPr>
              <a:t>KORKMAZ, Zeynep (1995): </a:t>
            </a:r>
            <a:r>
              <a:rPr lang="tr-TR" sz="2400" i="1" dirty="0">
                <a:latin typeface="Times New Roman" pitchFamily="18" charset="0"/>
                <a:cs typeface="Times New Roman" pitchFamily="18" charset="0"/>
              </a:rPr>
              <a:t>Türk Dili Üzerine Araştırmalar</a:t>
            </a:r>
            <a:r>
              <a:rPr lang="tr-TR" sz="2400" dirty="0">
                <a:latin typeface="Times New Roman" pitchFamily="18" charset="0"/>
                <a:cs typeface="Times New Roman" pitchFamily="18" charset="0"/>
              </a:rPr>
              <a:t> </a:t>
            </a:r>
            <a:r>
              <a:rPr lang="tr-TR" sz="2400" i="1" dirty="0">
                <a:latin typeface="Times New Roman" pitchFamily="18" charset="0"/>
                <a:cs typeface="Times New Roman" pitchFamily="18" charset="0"/>
              </a:rPr>
              <a:t>(Birinci Cilt). </a:t>
            </a:r>
            <a:r>
              <a:rPr lang="tr-TR" sz="2400" dirty="0">
                <a:latin typeface="Times New Roman" pitchFamily="18" charset="0"/>
                <a:cs typeface="Times New Roman" pitchFamily="18" charset="0"/>
              </a:rPr>
              <a:t>Ankara: Türk Dil Kurumu Yayınları.</a:t>
            </a:r>
          </a:p>
          <a:p>
            <a:pPr marL="0" indent="0">
              <a:lnSpc>
                <a:spcPct val="170000"/>
              </a:lnSpc>
              <a:spcBef>
                <a:spcPts val="0"/>
              </a:spcBef>
              <a:buNone/>
            </a:pPr>
            <a:r>
              <a:rPr lang="tr-TR" sz="2400" dirty="0">
                <a:latin typeface="Times New Roman" pitchFamily="18" charset="0"/>
                <a:cs typeface="Times New Roman" pitchFamily="18" charset="0"/>
              </a:rPr>
              <a:t>KORKMAZ, Zeynep vd. (2005): </a:t>
            </a:r>
            <a:r>
              <a:rPr lang="tr-TR" sz="2400" i="1" dirty="0">
                <a:latin typeface="Times New Roman" panose="02020603050405020304" pitchFamily="18" charset="0"/>
                <a:cs typeface="Times New Roman" panose="02020603050405020304" pitchFamily="18" charset="0"/>
              </a:rPr>
              <a:t>Türk Dili ve Kompozisyon</a:t>
            </a:r>
            <a:r>
              <a:rPr lang="tr-TR" sz="2400" dirty="0">
                <a:latin typeface="Times New Roman" panose="02020603050405020304" pitchFamily="18" charset="0"/>
                <a:cs typeface="Times New Roman" panose="02020603050405020304" pitchFamily="18" charset="0"/>
              </a:rPr>
              <a:t>. Ankara: Ekin Kitabevi.</a:t>
            </a:r>
          </a:p>
          <a:p>
            <a:pPr marL="0" indent="0">
              <a:lnSpc>
                <a:spcPct val="170000"/>
              </a:lnSpc>
              <a:spcBef>
                <a:spcPts val="0"/>
              </a:spcBef>
              <a:buNone/>
            </a:pPr>
            <a:r>
              <a:rPr lang="tr-TR" sz="2400" dirty="0">
                <a:latin typeface="Times New Roman" panose="02020603050405020304" pitchFamily="18" charset="0"/>
                <a:cs typeface="Times New Roman" panose="02020603050405020304" pitchFamily="18" charset="0"/>
              </a:rPr>
              <a:t>ÖZKAN, Abdurrahman vd. (2013): </a:t>
            </a:r>
            <a:r>
              <a:rPr lang="tr-TR" sz="2400" i="1" dirty="0">
                <a:latin typeface="Times New Roman" panose="02020603050405020304" pitchFamily="18" charset="0"/>
                <a:cs typeface="Times New Roman" panose="02020603050405020304" pitchFamily="18" charset="0"/>
              </a:rPr>
              <a:t>Türk Dili, Dil ve Anlatım</a:t>
            </a:r>
            <a:r>
              <a:rPr lang="tr-TR" sz="2400" dirty="0">
                <a:latin typeface="Times New Roman" panose="02020603050405020304" pitchFamily="18" charset="0"/>
                <a:cs typeface="Times New Roman" panose="02020603050405020304" pitchFamily="18" charset="0"/>
              </a:rPr>
              <a:t>. Konya: Palet Yayınları.</a:t>
            </a:r>
          </a:p>
          <a:p>
            <a:pPr marL="0" indent="0">
              <a:lnSpc>
                <a:spcPct val="170000"/>
              </a:lnSpc>
              <a:spcBef>
                <a:spcPts val="0"/>
              </a:spcBef>
              <a:buNone/>
            </a:pPr>
            <a:r>
              <a:rPr lang="tr-TR" sz="2400" i="1" dirty="0">
                <a:latin typeface="Times New Roman" panose="02020603050405020304" pitchFamily="18" charset="0"/>
                <a:cs typeface="Times New Roman" panose="02020603050405020304" pitchFamily="18" charset="0"/>
              </a:rPr>
              <a:t>Türkçe Sözlük </a:t>
            </a:r>
            <a:r>
              <a:rPr lang="tr-TR" sz="2400" dirty="0">
                <a:latin typeface="Times New Roman" panose="02020603050405020304" pitchFamily="18" charset="0"/>
                <a:cs typeface="Times New Roman" panose="02020603050405020304" pitchFamily="18" charset="0"/>
              </a:rPr>
              <a:t>(11. Baskı). Ankara: Türk Dil Kurumu Yayınları. </a:t>
            </a:r>
          </a:p>
          <a:p>
            <a:pPr marL="0" indent="0">
              <a:lnSpc>
                <a:spcPct val="170000"/>
              </a:lnSpc>
              <a:spcBef>
                <a:spcPts val="0"/>
              </a:spcBef>
              <a:buNone/>
            </a:pPr>
            <a:endParaRPr lang="tr-TR" sz="2400" dirty="0">
              <a:latin typeface="Times New Roman" panose="02020603050405020304" pitchFamily="18" charset="0"/>
              <a:cs typeface="Times New Roman" panose="02020603050405020304" pitchFamily="18" charset="0"/>
            </a:endParaRPr>
          </a:p>
          <a:p>
            <a:pPr marL="0" indent="0">
              <a:buNone/>
            </a:pPr>
            <a:endParaRPr lang="tr-TR" sz="2400" dirty="0">
              <a:latin typeface="Times New Roman" panose="02020603050405020304" pitchFamily="18" charset="0"/>
              <a:cs typeface="Times New Roman" panose="02020603050405020304" pitchFamily="18" charset="0"/>
            </a:endParaRPr>
          </a:p>
        </p:txBody>
      </p:sp>
      <p:sp>
        <p:nvSpPr>
          <p:cNvPr id="4" name="Slayt Numarası Yer Tutucusu 3"/>
          <p:cNvSpPr>
            <a:spLocks noGrp="1"/>
          </p:cNvSpPr>
          <p:nvPr>
            <p:ph type="sldNum" sz="quarter" idx="12"/>
          </p:nvPr>
        </p:nvSpPr>
        <p:spPr/>
        <p:txBody>
          <a:bodyPr/>
          <a:lstStyle/>
          <a:p>
            <a:fld id="{61D8D5AD-9FFE-4520-BF8B-820E07561DCB}" type="slidenum">
              <a:rPr lang="tr-TR" smtClean="0"/>
              <a:t>40</a:t>
            </a:fld>
            <a:endParaRPr lang="tr-TR"/>
          </a:p>
        </p:txBody>
      </p:sp>
    </p:spTree>
    <p:extLst>
      <p:ext uri="{BB962C8B-B14F-4D97-AF65-F5344CB8AC3E}">
        <p14:creationId xmlns:p14="http://schemas.microsoft.com/office/powerpoint/2010/main" val="3142196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589659"/>
            <a:ext cx="10515600" cy="5587303"/>
          </a:xfrm>
        </p:spPr>
        <p:txBody>
          <a:bodyPr>
            <a:normAutofit/>
          </a:bodyPr>
          <a:lstStyle/>
          <a:p>
            <a:pPr marL="0" indent="0" algn="just">
              <a:lnSpc>
                <a:spcPct val="150000"/>
              </a:lnSpc>
              <a:buNone/>
            </a:pPr>
            <a:r>
              <a:rPr lang="tr-TR" sz="2400" i="1" dirty="0">
                <a:latin typeface="Times New Roman" panose="02020603050405020304" pitchFamily="18" charset="0"/>
                <a:cs typeface="Times New Roman" panose="02020603050405020304" pitchFamily="18" charset="0"/>
              </a:rPr>
              <a:t>4. Bireyin kazandığı bilgi.</a:t>
            </a:r>
          </a:p>
          <a:p>
            <a:pPr marL="0" indent="0" algn="just">
              <a:lnSpc>
                <a:spcPct val="150000"/>
              </a:lnSpc>
              <a:buNone/>
            </a:pPr>
            <a:r>
              <a:rPr lang="tr-TR" sz="2400" i="1" dirty="0">
                <a:latin typeface="Times New Roman" panose="02020603050405020304" pitchFamily="18" charset="0"/>
                <a:cs typeface="Times New Roman" panose="02020603050405020304" pitchFamily="18" charset="0"/>
              </a:rPr>
              <a:t>5. Uygun biyolojik şartlarda bir mikrop türünü üretme.</a:t>
            </a:r>
          </a:p>
          <a:p>
            <a:pPr marL="0" indent="0" algn="just">
              <a:lnSpc>
                <a:spcPct val="150000"/>
              </a:lnSpc>
              <a:buNone/>
            </a:pPr>
            <a:r>
              <a:rPr lang="tr-TR" sz="2400" i="1" dirty="0">
                <a:latin typeface="Times New Roman" panose="02020603050405020304" pitchFamily="18" charset="0"/>
                <a:cs typeface="Times New Roman" panose="02020603050405020304" pitchFamily="18" charset="0"/>
              </a:rPr>
              <a:t>6. Tarım. </a:t>
            </a:r>
          </a:p>
          <a:p>
            <a:pPr marL="0" indent="0" algn="just">
              <a:lnSpc>
                <a:spcPct val="150000"/>
              </a:lnSpc>
              <a:buNone/>
            </a:pPr>
            <a:r>
              <a:rPr lang="tr-TR" sz="2400" dirty="0">
                <a:latin typeface="Times New Roman" panose="02020603050405020304" pitchFamily="18" charset="0"/>
                <a:cs typeface="Times New Roman" panose="02020603050405020304" pitchFamily="18" charset="0"/>
              </a:rPr>
              <a:t>şeklinde tanımlanan kültürün farklı alanlar için değişik tanımları ve yorumları da vardır. Kültür; hayat tarzı, davranışlar ve değerler bütünü, çevreye uyum, sosyal bir miras, bir aktarımdır. Atatürk’ün ifadesiyle </a:t>
            </a:r>
            <a:r>
              <a:rPr lang="tr-TR" sz="2400" i="1" dirty="0">
                <a:latin typeface="Times New Roman" panose="02020603050405020304" pitchFamily="18" charset="0"/>
                <a:cs typeface="Times New Roman" panose="02020603050405020304" pitchFamily="18" charset="0"/>
              </a:rPr>
              <a:t>kültür; okumak, anlamak, görebilmek, görebildiğinden anlam çıkarmak, uyanık davranmak, düşünmek, zekâyı terbiye etmektir. </a:t>
            </a:r>
          </a:p>
          <a:p>
            <a:pPr marL="0" indent="0" algn="just">
              <a:lnSpc>
                <a:spcPct val="150000"/>
              </a:lnSpc>
              <a:buNone/>
            </a:pPr>
            <a:endParaRPr lang="tr-TR" sz="2400" dirty="0">
              <a:latin typeface="Times New Roman" panose="02020603050405020304" pitchFamily="18" charset="0"/>
              <a:cs typeface="Times New Roman" panose="02020603050405020304" pitchFamily="18" charset="0"/>
            </a:endParaRPr>
          </a:p>
        </p:txBody>
      </p:sp>
      <p:sp>
        <p:nvSpPr>
          <p:cNvPr id="2" name="Slayt Numarası Yer Tutucusu 1"/>
          <p:cNvSpPr>
            <a:spLocks noGrp="1"/>
          </p:cNvSpPr>
          <p:nvPr>
            <p:ph type="sldNum" sz="quarter" idx="12"/>
          </p:nvPr>
        </p:nvSpPr>
        <p:spPr/>
        <p:txBody>
          <a:bodyPr/>
          <a:lstStyle/>
          <a:p>
            <a:fld id="{61D8D5AD-9FFE-4520-BF8B-820E07561DCB}" type="slidenum">
              <a:rPr lang="tr-TR" smtClean="0"/>
              <a:t>5</a:t>
            </a:fld>
            <a:endParaRPr lang="tr-TR"/>
          </a:p>
        </p:txBody>
      </p:sp>
    </p:spTree>
    <p:extLst>
      <p:ext uri="{BB962C8B-B14F-4D97-AF65-F5344CB8AC3E}">
        <p14:creationId xmlns:p14="http://schemas.microsoft.com/office/powerpoint/2010/main" val="756432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376015"/>
            <a:ext cx="10515600" cy="5800948"/>
          </a:xfrm>
        </p:spPr>
        <p:txBody>
          <a:bodyPr>
            <a:normAutofit fontScale="92500"/>
          </a:bodyPr>
          <a:lstStyle/>
          <a:p>
            <a:pPr marL="0" indent="0" algn="just">
              <a:lnSpc>
                <a:spcPct val="150000"/>
              </a:lnSpc>
              <a:buNone/>
            </a:pPr>
            <a:r>
              <a:rPr lang="tr-TR" sz="2400" dirty="0">
                <a:latin typeface="Times New Roman" panose="02020603050405020304" pitchFamily="18" charset="0"/>
                <a:cs typeface="Times New Roman" panose="02020603050405020304" pitchFamily="18" charset="0"/>
              </a:rPr>
              <a:t>	Zeynep Korkmaz, </a:t>
            </a:r>
            <a:r>
              <a:rPr lang="tr-TR" sz="2400" i="1" dirty="0">
                <a:latin typeface="Times New Roman" panose="02020603050405020304" pitchFamily="18" charset="0"/>
                <a:cs typeface="Times New Roman" panose="02020603050405020304" pitchFamily="18" charset="0"/>
              </a:rPr>
              <a:t>"Türk Dili Üzerine Araştırmalar" </a:t>
            </a:r>
            <a:r>
              <a:rPr lang="tr-TR" sz="2400" dirty="0">
                <a:latin typeface="Times New Roman" panose="02020603050405020304" pitchFamily="18" charset="0"/>
                <a:cs typeface="Times New Roman" panose="02020603050405020304" pitchFamily="18" charset="0"/>
              </a:rPr>
              <a:t>adlı eserinin birinci cildinde kültür üzerine düşüncelerini şöyle dile getirmektedir: </a:t>
            </a:r>
            <a:r>
              <a:rPr lang="tr-TR" sz="2400" i="1" dirty="0">
                <a:latin typeface="Times New Roman" panose="02020603050405020304" pitchFamily="18" charset="0"/>
                <a:cs typeface="Times New Roman" panose="02020603050405020304" pitchFamily="18" charset="0"/>
              </a:rPr>
              <a:t>"Kültür, insanı öteki yaratıklardan ayıran, dolayısıyla da yalnızca insana vergi olan bir özelliktir. En ilkel topluluklardan başlayarak en gelişmiş insan topluluklarına varıncaya kadar, bütün toplumların kendilerine göre birer kültürlerinin bulunduğu inkâr kabul etmez bir gerçektir. Ne var ki toplumların hayat karşısındaki tutum ve davranışları </a:t>
            </a:r>
            <a:r>
              <a:rPr lang="tr-TR" sz="2400" i="1" dirty="0" err="1">
                <a:latin typeface="Times New Roman" panose="02020603050405020304" pitchFamily="18" charset="0"/>
                <a:cs typeface="Times New Roman" panose="02020603050405020304" pitchFamily="18" charset="0"/>
              </a:rPr>
              <a:t>biribirinden</a:t>
            </a:r>
            <a:r>
              <a:rPr lang="tr-TR" sz="2400" i="1" dirty="0">
                <a:latin typeface="Times New Roman" panose="02020603050405020304" pitchFamily="18" charset="0"/>
                <a:cs typeface="Times New Roman" panose="02020603050405020304" pitchFamily="18" charset="0"/>
              </a:rPr>
              <a:t> farklı olduğu, yaşayışlarında, eğitim ve düşünce tarzlarında, yaratıcılıklarında </a:t>
            </a:r>
            <a:r>
              <a:rPr lang="tr-TR" sz="2400" i="1" dirty="0" err="1">
                <a:latin typeface="Times New Roman" panose="02020603050405020304" pitchFamily="18" charset="0"/>
                <a:cs typeface="Times New Roman" panose="02020603050405020304" pitchFamily="18" charset="0"/>
              </a:rPr>
              <a:t>biribirini</a:t>
            </a:r>
            <a:r>
              <a:rPr lang="tr-TR" sz="2400" i="1" dirty="0">
                <a:latin typeface="Times New Roman" panose="02020603050405020304" pitchFamily="18" charset="0"/>
                <a:cs typeface="Times New Roman" panose="02020603050405020304" pitchFamily="18" charset="0"/>
              </a:rPr>
              <a:t> tutmayan başkalıklar bulunduğu için bu başkalıklar, kültürleri toplumdan topluma değişik ve çeşitli yapılarda karşımıza çıkarmıştır. Bir kültür için vazgeçilmez önem taşıyan unsurlar, başka bir kültür için önemsiz sayılabilir. Toplumların ve dünyadaki milletlerin </a:t>
            </a:r>
            <a:r>
              <a:rPr lang="tr-TR" sz="2400" i="1" dirty="0" err="1">
                <a:latin typeface="Times New Roman" panose="02020603050405020304" pitchFamily="18" charset="0"/>
                <a:cs typeface="Times New Roman" panose="02020603050405020304" pitchFamily="18" charset="0"/>
              </a:rPr>
              <a:t>mozayik</a:t>
            </a:r>
            <a:r>
              <a:rPr lang="tr-TR" sz="2400" i="1" dirty="0">
                <a:latin typeface="Times New Roman" panose="02020603050405020304" pitchFamily="18" charset="0"/>
                <a:cs typeface="Times New Roman" panose="02020603050405020304" pitchFamily="18" charset="0"/>
              </a:rPr>
              <a:t> hâlindeki farklı görünümleri de genellikle kültür yapılarındaki bu farklılıktan kaynaklanmaktadır." </a:t>
            </a:r>
            <a:r>
              <a:rPr lang="tr-TR" sz="2400" dirty="0">
                <a:latin typeface="Times New Roman" panose="02020603050405020304" pitchFamily="18" charset="0"/>
                <a:cs typeface="Times New Roman" panose="02020603050405020304" pitchFamily="18" charset="0"/>
              </a:rPr>
              <a:t> </a:t>
            </a:r>
          </a:p>
        </p:txBody>
      </p:sp>
      <p:sp>
        <p:nvSpPr>
          <p:cNvPr id="2" name="Slayt Numarası Yer Tutucusu 1"/>
          <p:cNvSpPr>
            <a:spLocks noGrp="1"/>
          </p:cNvSpPr>
          <p:nvPr>
            <p:ph type="sldNum" sz="quarter" idx="12"/>
          </p:nvPr>
        </p:nvSpPr>
        <p:spPr/>
        <p:txBody>
          <a:bodyPr/>
          <a:lstStyle/>
          <a:p>
            <a:fld id="{61D8D5AD-9FFE-4520-BF8B-820E07561DCB}" type="slidenum">
              <a:rPr lang="tr-TR" smtClean="0"/>
              <a:t>6</a:t>
            </a:fld>
            <a:endParaRPr lang="tr-TR"/>
          </a:p>
        </p:txBody>
      </p:sp>
    </p:spTree>
    <p:extLst>
      <p:ext uri="{BB962C8B-B14F-4D97-AF65-F5344CB8AC3E}">
        <p14:creationId xmlns:p14="http://schemas.microsoft.com/office/powerpoint/2010/main" val="3410253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358923"/>
            <a:ext cx="10515600" cy="5818040"/>
          </a:xfrm>
        </p:spPr>
        <p:txBody>
          <a:bodyPr>
            <a:normAutofit fontScale="92500"/>
          </a:bodyPr>
          <a:lstStyle/>
          <a:p>
            <a:pPr marL="0" indent="0" algn="just">
              <a:lnSpc>
                <a:spcPct val="150000"/>
              </a:lnSpc>
              <a:buNone/>
            </a:pPr>
            <a:r>
              <a:rPr lang="tr-TR" sz="2400" dirty="0">
                <a:latin typeface="Times New Roman" panose="02020603050405020304" pitchFamily="18" charset="0"/>
                <a:cs typeface="Times New Roman" panose="02020603050405020304" pitchFamily="18" charset="0"/>
              </a:rPr>
              <a:t>	Kültür, milletin fertleri arasında sosyal akrabalık bağını oluşturan (başta dil olmak üzere tarih, din, örf ve âdetler, hukuk sistemi, müzik, güzel sanatlar, ekonomi, ahlak anlayışı ve dünya görüşü… gibi) maddi ve manevi değerlerin tümüdür ve bu değerler kültürün başlıca unsurlarını oluşturur. Bunlar o milletin fertlerini birbirine bağlarken, diğer milletlerden ayırır; içeride birleştirici, dışarıya karşı ayırıcı rol üstlenir.</a:t>
            </a:r>
          </a:p>
          <a:p>
            <a:pPr marL="0" indent="0" algn="just">
              <a:lnSpc>
                <a:spcPct val="150000"/>
              </a:lnSpc>
              <a:buNone/>
            </a:pPr>
            <a:r>
              <a:rPr lang="tr-TR" sz="2400" dirty="0">
                <a:latin typeface="Times New Roman" panose="02020603050405020304" pitchFamily="18" charset="0"/>
                <a:cs typeface="Times New Roman" panose="02020603050405020304" pitchFamily="18" charset="0"/>
              </a:rPr>
              <a:t>	Korkmaz, kültürü kendisini oluşturan unsurların nitelikleri bakımından </a:t>
            </a:r>
            <a:r>
              <a:rPr lang="tr-TR" sz="2400" i="1" dirty="0">
                <a:latin typeface="Times New Roman" panose="02020603050405020304" pitchFamily="18" charset="0"/>
                <a:cs typeface="Times New Roman" panose="02020603050405020304" pitchFamily="18" charset="0"/>
              </a:rPr>
              <a:t>maddi kültür </a:t>
            </a:r>
            <a:r>
              <a:rPr lang="tr-TR" sz="2400" dirty="0">
                <a:latin typeface="Times New Roman" panose="02020603050405020304" pitchFamily="18" charset="0"/>
                <a:cs typeface="Times New Roman" panose="02020603050405020304" pitchFamily="18" charset="0"/>
              </a:rPr>
              <a:t>ve </a:t>
            </a:r>
            <a:r>
              <a:rPr lang="tr-TR" sz="2400" i="1" dirty="0">
                <a:latin typeface="Times New Roman" panose="02020603050405020304" pitchFamily="18" charset="0"/>
                <a:cs typeface="Times New Roman" panose="02020603050405020304" pitchFamily="18" charset="0"/>
              </a:rPr>
              <a:t>manevi kültür </a:t>
            </a:r>
            <a:r>
              <a:rPr lang="tr-TR" sz="2400" dirty="0">
                <a:latin typeface="Times New Roman" panose="02020603050405020304" pitchFamily="18" charset="0"/>
                <a:cs typeface="Times New Roman" panose="02020603050405020304" pitchFamily="18" charset="0"/>
              </a:rPr>
              <a:t>olmak üzere ikiye ayırmaktadır. Korkmaz’a göre ev bark şekilleri, kullanılan çeşitli âlet ve eşyalar, giyim kuşam tarzları, yemek ve beslenme şekilleri gibi toplumların maddi yaşama düzeni ile ilgili olanları </a:t>
            </a:r>
            <a:r>
              <a:rPr lang="tr-TR" sz="2400" i="1" dirty="0">
                <a:latin typeface="Times New Roman" panose="02020603050405020304" pitchFamily="18" charset="0"/>
                <a:cs typeface="Times New Roman" panose="02020603050405020304" pitchFamily="18" charset="0"/>
              </a:rPr>
              <a:t>maddi kültür</a:t>
            </a:r>
            <a:r>
              <a:rPr lang="tr-TR" sz="2400" dirty="0">
                <a:latin typeface="Times New Roman" panose="02020603050405020304" pitchFamily="18" charset="0"/>
                <a:cs typeface="Times New Roman" panose="02020603050405020304" pitchFamily="18" charset="0"/>
              </a:rPr>
              <a:t>; dil, tarih, gelenek ve görenek, hukuk, ahlak anlayışı gibi yaşayışın manevi yönüyle ilgili olanları da </a:t>
            </a:r>
            <a:r>
              <a:rPr lang="tr-TR" sz="2400" i="1" dirty="0">
                <a:latin typeface="Times New Roman" panose="02020603050405020304" pitchFamily="18" charset="0"/>
                <a:cs typeface="Times New Roman" panose="02020603050405020304" pitchFamily="18" charset="0"/>
              </a:rPr>
              <a:t>manevi kültür</a:t>
            </a:r>
            <a:r>
              <a:rPr lang="tr-TR" sz="2400" dirty="0">
                <a:latin typeface="Times New Roman" panose="02020603050405020304" pitchFamily="18" charset="0"/>
                <a:cs typeface="Times New Roman" panose="02020603050405020304" pitchFamily="18" charset="0"/>
              </a:rPr>
              <a:t> içinde yer almaktadır.</a:t>
            </a:r>
          </a:p>
          <a:p>
            <a:pPr marL="0" indent="0" algn="just">
              <a:lnSpc>
                <a:spcPct val="150000"/>
              </a:lnSpc>
              <a:buNone/>
            </a:pPr>
            <a:endParaRPr lang="tr-TR" sz="2400" dirty="0">
              <a:latin typeface="Times New Roman" panose="02020603050405020304" pitchFamily="18" charset="0"/>
              <a:cs typeface="Times New Roman" panose="02020603050405020304" pitchFamily="18" charset="0"/>
            </a:endParaRPr>
          </a:p>
        </p:txBody>
      </p:sp>
      <p:sp>
        <p:nvSpPr>
          <p:cNvPr id="2" name="Slayt Numarası Yer Tutucusu 1"/>
          <p:cNvSpPr>
            <a:spLocks noGrp="1"/>
          </p:cNvSpPr>
          <p:nvPr>
            <p:ph type="sldNum" sz="quarter" idx="12"/>
          </p:nvPr>
        </p:nvSpPr>
        <p:spPr/>
        <p:txBody>
          <a:bodyPr/>
          <a:lstStyle/>
          <a:p>
            <a:fld id="{61D8D5AD-9FFE-4520-BF8B-820E07561DCB}" type="slidenum">
              <a:rPr lang="tr-TR" smtClean="0"/>
              <a:t>7</a:t>
            </a:fld>
            <a:endParaRPr lang="tr-TR"/>
          </a:p>
        </p:txBody>
      </p:sp>
    </p:spTree>
    <p:extLst>
      <p:ext uri="{BB962C8B-B14F-4D97-AF65-F5344CB8AC3E}">
        <p14:creationId xmlns:p14="http://schemas.microsoft.com/office/powerpoint/2010/main" val="121663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871671"/>
            <a:ext cx="10515600" cy="5305292"/>
          </a:xfrm>
        </p:spPr>
        <p:txBody>
          <a:bodyPr/>
          <a:lstStyle/>
          <a:p>
            <a:pPr marL="0" indent="0" algn="just">
              <a:lnSpc>
                <a:spcPct val="150000"/>
              </a:lnSpc>
              <a:buNone/>
            </a:pPr>
            <a:r>
              <a:rPr lang="tr-TR" sz="2400" dirty="0">
                <a:latin typeface="Times New Roman" panose="02020603050405020304" pitchFamily="18" charset="0"/>
                <a:cs typeface="Times New Roman" panose="02020603050405020304" pitchFamily="18" charset="0"/>
              </a:rPr>
              <a:t>	Her milletin kültürü kendine göre doğrudur ve değerlidir. Bu sebeple başka kültüre ait unsurlar değerlendirilirken kendi kültürümüzü ölçü kabul ederek diğerlerini; saçma, kaba, vahşi, yanlış, değersiz vb. sıfatlarla eleştirmek uygun değildir.</a:t>
            </a:r>
          </a:p>
          <a:p>
            <a:pPr marL="0" indent="0" algn="just">
              <a:lnSpc>
                <a:spcPct val="150000"/>
              </a:lnSpc>
              <a:buNone/>
            </a:pPr>
            <a:r>
              <a:rPr lang="tr-TR" sz="2400" dirty="0">
                <a:latin typeface="Times New Roman" panose="02020603050405020304" pitchFamily="18" charset="0"/>
                <a:cs typeface="Times New Roman" panose="02020603050405020304" pitchFamily="18" charset="0"/>
              </a:rPr>
              <a:t>	Aydın bir kişi branşı ne olursa olsun, mesleğinde başarılı olmak istiyorsa önce kendi milletinin kültürel değerlerini ve özelliklerini öğrenmeli sonra buna uygun projeler üretebilmelidir. Mesela bir peyzaj mimarı, bizim kestirmeden gitme alışkanlığımızı göz ardı etmeden çizim yaparsa </a:t>
            </a:r>
            <a:r>
              <a:rPr lang="tr-TR" sz="2400" i="1" dirty="0">
                <a:latin typeface="Times New Roman" panose="02020603050405020304" pitchFamily="18" charset="0"/>
                <a:cs typeface="Times New Roman" panose="02020603050405020304" pitchFamily="18" charset="0"/>
              </a:rPr>
              <a:t>"çimlere basmayınız" </a:t>
            </a:r>
            <a:r>
              <a:rPr lang="tr-TR" sz="2400" dirty="0">
                <a:latin typeface="Times New Roman" panose="02020603050405020304" pitchFamily="18" charset="0"/>
                <a:cs typeface="Times New Roman" panose="02020603050405020304" pitchFamily="18" charset="0"/>
              </a:rPr>
              <a:t>tabelasına ihtiyaç olmayacaktır.</a:t>
            </a:r>
          </a:p>
          <a:p>
            <a:pPr marL="0" indent="0" algn="just">
              <a:lnSpc>
                <a:spcPct val="150000"/>
              </a:lnSpc>
              <a:buNone/>
            </a:pPr>
            <a:endParaRPr lang="tr-TR" sz="2400" dirty="0">
              <a:latin typeface="Times New Roman" panose="02020603050405020304" pitchFamily="18" charset="0"/>
              <a:cs typeface="Times New Roman" panose="02020603050405020304" pitchFamily="18" charset="0"/>
            </a:endParaRPr>
          </a:p>
          <a:p>
            <a:pPr marL="0" indent="0">
              <a:buNone/>
            </a:pPr>
            <a:endParaRPr lang="tr-TR" dirty="0">
              <a:latin typeface="Times New Roman" panose="02020603050405020304" pitchFamily="18" charset="0"/>
              <a:cs typeface="Times New Roman" panose="02020603050405020304" pitchFamily="18" charset="0"/>
            </a:endParaRPr>
          </a:p>
        </p:txBody>
      </p:sp>
      <p:sp>
        <p:nvSpPr>
          <p:cNvPr id="2" name="Slayt Numarası Yer Tutucusu 1"/>
          <p:cNvSpPr>
            <a:spLocks noGrp="1"/>
          </p:cNvSpPr>
          <p:nvPr>
            <p:ph type="sldNum" sz="quarter" idx="12"/>
          </p:nvPr>
        </p:nvSpPr>
        <p:spPr/>
        <p:txBody>
          <a:bodyPr/>
          <a:lstStyle/>
          <a:p>
            <a:fld id="{61D8D5AD-9FFE-4520-BF8B-820E07561DCB}" type="slidenum">
              <a:rPr lang="tr-TR" smtClean="0"/>
              <a:t>8</a:t>
            </a:fld>
            <a:endParaRPr lang="tr-TR"/>
          </a:p>
        </p:txBody>
      </p:sp>
    </p:spTree>
    <p:extLst>
      <p:ext uri="{BB962C8B-B14F-4D97-AF65-F5344CB8AC3E}">
        <p14:creationId xmlns:p14="http://schemas.microsoft.com/office/powerpoint/2010/main" val="169065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521293"/>
            <a:ext cx="10515600" cy="5655670"/>
          </a:xfrm>
        </p:spPr>
        <p:txBody>
          <a:bodyPr>
            <a:normAutofit/>
          </a:bodyPr>
          <a:lstStyle/>
          <a:p>
            <a:pPr marL="0" indent="0" algn="just">
              <a:lnSpc>
                <a:spcPct val="150000"/>
              </a:lnSpc>
              <a:buNone/>
            </a:pPr>
            <a:r>
              <a:rPr lang="tr-TR" sz="2400" dirty="0">
                <a:latin typeface="Times New Roman" panose="02020603050405020304" pitchFamily="18" charset="0"/>
                <a:cs typeface="Times New Roman" panose="02020603050405020304" pitchFamily="18" charset="0"/>
              </a:rPr>
              <a:t>	</a:t>
            </a:r>
          </a:p>
          <a:p>
            <a:pPr marL="0" indent="0" algn="just">
              <a:lnSpc>
                <a:spcPct val="150000"/>
              </a:lnSpc>
              <a:buNone/>
            </a:pPr>
            <a:r>
              <a:rPr lang="tr-TR" sz="2400" dirty="0">
                <a:latin typeface="Times New Roman" panose="02020603050405020304" pitchFamily="18" charset="0"/>
                <a:cs typeface="Times New Roman" panose="02020603050405020304" pitchFamily="18" charset="0"/>
              </a:rPr>
              <a:t>	Milletin varlığını devam ettirmesi kültürel değerlerin korunmasına bağlıdır. Bu yüzden eğitim, öğretim ve sanat eserleri aracılığıyla kültürel değerlerin nesilden </a:t>
            </a:r>
            <a:r>
              <a:rPr lang="tr-TR" sz="2400" dirty="0" err="1">
                <a:latin typeface="Times New Roman" panose="02020603050405020304" pitchFamily="18" charset="0"/>
                <a:cs typeface="Times New Roman" panose="02020603050405020304" pitchFamily="18" charset="0"/>
              </a:rPr>
              <a:t>nesile</a:t>
            </a:r>
            <a:r>
              <a:rPr lang="tr-TR" sz="2400" dirty="0">
                <a:latin typeface="Times New Roman" panose="02020603050405020304" pitchFamily="18" charset="0"/>
                <a:cs typeface="Times New Roman" panose="02020603050405020304" pitchFamily="18" charset="0"/>
              </a:rPr>
              <a:t> aktarılmasına özel bir ehemmiyet vermek gereklidir.</a:t>
            </a:r>
          </a:p>
          <a:p>
            <a:pPr marL="0" indent="0" algn="just">
              <a:lnSpc>
                <a:spcPct val="150000"/>
              </a:lnSpc>
              <a:buNone/>
            </a:pPr>
            <a:r>
              <a:rPr lang="tr-TR" sz="2400" dirty="0">
                <a:latin typeface="Times New Roman" panose="02020603050405020304" pitchFamily="18" charset="0"/>
                <a:cs typeface="Times New Roman" panose="02020603050405020304" pitchFamily="18" charset="0"/>
              </a:rPr>
              <a:t>	Devletler milletlerin kendilerini korumak, yaşatmak ve yükseltmek için kurdukları sosyal yapılardır. Devletin varlığı milletle mümkündür. Milleti ayakta tutan, ona dinamizm ve ruh veren temel güç ise millî kültürdür. Bu tarihî ve sosyal gerçek, Atatürk’ün </a:t>
            </a:r>
            <a:r>
              <a:rPr lang="tr-TR" sz="2400" i="1" dirty="0">
                <a:latin typeface="Times New Roman" panose="02020603050405020304" pitchFamily="18" charset="0"/>
                <a:cs typeface="Times New Roman" panose="02020603050405020304" pitchFamily="18" charset="0"/>
              </a:rPr>
              <a:t>"Türkiye Cumhuriyetinin temeli kültürdür." </a:t>
            </a:r>
            <a:r>
              <a:rPr lang="tr-TR" sz="2400" dirty="0">
                <a:latin typeface="Times New Roman" panose="02020603050405020304" pitchFamily="18" charset="0"/>
                <a:cs typeface="Times New Roman" panose="02020603050405020304" pitchFamily="18" charset="0"/>
              </a:rPr>
              <a:t>özdeyişinde veciz ifadesini bulmuştur.</a:t>
            </a:r>
          </a:p>
        </p:txBody>
      </p:sp>
      <p:sp>
        <p:nvSpPr>
          <p:cNvPr id="2" name="Slayt Numarası Yer Tutucusu 1"/>
          <p:cNvSpPr>
            <a:spLocks noGrp="1"/>
          </p:cNvSpPr>
          <p:nvPr>
            <p:ph type="sldNum" sz="quarter" idx="12"/>
          </p:nvPr>
        </p:nvSpPr>
        <p:spPr/>
        <p:txBody>
          <a:bodyPr/>
          <a:lstStyle/>
          <a:p>
            <a:fld id="{61D8D5AD-9FFE-4520-BF8B-820E07561DCB}" type="slidenum">
              <a:rPr lang="tr-TR" smtClean="0"/>
              <a:t>9</a:t>
            </a:fld>
            <a:endParaRPr lang="tr-TR"/>
          </a:p>
        </p:txBody>
      </p:sp>
    </p:spTree>
    <p:extLst>
      <p:ext uri="{BB962C8B-B14F-4D97-AF65-F5344CB8AC3E}">
        <p14:creationId xmlns:p14="http://schemas.microsoft.com/office/powerpoint/2010/main" val="1923866317"/>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1687</TotalTime>
  <Words>3753</Words>
  <Application>Microsoft Office PowerPoint</Application>
  <PresentationFormat>Geniş ekran</PresentationFormat>
  <Paragraphs>147</Paragraphs>
  <Slides>40</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40</vt:i4>
      </vt:variant>
    </vt:vector>
  </HeadingPairs>
  <TitlesOfParts>
    <vt:vector size="45" baseType="lpstr">
      <vt:lpstr>Arial</vt:lpstr>
      <vt:lpstr>Calibri</vt:lpstr>
      <vt:lpstr>Calibri Light</vt:lpstr>
      <vt:lpstr>Times New Roman</vt:lpstr>
      <vt:lpstr>Office Teması</vt:lpstr>
      <vt:lpstr>PowerPoint Sunusu</vt:lpstr>
      <vt:lpstr>PowerPoint Sunusu</vt:lpstr>
      <vt:lpstr>PowerPoint Sunusu</vt:lpstr>
      <vt:lpstr>I. KÜLTÜR NEDİR?</vt:lpstr>
      <vt:lpstr>PowerPoint Sunusu</vt:lpstr>
      <vt:lpstr>PowerPoint Sunusu</vt:lpstr>
      <vt:lpstr>PowerPoint Sunusu</vt:lpstr>
      <vt:lpstr>PowerPoint Sunusu</vt:lpstr>
      <vt:lpstr>PowerPoint Sunusu</vt:lpstr>
      <vt:lpstr>II. KÜLTÜRÜN UNSURLARI VE ÖZELLİKLERİ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IV. DİL-DÜŞÜNCE İLGİSİ</vt:lpstr>
      <vt:lpstr>PowerPoint Sunusu</vt:lpstr>
      <vt:lpstr>PowerPoint Sunusu</vt:lpstr>
      <vt:lpstr>PowerPoint Sunusu</vt:lpstr>
      <vt:lpstr>PowerPoint Sunusu</vt:lpstr>
      <vt:lpstr>V. DİLİN MİLLET HAYATINDAKİ YERİ VE ÖNEMİ</vt:lpstr>
      <vt:lpstr>PowerPoint Sunusu</vt:lpstr>
      <vt:lpstr>PowerPoint Sunusu</vt:lpstr>
      <vt:lpstr>PowerPoint Sunusu</vt:lpstr>
      <vt:lpstr>PowerPoint Sunusu</vt:lpstr>
      <vt:lpstr>PowerPoint Sunusu</vt:lpstr>
      <vt:lpstr>PowerPoint Sunusu</vt:lpstr>
      <vt:lpstr>PowerPoint Sunusu</vt:lpstr>
      <vt:lpstr>VI. YARARLANILAN KAYNAKLAR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TDB</dc:creator>
  <cp:lastModifiedBy>Yildiray Cavdar</cp:lastModifiedBy>
  <cp:revision>313</cp:revision>
  <dcterms:created xsi:type="dcterms:W3CDTF">2020-08-29T19:47:14Z</dcterms:created>
  <dcterms:modified xsi:type="dcterms:W3CDTF">2022-09-14T18:19:22Z</dcterms:modified>
</cp:coreProperties>
</file>