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4" r:id="rId5"/>
    <p:sldId id="295" r:id="rId6"/>
    <p:sldId id="298" r:id="rId7"/>
    <p:sldId id="296" r:id="rId8"/>
    <p:sldId id="297" r:id="rId9"/>
    <p:sldId id="299" r:id="rId10"/>
    <p:sldId id="300" r:id="rId11"/>
    <p:sldId id="301" r:id="rId12"/>
    <p:sldId id="302" r:id="rId13"/>
    <p:sldId id="303" r:id="rId14"/>
    <p:sldId id="304" r:id="rId15"/>
    <p:sldId id="306" r:id="rId16"/>
    <p:sldId id="305" r:id="rId17"/>
    <p:sldId id="307" r:id="rId18"/>
    <p:sldId id="308" r:id="rId19"/>
    <p:sldId id="309" r:id="rId20"/>
    <p:sldId id="310" r:id="rId21"/>
    <p:sldId id="312" r:id="rId22"/>
    <p:sldId id="314" r:id="rId23"/>
    <p:sldId id="311" r:id="rId24"/>
    <p:sldId id="316" r:id="rId25"/>
    <p:sldId id="317" r:id="rId26"/>
    <p:sldId id="318" r:id="rId27"/>
    <p:sldId id="319" r:id="rId28"/>
    <p:sldId id="320" r:id="rId29"/>
    <p:sldId id="321" r:id="rId30"/>
    <p:sldId id="322" r:id="rId3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03" d="100"/>
          <a:sy n="103" d="100"/>
        </p:scale>
        <p:origin x="5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033156-8E63-4432-85A8-B94768B4A3EA}"/>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FE1BC782-D685-420F-9E2C-4BE13540FD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87383831-E7B9-4264-81FE-64DF0A171D31}"/>
              </a:ext>
            </a:extLst>
          </p:cNvPr>
          <p:cNvSpPr>
            <a:spLocks noGrp="1"/>
          </p:cNvSpPr>
          <p:nvPr>
            <p:ph type="dt" sz="half" idx="10"/>
          </p:nvPr>
        </p:nvSpPr>
        <p:spPr/>
        <p:txBody>
          <a:bodyPr/>
          <a:lstStyle/>
          <a:p>
            <a:fld id="{29A77861-0047-4C1A-8AD8-83DF077218AF}" type="datetimeFigureOut">
              <a:rPr lang="tr-TR" smtClean="0"/>
              <a:t>22.09.2022</a:t>
            </a:fld>
            <a:endParaRPr lang="tr-TR"/>
          </a:p>
        </p:txBody>
      </p:sp>
      <p:sp>
        <p:nvSpPr>
          <p:cNvPr id="5" name="Alt Bilgi Yer Tutucusu 4">
            <a:extLst>
              <a:ext uri="{FF2B5EF4-FFF2-40B4-BE49-F238E27FC236}">
                <a16:creationId xmlns:a16="http://schemas.microsoft.com/office/drawing/2014/main" id="{537F34DF-9055-45A6-A946-990C5C184B5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82D1834-CD82-4390-9965-ACE983AC885A}"/>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83672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DAA6D5-B1AA-4262-8A87-0B87F86CA2D6}"/>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4DCF7B6C-B6F2-425E-A9A5-D99CD1429F3A}"/>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F47870D-15CD-471D-BBB5-1BFDA73BFFB3}"/>
              </a:ext>
            </a:extLst>
          </p:cNvPr>
          <p:cNvSpPr>
            <a:spLocks noGrp="1"/>
          </p:cNvSpPr>
          <p:nvPr>
            <p:ph type="dt" sz="half" idx="10"/>
          </p:nvPr>
        </p:nvSpPr>
        <p:spPr/>
        <p:txBody>
          <a:bodyPr/>
          <a:lstStyle/>
          <a:p>
            <a:fld id="{29A77861-0047-4C1A-8AD8-83DF077218AF}" type="datetimeFigureOut">
              <a:rPr lang="tr-TR" smtClean="0"/>
              <a:t>22.09.2022</a:t>
            </a:fld>
            <a:endParaRPr lang="tr-TR"/>
          </a:p>
        </p:txBody>
      </p:sp>
      <p:sp>
        <p:nvSpPr>
          <p:cNvPr id="5" name="Alt Bilgi Yer Tutucusu 4">
            <a:extLst>
              <a:ext uri="{FF2B5EF4-FFF2-40B4-BE49-F238E27FC236}">
                <a16:creationId xmlns:a16="http://schemas.microsoft.com/office/drawing/2014/main" id="{5CA9C4D1-CB6E-4411-A86A-9E003DB2630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5AF77F0-07F7-4217-91DD-3507EAB3B75A}"/>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320970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A655CAD0-B902-47F2-BBA2-5002203744AF}"/>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FDE0DB45-D42E-423B-BA55-23071C46D35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ACAAA77-2439-4979-A276-143ECB08CF87}"/>
              </a:ext>
            </a:extLst>
          </p:cNvPr>
          <p:cNvSpPr>
            <a:spLocks noGrp="1"/>
          </p:cNvSpPr>
          <p:nvPr>
            <p:ph type="dt" sz="half" idx="10"/>
          </p:nvPr>
        </p:nvSpPr>
        <p:spPr/>
        <p:txBody>
          <a:bodyPr/>
          <a:lstStyle/>
          <a:p>
            <a:fld id="{29A77861-0047-4C1A-8AD8-83DF077218AF}" type="datetimeFigureOut">
              <a:rPr lang="tr-TR" smtClean="0"/>
              <a:t>22.09.2022</a:t>
            </a:fld>
            <a:endParaRPr lang="tr-TR"/>
          </a:p>
        </p:txBody>
      </p:sp>
      <p:sp>
        <p:nvSpPr>
          <p:cNvPr id="5" name="Alt Bilgi Yer Tutucusu 4">
            <a:extLst>
              <a:ext uri="{FF2B5EF4-FFF2-40B4-BE49-F238E27FC236}">
                <a16:creationId xmlns:a16="http://schemas.microsoft.com/office/drawing/2014/main" id="{8836BF7F-5FF5-4B37-BB27-0B58BBA283A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1AE882B-9667-4328-90D8-44E39E9DF7C7}"/>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2536264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81D45A-2F7C-4C7E-BC7F-49DE1A95B35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13ECC1A-D8C1-4CB7-B518-F46C2644A178}"/>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CC2C38A-3070-4EDB-BE4C-D1B672BA9B70}"/>
              </a:ext>
            </a:extLst>
          </p:cNvPr>
          <p:cNvSpPr>
            <a:spLocks noGrp="1"/>
          </p:cNvSpPr>
          <p:nvPr>
            <p:ph type="dt" sz="half" idx="10"/>
          </p:nvPr>
        </p:nvSpPr>
        <p:spPr/>
        <p:txBody>
          <a:bodyPr/>
          <a:lstStyle/>
          <a:p>
            <a:fld id="{29A77861-0047-4C1A-8AD8-83DF077218AF}" type="datetimeFigureOut">
              <a:rPr lang="tr-TR" smtClean="0"/>
              <a:t>22.09.2022</a:t>
            </a:fld>
            <a:endParaRPr lang="tr-TR"/>
          </a:p>
        </p:txBody>
      </p:sp>
      <p:sp>
        <p:nvSpPr>
          <p:cNvPr id="5" name="Alt Bilgi Yer Tutucusu 4">
            <a:extLst>
              <a:ext uri="{FF2B5EF4-FFF2-40B4-BE49-F238E27FC236}">
                <a16:creationId xmlns:a16="http://schemas.microsoft.com/office/drawing/2014/main" id="{C91BCA1D-3843-4CE6-AD4D-66FA6E8303C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B44A1B4-B29F-48B2-9C48-C88EA15DBDF1}"/>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2848524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F56754-ACCA-406C-A36C-0AAC0733EBA6}"/>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3EDA5CFB-A0A7-45F3-A9E4-D820AB23D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FED284F2-2743-4106-836C-55B8B0B7BB9B}"/>
              </a:ext>
            </a:extLst>
          </p:cNvPr>
          <p:cNvSpPr>
            <a:spLocks noGrp="1"/>
          </p:cNvSpPr>
          <p:nvPr>
            <p:ph type="dt" sz="half" idx="10"/>
          </p:nvPr>
        </p:nvSpPr>
        <p:spPr/>
        <p:txBody>
          <a:bodyPr/>
          <a:lstStyle/>
          <a:p>
            <a:fld id="{29A77861-0047-4C1A-8AD8-83DF077218AF}" type="datetimeFigureOut">
              <a:rPr lang="tr-TR" smtClean="0"/>
              <a:t>22.09.2022</a:t>
            </a:fld>
            <a:endParaRPr lang="tr-TR"/>
          </a:p>
        </p:txBody>
      </p:sp>
      <p:sp>
        <p:nvSpPr>
          <p:cNvPr id="5" name="Alt Bilgi Yer Tutucusu 4">
            <a:extLst>
              <a:ext uri="{FF2B5EF4-FFF2-40B4-BE49-F238E27FC236}">
                <a16:creationId xmlns:a16="http://schemas.microsoft.com/office/drawing/2014/main" id="{4997D915-2530-4C73-AA7D-5DF278CB46B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A7AD8DB-0AC2-4256-AFD0-0DD6FCB19C27}"/>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2572365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789D4C-8D07-4FF1-B6D5-AD5381AFAD1A}"/>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70D513FB-1E34-4ECA-903B-D56FAEA337FC}"/>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A998ECFE-8E3D-45E3-B725-BE00A4CCE45E}"/>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18E29CC2-A7D1-461A-8C47-A98D4FC7E74F}"/>
              </a:ext>
            </a:extLst>
          </p:cNvPr>
          <p:cNvSpPr>
            <a:spLocks noGrp="1"/>
          </p:cNvSpPr>
          <p:nvPr>
            <p:ph type="dt" sz="half" idx="10"/>
          </p:nvPr>
        </p:nvSpPr>
        <p:spPr/>
        <p:txBody>
          <a:bodyPr/>
          <a:lstStyle/>
          <a:p>
            <a:fld id="{29A77861-0047-4C1A-8AD8-83DF077218AF}" type="datetimeFigureOut">
              <a:rPr lang="tr-TR" smtClean="0"/>
              <a:t>22.09.2022</a:t>
            </a:fld>
            <a:endParaRPr lang="tr-TR"/>
          </a:p>
        </p:txBody>
      </p:sp>
      <p:sp>
        <p:nvSpPr>
          <p:cNvPr id="6" name="Alt Bilgi Yer Tutucusu 5">
            <a:extLst>
              <a:ext uri="{FF2B5EF4-FFF2-40B4-BE49-F238E27FC236}">
                <a16:creationId xmlns:a16="http://schemas.microsoft.com/office/drawing/2014/main" id="{E3A6C1FB-8DC1-4623-88D5-25878307C28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E66C5E9-F96F-4421-A1EF-768B9105DF57}"/>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142170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793A89-8A53-4D11-A05B-24B209DA6F5A}"/>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4CCB23A-0D9F-45F7-B239-649E40077A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E31EBC70-85F7-49D8-B91E-921F29CBB9CD}"/>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E34FD8C3-2990-4157-B699-DD0EF8716F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5429CECF-BE08-4C49-A4F6-B1B3C35775E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9D4DDD72-13B8-4345-82C4-61612C5DADCE}"/>
              </a:ext>
            </a:extLst>
          </p:cNvPr>
          <p:cNvSpPr>
            <a:spLocks noGrp="1"/>
          </p:cNvSpPr>
          <p:nvPr>
            <p:ph type="dt" sz="half" idx="10"/>
          </p:nvPr>
        </p:nvSpPr>
        <p:spPr/>
        <p:txBody>
          <a:bodyPr/>
          <a:lstStyle/>
          <a:p>
            <a:fld id="{29A77861-0047-4C1A-8AD8-83DF077218AF}" type="datetimeFigureOut">
              <a:rPr lang="tr-TR" smtClean="0"/>
              <a:t>22.09.2022</a:t>
            </a:fld>
            <a:endParaRPr lang="tr-TR"/>
          </a:p>
        </p:txBody>
      </p:sp>
      <p:sp>
        <p:nvSpPr>
          <p:cNvPr id="8" name="Alt Bilgi Yer Tutucusu 7">
            <a:extLst>
              <a:ext uri="{FF2B5EF4-FFF2-40B4-BE49-F238E27FC236}">
                <a16:creationId xmlns:a16="http://schemas.microsoft.com/office/drawing/2014/main" id="{B027AFCA-B816-47DC-87E8-86C0C8697E72}"/>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172D5818-ED93-42B2-B544-96D03B499583}"/>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3272796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A516BC-6649-43BE-B429-A62C9466BDE4}"/>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AA2709AC-EC5D-49CE-B2DD-F6098189F409}"/>
              </a:ext>
            </a:extLst>
          </p:cNvPr>
          <p:cNvSpPr>
            <a:spLocks noGrp="1"/>
          </p:cNvSpPr>
          <p:nvPr>
            <p:ph type="dt" sz="half" idx="10"/>
          </p:nvPr>
        </p:nvSpPr>
        <p:spPr/>
        <p:txBody>
          <a:bodyPr/>
          <a:lstStyle/>
          <a:p>
            <a:fld id="{29A77861-0047-4C1A-8AD8-83DF077218AF}" type="datetimeFigureOut">
              <a:rPr lang="tr-TR" smtClean="0"/>
              <a:t>22.09.2022</a:t>
            </a:fld>
            <a:endParaRPr lang="tr-TR"/>
          </a:p>
        </p:txBody>
      </p:sp>
      <p:sp>
        <p:nvSpPr>
          <p:cNvPr id="4" name="Alt Bilgi Yer Tutucusu 3">
            <a:extLst>
              <a:ext uri="{FF2B5EF4-FFF2-40B4-BE49-F238E27FC236}">
                <a16:creationId xmlns:a16="http://schemas.microsoft.com/office/drawing/2014/main" id="{D73DA1FE-CA8C-4241-92C0-1EB8E4C641D9}"/>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7E9644CE-449F-4DE1-A9B7-37BA824275E0}"/>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3937806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65B67219-3305-4727-B4C2-208ED0969847}"/>
              </a:ext>
            </a:extLst>
          </p:cNvPr>
          <p:cNvSpPr>
            <a:spLocks noGrp="1"/>
          </p:cNvSpPr>
          <p:nvPr>
            <p:ph type="dt" sz="half" idx="10"/>
          </p:nvPr>
        </p:nvSpPr>
        <p:spPr/>
        <p:txBody>
          <a:bodyPr/>
          <a:lstStyle/>
          <a:p>
            <a:fld id="{29A77861-0047-4C1A-8AD8-83DF077218AF}" type="datetimeFigureOut">
              <a:rPr lang="tr-TR" smtClean="0"/>
              <a:t>22.09.2022</a:t>
            </a:fld>
            <a:endParaRPr lang="tr-TR"/>
          </a:p>
        </p:txBody>
      </p:sp>
      <p:sp>
        <p:nvSpPr>
          <p:cNvPr id="3" name="Alt Bilgi Yer Tutucusu 2">
            <a:extLst>
              <a:ext uri="{FF2B5EF4-FFF2-40B4-BE49-F238E27FC236}">
                <a16:creationId xmlns:a16="http://schemas.microsoft.com/office/drawing/2014/main" id="{D3A9C581-BFF8-4681-A302-4F36F1C91458}"/>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A5AE4796-8C7E-442D-880F-8B9CAAF7D442}"/>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3970924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F94912-24EC-4D53-A82C-17D2D3D9320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95E4BEC0-6386-4B40-AECF-8C4B3D5B3C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7C6FB3D6-422B-4C9C-A339-1A6942D42F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90179F3-BEE5-4A98-82FF-4604F80D62A5}"/>
              </a:ext>
            </a:extLst>
          </p:cNvPr>
          <p:cNvSpPr>
            <a:spLocks noGrp="1"/>
          </p:cNvSpPr>
          <p:nvPr>
            <p:ph type="dt" sz="half" idx="10"/>
          </p:nvPr>
        </p:nvSpPr>
        <p:spPr/>
        <p:txBody>
          <a:bodyPr/>
          <a:lstStyle/>
          <a:p>
            <a:fld id="{29A77861-0047-4C1A-8AD8-83DF077218AF}" type="datetimeFigureOut">
              <a:rPr lang="tr-TR" smtClean="0"/>
              <a:t>22.09.2022</a:t>
            </a:fld>
            <a:endParaRPr lang="tr-TR"/>
          </a:p>
        </p:txBody>
      </p:sp>
      <p:sp>
        <p:nvSpPr>
          <p:cNvPr id="6" name="Alt Bilgi Yer Tutucusu 5">
            <a:extLst>
              <a:ext uri="{FF2B5EF4-FFF2-40B4-BE49-F238E27FC236}">
                <a16:creationId xmlns:a16="http://schemas.microsoft.com/office/drawing/2014/main" id="{EB37C546-CDC3-4A83-A8DD-0AB367CCECA1}"/>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94EE126-76E4-4376-9935-1F16A5BC9427}"/>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14574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9C5C92-64CC-401F-B3DE-4D2FDEBFF7F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7248D3C6-A41E-4391-AF30-42B1A2B02E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363F61ED-4754-4D55-99B7-7C932C0DED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B36305F5-632E-49C5-B492-256554CA9016}"/>
              </a:ext>
            </a:extLst>
          </p:cNvPr>
          <p:cNvSpPr>
            <a:spLocks noGrp="1"/>
          </p:cNvSpPr>
          <p:nvPr>
            <p:ph type="dt" sz="half" idx="10"/>
          </p:nvPr>
        </p:nvSpPr>
        <p:spPr/>
        <p:txBody>
          <a:bodyPr/>
          <a:lstStyle/>
          <a:p>
            <a:fld id="{29A77861-0047-4C1A-8AD8-83DF077218AF}" type="datetimeFigureOut">
              <a:rPr lang="tr-TR" smtClean="0"/>
              <a:t>22.09.2022</a:t>
            </a:fld>
            <a:endParaRPr lang="tr-TR"/>
          </a:p>
        </p:txBody>
      </p:sp>
      <p:sp>
        <p:nvSpPr>
          <p:cNvPr id="6" name="Alt Bilgi Yer Tutucusu 5">
            <a:extLst>
              <a:ext uri="{FF2B5EF4-FFF2-40B4-BE49-F238E27FC236}">
                <a16:creationId xmlns:a16="http://schemas.microsoft.com/office/drawing/2014/main" id="{A2C7908C-C8D7-44D9-B0BD-8380C75EEF7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733205B-B532-4D3B-83E2-B792BF89C0BF}"/>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3849991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EE5C458-20A4-45B6-9701-DBA4C5179A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0EC33DE-B2C0-44BD-A451-D8F2AD578A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7DBE7A2-FB7D-4BB0-BCDD-0D9D42D9CB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A77861-0047-4C1A-8AD8-83DF077218AF}" type="datetimeFigureOut">
              <a:rPr lang="tr-TR" smtClean="0"/>
              <a:t>22.09.2022</a:t>
            </a:fld>
            <a:endParaRPr lang="tr-TR"/>
          </a:p>
        </p:txBody>
      </p:sp>
      <p:sp>
        <p:nvSpPr>
          <p:cNvPr id="5" name="Alt Bilgi Yer Tutucusu 4">
            <a:extLst>
              <a:ext uri="{FF2B5EF4-FFF2-40B4-BE49-F238E27FC236}">
                <a16:creationId xmlns:a16="http://schemas.microsoft.com/office/drawing/2014/main" id="{195142E8-B5F2-4D18-B72D-DB52D64DEA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E4557BEA-2B5F-4162-9501-FD0BBA2B86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D8D5AD-9FFE-4520-BF8B-820E07561DCB}" type="slidenum">
              <a:rPr lang="tr-TR" smtClean="0"/>
              <a:t>‹#›</a:t>
            </a:fld>
            <a:endParaRPr lang="tr-TR"/>
          </a:p>
        </p:txBody>
      </p:sp>
    </p:spTree>
    <p:extLst>
      <p:ext uri="{BB962C8B-B14F-4D97-AF65-F5344CB8AC3E}">
        <p14:creationId xmlns:p14="http://schemas.microsoft.com/office/powerpoint/2010/main" val="1038941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A64CB536-5136-4131-8A01-A22BA8AF0BB7}"/>
              </a:ext>
            </a:extLst>
          </p:cNvPr>
          <p:cNvSpPr>
            <a:spLocks noGrp="1"/>
          </p:cNvSpPr>
          <p:nvPr>
            <p:ph type="subTitle" idx="1"/>
          </p:nvPr>
        </p:nvSpPr>
        <p:spPr>
          <a:xfrm>
            <a:off x="1524000" y="3975100"/>
            <a:ext cx="9144000" cy="1563890"/>
          </a:xfrm>
        </p:spPr>
        <p:txBody>
          <a:bodyPr/>
          <a:lstStyle/>
          <a:p>
            <a:r>
              <a:rPr lang="tr-TR" dirty="0">
                <a:solidFill>
                  <a:srgbClr val="C00000"/>
                </a:solidFill>
                <a:latin typeface="Times New Roman" panose="02020603050405020304" pitchFamily="18" charset="0"/>
                <a:cs typeface="Times New Roman" panose="02020603050405020304" pitchFamily="18" charset="0"/>
              </a:rPr>
              <a:t>3. HAFTA</a:t>
            </a:r>
          </a:p>
          <a:p>
            <a:r>
              <a:rPr lang="tr-TR" dirty="0">
                <a:solidFill>
                  <a:srgbClr val="C00000"/>
                </a:solidFill>
                <a:latin typeface="Times New Roman" panose="02020603050405020304" pitchFamily="18" charset="0"/>
                <a:cs typeface="Times New Roman" panose="02020603050405020304" pitchFamily="18" charset="0"/>
              </a:rPr>
              <a:t>DİLLERİN SINIFLANDIRILMASI</a:t>
            </a:r>
          </a:p>
          <a:p>
            <a:r>
              <a:rPr lang="tr-TR" dirty="0">
                <a:solidFill>
                  <a:srgbClr val="C00000"/>
                </a:solidFill>
                <a:latin typeface="Times New Roman" panose="02020603050405020304" pitchFamily="18" charset="0"/>
                <a:cs typeface="Times New Roman" panose="02020603050405020304" pitchFamily="18" charset="0"/>
              </a:rPr>
              <a:t>VE TÜRKÇENİN DÜNYA DİLLERİ ARASINDAKİ YERİ</a:t>
            </a:r>
          </a:p>
        </p:txBody>
      </p:sp>
      <p:pic>
        <p:nvPicPr>
          <p:cNvPr id="5" name="Resim 4">
            <a:extLst>
              <a:ext uri="{FF2B5EF4-FFF2-40B4-BE49-F238E27FC236}">
                <a16:creationId xmlns:a16="http://schemas.microsoft.com/office/drawing/2014/main" id="{C9833C22-0A62-4C9B-A87A-DF863BA4EA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4045" y="1319010"/>
            <a:ext cx="6103909" cy="2283028"/>
          </a:xfrm>
          <a:prstGeom prst="rect">
            <a:avLst/>
          </a:prstGeom>
        </p:spPr>
      </p:pic>
    </p:spTree>
    <p:extLst>
      <p:ext uri="{BB962C8B-B14F-4D97-AF65-F5344CB8AC3E}">
        <p14:creationId xmlns:p14="http://schemas.microsoft.com/office/powerpoint/2010/main" val="2752310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1540D6-EEE7-4519-98ED-609F916EB374}"/>
              </a:ext>
            </a:extLst>
          </p:cNvPr>
          <p:cNvSpPr>
            <a:spLocks noGrp="1"/>
          </p:cNvSpPr>
          <p:nvPr>
            <p:ph type="title"/>
          </p:nvPr>
        </p:nvSpPr>
        <p:spPr/>
        <p:txBody>
          <a:bodyPr>
            <a:noAutofit/>
          </a:bodyPr>
          <a:lstStyle/>
          <a:p>
            <a:r>
              <a:rPr lang="tr-TR" altLang="tr-TR" sz="3200" b="1" dirty="0">
                <a:solidFill>
                  <a:srgbClr val="FF0000"/>
                </a:solidFill>
                <a:latin typeface="Times New Roman" panose="02020603050405020304" pitchFamily="18" charset="0"/>
                <a:cs typeface="Times New Roman" panose="02020603050405020304" pitchFamily="18" charset="0"/>
              </a:rPr>
              <a:t>A. YAPILARINA</a:t>
            </a:r>
            <a:r>
              <a:rPr lang="tr-TR" altLang="tr-TR" b="1" dirty="0">
                <a:solidFill>
                  <a:srgbClr val="FF0000"/>
                </a:solidFill>
                <a:latin typeface="Times New Roman" panose="02020603050405020304" pitchFamily="18" charset="0"/>
                <a:cs typeface="Times New Roman" panose="02020603050405020304" pitchFamily="18" charset="0"/>
              </a:rPr>
              <a:t> </a:t>
            </a:r>
            <a:r>
              <a:rPr lang="tr-TR" altLang="tr-TR" sz="3200" b="1" dirty="0">
                <a:solidFill>
                  <a:srgbClr val="FF0000"/>
                </a:solidFill>
                <a:latin typeface="Times New Roman" panose="02020603050405020304" pitchFamily="18" charset="0"/>
                <a:cs typeface="Times New Roman" panose="02020603050405020304" pitchFamily="18" charset="0"/>
              </a:rPr>
              <a:t>GÖRE</a:t>
            </a:r>
            <a:r>
              <a:rPr lang="tr-TR" altLang="tr-TR" b="1" dirty="0">
                <a:solidFill>
                  <a:srgbClr val="FF0000"/>
                </a:solidFill>
                <a:latin typeface="Times New Roman" panose="02020603050405020304" pitchFamily="18" charset="0"/>
                <a:cs typeface="Times New Roman" panose="02020603050405020304" pitchFamily="18" charset="0"/>
              </a:rPr>
              <a:t> </a:t>
            </a:r>
            <a:r>
              <a:rPr lang="tr-TR" altLang="tr-TR" sz="3200" b="1" dirty="0">
                <a:solidFill>
                  <a:srgbClr val="FF0000"/>
                </a:solidFill>
                <a:latin typeface="Times New Roman" panose="02020603050405020304" pitchFamily="18" charset="0"/>
                <a:cs typeface="Times New Roman" panose="02020603050405020304" pitchFamily="18" charset="0"/>
              </a:rPr>
              <a:t>DİLLER</a:t>
            </a:r>
            <a:br>
              <a:rPr lang="tr-TR" altLang="tr-TR" sz="3200" b="1" i="1" dirty="0">
                <a:solidFill>
                  <a:srgbClr val="FF0000"/>
                </a:solidFill>
                <a:latin typeface="Times New Roman" panose="02020603050405020304" pitchFamily="18" charset="0"/>
                <a:cs typeface="Times New Roman" panose="02020603050405020304" pitchFamily="18" charset="0"/>
              </a:rPr>
            </a:br>
            <a:r>
              <a:rPr lang="tr-TR" altLang="tr-TR" sz="2900" b="1" i="1" dirty="0">
                <a:solidFill>
                  <a:srgbClr val="FF0000"/>
                </a:solidFill>
                <a:latin typeface="Times New Roman" panose="02020603050405020304" pitchFamily="18" charset="0"/>
                <a:cs typeface="Times New Roman" panose="02020603050405020304" pitchFamily="18" charset="0"/>
              </a:rPr>
              <a:t>2. Eklemeli Diller</a:t>
            </a:r>
            <a:endParaRPr lang="tr-TR" sz="2900" dirty="0"/>
          </a:p>
        </p:txBody>
      </p:sp>
      <p:sp>
        <p:nvSpPr>
          <p:cNvPr id="3" name="İçerik Yer Tutucusu 2">
            <a:extLst>
              <a:ext uri="{FF2B5EF4-FFF2-40B4-BE49-F238E27FC236}">
                <a16:creationId xmlns:a16="http://schemas.microsoft.com/office/drawing/2014/main" id="{608BF47B-B35C-41B9-B2A0-89E42660D1C3}"/>
              </a:ext>
            </a:extLst>
          </p:cNvPr>
          <p:cNvSpPr>
            <a:spLocks noGrp="1"/>
          </p:cNvSpPr>
          <p:nvPr>
            <p:ph idx="1"/>
          </p:nvPr>
        </p:nvSpPr>
        <p:spPr/>
        <p:txBody>
          <a:bodyPr>
            <a:normAutofit lnSpcReduction="10000"/>
          </a:bodyPr>
          <a:lstStyle/>
          <a:p>
            <a:pPr marL="0" indent="0">
              <a:lnSpc>
                <a:spcPct val="150000"/>
              </a:lnSpc>
              <a:spcBef>
                <a:spcPts val="0"/>
              </a:spcBef>
              <a:buNone/>
              <a:defRPr/>
            </a:pPr>
            <a:r>
              <a:rPr kumimoji="0" lang="tr-TR"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Bu gruba giren dillerde, </a:t>
            </a:r>
            <a:r>
              <a:rPr lang="tr-TR" altLang="tr-TR" sz="2400" dirty="0">
                <a:latin typeface="Times New Roman" panose="02020603050405020304" pitchFamily="18" charset="0"/>
                <a:cs typeface="Times New Roman" panose="02020603050405020304" pitchFamily="18" charset="0"/>
              </a:rPr>
              <a:t>tek veya çok heceli kelime kökleriyle ekler vardır. Kelime köklerinden yeni kelimeler türetilirken veya kelimelerin geçici durumları yapılırken köklere ek getirilir. </a:t>
            </a:r>
            <a:r>
              <a:rPr lang="tr-TR" sz="2400" i="1" dirty="0">
                <a:solidFill>
                  <a:srgbClr val="C00000"/>
                </a:solidFill>
                <a:latin typeface="Times New Roman" panose="02020603050405020304" pitchFamily="18" charset="0"/>
                <a:cs typeface="Times New Roman" panose="02020603050405020304" pitchFamily="18" charset="0"/>
              </a:rPr>
              <a:t>Türkçe, yapısına göre, eklemeli dillerden son ekli bir dildir. Eklemeli dillerde </a:t>
            </a:r>
            <a:r>
              <a:rPr lang="tr-TR" sz="2400" dirty="0">
                <a:latin typeface="Times New Roman" panose="02020603050405020304" pitchFamily="18" charset="0"/>
                <a:cs typeface="Times New Roman" panose="02020603050405020304" pitchFamily="18" charset="0"/>
              </a:rPr>
              <a:t>t</a:t>
            </a:r>
            <a:r>
              <a:rPr lang="tr-TR" altLang="tr-TR" sz="2400" dirty="0">
                <a:latin typeface="Times New Roman" panose="02020603050405020304" pitchFamily="18" charset="0"/>
                <a:cs typeface="Times New Roman" panose="02020603050405020304" pitchFamily="18" charset="0"/>
              </a:rPr>
              <a:t>üretme veya çekim sırasında kökte bir değişme olmaz.</a:t>
            </a:r>
            <a:endParaRPr lang="tr-TR"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tr-TR"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Örnek: bildirmek: bil-</a:t>
            </a:r>
            <a:r>
              <a:rPr kumimoji="0" lang="tr-TR" sz="2400" b="0" i="0" u="none" strike="noStrike" kern="1200" cap="none" spc="0" normalizeH="0" baseline="0" noProof="0" dirty="0" err="1">
                <a:ln>
                  <a:noFill/>
                </a:ln>
                <a:effectLst/>
                <a:uLnTx/>
                <a:uFillTx/>
                <a:latin typeface="Times New Roman" panose="02020603050405020304" pitchFamily="18" charset="0"/>
                <a:cs typeface="Times New Roman" panose="02020603050405020304" pitchFamily="18" charset="0"/>
              </a:rPr>
              <a:t>dir</a:t>
            </a:r>
            <a:r>
              <a:rPr kumimoji="0" lang="tr-TR"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-mek, gözlükçülerden: göz+lük+çü+ler+den</a:t>
            </a:r>
          </a:p>
          <a:p>
            <a:pPr marL="0" marR="0" lvl="0" indent="0" algn="l" defTabSz="914400" rtl="0" eaLnBrk="1" fontAlgn="auto" latinLnBrk="0" hangingPunct="1">
              <a:lnSpc>
                <a:spcPct val="150000"/>
              </a:lnSpc>
              <a:spcBef>
                <a:spcPts val="0"/>
              </a:spcBef>
              <a:spcAft>
                <a:spcPts val="0"/>
              </a:spcAft>
              <a:buClrTx/>
              <a:buSzTx/>
              <a:buFontTx/>
              <a:buNone/>
              <a:tabLst/>
              <a:defRPr/>
            </a:pPr>
            <a:endParaRPr lang="tr-TR" sz="24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tr-TR" sz="2400" b="0" i="0" u="none" strike="noStrike" baseline="0" dirty="0">
                <a:solidFill>
                  <a:srgbClr val="252525"/>
                </a:solidFill>
                <a:latin typeface="Times New Roman" panose="02020603050405020304" pitchFamily="18" charset="0"/>
                <a:cs typeface="Times New Roman" panose="02020603050405020304" pitchFamily="18" charset="0"/>
              </a:rPr>
              <a:t>Eklemeli diller grubundaki diğer diller ise </a:t>
            </a:r>
            <a:r>
              <a:rPr lang="tr-TR" sz="2400" b="1" i="1" u="none" strike="noStrike" baseline="0" dirty="0">
                <a:solidFill>
                  <a:srgbClr val="252525"/>
                </a:solidFill>
                <a:latin typeface="Times New Roman" panose="02020603050405020304" pitchFamily="18" charset="0"/>
                <a:cs typeface="Times New Roman" panose="02020603050405020304" pitchFamily="18" charset="0"/>
              </a:rPr>
              <a:t>Moğolca, Mançuca, Tunguzca, Fince, Macarca, Samoyetçe, Korece ve Japonca </a:t>
            </a:r>
            <a:r>
              <a:rPr lang="tr-TR" sz="2400" b="0" i="0" u="none" strike="noStrike" baseline="0" dirty="0">
                <a:solidFill>
                  <a:srgbClr val="252525"/>
                </a:solidFill>
                <a:latin typeface="Times New Roman" panose="02020603050405020304" pitchFamily="18" charset="0"/>
                <a:cs typeface="Times New Roman" panose="02020603050405020304" pitchFamily="18" charset="0"/>
              </a:rPr>
              <a:t>olarak sıralanabilir.</a:t>
            </a:r>
          </a:p>
          <a:p>
            <a:pPr marL="0" marR="0" lvl="0" indent="0" algn="l" defTabSz="914400" rtl="0" eaLnBrk="1" fontAlgn="auto" latinLnBrk="0" hangingPunct="1">
              <a:lnSpc>
                <a:spcPct val="150000"/>
              </a:lnSpc>
              <a:spcBef>
                <a:spcPts val="0"/>
              </a:spcBef>
              <a:spcAft>
                <a:spcPts val="0"/>
              </a:spcAft>
              <a:buClrTx/>
              <a:buSzTx/>
              <a:buFontTx/>
              <a:buNone/>
              <a:tabLst/>
              <a:defRPr/>
            </a:pPr>
            <a:endParaRPr lang="tr-TR" sz="2400" i="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165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441EB6-88F1-4728-BA56-446A49F6BED0}"/>
              </a:ext>
            </a:extLst>
          </p:cNvPr>
          <p:cNvSpPr>
            <a:spLocks noGrp="1"/>
          </p:cNvSpPr>
          <p:nvPr>
            <p:ph type="title"/>
          </p:nvPr>
        </p:nvSpPr>
        <p:spPr/>
        <p:txBody>
          <a:bodyPr/>
          <a:lstStyle/>
          <a:p>
            <a:r>
              <a:rPr kumimoji="0" lang="tr-TR" altLang="tr-TR" sz="3200" b="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A. YAPILARINA</a:t>
            </a:r>
            <a:r>
              <a:rPr kumimoji="0" lang="tr-TR" altLang="tr-TR" sz="4400" b="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 </a:t>
            </a:r>
            <a:r>
              <a:rPr kumimoji="0" lang="tr-TR" altLang="tr-TR" sz="3200" b="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GÖRE</a:t>
            </a:r>
            <a:r>
              <a:rPr kumimoji="0" lang="tr-TR" altLang="tr-TR" sz="4400" b="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 </a:t>
            </a:r>
            <a:r>
              <a:rPr kumimoji="0" lang="tr-TR" altLang="tr-TR" sz="3200" b="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DİLLER</a:t>
            </a:r>
            <a:br>
              <a:rPr kumimoji="0" lang="tr-TR" altLang="tr-TR" sz="3200" b="1" i="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br>
            <a:r>
              <a:rPr kumimoji="0" lang="tr-TR" altLang="tr-TR" sz="2900" b="1" i="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3. Çekimli (Bükümlü) Diller</a:t>
            </a:r>
            <a:endParaRPr lang="tr-TR" sz="2900" dirty="0"/>
          </a:p>
        </p:txBody>
      </p:sp>
      <p:sp>
        <p:nvSpPr>
          <p:cNvPr id="3" name="İçerik Yer Tutucusu 2">
            <a:extLst>
              <a:ext uri="{FF2B5EF4-FFF2-40B4-BE49-F238E27FC236}">
                <a16:creationId xmlns:a16="http://schemas.microsoft.com/office/drawing/2014/main" id="{6DD55DB0-EA6F-4574-B2EE-4EE355F593AE}"/>
              </a:ext>
            </a:extLst>
          </p:cNvPr>
          <p:cNvSpPr>
            <a:spLocks noGrp="1"/>
          </p:cNvSpPr>
          <p:nvPr>
            <p:ph idx="1"/>
          </p:nvPr>
        </p:nvSpPr>
        <p:spPr/>
        <p:txBody>
          <a:bodyPr>
            <a:normAutofit fontScale="70000" lnSpcReduction="20000"/>
          </a:bodyPr>
          <a:lstStyle/>
          <a:p>
            <a:pPr marL="0" indent="0">
              <a:lnSpc>
                <a:spcPct val="160000"/>
              </a:lnSpc>
              <a:buNone/>
            </a:pPr>
            <a:r>
              <a:rPr lang="tr-TR" altLang="tr-TR" sz="2600" dirty="0">
                <a:latin typeface="Times New Roman" panose="02020603050405020304" pitchFamily="18" charset="0"/>
                <a:cs typeface="Times New Roman" panose="02020603050405020304" pitchFamily="18" charset="0"/>
              </a:rPr>
              <a:t>Çekimli dillerde de kelime kökleriyle ekler vardır. Kelime kök ve gövdelerinden önce (ön ek), sonra (son ek) veya kelime köklerinin arasına (iç ek) sesler, ekler ilave edilebilir. Y</a:t>
            </a:r>
            <a:r>
              <a:rPr lang="tr-TR" sz="2600" i="0" u="none" strike="noStrike" baseline="0" dirty="0">
                <a:latin typeface="Times New Roman" panose="02020603050405020304" pitchFamily="18" charset="0"/>
                <a:cs typeface="Times New Roman" panose="02020603050405020304" pitchFamily="18" charset="0"/>
              </a:rPr>
              <a:t>eni kelimeler türetilirken veya çekim yapılırken, kelimelerin kökleri esastır. Fakat İngilizce, Almanca gibi bazı çekimli dillerde çekime giren kelimeler tamamen değişir tanınmaz hâle gelir. İngilizcedeki:</a:t>
            </a:r>
          </a:p>
          <a:p>
            <a:pPr marL="0" indent="0">
              <a:lnSpc>
                <a:spcPct val="160000"/>
              </a:lnSpc>
              <a:buNone/>
            </a:pPr>
            <a:r>
              <a:rPr lang="tr-TR" sz="2600" b="1" i="0" u="sng" strike="noStrike" baseline="0" dirty="0">
                <a:latin typeface="Times New Roman" panose="02020603050405020304" pitchFamily="18" charset="0"/>
                <a:cs typeface="Times New Roman" panose="02020603050405020304" pitchFamily="18" charset="0"/>
              </a:rPr>
              <a:t>be </a:t>
            </a:r>
            <a:r>
              <a:rPr lang="tr-TR" sz="2600" b="1" i="0" u="none" strike="noStrike" baseline="0" dirty="0">
                <a:latin typeface="Times New Roman" panose="02020603050405020304" pitchFamily="18" charset="0"/>
                <a:cs typeface="Times New Roman" panose="02020603050405020304" pitchFamily="18" charset="0"/>
              </a:rPr>
              <a:t>(</a:t>
            </a:r>
            <a:r>
              <a:rPr lang="tr-TR" sz="2600" b="1" i="0" u="none" strike="noStrike" baseline="0" dirty="0" err="1">
                <a:latin typeface="Times New Roman" panose="02020603050405020304" pitchFamily="18" charset="0"/>
                <a:cs typeface="Times New Roman" panose="02020603050405020304" pitchFamily="18" charset="0"/>
              </a:rPr>
              <a:t>infinitive</a:t>
            </a:r>
            <a:r>
              <a:rPr lang="tr-TR" sz="2600" b="1" i="0" u="none" strike="noStrike" baseline="0" dirty="0">
                <a:latin typeface="Times New Roman" panose="02020603050405020304" pitchFamily="18" charset="0"/>
                <a:cs typeface="Times New Roman" panose="02020603050405020304" pitchFamily="18" charset="0"/>
              </a:rPr>
              <a:t>)		</a:t>
            </a:r>
            <a:r>
              <a:rPr lang="tr-TR" sz="2600" b="1" i="0" u="sng" strike="noStrike" baseline="0" dirty="0">
                <a:latin typeface="Times New Roman" panose="02020603050405020304" pitchFamily="18" charset="0"/>
                <a:cs typeface="Times New Roman" panose="02020603050405020304" pitchFamily="18" charset="0"/>
              </a:rPr>
              <a:t>was</a:t>
            </a:r>
            <a:r>
              <a:rPr lang="tr-TR" sz="2600" b="1" u="sng" dirty="0">
                <a:latin typeface="Times New Roman" panose="02020603050405020304" pitchFamily="18" charset="0"/>
                <a:cs typeface="Times New Roman" panose="02020603050405020304" pitchFamily="18" charset="0"/>
              </a:rPr>
              <a:t>/were </a:t>
            </a:r>
            <a:r>
              <a:rPr lang="tr-TR" sz="2600" b="1" dirty="0">
                <a:latin typeface="Times New Roman" panose="02020603050405020304" pitchFamily="18" charset="0"/>
                <a:cs typeface="Times New Roman" panose="02020603050405020304" pitchFamily="18" charset="0"/>
              </a:rPr>
              <a:t>(past)		b</a:t>
            </a:r>
            <a:r>
              <a:rPr lang="tr-TR" sz="2600" b="1" u="sng" dirty="0">
                <a:latin typeface="Times New Roman" panose="02020603050405020304" pitchFamily="18" charset="0"/>
                <a:cs typeface="Times New Roman" panose="02020603050405020304" pitchFamily="18" charset="0"/>
              </a:rPr>
              <a:t>een</a:t>
            </a:r>
            <a:r>
              <a:rPr lang="tr-TR" sz="2600" b="1" dirty="0">
                <a:latin typeface="Times New Roman" panose="02020603050405020304" pitchFamily="18" charset="0"/>
                <a:cs typeface="Times New Roman" panose="02020603050405020304" pitchFamily="18" charset="0"/>
              </a:rPr>
              <a:t> (present perfect)  (ol-)</a:t>
            </a:r>
            <a:r>
              <a:rPr lang="tr-TR" sz="2600" b="1" i="0" u="none" strike="noStrike" baseline="0" dirty="0">
                <a:latin typeface="Times New Roman" panose="02020603050405020304" pitchFamily="18" charset="0"/>
                <a:cs typeface="Times New Roman" panose="02020603050405020304" pitchFamily="18" charset="0"/>
              </a:rPr>
              <a:t>			</a:t>
            </a:r>
          </a:p>
          <a:p>
            <a:pPr marL="0" indent="0">
              <a:lnSpc>
                <a:spcPct val="160000"/>
              </a:lnSpc>
              <a:buNone/>
            </a:pPr>
            <a:r>
              <a:rPr lang="tr-TR" sz="2600" b="1" u="sng" dirty="0">
                <a:latin typeface="Times New Roman" panose="02020603050405020304" pitchFamily="18" charset="0"/>
                <a:cs typeface="Times New Roman" panose="02020603050405020304" pitchFamily="18" charset="0"/>
              </a:rPr>
              <a:t>go </a:t>
            </a:r>
            <a:r>
              <a:rPr lang="tr-TR" sz="2600" b="1" i="0" u="none" strike="noStrike" baseline="0" dirty="0">
                <a:latin typeface="Times New Roman" panose="02020603050405020304" pitchFamily="18" charset="0"/>
                <a:cs typeface="Times New Roman" panose="02020603050405020304" pitchFamily="18" charset="0"/>
              </a:rPr>
              <a:t>(</a:t>
            </a:r>
            <a:r>
              <a:rPr lang="tr-TR" sz="2600" b="1" i="0" u="none" strike="noStrike" baseline="0" dirty="0" err="1">
                <a:latin typeface="Times New Roman" panose="02020603050405020304" pitchFamily="18" charset="0"/>
                <a:cs typeface="Times New Roman" panose="02020603050405020304" pitchFamily="18" charset="0"/>
              </a:rPr>
              <a:t>infinitive</a:t>
            </a:r>
            <a:r>
              <a:rPr lang="tr-TR" sz="2600" b="1" i="0" u="none" strike="noStrike" baseline="0" dirty="0">
                <a:latin typeface="Times New Roman" panose="02020603050405020304" pitchFamily="18" charset="0"/>
                <a:cs typeface="Times New Roman" panose="02020603050405020304" pitchFamily="18" charset="0"/>
              </a:rPr>
              <a:t>) </a:t>
            </a:r>
            <a:r>
              <a:rPr lang="tr-TR" sz="2600" b="1" dirty="0">
                <a:latin typeface="Times New Roman" panose="02020603050405020304" pitchFamily="18" charset="0"/>
                <a:cs typeface="Times New Roman" panose="02020603050405020304" pitchFamily="18" charset="0"/>
              </a:rPr>
              <a:t>		</a:t>
            </a:r>
            <a:r>
              <a:rPr lang="tr-TR" sz="2600" b="1" u="sng" dirty="0">
                <a:latin typeface="Times New Roman" panose="02020603050405020304" pitchFamily="18" charset="0"/>
                <a:cs typeface="Times New Roman" panose="02020603050405020304" pitchFamily="18" charset="0"/>
              </a:rPr>
              <a:t>went </a:t>
            </a:r>
            <a:r>
              <a:rPr lang="tr-TR" sz="2600" b="1" dirty="0">
                <a:latin typeface="Times New Roman" panose="02020603050405020304" pitchFamily="18" charset="0"/>
                <a:cs typeface="Times New Roman" panose="02020603050405020304" pitchFamily="18" charset="0"/>
              </a:rPr>
              <a:t>(past) 		</a:t>
            </a:r>
            <a:r>
              <a:rPr lang="tr-TR" sz="2600" b="1" u="sng" dirty="0">
                <a:latin typeface="Times New Roman" panose="02020603050405020304" pitchFamily="18" charset="0"/>
                <a:cs typeface="Times New Roman" panose="02020603050405020304" pitchFamily="18" charset="0"/>
              </a:rPr>
              <a:t>gone  </a:t>
            </a:r>
            <a:r>
              <a:rPr lang="tr-TR" sz="2600" b="1" dirty="0">
                <a:latin typeface="Times New Roman" panose="02020603050405020304" pitchFamily="18" charset="0"/>
                <a:cs typeface="Times New Roman" panose="02020603050405020304" pitchFamily="18" charset="0"/>
              </a:rPr>
              <a:t>(present perfect)   (git-)</a:t>
            </a:r>
          </a:p>
          <a:p>
            <a:pPr marL="0" indent="0">
              <a:lnSpc>
                <a:spcPct val="160000"/>
              </a:lnSpc>
              <a:buNone/>
            </a:pPr>
            <a:r>
              <a:rPr lang="tr-TR" sz="2600" b="1" i="0" strike="noStrike" baseline="0" dirty="0">
                <a:latin typeface="Times New Roman" panose="02020603050405020304" pitchFamily="18" charset="0"/>
                <a:cs typeface="Times New Roman" panose="02020603050405020304" pitchFamily="18" charset="0"/>
              </a:rPr>
              <a:t>do-</a:t>
            </a:r>
            <a:r>
              <a:rPr lang="tr-TR" sz="2600" b="1" i="0" strike="noStrike" baseline="0" dirty="0" err="1">
                <a:latin typeface="Times New Roman" panose="02020603050405020304" pitchFamily="18" charset="0"/>
                <a:cs typeface="Times New Roman" panose="02020603050405020304" pitchFamily="18" charset="0"/>
              </a:rPr>
              <a:t>did</a:t>
            </a:r>
            <a:r>
              <a:rPr lang="tr-TR" sz="2600" b="1" dirty="0">
                <a:latin typeface="Times New Roman" panose="02020603050405020304" pitchFamily="18" charset="0"/>
                <a:cs typeface="Times New Roman" panose="02020603050405020304" pitchFamily="18" charset="0"/>
              </a:rPr>
              <a:t>-</a:t>
            </a:r>
            <a:r>
              <a:rPr lang="tr-TR" sz="2600" b="1" i="0" strike="noStrike" baseline="0" dirty="0">
                <a:latin typeface="Times New Roman" panose="02020603050405020304" pitchFamily="18" charset="0"/>
                <a:cs typeface="Times New Roman" panose="02020603050405020304" pitchFamily="18" charset="0"/>
              </a:rPr>
              <a:t>done </a:t>
            </a:r>
            <a:r>
              <a:rPr lang="tr-TR" sz="2600" i="0" strike="noStrike" baseline="0" dirty="0">
                <a:latin typeface="Times New Roman" panose="02020603050405020304" pitchFamily="18" charset="0"/>
                <a:cs typeface="Times New Roman" panose="02020603050405020304" pitchFamily="18" charset="0"/>
              </a:rPr>
              <a:t>(yapmak)</a:t>
            </a:r>
          </a:p>
          <a:p>
            <a:pPr marL="0" indent="0">
              <a:lnSpc>
                <a:spcPct val="160000"/>
              </a:lnSpc>
              <a:buNone/>
            </a:pPr>
            <a:r>
              <a:rPr lang="tr-TR" sz="2600" dirty="0">
                <a:latin typeface="Times New Roman" panose="02020603050405020304" pitchFamily="18" charset="0"/>
                <a:cs typeface="Times New Roman" panose="02020603050405020304" pitchFamily="18" charset="0"/>
              </a:rPr>
              <a:t>gibi, </a:t>
            </a:r>
            <a:r>
              <a:rPr lang="tr-TR" sz="2600" b="1" dirty="0">
                <a:latin typeface="Times New Roman" panose="02020603050405020304" pitchFamily="18" charset="0"/>
                <a:cs typeface="Times New Roman" panose="02020603050405020304" pitchFamily="18" charset="0"/>
              </a:rPr>
              <a:t>Almancadaki </a:t>
            </a:r>
            <a:r>
              <a:rPr lang="tr-TR" altLang="tr-TR" sz="2600" i="1" dirty="0" err="1">
                <a:latin typeface="Times New Roman" panose="02020603050405020304" pitchFamily="18" charset="0"/>
                <a:cs typeface="Times New Roman" panose="02020603050405020304" pitchFamily="18" charset="0"/>
              </a:rPr>
              <a:t>werfen</a:t>
            </a:r>
            <a:r>
              <a:rPr lang="tr-TR" altLang="tr-TR" sz="2600" i="1" dirty="0">
                <a:latin typeface="Times New Roman" panose="02020603050405020304" pitchFamily="18" charset="0"/>
                <a:cs typeface="Times New Roman" panose="02020603050405020304" pitchFamily="18" charset="0"/>
              </a:rPr>
              <a:t> / </a:t>
            </a:r>
            <a:r>
              <a:rPr lang="tr-TR" altLang="tr-TR" sz="2600" i="1" dirty="0" err="1">
                <a:latin typeface="Times New Roman" panose="02020603050405020304" pitchFamily="18" charset="0"/>
                <a:cs typeface="Times New Roman" panose="02020603050405020304" pitchFamily="18" charset="0"/>
              </a:rPr>
              <a:t>warf</a:t>
            </a:r>
            <a:r>
              <a:rPr lang="tr-TR" altLang="tr-TR" sz="2600" i="1" dirty="0">
                <a:latin typeface="Times New Roman" panose="02020603050405020304" pitchFamily="18" charset="0"/>
                <a:cs typeface="Times New Roman" panose="02020603050405020304" pitchFamily="18" charset="0"/>
              </a:rPr>
              <a:t> / </a:t>
            </a:r>
            <a:r>
              <a:rPr lang="tr-TR" altLang="tr-TR" sz="2600" i="1" dirty="0" err="1">
                <a:latin typeface="Times New Roman" panose="02020603050405020304" pitchFamily="18" charset="0"/>
                <a:cs typeface="Times New Roman" panose="02020603050405020304" pitchFamily="18" charset="0"/>
              </a:rPr>
              <a:t>geworfen</a:t>
            </a:r>
            <a:r>
              <a:rPr lang="tr-TR" altLang="tr-TR" sz="2600" i="1" dirty="0">
                <a:latin typeface="Times New Roman" panose="02020603050405020304" pitchFamily="18" charset="0"/>
                <a:cs typeface="Times New Roman" panose="02020603050405020304" pitchFamily="18" charset="0"/>
              </a:rPr>
              <a:t> (atmak, fırlatmak) </a:t>
            </a:r>
            <a:r>
              <a:rPr lang="tr-TR" altLang="tr-TR" sz="2600" dirty="0">
                <a:latin typeface="Times New Roman" panose="02020603050405020304" pitchFamily="18" charset="0"/>
                <a:cs typeface="Times New Roman" panose="02020603050405020304" pitchFamily="18" charset="0"/>
              </a:rPr>
              <a:t>gibi örnekler böyledir.</a:t>
            </a:r>
          </a:p>
          <a:p>
            <a:pPr marL="0" indent="0">
              <a:lnSpc>
                <a:spcPct val="160000"/>
              </a:lnSpc>
              <a:buNone/>
            </a:pPr>
            <a:r>
              <a:rPr lang="tr-TR" altLang="tr-TR" sz="2600" dirty="0">
                <a:latin typeface="Times New Roman" panose="02020603050405020304" pitchFamily="18" charset="0"/>
                <a:cs typeface="Times New Roman" panose="02020603050405020304" pitchFamily="18" charset="0"/>
              </a:rPr>
              <a:t>Ön ek örnekleri: </a:t>
            </a:r>
            <a:r>
              <a:rPr lang="tr-TR" altLang="tr-TR" sz="2600" b="1" dirty="0">
                <a:latin typeface="Times New Roman" panose="02020603050405020304" pitchFamily="18" charset="0"/>
                <a:cs typeface="Times New Roman" panose="02020603050405020304" pitchFamily="18" charset="0"/>
              </a:rPr>
              <a:t>re</a:t>
            </a:r>
            <a:r>
              <a:rPr lang="tr-TR" altLang="tr-TR" sz="2600" dirty="0">
                <a:latin typeface="Times New Roman" panose="02020603050405020304" pitchFamily="18" charset="0"/>
                <a:cs typeface="Times New Roman" panose="02020603050405020304" pitchFamily="18" charset="0"/>
              </a:rPr>
              <a:t>-</a:t>
            </a:r>
            <a:r>
              <a:rPr lang="tr-TR" altLang="tr-TR" sz="2600" dirty="0" err="1">
                <a:latin typeface="Times New Roman" panose="02020603050405020304" pitchFamily="18" charset="0"/>
                <a:cs typeface="Times New Roman" panose="02020603050405020304" pitchFamily="18" charset="0"/>
              </a:rPr>
              <a:t>again</a:t>
            </a:r>
            <a:r>
              <a:rPr lang="tr-TR" altLang="tr-TR" sz="2600" dirty="0">
                <a:latin typeface="Times New Roman" panose="02020603050405020304" pitchFamily="18" charset="0"/>
                <a:cs typeface="Times New Roman" panose="02020603050405020304" pitchFamily="18" charset="0"/>
              </a:rPr>
              <a:t>, </a:t>
            </a:r>
            <a:r>
              <a:rPr lang="tr-TR" altLang="tr-TR" sz="2600" b="1" dirty="0" err="1">
                <a:latin typeface="Times New Roman" panose="02020603050405020304" pitchFamily="18" charset="0"/>
                <a:cs typeface="Times New Roman" panose="02020603050405020304" pitchFamily="18" charset="0"/>
              </a:rPr>
              <a:t>dis</a:t>
            </a:r>
            <a:r>
              <a:rPr lang="tr-TR" altLang="tr-TR" sz="2600" dirty="0" err="1">
                <a:latin typeface="Times New Roman" panose="02020603050405020304" pitchFamily="18" charset="0"/>
                <a:cs typeface="Times New Roman" panose="02020603050405020304" pitchFamily="18" charset="0"/>
              </a:rPr>
              <a:t>-organized</a:t>
            </a:r>
            <a:endParaRPr lang="tr-TR" altLang="tr-TR" sz="2600" dirty="0">
              <a:latin typeface="Times New Roman" panose="02020603050405020304" pitchFamily="18" charset="0"/>
              <a:cs typeface="Times New Roman" panose="02020603050405020304" pitchFamily="18" charset="0"/>
            </a:endParaRPr>
          </a:p>
          <a:p>
            <a:pPr marL="0" indent="0">
              <a:buNone/>
            </a:pPr>
            <a:endParaRPr lang="tr-TR" dirty="0"/>
          </a:p>
        </p:txBody>
      </p:sp>
    </p:spTree>
    <p:extLst>
      <p:ext uri="{BB962C8B-B14F-4D97-AF65-F5344CB8AC3E}">
        <p14:creationId xmlns:p14="http://schemas.microsoft.com/office/powerpoint/2010/main" val="1391515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6F0B4E-6C9E-4DEC-AE31-3A954189B10F}"/>
              </a:ext>
            </a:extLst>
          </p:cNvPr>
          <p:cNvSpPr>
            <a:spLocks noGrp="1"/>
          </p:cNvSpPr>
          <p:nvPr>
            <p:ph type="title"/>
          </p:nvPr>
        </p:nvSpPr>
        <p:spPr/>
        <p:txBody>
          <a:bodyPr/>
          <a:lstStyle/>
          <a:p>
            <a:r>
              <a:rPr kumimoji="0" lang="tr-TR" altLang="tr-TR" sz="3200" b="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A. YAPILARINA</a:t>
            </a:r>
            <a:r>
              <a:rPr kumimoji="0" lang="tr-TR" altLang="tr-TR" sz="4400" b="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 </a:t>
            </a:r>
            <a:r>
              <a:rPr kumimoji="0" lang="tr-TR" altLang="tr-TR" sz="3200" b="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GÖRE</a:t>
            </a:r>
            <a:r>
              <a:rPr kumimoji="0" lang="tr-TR" altLang="tr-TR" sz="4400" b="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 </a:t>
            </a:r>
            <a:r>
              <a:rPr kumimoji="0" lang="tr-TR" altLang="tr-TR" sz="3200" b="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DİLLER</a:t>
            </a:r>
            <a:br>
              <a:rPr kumimoji="0" lang="tr-TR" altLang="tr-TR" sz="3200" b="1" i="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br>
            <a:r>
              <a:rPr kumimoji="0" lang="tr-TR" altLang="tr-TR" sz="2900" b="1" i="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3. Çekimli (Bükümlü) Diller</a:t>
            </a:r>
            <a:endParaRPr lang="tr-TR" sz="2900" dirty="0"/>
          </a:p>
        </p:txBody>
      </p:sp>
      <p:sp>
        <p:nvSpPr>
          <p:cNvPr id="3" name="İçerik Yer Tutucusu 2">
            <a:extLst>
              <a:ext uri="{FF2B5EF4-FFF2-40B4-BE49-F238E27FC236}">
                <a16:creationId xmlns:a16="http://schemas.microsoft.com/office/drawing/2014/main" id="{A9B06E40-A674-4031-A734-97B40DC3DAF6}"/>
              </a:ext>
            </a:extLst>
          </p:cNvPr>
          <p:cNvSpPr>
            <a:spLocks noGrp="1"/>
          </p:cNvSpPr>
          <p:nvPr>
            <p:ph idx="1"/>
          </p:nvPr>
        </p:nvSpPr>
        <p:spPr/>
        <p:txBody>
          <a:bodyPr>
            <a:normAutofit fontScale="92500"/>
          </a:bodyPr>
          <a:lstStyle/>
          <a:p>
            <a:pPr marL="0" indent="0">
              <a:lnSpc>
                <a:spcPct val="150000"/>
              </a:lnSpc>
              <a:buNone/>
            </a:pPr>
            <a:r>
              <a:rPr lang="tr-TR" sz="2400" i="0" u="none" strike="noStrike" baseline="0" dirty="0">
                <a:latin typeface="Times New Roman" panose="02020603050405020304" pitchFamily="18" charset="0"/>
                <a:cs typeface="Times New Roman" panose="02020603050405020304" pitchFamily="18" charset="0"/>
              </a:rPr>
              <a:t>Arapça gibi bazı çekimli dillerde ise çekime giren kelimenin kökündeki sesler, hatta bu seslerin sırası bile değişmez:</a:t>
            </a:r>
          </a:p>
          <a:p>
            <a:pPr marL="0" indent="0">
              <a:lnSpc>
                <a:spcPct val="150000"/>
              </a:lnSpc>
              <a:buNone/>
            </a:pPr>
            <a:r>
              <a:rPr lang="tr-TR" sz="2400" i="0" u="none" strike="noStrike" baseline="0" dirty="0" err="1">
                <a:solidFill>
                  <a:srgbClr val="FF0000"/>
                </a:solidFill>
                <a:latin typeface="Times New Roman" panose="02020603050405020304" pitchFamily="18" charset="0"/>
                <a:cs typeface="Times New Roman" panose="02020603050405020304" pitchFamily="18" charset="0"/>
              </a:rPr>
              <a:t>K</a:t>
            </a:r>
            <a:r>
              <a:rPr lang="tr-TR" sz="2400" i="0" u="none" strike="noStrike" baseline="0" dirty="0" err="1">
                <a:latin typeface="Times New Roman" panose="02020603050405020304" pitchFamily="18" charset="0"/>
                <a:cs typeface="Times New Roman" panose="02020603050405020304" pitchFamily="18" charset="0"/>
              </a:rPr>
              <a:t>e</a:t>
            </a:r>
            <a:r>
              <a:rPr lang="tr-TR" sz="2400" i="0" u="none" strike="noStrike" baseline="0" dirty="0" err="1">
                <a:solidFill>
                  <a:srgbClr val="FF0000"/>
                </a:solidFill>
                <a:latin typeface="Times New Roman" panose="02020603050405020304" pitchFamily="18" charset="0"/>
                <a:cs typeface="Times New Roman" panose="02020603050405020304" pitchFamily="18" charset="0"/>
              </a:rPr>
              <a:t>T</a:t>
            </a:r>
            <a:r>
              <a:rPr lang="tr-TR" sz="2400" i="0" u="none" strike="noStrike" baseline="0" dirty="0" err="1">
                <a:latin typeface="Times New Roman" panose="02020603050405020304" pitchFamily="18" charset="0"/>
                <a:cs typeface="Times New Roman" panose="02020603050405020304" pitchFamily="18" charset="0"/>
              </a:rPr>
              <a:t>e</a:t>
            </a:r>
            <a:r>
              <a:rPr lang="tr-TR" sz="2400" i="0" u="none" strike="noStrike" baseline="0" dirty="0" err="1">
                <a:solidFill>
                  <a:srgbClr val="FF0000"/>
                </a:solidFill>
                <a:latin typeface="Times New Roman" panose="02020603050405020304" pitchFamily="18" charset="0"/>
                <a:cs typeface="Times New Roman" panose="02020603050405020304" pitchFamily="18" charset="0"/>
              </a:rPr>
              <a:t>B</a:t>
            </a:r>
            <a:r>
              <a:rPr lang="tr-TR" sz="2400" i="0" u="none" strike="noStrike" baseline="0" dirty="0" err="1">
                <a:latin typeface="Times New Roman" panose="02020603050405020304" pitchFamily="18" charset="0"/>
                <a:cs typeface="Times New Roman" panose="02020603050405020304" pitchFamily="18" charset="0"/>
              </a:rPr>
              <a:t>e</a:t>
            </a:r>
            <a:r>
              <a:rPr lang="tr-TR" sz="2400" i="0" u="none" strike="noStrike" baseline="0" dirty="0">
                <a:latin typeface="Times New Roman" panose="02020603050405020304" pitchFamily="18" charset="0"/>
                <a:cs typeface="Times New Roman" panose="02020603050405020304" pitchFamily="18" charset="0"/>
              </a:rPr>
              <a:t>: yaz-</a:t>
            </a:r>
            <a:r>
              <a:rPr lang="tr-TR" sz="2400" i="0" u="none" strike="noStrike" baseline="0" dirty="0" err="1">
                <a:latin typeface="Times New Roman" panose="02020603050405020304" pitchFamily="18" charset="0"/>
                <a:cs typeface="Times New Roman" panose="02020603050405020304" pitchFamily="18" charset="0"/>
              </a:rPr>
              <a:t>dı</a:t>
            </a:r>
            <a:r>
              <a:rPr lang="tr-TR" sz="2400" i="0" u="none" strike="noStrike" baseline="0" dirty="0">
                <a:latin typeface="Times New Roman" panose="02020603050405020304" pitchFamily="18" charset="0"/>
                <a:cs typeface="Times New Roman" panose="02020603050405020304" pitchFamily="18" charset="0"/>
              </a:rPr>
              <a:t> (fiil, eylem) </a:t>
            </a:r>
            <a:r>
              <a:rPr lang="ar-AE" sz="2400" i="0" u="none" strike="noStrike" baseline="0" dirty="0">
                <a:solidFill>
                  <a:srgbClr val="FF0000"/>
                </a:solidFill>
                <a:latin typeface="Times New Roman" panose="02020603050405020304" pitchFamily="18" charset="0"/>
                <a:cs typeface="Times New Roman" panose="02020603050405020304" pitchFamily="18" charset="0"/>
              </a:rPr>
              <a:t>كتب</a:t>
            </a:r>
            <a:endParaRPr lang="tr-TR" sz="2400" i="0" u="none" strike="noStrike" baseline="0" dirty="0">
              <a:solidFill>
                <a:srgbClr val="FF0000"/>
              </a:solidFill>
              <a:latin typeface="Times New Roman" panose="02020603050405020304" pitchFamily="18" charset="0"/>
              <a:cs typeface="Times New Roman" panose="02020603050405020304" pitchFamily="18" charset="0"/>
            </a:endParaRPr>
          </a:p>
          <a:p>
            <a:pPr marL="0" indent="0">
              <a:lnSpc>
                <a:spcPct val="150000"/>
              </a:lnSpc>
              <a:buNone/>
            </a:pPr>
            <a:r>
              <a:rPr lang="tr-TR" sz="2400" i="0" u="none" strike="noStrike" baseline="0" dirty="0" err="1">
                <a:solidFill>
                  <a:srgbClr val="FF0000"/>
                </a:solidFill>
                <a:latin typeface="Times New Roman" panose="02020603050405020304" pitchFamily="18" charset="0"/>
                <a:cs typeface="Times New Roman" panose="02020603050405020304" pitchFamily="18" charset="0"/>
              </a:rPr>
              <a:t>K</a:t>
            </a:r>
            <a:r>
              <a:rPr lang="tr-TR" sz="2400" i="0" u="none" strike="noStrike" baseline="0" dirty="0" err="1">
                <a:latin typeface="Times New Roman" panose="02020603050405020304" pitchFamily="18" charset="0"/>
                <a:cs typeface="Times New Roman" panose="02020603050405020304" pitchFamily="18" charset="0"/>
              </a:rPr>
              <a:t>â</a:t>
            </a:r>
            <a:r>
              <a:rPr lang="tr-TR" sz="2400" i="0" u="none" strike="noStrike" baseline="0" dirty="0" err="1">
                <a:solidFill>
                  <a:srgbClr val="FF0000"/>
                </a:solidFill>
                <a:latin typeface="Times New Roman" panose="02020603050405020304" pitchFamily="18" charset="0"/>
                <a:cs typeface="Times New Roman" panose="02020603050405020304" pitchFamily="18" charset="0"/>
              </a:rPr>
              <a:t>T</a:t>
            </a:r>
            <a:r>
              <a:rPr lang="tr-TR" sz="2400" i="0" u="none" strike="noStrike" baseline="0" dirty="0" err="1">
                <a:latin typeface="Times New Roman" panose="02020603050405020304" pitchFamily="18" charset="0"/>
                <a:cs typeface="Times New Roman" panose="02020603050405020304" pitchFamily="18" charset="0"/>
              </a:rPr>
              <a:t>i</a:t>
            </a:r>
            <a:r>
              <a:rPr lang="tr-TR" sz="2400" i="0" u="none" strike="noStrike" baseline="0" dirty="0" err="1">
                <a:solidFill>
                  <a:srgbClr val="FF0000"/>
                </a:solidFill>
                <a:latin typeface="Times New Roman" panose="02020603050405020304" pitchFamily="18" charset="0"/>
                <a:cs typeface="Times New Roman" panose="02020603050405020304" pitchFamily="18" charset="0"/>
              </a:rPr>
              <a:t>B</a:t>
            </a:r>
            <a:r>
              <a:rPr lang="tr-TR" sz="2400" i="0" u="none" strike="noStrike" baseline="0" dirty="0">
                <a:latin typeface="Times New Roman" panose="02020603050405020304" pitchFamily="18" charset="0"/>
                <a:cs typeface="Times New Roman" panose="02020603050405020304" pitchFamily="18" charset="0"/>
              </a:rPr>
              <a:t>: yaz-an (fail, özne) </a:t>
            </a:r>
            <a:r>
              <a:rPr lang="ar-AE" sz="2400" i="0" u="none" strike="noStrike" baseline="0" dirty="0">
                <a:solidFill>
                  <a:srgbClr val="FF0000"/>
                </a:solidFill>
                <a:latin typeface="Times New Roman" panose="02020603050405020304" pitchFamily="18" charset="0"/>
                <a:cs typeface="Times New Roman" panose="02020603050405020304" pitchFamily="18" charset="0"/>
              </a:rPr>
              <a:t>ك</a:t>
            </a:r>
            <a:r>
              <a:rPr lang="ar-AE" sz="2400" i="0" u="none" strike="noStrike" baseline="0" dirty="0">
                <a:latin typeface="Times New Roman" panose="02020603050405020304" pitchFamily="18" charset="0"/>
                <a:cs typeface="Times New Roman" panose="02020603050405020304" pitchFamily="18" charset="0"/>
              </a:rPr>
              <a:t>ا</a:t>
            </a:r>
            <a:r>
              <a:rPr lang="ar-AE" sz="2400" i="0" u="none" strike="noStrike" baseline="0" dirty="0">
                <a:solidFill>
                  <a:srgbClr val="FF0000"/>
                </a:solidFill>
                <a:latin typeface="Times New Roman" panose="02020603050405020304" pitchFamily="18" charset="0"/>
                <a:cs typeface="Times New Roman" panose="02020603050405020304" pitchFamily="18" charset="0"/>
              </a:rPr>
              <a:t>تب</a:t>
            </a:r>
            <a:endParaRPr lang="tr-TR" sz="2400" i="0" u="none" strike="noStrike" baseline="0" dirty="0">
              <a:solidFill>
                <a:srgbClr val="FF0000"/>
              </a:solidFill>
              <a:latin typeface="Times New Roman" panose="02020603050405020304" pitchFamily="18" charset="0"/>
              <a:cs typeface="Times New Roman" panose="02020603050405020304" pitchFamily="18" charset="0"/>
            </a:endParaRPr>
          </a:p>
          <a:p>
            <a:pPr marL="0" indent="0">
              <a:lnSpc>
                <a:spcPct val="150000"/>
              </a:lnSpc>
              <a:buNone/>
            </a:pPr>
            <a:r>
              <a:rPr lang="tr-TR" sz="2400" i="0" u="none" strike="noStrike" baseline="0" dirty="0" err="1">
                <a:latin typeface="Times New Roman" panose="02020603050405020304" pitchFamily="18" charset="0"/>
                <a:cs typeface="Times New Roman" panose="02020603050405020304" pitchFamily="18" charset="0"/>
              </a:rPr>
              <a:t>me</a:t>
            </a:r>
            <a:r>
              <a:rPr lang="tr-TR" sz="2400" i="0" u="none" strike="noStrike" baseline="0" dirty="0" err="1">
                <a:solidFill>
                  <a:srgbClr val="FF0000"/>
                </a:solidFill>
                <a:latin typeface="Times New Roman" panose="02020603050405020304" pitchFamily="18" charset="0"/>
                <a:cs typeface="Times New Roman" panose="02020603050405020304" pitchFamily="18" charset="0"/>
              </a:rPr>
              <a:t>KT</a:t>
            </a:r>
            <a:r>
              <a:rPr lang="tr-TR" sz="2400" i="0" u="none" strike="noStrike" baseline="0" dirty="0" err="1">
                <a:latin typeface="Times New Roman" panose="02020603050405020304" pitchFamily="18" charset="0"/>
                <a:cs typeface="Times New Roman" panose="02020603050405020304" pitchFamily="18" charset="0"/>
              </a:rPr>
              <a:t>u</a:t>
            </a:r>
            <a:r>
              <a:rPr lang="tr-TR" sz="2400" i="0" u="none" strike="noStrike" baseline="0" dirty="0" err="1">
                <a:solidFill>
                  <a:srgbClr val="FF0000"/>
                </a:solidFill>
                <a:latin typeface="Times New Roman" panose="02020603050405020304" pitchFamily="18" charset="0"/>
                <a:cs typeface="Times New Roman" panose="02020603050405020304" pitchFamily="18" charset="0"/>
              </a:rPr>
              <a:t>B</a:t>
            </a:r>
            <a:r>
              <a:rPr lang="tr-TR" sz="2400" i="0" u="none" strike="noStrike" baseline="0" dirty="0">
                <a:latin typeface="Times New Roman" panose="02020603050405020304" pitchFamily="18" charset="0"/>
                <a:cs typeface="Times New Roman" panose="02020603050405020304" pitchFamily="18" charset="0"/>
              </a:rPr>
              <a:t>: yazılan (meful, nesne) </a:t>
            </a:r>
            <a:r>
              <a:rPr lang="ar-AE" sz="2400" i="0" u="none" strike="noStrike" baseline="0" dirty="0">
                <a:latin typeface="Times New Roman" panose="02020603050405020304" pitchFamily="18" charset="0"/>
                <a:cs typeface="Times New Roman" panose="02020603050405020304" pitchFamily="18" charset="0"/>
              </a:rPr>
              <a:t>م</a:t>
            </a:r>
            <a:r>
              <a:rPr lang="ar-AE" sz="2400" i="0" u="none" strike="noStrike" baseline="0" dirty="0">
                <a:solidFill>
                  <a:srgbClr val="FF0000"/>
                </a:solidFill>
                <a:latin typeface="Times New Roman" panose="02020603050405020304" pitchFamily="18" charset="0"/>
                <a:cs typeface="Times New Roman" panose="02020603050405020304" pitchFamily="18" charset="0"/>
              </a:rPr>
              <a:t>كت</a:t>
            </a:r>
            <a:r>
              <a:rPr lang="ar-AE" sz="2400" i="0" u="none" strike="noStrike" baseline="0" dirty="0">
                <a:latin typeface="Times New Roman" panose="02020603050405020304" pitchFamily="18" charset="0"/>
                <a:cs typeface="Times New Roman" panose="02020603050405020304" pitchFamily="18" charset="0"/>
              </a:rPr>
              <a:t>و</a:t>
            </a:r>
            <a:r>
              <a:rPr lang="ar-AE" sz="2400" i="0" u="none" strike="noStrike" baseline="0" dirty="0">
                <a:solidFill>
                  <a:srgbClr val="FF0000"/>
                </a:solidFill>
                <a:latin typeface="Times New Roman" panose="02020603050405020304" pitchFamily="18" charset="0"/>
                <a:cs typeface="Times New Roman" panose="02020603050405020304" pitchFamily="18" charset="0"/>
              </a:rPr>
              <a:t>ب</a:t>
            </a:r>
            <a:endParaRPr lang="tr-TR" sz="2400" i="0" u="none" strike="noStrike" baseline="0" dirty="0">
              <a:solidFill>
                <a:srgbClr val="FF0000"/>
              </a:solidFill>
              <a:latin typeface="Times New Roman" panose="02020603050405020304" pitchFamily="18" charset="0"/>
              <a:cs typeface="Times New Roman" panose="02020603050405020304" pitchFamily="18" charset="0"/>
            </a:endParaRPr>
          </a:p>
          <a:p>
            <a:pPr marL="0" indent="0">
              <a:lnSpc>
                <a:spcPct val="150000"/>
              </a:lnSpc>
              <a:buNone/>
            </a:pPr>
            <a:r>
              <a:rPr lang="tr-TR" sz="2400" i="0" u="none" strike="noStrike" baseline="0" dirty="0" err="1">
                <a:latin typeface="Times New Roman" panose="02020603050405020304" pitchFamily="18" charset="0"/>
                <a:cs typeface="Times New Roman" panose="02020603050405020304" pitchFamily="18" charset="0"/>
              </a:rPr>
              <a:t>me</a:t>
            </a:r>
            <a:r>
              <a:rPr lang="tr-TR" sz="2400" i="0" u="none" strike="noStrike" baseline="0" dirty="0" err="1">
                <a:solidFill>
                  <a:srgbClr val="FF0000"/>
                </a:solidFill>
                <a:latin typeface="Times New Roman" panose="02020603050405020304" pitchFamily="18" charset="0"/>
                <a:cs typeface="Times New Roman" panose="02020603050405020304" pitchFamily="18" charset="0"/>
              </a:rPr>
              <a:t>KT</a:t>
            </a:r>
            <a:r>
              <a:rPr lang="tr-TR" sz="2400" i="0" u="none" strike="noStrike" baseline="0" dirty="0" err="1">
                <a:latin typeface="Times New Roman" panose="02020603050405020304" pitchFamily="18" charset="0"/>
                <a:cs typeface="Times New Roman" panose="02020603050405020304" pitchFamily="18" charset="0"/>
              </a:rPr>
              <a:t>e</a:t>
            </a:r>
            <a:r>
              <a:rPr lang="tr-TR" sz="2400" i="0" u="none" strike="noStrike" baseline="0" dirty="0" err="1">
                <a:solidFill>
                  <a:srgbClr val="FF0000"/>
                </a:solidFill>
                <a:latin typeface="Times New Roman" panose="02020603050405020304" pitchFamily="18" charset="0"/>
                <a:cs typeface="Times New Roman" panose="02020603050405020304" pitchFamily="18" charset="0"/>
              </a:rPr>
              <a:t>B</a:t>
            </a:r>
            <a:r>
              <a:rPr lang="tr-TR" sz="2400" i="0" u="none" strike="noStrike" baseline="0" dirty="0">
                <a:latin typeface="Times New Roman" panose="02020603050405020304" pitchFamily="18" charset="0"/>
                <a:cs typeface="Times New Roman" panose="02020603050405020304" pitchFamily="18" charset="0"/>
              </a:rPr>
              <a:t>:</a:t>
            </a:r>
            <a:r>
              <a:rPr lang="tr-TR" sz="2400" i="0" u="none" strike="noStrike" baseline="0" dirty="0">
                <a:solidFill>
                  <a:srgbClr val="FF0000"/>
                </a:solidFill>
                <a:latin typeface="Times New Roman" panose="02020603050405020304" pitchFamily="18" charset="0"/>
                <a:cs typeface="Times New Roman" panose="02020603050405020304" pitchFamily="18" charset="0"/>
              </a:rPr>
              <a:t> </a:t>
            </a:r>
            <a:r>
              <a:rPr lang="tr-TR" sz="2400" i="0" u="none" strike="noStrike" baseline="0" dirty="0">
                <a:latin typeface="Times New Roman" panose="02020603050405020304" pitchFamily="18" charset="0"/>
                <a:cs typeface="Times New Roman" panose="02020603050405020304" pitchFamily="18" charset="0"/>
              </a:rPr>
              <a:t>okuma-yazma öğrenilen yer </a:t>
            </a:r>
            <a:r>
              <a:rPr lang="ar-AE" sz="2400" i="0" u="none" strike="noStrike" baseline="0" dirty="0">
                <a:latin typeface="Times New Roman" panose="02020603050405020304" pitchFamily="18" charset="0"/>
                <a:cs typeface="Times New Roman" panose="02020603050405020304" pitchFamily="18" charset="0"/>
              </a:rPr>
              <a:t>م</a:t>
            </a:r>
            <a:r>
              <a:rPr lang="ar-AE" sz="2400" i="0" u="none" strike="noStrike" baseline="0" dirty="0">
                <a:solidFill>
                  <a:srgbClr val="FF0000"/>
                </a:solidFill>
                <a:latin typeface="Times New Roman" panose="02020603050405020304" pitchFamily="18" charset="0"/>
                <a:cs typeface="Times New Roman" panose="02020603050405020304" pitchFamily="18" charset="0"/>
              </a:rPr>
              <a:t>كتب</a:t>
            </a:r>
            <a:r>
              <a:rPr lang="tr-TR" sz="2400" i="0" u="none" strike="noStrike" baseline="0" dirty="0">
                <a:latin typeface="Times New Roman" panose="02020603050405020304" pitchFamily="18" charset="0"/>
                <a:cs typeface="Times New Roman" panose="02020603050405020304" pitchFamily="18" charset="0"/>
              </a:rPr>
              <a:t>  </a:t>
            </a:r>
          </a:p>
          <a:p>
            <a:pPr marL="0" indent="0">
              <a:lnSpc>
                <a:spcPct val="150000"/>
              </a:lnSpc>
              <a:buNone/>
            </a:pPr>
            <a:r>
              <a:rPr lang="tr-TR" sz="2400" i="0" u="none" strike="noStrike" baseline="0" dirty="0">
                <a:latin typeface="Times New Roman" panose="02020603050405020304" pitchFamily="18" charset="0"/>
                <a:cs typeface="Times New Roman" panose="02020603050405020304" pitchFamily="18" charset="0"/>
              </a:rPr>
              <a:t>Yukarıdaki Arapça sözcük çekimleriyle farklı anlamlara gelen farklı sözcükler oluşmaktadır.</a:t>
            </a:r>
          </a:p>
          <a:p>
            <a:endParaRPr lang="tr-TR" dirty="0"/>
          </a:p>
        </p:txBody>
      </p:sp>
    </p:spTree>
    <p:extLst>
      <p:ext uri="{BB962C8B-B14F-4D97-AF65-F5344CB8AC3E}">
        <p14:creationId xmlns:p14="http://schemas.microsoft.com/office/powerpoint/2010/main" val="1119367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E7B7D05-E8AA-4D63-95C9-6A23DB73CA3F}"/>
              </a:ext>
            </a:extLst>
          </p:cNvPr>
          <p:cNvSpPr>
            <a:spLocks noGrp="1"/>
          </p:cNvSpPr>
          <p:nvPr>
            <p:ph type="title"/>
          </p:nvPr>
        </p:nvSpPr>
        <p:spPr/>
        <p:txBody>
          <a:bodyPr/>
          <a:lstStyle/>
          <a:p>
            <a:r>
              <a:rPr kumimoji="0" lang="tr-TR" altLang="tr-TR" sz="3200" b="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A. YAPILARINA</a:t>
            </a:r>
            <a:r>
              <a:rPr kumimoji="0" lang="tr-TR" altLang="tr-TR" sz="4400" b="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 </a:t>
            </a:r>
            <a:r>
              <a:rPr kumimoji="0" lang="tr-TR" altLang="tr-TR" sz="3200" b="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GÖRE</a:t>
            </a:r>
            <a:r>
              <a:rPr kumimoji="0" lang="tr-TR" altLang="tr-TR" sz="4400" b="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 </a:t>
            </a:r>
            <a:r>
              <a:rPr kumimoji="0" lang="tr-TR" altLang="tr-TR" sz="3200" b="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DİLLER</a:t>
            </a:r>
            <a:br>
              <a:rPr kumimoji="0" lang="tr-TR" altLang="tr-TR" sz="3200" b="1" i="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br>
            <a:r>
              <a:rPr kumimoji="0" lang="tr-TR" altLang="tr-TR" sz="2900" b="1" i="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3. Çekimli (Bükümlü) Diller</a:t>
            </a:r>
            <a:endParaRPr lang="tr-TR" sz="2900" dirty="0"/>
          </a:p>
        </p:txBody>
      </p:sp>
      <p:sp>
        <p:nvSpPr>
          <p:cNvPr id="3" name="İçerik Yer Tutucusu 2">
            <a:extLst>
              <a:ext uri="{FF2B5EF4-FFF2-40B4-BE49-F238E27FC236}">
                <a16:creationId xmlns:a16="http://schemas.microsoft.com/office/drawing/2014/main" id="{AEF30D1B-99A2-43B7-8A1C-A149FEB930CF}"/>
              </a:ext>
            </a:extLst>
          </p:cNvPr>
          <p:cNvSpPr>
            <a:spLocks noGrp="1"/>
          </p:cNvSpPr>
          <p:nvPr>
            <p:ph idx="1"/>
          </p:nvPr>
        </p:nvSpPr>
        <p:spPr/>
        <p:txBody>
          <a:bodyPr/>
          <a:lstStyle/>
          <a:p>
            <a:pPr marL="0" indent="0">
              <a:buNone/>
            </a:pPr>
            <a:r>
              <a:rPr lang="tr-TR" sz="2400" dirty="0" err="1">
                <a:solidFill>
                  <a:srgbClr val="FF0000"/>
                </a:solidFill>
                <a:latin typeface="Times New Roman" panose="02020603050405020304" pitchFamily="18" charset="0"/>
                <a:cs typeface="Times New Roman" panose="02020603050405020304" pitchFamily="18" charset="0"/>
              </a:rPr>
              <a:t>K</a:t>
            </a:r>
            <a:r>
              <a:rPr lang="tr-TR" sz="2400" dirty="0" err="1">
                <a:latin typeface="Times New Roman" panose="02020603050405020304" pitchFamily="18" charset="0"/>
                <a:cs typeface="Times New Roman" panose="02020603050405020304" pitchFamily="18" charset="0"/>
              </a:rPr>
              <a:t>a</a:t>
            </a:r>
            <a:r>
              <a:rPr lang="tr-TR" sz="2400" dirty="0" err="1">
                <a:solidFill>
                  <a:srgbClr val="FF0000"/>
                </a:solidFill>
                <a:latin typeface="Times New Roman" panose="02020603050405020304" pitchFamily="18" charset="0"/>
                <a:cs typeface="Times New Roman" panose="02020603050405020304" pitchFamily="18" charset="0"/>
              </a:rPr>
              <a:t>TL</a:t>
            </a:r>
            <a:r>
              <a:rPr lang="tr-TR" sz="2400" dirty="0">
                <a:latin typeface="Times New Roman" panose="02020603050405020304" pitchFamily="18" charset="0"/>
                <a:cs typeface="Times New Roman" panose="02020603050405020304" pitchFamily="18" charset="0"/>
              </a:rPr>
              <a:t>: öldür-   </a:t>
            </a:r>
            <a:r>
              <a:rPr lang="ar-AE" sz="2400" dirty="0">
                <a:solidFill>
                  <a:srgbClr val="FF0000"/>
                </a:solidFill>
                <a:latin typeface="Times New Roman" panose="02020603050405020304" pitchFamily="18" charset="0"/>
                <a:cs typeface="Times New Roman" panose="02020603050405020304" pitchFamily="18" charset="0"/>
              </a:rPr>
              <a:t>قتل</a:t>
            </a:r>
            <a:endParaRPr lang="tr-TR" sz="2400" dirty="0">
              <a:solidFill>
                <a:srgbClr val="FF0000"/>
              </a:solidFill>
              <a:latin typeface="Times New Roman" panose="02020603050405020304" pitchFamily="18" charset="0"/>
              <a:cs typeface="Times New Roman" panose="02020603050405020304" pitchFamily="18" charset="0"/>
            </a:endParaRPr>
          </a:p>
          <a:p>
            <a:pPr marL="0" indent="0">
              <a:buNone/>
            </a:pPr>
            <a:r>
              <a:rPr lang="tr-TR" sz="2400" dirty="0" err="1">
                <a:solidFill>
                  <a:srgbClr val="FF0000"/>
                </a:solidFill>
                <a:latin typeface="Times New Roman" panose="02020603050405020304" pitchFamily="18" charset="0"/>
                <a:cs typeface="Times New Roman" panose="02020603050405020304" pitchFamily="18" charset="0"/>
              </a:rPr>
              <a:t>K</a:t>
            </a:r>
            <a:r>
              <a:rPr lang="tr-TR" sz="2400" dirty="0" err="1">
                <a:latin typeface="Times New Roman" panose="02020603050405020304" pitchFamily="18" charset="0"/>
                <a:cs typeface="Times New Roman" panose="02020603050405020304" pitchFamily="18" charset="0"/>
              </a:rPr>
              <a:t>â</a:t>
            </a:r>
            <a:r>
              <a:rPr lang="tr-TR" sz="2400" dirty="0" err="1">
                <a:solidFill>
                  <a:srgbClr val="FF0000"/>
                </a:solidFill>
                <a:latin typeface="Times New Roman" panose="02020603050405020304" pitchFamily="18" charset="0"/>
                <a:cs typeface="Times New Roman" panose="02020603050405020304" pitchFamily="18" charset="0"/>
              </a:rPr>
              <a:t>T</a:t>
            </a:r>
            <a:r>
              <a:rPr lang="tr-TR" sz="2400" dirty="0" err="1">
                <a:latin typeface="Times New Roman" panose="02020603050405020304" pitchFamily="18" charset="0"/>
                <a:cs typeface="Times New Roman" panose="02020603050405020304" pitchFamily="18" charset="0"/>
              </a:rPr>
              <a:t>i</a:t>
            </a:r>
            <a:r>
              <a:rPr lang="tr-TR" sz="2400" dirty="0" err="1">
                <a:solidFill>
                  <a:srgbClr val="FF0000"/>
                </a:solidFill>
                <a:latin typeface="Times New Roman" panose="02020603050405020304" pitchFamily="18" charset="0"/>
                <a:cs typeface="Times New Roman" panose="02020603050405020304" pitchFamily="18" charset="0"/>
              </a:rPr>
              <a:t>L</a:t>
            </a:r>
            <a:r>
              <a:rPr lang="tr-TR" sz="2400" dirty="0">
                <a:latin typeface="Times New Roman" panose="02020603050405020304" pitchFamily="18" charset="0"/>
                <a:cs typeface="Times New Roman" panose="02020603050405020304" pitchFamily="18" charset="0"/>
              </a:rPr>
              <a:t>: öldüren </a:t>
            </a:r>
            <a:r>
              <a:rPr lang="ar-AE" sz="2400" dirty="0">
                <a:solidFill>
                  <a:srgbClr val="FF0000"/>
                </a:solidFill>
                <a:latin typeface="Times New Roman" panose="02020603050405020304" pitchFamily="18" charset="0"/>
                <a:cs typeface="Times New Roman" panose="02020603050405020304" pitchFamily="18" charset="0"/>
              </a:rPr>
              <a:t>ق</a:t>
            </a:r>
            <a:r>
              <a:rPr lang="ar-AE" sz="2400" dirty="0">
                <a:latin typeface="Times New Roman" panose="02020603050405020304" pitchFamily="18" charset="0"/>
                <a:cs typeface="Times New Roman" panose="02020603050405020304" pitchFamily="18" charset="0"/>
              </a:rPr>
              <a:t>ا</a:t>
            </a:r>
            <a:r>
              <a:rPr lang="ar-AE" sz="2400" dirty="0">
                <a:solidFill>
                  <a:srgbClr val="FF0000"/>
                </a:solidFill>
                <a:latin typeface="Times New Roman" panose="02020603050405020304" pitchFamily="18" charset="0"/>
                <a:cs typeface="Times New Roman" panose="02020603050405020304" pitchFamily="18" charset="0"/>
              </a:rPr>
              <a:t>تل</a:t>
            </a:r>
            <a:endParaRPr lang="tr-TR" sz="2400" dirty="0">
              <a:solidFill>
                <a:srgbClr val="FF0000"/>
              </a:solidFill>
              <a:latin typeface="Times New Roman" panose="02020603050405020304" pitchFamily="18" charset="0"/>
              <a:cs typeface="Times New Roman" panose="02020603050405020304" pitchFamily="18" charset="0"/>
            </a:endParaRPr>
          </a:p>
          <a:p>
            <a:pPr marL="0" indent="0">
              <a:buNone/>
            </a:pPr>
            <a:r>
              <a:rPr lang="tr-TR" sz="2400" dirty="0" err="1">
                <a:latin typeface="Times New Roman" panose="02020603050405020304" pitchFamily="18" charset="0"/>
                <a:cs typeface="Times New Roman" panose="02020603050405020304" pitchFamily="18" charset="0"/>
              </a:rPr>
              <a:t>ma</a:t>
            </a:r>
            <a:r>
              <a:rPr lang="tr-TR" sz="2400" dirty="0" err="1">
                <a:solidFill>
                  <a:srgbClr val="FF0000"/>
                </a:solidFill>
                <a:latin typeface="Times New Roman" panose="02020603050405020304" pitchFamily="18" charset="0"/>
                <a:cs typeface="Times New Roman" panose="02020603050405020304" pitchFamily="18" charset="0"/>
              </a:rPr>
              <a:t>KT</a:t>
            </a:r>
            <a:r>
              <a:rPr lang="tr-TR" sz="2400" dirty="0" err="1">
                <a:latin typeface="Times New Roman" panose="02020603050405020304" pitchFamily="18" charset="0"/>
                <a:cs typeface="Times New Roman" panose="02020603050405020304" pitchFamily="18" charset="0"/>
              </a:rPr>
              <a:t>u</a:t>
            </a:r>
            <a:r>
              <a:rPr lang="tr-TR" sz="2400" dirty="0" err="1">
                <a:solidFill>
                  <a:srgbClr val="FF0000"/>
                </a:solidFill>
                <a:latin typeface="Times New Roman" panose="02020603050405020304" pitchFamily="18" charset="0"/>
                <a:cs typeface="Times New Roman" panose="02020603050405020304" pitchFamily="18" charset="0"/>
              </a:rPr>
              <a:t>L</a:t>
            </a:r>
            <a:r>
              <a:rPr lang="tr-TR" sz="2400" dirty="0">
                <a:latin typeface="Times New Roman" panose="02020603050405020304" pitchFamily="18" charset="0"/>
                <a:cs typeface="Times New Roman" panose="02020603050405020304" pitchFamily="18" charset="0"/>
              </a:rPr>
              <a:t>: öldürülen </a:t>
            </a:r>
            <a:r>
              <a:rPr lang="ar-AE" sz="2400" dirty="0">
                <a:latin typeface="Times New Roman" panose="02020603050405020304" pitchFamily="18" charset="0"/>
                <a:cs typeface="Times New Roman" panose="02020603050405020304" pitchFamily="18" charset="0"/>
              </a:rPr>
              <a:t>م</a:t>
            </a:r>
            <a:r>
              <a:rPr lang="ar-AE" sz="2400" dirty="0">
                <a:solidFill>
                  <a:srgbClr val="FF0000"/>
                </a:solidFill>
                <a:latin typeface="Times New Roman" panose="02020603050405020304" pitchFamily="18" charset="0"/>
                <a:cs typeface="Times New Roman" panose="02020603050405020304" pitchFamily="18" charset="0"/>
              </a:rPr>
              <a:t>قت</a:t>
            </a:r>
            <a:r>
              <a:rPr lang="ar-AE" sz="2400" dirty="0">
                <a:latin typeface="Times New Roman" panose="02020603050405020304" pitchFamily="18" charset="0"/>
                <a:cs typeface="Times New Roman" panose="02020603050405020304" pitchFamily="18" charset="0"/>
              </a:rPr>
              <a:t>و</a:t>
            </a:r>
            <a:r>
              <a:rPr lang="ar-AE" sz="2400" dirty="0">
                <a:solidFill>
                  <a:srgbClr val="FF0000"/>
                </a:solidFill>
                <a:latin typeface="Times New Roman" panose="02020603050405020304" pitchFamily="18" charset="0"/>
                <a:cs typeface="Times New Roman" panose="02020603050405020304" pitchFamily="18" charset="0"/>
              </a:rPr>
              <a:t>ل</a:t>
            </a:r>
            <a:endParaRPr lang="tr-TR" sz="2400" dirty="0">
              <a:solidFill>
                <a:srgbClr val="FF0000"/>
              </a:solidFill>
              <a:latin typeface="Times New Roman" panose="02020603050405020304" pitchFamily="18" charset="0"/>
              <a:cs typeface="Times New Roman" panose="02020603050405020304" pitchFamily="18" charset="0"/>
            </a:endParaRPr>
          </a:p>
          <a:p>
            <a:pPr marL="0" indent="0">
              <a:buNone/>
            </a:pPr>
            <a:endParaRPr lang="tr-TR" dirty="0">
              <a:solidFill>
                <a:srgbClr val="FF0000"/>
              </a:solidFill>
            </a:endParaRPr>
          </a:p>
          <a:p>
            <a:pPr marL="0" indent="0">
              <a:buNone/>
            </a:pPr>
            <a:r>
              <a:rPr lang="tr-TR" dirty="0" err="1">
                <a:solidFill>
                  <a:srgbClr val="FF0000"/>
                </a:solidFill>
              </a:rPr>
              <a:t>D</a:t>
            </a:r>
            <a:r>
              <a:rPr lang="tr-TR" dirty="0" err="1"/>
              <a:t>e</a:t>
            </a:r>
            <a:r>
              <a:rPr lang="tr-TR" dirty="0" err="1">
                <a:solidFill>
                  <a:srgbClr val="FF0000"/>
                </a:solidFill>
              </a:rPr>
              <a:t>RS</a:t>
            </a:r>
            <a:endParaRPr lang="tr-TR" dirty="0">
              <a:solidFill>
                <a:srgbClr val="FF0000"/>
              </a:solidFill>
            </a:endParaRPr>
          </a:p>
          <a:p>
            <a:pPr marL="0" indent="0">
              <a:buNone/>
            </a:pPr>
            <a:r>
              <a:rPr lang="tr-TR" dirty="0" err="1"/>
              <a:t>me</a:t>
            </a:r>
            <a:r>
              <a:rPr lang="tr-TR" dirty="0" err="1">
                <a:solidFill>
                  <a:srgbClr val="FF0000"/>
                </a:solidFill>
              </a:rPr>
              <a:t>DR</a:t>
            </a:r>
            <a:r>
              <a:rPr lang="tr-TR" dirty="0" err="1"/>
              <a:t>e</a:t>
            </a:r>
            <a:r>
              <a:rPr lang="tr-TR" dirty="0" err="1">
                <a:solidFill>
                  <a:srgbClr val="FF0000"/>
                </a:solidFill>
              </a:rPr>
              <a:t>S</a:t>
            </a:r>
            <a:r>
              <a:rPr lang="tr-TR" dirty="0" err="1"/>
              <a:t>e</a:t>
            </a:r>
            <a:r>
              <a:rPr lang="tr-TR" dirty="0"/>
              <a:t>: ders verilen yer</a:t>
            </a:r>
          </a:p>
          <a:p>
            <a:pPr marL="0" indent="0">
              <a:buNone/>
            </a:pPr>
            <a:r>
              <a:rPr lang="tr-TR" dirty="0" err="1"/>
              <a:t>mü</a:t>
            </a:r>
            <a:r>
              <a:rPr lang="tr-TR" dirty="0" err="1">
                <a:solidFill>
                  <a:srgbClr val="FF0000"/>
                </a:solidFill>
              </a:rPr>
              <a:t>D</a:t>
            </a:r>
            <a:r>
              <a:rPr lang="tr-TR" dirty="0" err="1"/>
              <a:t>e</a:t>
            </a:r>
            <a:r>
              <a:rPr lang="tr-TR" dirty="0" err="1">
                <a:solidFill>
                  <a:srgbClr val="FF0000"/>
                </a:solidFill>
              </a:rPr>
              <a:t>RR</a:t>
            </a:r>
            <a:r>
              <a:rPr lang="tr-TR" dirty="0" err="1"/>
              <a:t>i</a:t>
            </a:r>
            <a:r>
              <a:rPr lang="tr-TR" dirty="0" err="1">
                <a:solidFill>
                  <a:srgbClr val="FF0000"/>
                </a:solidFill>
              </a:rPr>
              <a:t>S</a:t>
            </a:r>
            <a:r>
              <a:rPr lang="tr-TR" dirty="0"/>
              <a:t>: ders veren kişi</a:t>
            </a:r>
          </a:p>
          <a:p>
            <a:pPr marL="0" indent="0">
              <a:buNone/>
            </a:pPr>
            <a:r>
              <a:rPr lang="tr-TR" dirty="0" err="1"/>
              <a:t>te</a:t>
            </a:r>
            <a:r>
              <a:rPr lang="tr-TR" dirty="0" err="1">
                <a:solidFill>
                  <a:srgbClr val="FF0000"/>
                </a:solidFill>
              </a:rPr>
              <a:t>DR</a:t>
            </a:r>
            <a:r>
              <a:rPr lang="tr-TR" dirty="0" err="1"/>
              <a:t>i</a:t>
            </a:r>
            <a:r>
              <a:rPr lang="tr-TR" dirty="0" err="1">
                <a:solidFill>
                  <a:srgbClr val="FF0000"/>
                </a:solidFill>
              </a:rPr>
              <a:t>S</a:t>
            </a:r>
            <a:r>
              <a:rPr lang="tr-TR" dirty="0" err="1"/>
              <a:t>at</a:t>
            </a:r>
            <a:r>
              <a:rPr lang="tr-TR" dirty="0"/>
              <a:t>: dersler, eğitim-öğretim faaliyetleri</a:t>
            </a:r>
          </a:p>
          <a:p>
            <a:pPr marL="0" indent="0">
              <a:buNone/>
            </a:pPr>
            <a:endParaRPr lang="tr-TR" dirty="0">
              <a:solidFill>
                <a:srgbClr val="FF0000"/>
              </a:solidFill>
            </a:endParaRPr>
          </a:p>
        </p:txBody>
      </p:sp>
    </p:spTree>
    <p:extLst>
      <p:ext uri="{BB962C8B-B14F-4D97-AF65-F5344CB8AC3E}">
        <p14:creationId xmlns:p14="http://schemas.microsoft.com/office/powerpoint/2010/main" val="574717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6AA3D4-14E8-4A9E-B6FE-0E821B3658E6}"/>
              </a:ext>
            </a:extLst>
          </p:cNvPr>
          <p:cNvSpPr>
            <a:spLocks noGrp="1"/>
          </p:cNvSpPr>
          <p:nvPr>
            <p:ph type="title"/>
          </p:nvPr>
        </p:nvSpPr>
        <p:spPr/>
        <p:txBody>
          <a:bodyPr>
            <a:normAutofit/>
          </a:bodyPr>
          <a:lstStyle/>
          <a:p>
            <a:r>
              <a:rPr lang="tr-TR" altLang="tr-TR" sz="3200" b="1" dirty="0">
                <a:solidFill>
                  <a:srgbClr val="FF0000"/>
                </a:solidFill>
                <a:latin typeface="Times New Roman" panose="02020603050405020304" pitchFamily="18" charset="0"/>
                <a:cs typeface="Times New Roman" panose="02020603050405020304" pitchFamily="18" charset="0"/>
              </a:rPr>
              <a:t>B</a:t>
            </a:r>
            <a:r>
              <a:rPr kumimoji="0" lang="tr-TR" altLang="tr-TR" sz="3200" b="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 KÖKENLERİNE GÖRE DİLLER</a:t>
            </a:r>
            <a:endParaRPr lang="tr-TR" sz="3200" dirty="0"/>
          </a:p>
        </p:txBody>
      </p:sp>
      <p:sp>
        <p:nvSpPr>
          <p:cNvPr id="3" name="İçerik Yer Tutucusu 2">
            <a:extLst>
              <a:ext uri="{FF2B5EF4-FFF2-40B4-BE49-F238E27FC236}">
                <a16:creationId xmlns:a16="http://schemas.microsoft.com/office/drawing/2014/main" id="{BEE7D03A-6F23-4590-B942-2BBE62954309}"/>
              </a:ext>
            </a:extLst>
          </p:cNvPr>
          <p:cNvSpPr>
            <a:spLocks noGrp="1"/>
          </p:cNvSpPr>
          <p:nvPr>
            <p:ph idx="1"/>
          </p:nvPr>
        </p:nvSpPr>
        <p:spPr/>
        <p:txBody>
          <a:bodyPr>
            <a:normAutofit lnSpcReduction="10000"/>
          </a:bodyPr>
          <a:lstStyle/>
          <a:p>
            <a:pPr marL="0" indent="0">
              <a:lnSpc>
                <a:spcPct val="150000"/>
              </a:lnSpc>
              <a:buNone/>
            </a:pPr>
            <a:r>
              <a:rPr lang="tr-TR" altLang="tr-TR" sz="2400" dirty="0">
                <a:latin typeface="Times New Roman" panose="02020603050405020304" pitchFamily="18" charset="0"/>
                <a:cs typeface="Times New Roman" panose="02020603050405020304" pitchFamily="18" charset="0"/>
              </a:rPr>
              <a:t>Köken (kaynak) bakımından birbirine yakın, aynı kaynaktan çıktığı düşünülen akraba diller </a:t>
            </a:r>
            <a:r>
              <a:rPr lang="tr-TR" altLang="tr-TR" sz="2400" b="1" dirty="0">
                <a:latin typeface="Times New Roman" panose="02020603050405020304" pitchFamily="18" charset="0"/>
                <a:cs typeface="Times New Roman" panose="02020603050405020304" pitchFamily="18" charset="0"/>
              </a:rPr>
              <a:t>dil ailelerini </a:t>
            </a:r>
            <a:r>
              <a:rPr lang="tr-TR" altLang="tr-TR" sz="2400" dirty="0">
                <a:latin typeface="Times New Roman" panose="02020603050405020304" pitchFamily="18" charset="0"/>
                <a:cs typeface="Times New Roman" panose="02020603050405020304" pitchFamily="18" charset="0"/>
              </a:rPr>
              <a:t>oluşturlar. Dil ailesi ifadesi, dillerin köken akrabalığını belirtmeye yarar. Bu terim, akraba dilleri konuşan milletlerin aynı soydan geldikleri anlamını taşımaz. Aynı dil ailesindeki dilleri konuşan milletlerin bazıları akraba, bazıları ise akraba değildir.</a:t>
            </a:r>
            <a:br>
              <a:rPr lang="tr-TR" altLang="tr-TR" dirty="0">
                <a:solidFill>
                  <a:srgbClr val="0000CC"/>
                </a:solidFill>
                <a:latin typeface="Times New Roman" panose="02020603050405020304" pitchFamily="18" charset="0"/>
                <a:cs typeface="Times New Roman" panose="02020603050405020304" pitchFamily="18" charset="0"/>
              </a:rPr>
            </a:br>
            <a:r>
              <a:rPr lang="tr-TR" altLang="tr-TR" sz="2400" dirty="0">
                <a:latin typeface="Times New Roman" panose="02020603050405020304" pitchFamily="18" charset="0"/>
                <a:cs typeface="Times New Roman" panose="02020603050405020304" pitchFamily="18" charset="0"/>
              </a:rPr>
              <a:t>Aynı dil ailesinden gelen diller arasındaki akrabalık derece derecedir.</a:t>
            </a:r>
          </a:p>
          <a:p>
            <a:pPr marL="0" indent="0">
              <a:lnSpc>
                <a:spcPct val="150000"/>
              </a:lnSpc>
              <a:buNone/>
            </a:pPr>
            <a:r>
              <a:rPr lang="tr-TR" sz="2400" dirty="0">
                <a:latin typeface="Times New Roman" panose="02020603050405020304" pitchFamily="18" charset="0"/>
                <a:cs typeface="Times New Roman" panose="02020603050405020304" pitchFamily="18" charset="0"/>
              </a:rPr>
              <a:t>Aynı dil ailesine mensup İngilizce ile Farsça uzak akraba, aynı dil ailesine mensup Almanca ile İngilizce ise yakın akrabadırlar.</a:t>
            </a:r>
          </a:p>
        </p:txBody>
      </p:sp>
    </p:spTree>
    <p:extLst>
      <p:ext uri="{BB962C8B-B14F-4D97-AF65-F5344CB8AC3E}">
        <p14:creationId xmlns:p14="http://schemas.microsoft.com/office/powerpoint/2010/main" val="3885499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6BD9E0-47AA-4B69-8B8A-DF805ABB0294}"/>
              </a:ext>
            </a:extLst>
          </p:cNvPr>
          <p:cNvSpPr>
            <a:spLocks noGrp="1"/>
          </p:cNvSpPr>
          <p:nvPr>
            <p:ph type="title"/>
          </p:nvPr>
        </p:nvSpPr>
        <p:spPr/>
        <p:txBody>
          <a:bodyPr>
            <a:normAutofit/>
          </a:bodyPr>
          <a:lstStyle/>
          <a:p>
            <a:r>
              <a:rPr lang="tr-TR" altLang="tr-TR" sz="3200" b="1" dirty="0">
                <a:solidFill>
                  <a:srgbClr val="FF0000"/>
                </a:solidFill>
                <a:latin typeface="Times New Roman" panose="02020603050405020304" pitchFamily="18" charset="0"/>
                <a:cs typeface="Times New Roman" panose="02020603050405020304" pitchFamily="18" charset="0"/>
              </a:rPr>
              <a:t>B</a:t>
            </a:r>
            <a:r>
              <a:rPr kumimoji="0" lang="tr-TR" altLang="tr-TR" sz="3200" b="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 KÖKENLERİNE GÖRE DİLLER</a:t>
            </a:r>
            <a:endParaRPr lang="tr-TR" sz="3200" dirty="0"/>
          </a:p>
        </p:txBody>
      </p:sp>
      <p:sp>
        <p:nvSpPr>
          <p:cNvPr id="3" name="İçerik Yer Tutucusu 2">
            <a:extLst>
              <a:ext uri="{FF2B5EF4-FFF2-40B4-BE49-F238E27FC236}">
                <a16:creationId xmlns:a16="http://schemas.microsoft.com/office/drawing/2014/main" id="{9A3F6231-96D0-4751-A25E-2B767F866F7C}"/>
              </a:ext>
            </a:extLst>
          </p:cNvPr>
          <p:cNvSpPr>
            <a:spLocks noGrp="1"/>
          </p:cNvSpPr>
          <p:nvPr>
            <p:ph idx="1"/>
          </p:nvPr>
        </p:nvSpPr>
        <p:spPr/>
        <p:txBody>
          <a:bodyPr>
            <a:normAutofit/>
          </a:bodyPr>
          <a:lstStyle/>
          <a:p>
            <a:pPr marL="0" indent="0" algn="just">
              <a:buNone/>
            </a:pPr>
            <a:r>
              <a:rPr lang="tr-TR" sz="2400" i="0" u="none" strike="noStrike" baseline="0" dirty="0">
                <a:latin typeface="Times New Roman" panose="02020603050405020304" pitchFamily="18" charset="0"/>
                <a:cs typeface="Times New Roman" panose="02020603050405020304" pitchFamily="18" charset="0"/>
              </a:rPr>
              <a:t>Kökenlerine (kaynaklarına) göre başlıca dil aileleri şöyle sıralanabilir:</a:t>
            </a:r>
          </a:p>
          <a:p>
            <a:pPr marL="0" indent="0" algn="just">
              <a:buNone/>
            </a:pPr>
            <a:r>
              <a:rPr lang="tr-TR" sz="2400" i="0" u="none" strike="noStrike" baseline="0" dirty="0">
                <a:latin typeface="Times New Roman" panose="02020603050405020304" pitchFamily="18" charset="0"/>
                <a:cs typeface="Times New Roman" panose="02020603050405020304" pitchFamily="18" charset="0"/>
              </a:rPr>
              <a:t>1. Hint-Avrupa Dil Ailesi</a:t>
            </a:r>
          </a:p>
          <a:p>
            <a:pPr marL="0" indent="0">
              <a:buNone/>
            </a:pPr>
            <a:r>
              <a:rPr lang="tr-TR" sz="2400" i="0" u="none" strike="noStrike" baseline="0" dirty="0">
                <a:latin typeface="Times New Roman" panose="02020603050405020304" pitchFamily="18" charset="0"/>
                <a:cs typeface="Times New Roman" panose="02020603050405020304" pitchFamily="18" charset="0"/>
              </a:rPr>
              <a:t>2. Afro Asyatik Diller (Hami-Sami Dil Ailesi)</a:t>
            </a:r>
          </a:p>
          <a:p>
            <a:pPr marL="0" indent="0">
              <a:buNone/>
            </a:pPr>
            <a:r>
              <a:rPr lang="tr-TR" sz="2400" i="0" u="none" strike="noStrike" baseline="0" dirty="0">
                <a:latin typeface="Times New Roman" panose="02020603050405020304" pitchFamily="18" charset="0"/>
                <a:cs typeface="Times New Roman" panose="02020603050405020304" pitchFamily="18" charset="0"/>
              </a:rPr>
              <a:t>3. Çin-Tibet Dil Ailesi</a:t>
            </a:r>
          </a:p>
          <a:p>
            <a:pPr marL="0" indent="0">
              <a:buNone/>
            </a:pPr>
            <a:r>
              <a:rPr lang="tr-TR" sz="2400" i="0" u="none" strike="noStrike" baseline="0" dirty="0">
                <a:latin typeface="Times New Roman" panose="02020603050405020304" pitchFamily="18" charset="0"/>
                <a:cs typeface="Times New Roman" panose="02020603050405020304" pitchFamily="18" charset="0"/>
              </a:rPr>
              <a:t>4. Bantu Dil Ailesi</a:t>
            </a:r>
          </a:p>
          <a:p>
            <a:pPr marL="0" indent="0">
              <a:buNone/>
            </a:pPr>
            <a:r>
              <a:rPr lang="tr-TR" sz="2400" i="0" u="none" strike="noStrike" baseline="0" dirty="0">
                <a:latin typeface="Times New Roman" panose="02020603050405020304" pitchFamily="18" charset="0"/>
                <a:cs typeface="Times New Roman" panose="02020603050405020304" pitchFamily="18" charset="0"/>
              </a:rPr>
              <a:t>5. </a:t>
            </a:r>
            <a:r>
              <a:rPr lang="tr-TR" sz="2400" dirty="0">
                <a:latin typeface="Times New Roman" panose="02020603050405020304" pitchFamily="18" charset="0"/>
                <a:cs typeface="Times New Roman" panose="02020603050405020304" pitchFamily="18" charset="0"/>
              </a:rPr>
              <a:t>Kafkas</a:t>
            </a:r>
            <a:r>
              <a:rPr lang="tr-TR" sz="2400" i="0" u="none" strike="noStrike" baseline="0" dirty="0">
                <a:latin typeface="Times New Roman" panose="02020603050405020304" pitchFamily="18" charset="0"/>
                <a:cs typeface="Times New Roman" panose="02020603050405020304" pitchFamily="18" charset="0"/>
              </a:rPr>
              <a:t> Dil Ailesi</a:t>
            </a:r>
          </a:p>
          <a:p>
            <a:pPr marL="0" indent="0">
              <a:buNone/>
            </a:pPr>
            <a:r>
              <a:rPr lang="tr-TR" sz="2400" i="0" u="none" strike="noStrike" baseline="0" dirty="0">
                <a:latin typeface="Times New Roman" panose="02020603050405020304" pitchFamily="18" charset="0"/>
                <a:cs typeface="Times New Roman" panose="02020603050405020304" pitchFamily="18" charset="0"/>
              </a:rPr>
              <a:t>6</a:t>
            </a:r>
            <a:r>
              <a:rPr lang="tr-TR" sz="2400" dirty="0">
                <a:latin typeface="Times New Roman" panose="02020603050405020304" pitchFamily="18" charset="0"/>
                <a:cs typeface="Times New Roman" panose="02020603050405020304" pitchFamily="18" charset="0"/>
              </a:rPr>
              <a:t>. Ural-Altay Dil Ailesi</a:t>
            </a:r>
          </a:p>
          <a:p>
            <a:pPr marL="0" indent="0">
              <a:buNone/>
            </a:pPr>
            <a:r>
              <a:rPr lang="tr-TR" sz="2400" i="0" u="none" strike="noStrike" baseline="0" dirty="0">
                <a:latin typeface="Times New Roman" panose="02020603050405020304" pitchFamily="18" charset="0"/>
                <a:cs typeface="Times New Roman" panose="02020603050405020304" pitchFamily="18" charset="0"/>
              </a:rPr>
              <a:t>7. </a:t>
            </a:r>
            <a:r>
              <a:rPr lang="tr-TR" sz="2400" dirty="0">
                <a:latin typeface="Times New Roman" panose="02020603050405020304" pitchFamily="18" charset="0"/>
                <a:cs typeface="Times New Roman" panose="02020603050405020304" pitchFamily="18" charset="0"/>
              </a:rPr>
              <a:t>Avustronezya Dil Ailesi</a:t>
            </a:r>
          </a:p>
          <a:p>
            <a:pPr marL="0" indent="0">
              <a:buNone/>
            </a:pPr>
            <a:r>
              <a:rPr lang="tr-TR" sz="2400" i="0" u="none" strike="noStrike" baseline="0" dirty="0">
                <a:latin typeface="Times New Roman" panose="02020603050405020304" pitchFamily="18" charset="0"/>
                <a:cs typeface="Times New Roman" panose="02020603050405020304" pitchFamily="18" charset="0"/>
              </a:rPr>
              <a:t>8. Diğer Diller</a:t>
            </a:r>
          </a:p>
          <a:p>
            <a:pPr marL="0" indent="0">
              <a:buNone/>
            </a:pPr>
            <a:endParaRPr lang="tr-TR" dirty="0"/>
          </a:p>
        </p:txBody>
      </p:sp>
    </p:spTree>
    <p:extLst>
      <p:ext uri="{BB962C8B-B14F-4D97-AF65-F5344CB8AC3E}">
        <p14:creationId xmlns:p14="http://schemas.microsoft.com/office/powerpoint/2010/main" val="2827935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46E903-47D4-42A2-A812-980EFDA7E870}"/>
              </a:ext>
            </a:extLst>
          </p:cNvPr>
          <p:cNvSpPr>
            <a:spLocks noGrp="1"/>
          </p:cNvSpPr>
          <p:nvPr>
            <p:ph type="title"/>
          </p:nvPr>
        </p:nvSpPr>
        <p:spPr/>
        <p:txBody>
          <a:bodyPr/>
          <a:lstStyle/>
          <a:p>
            <a:r>
              <a:rPr kumimoji="0" lang="tr-TR" altLang="tr-TR" sz="3200" b="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B. KÖKENLERİNE GÖRE DİLLER</a:t>
            </a:r>
            <a:br>
              <a:rPr kumimoji="0" lang="tr-TR" altLang="tr-TR" sz="3200" b="1" i="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br>
            <a:r>
              <a:rPr kumimoji="0" lang="tr-TR" altLang="tr-TR" sz="3200" i="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1. Hint-Avrupa Dilleri Ailesi</a:t>
            </a:r>
            <a:endParaRPr lang="tr-TR" dirty="0"/>
          </a:p>
        </p:txBody>
      </p:sp>
      <p:sp>
        <p:nvSpPr>
          <p:cNvPr id="3" name="İçerik Yer Tutucusu 2">
            <a:extLst>
              <a:ext uri="{FF2B5EF4-FFF2-40B4-BE49-F238E27FC236}">
                <a16:creationId xmlns:a16="http://schemas.microsoft.com/office/drawing/2014/main" id="{C67B2CA3-1F26-4878-A8A8-4811FFEBA5E5}"/>
              </a:ext>
            </a:extLst>
          </p:cNvPr>
          <p:cNvSpPr>
            <a:spLocks noGrp="1"/>
          </p:cNvSpPr>
          <p:nvPr>
            <p:ph idx="1"/>
          </p:nvPr>
        </p:nvSpPr>
        <p:spPr>
          <a:xfrm>
            <a:off x="838200" y="1520456"/>
            <a:ext cx="10515600" cy="4972419"/>
          </a:xfrm>
        </p:spPr>
        <p:txBody>
          <a:bodyPr>
            <a:normAutofit fontScale="55000" lnSpcReduction="20000"/>
          </a:bodyPr>
          <a:lstStyle/>
          <a:p>
            <a:pPr marL="0" indent="0">
              <a:buNone/>
            </a:pPr>
            <a:r>
              <a:rPr lang="tr-TR" b="1" dirty="0">
                <a:latin typeface="Times New Roman" panose="02020603050405020304" pitchFamily="18" charset="0"/>
                <a:cs typeface="Times New Roman" panose="02020603050405020304" pitchFamily="18" charset="0"/>
              </a:rPr>
              <a:t>	</a:t>
            </a:r>
            <a:r>
              <a:rPr lang="tr-TR" sz="3800" b="1" dirty="0">
                <a:latin typeface="Times New Roman" panose="02020603050405020304" pitchFamily="18" charset="0"/>
                <a:cs typeface="Times New Roman" panose="02020603050405020304" pitchFamily="18" charset="0"/>
              </a:rPr>
              <a:t>a) Avrupa Kolu: </a:t>
            </a:r>
          </a:p>
          <a:p>
            <a:pPr marL="0" indent="0">
              <a:lnSpc>
                <a:spcPct val="150000"/>
              </a:lnSpc>
              <a:buNone/>
            </a:pPr>
            <a:r>
              <a:rPr lang="tr-TR" altLang="tr-TR" sz="3800" b="1" i="1" dirty="0">
                <a:latin typeface="Times New Roman" panose="02020603050405020304" pitchFamily="18" charset="0"/>
                <a:cs typeface="Times New Roman" panose="02020603050405020304" pitchFamily="18" charset="0"/>
              </a:rPr>
              <a:t>Germen dilleri</a:t>
            </a:r>
            <a:r>
              <a:rPr lang="tr-TR" altLang="tr-TR" sz="3800" b="1" dirty="0">
                <a:latin typeface="Times New Roman" panose="02020603050405020304" pitchFamily="18" charset="0"/>
                <a:cs typeface="Times New Roman" panose="02020603050405020304" pitchFamily="18" charset="0"/>
              </a:rPr>
              <a:t>:</a:t>
            </a:r>
            <a:r>
              <a:rPr lang="tr-TR" altLang="tr-TR" sz="3800" dirty="0">
                <a:latin typeface="Times New Roman" panose="02020603050405020304" pitchFamily="18" charset="0"/>
                <a:cs typeface="Times New Roman" panose="02020603050405020304" pitchFamily="18" charset="0"/>
              </a:rPr>
              <a:t> İngilizce, Almanca, Felemenkçe, İskandinav dilleri.</a:t>
            </a:r>
            <a:br>
              <a:rPr lang="tr-TR" altLang="tr-TR" sz="3800" b="1" i="1" dirty="0">
                <a:latin typeface="Times New Roman" panose="02020603050405020304" pitchFamily="18" charset="0"/>
                <a:cs typeface="Times New Roman" panose="02020603050405020304" pitchFamily="18" charset="0"/>
              </a:rPr>
            </a:br>
            <a:r>
              <a:rPr lang="tr-TR" altLang="tr-TR" sz="3800" b="1" i="1" dirty="0">
                <a:latin typeface="Times New Roman" panose="02020603050405020304" pitchFamily="18" charset="0"/>
                <a:cs typeface="Times New Roman" panose="02020603050405020304" pitchFamily="18" charset="0"/>
              </a:rPr>
              <a:t>Roman dilleri:</a:t>
            </a:r>
            <a:r>
              <a:rPr lang="tr-TR" altLang="tr-TR" sz="3800" dirty="0">
                <a:latin typeface="Times New Roman" panose="02020603050405020304" pitchFamily="18" charset="0"/>
                <a:cs typeface="Times New Roman" panose="02020603050405020304" pitchFamily="18" charset="0"/>
              </a:rPr>
              <a:t> Fransızca, İspanyolca, İtalyanca, Portekizce, Rumence. Bu kolun ana dili, </a:t>
            </a:r>
            <a:r>
              <a:rPr lang="tr-TR" altLang="tr-TR" sz="3800" dirty="0" err="1">
                <a:latin typeface="Times New Roman" panose="02020603050405020304" pitchFamily="18" charset="0"/>
                <a:cs typeface="Times New Roman" panose="02020603050405020304" pitchFamily="18" charset="0"/>
              </a:rPr>
              <a:t>Lâtincedir</a:t>
            </a:r>
            <a:r>
              <a:rPr lang="tr-TR" altLang="tr-TR" sz="3800" dirty="0">
                <a:latin typeface="Times New Roman" panose="02020603050405020304" pitchFamily="18" charset="0"/>
                <a:cs typeface="Times New Roman" panose="02020603050405020304" pitchFamily="18" charset="0"/>
              </a:rPr>
              <a:t>.</a:t>
            </a:r>
            <a:br>
              <a:rPr lang="tr-TR" altLang="tr-TR" sz="3800" b="1" i="1" dirty="0">
                <a:latin typeface="Times New Roman" panose="02020603050405020304" pitchFamily="18" charset="0"/>
                <a:cs typeface="Times New Roman" panose="02020603050405020304" pitchFamily="18" charset="0"/>
              </a:rPr>
            </a:br>
            <a:r>
              <a:rPr lang="tr-TR" altLang="tr-TR" sz="3800" b="1" i="1" dirty="0" err="1">
                <a:latin typeface="Times New Roman" panose="02020603050405020304" pitchFamily="18" charset="0"/>
                <a:cs typeface="Times New Roman" panose="02020603050405020304" pitchFamily="18" charset="0"/>
              </a:rPr>
              <a:t>İslâv</a:t>
            </a:r>
            <a:r>
              <a:rPr lang="tr-TR" altLang="tr-TR" sz="3800" b="1" i="1" dirty="0">
                <a:latin typeface="Times New Roman" panose="02020603050405020304" pitchFamily="18" charset="0"/>
                <a:cs typeface="Times New Roman" panose="02020603050405020304" pitchFamily="18" charset="0"/>
              </a:rPr>
              <a:t> dilleri:</a:t>
            </a:r>
            <a:r>
              <a:rPr lang="tr-TR" altLang="tr-TR" sz="3800" dirty="0">
                <a:latin typeface="Times New Roman" panose="02020603050405020304" pitchFamily="18" charset="0"/>
                <a:cs typeface="Times New Roman" panose="02020603050405020304" pitchFamily="18" charset="0"/>
              </a:rPr>
              <a:t> Rusça, Sırpça, Lehçe, Bulgarca.</a:t>
            </a:r>
            <a:br>
              <a:rPr lang="tr-TR" altLang="tr-TR" sz="3800" dirty="0">
                <a:latin typeface="Times New Roman" panose="02020603050405020304" pitchFamily="18" charset="0"/>
                <a:cs typeface="Times New Roman" panose="02020603050405020304" pitchFamily="18" charset="0"/>
              </a:rPr>
            </a:br>
            <a:r>
              <a:rPr lang="tr-TR" altLang="tr-TR" sz="3800" dirty="0">
                <a:latin typeface="Times New Roman" panose="02020603050405020304" pitchFamily="18" charset="0"/>
                <a:cs typeface="Times New Roman" panose="02020603050405020304" pitchFamily="18" charset="0"/>
              </a:rPr>
              <a:t>	Yunanca, Litvanca, Arnavutça ve Keltçe Hint-Avrupa dil ailesinin Avrupa kolundaki diğer dillerdendir.</a:t>
            </a:r>
          </a:p>
          <a:p>
            <a:pPr marL="0" indent="0">
              <a:lnSpc>
                <a:spcPct val="150000"/>
              </a:lnSpc>
              <a:buNone/>
            </a:pPr>
            <a:r>
              <a:rPr lang="tr-TR" altLang="tr-TR" sz="3800" b="1" dirty="0">
                <a:latin typeface="Times New Roman" panose="02020603050405020304" pitchFamily="18" charset="0"/>
                <a:cs typeface="Times New Roman" panose="02020603050405020304" pitchFamily="18" charset="0"/>
              </a:rPr>
              <a:t>	b) Asya Kolu: </a:t>
            </a:r>
            <a:r>
              <a:rPr kumimoji="0" lang="tr-TR" altLang="tr-TR" sz="3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Bu kolda Hint-İran dilleri yer almaktadır: Tarihî Sanskritçe ile başlıca Hint dilleri; eski, orta ve yeni Farsça. </a:t>
            </a:r>
            <a:r>
              <a:rPr lang="tr-TR" altLang="tr-TR" sz="3800" dirty="0">
                <a:latin typeface="Times New Roman" panose="02020603050405020304" pitchFamily="18" charset="0"/>
                <a:cs typeface="Times New Roman" panose="02020603050405020304" pitchFamily="18" charset="0"/>
              </a:rPr>
              <a:t>Bu grupta yer alan diğer bir dil de Ermenicedir.</a:t>
            </a:r>
            <a:br>
              <a:rPr kumimoji="0" lang="tr-TR" altLang="tr-TR" sz="3800" b="0" i="0" u="none" strike="noStrike" kern="1200" cap="none" spc="0" normalizeH="0" baseline="0" noProof="0" dirty="0">
                <a:ln>
                  <a:noFill/>
                </a:ln>
                <a:solidFill>
                  <a:srgbClr val="0000CC"/>
                </a:solidFill>
                <a:effectLst/>
                <a:uLnTx/>
                <a:uFillTx/>
                <a:latin typeface="Times New Roman" panose="02020603050405020304" pitchFamily="18" charset="0"/>
                <a:cs typeface="Times New Roman" panose="02020603050405020304" pitchFamily="18" charset="0"/>
              </a:rPr>
            </a:br>
            <a:br>
              <a:rPr lang="tr-TR" altLang="tr-TR" sz="3800" b="1" dirty="0">
                <a:solidFill>
                  <a:srgbClr val="0000CC"/>
                </a:solidFill>
                <a:latin typeface="Times New Roman" panose="02020603050405020304" pitchFamily="18" charset="0"/>
                <a:cs typeface="Times New Roman" panose="02020603050405020304" pitchFamily="18" charset="0"/>
              </a:rPr>
            </a:br>
            <a:endParaRPr lang="tr-TR" sz="3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5115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09F244-9AB4-4EFB-A8C9-2D522D3714E8}"/>
              </a:ext>
            </a:extLst>
          </p:cNvPr>
          <p:cNvSpPr>
            <a:spLocks noGrp="1"/>
          </p:cNvSpPr>
          <p:nvPr>
            <p:ph type="title"/>
          </p:nvPr>
        </p:nvSpPr>
        <p:spPr/>
        <p:txBody>
          <a:bodyPr/>
          <a:lstStyle/>
          <a:p>
            <a:r>
              <a:rPr kumimoji="0" lang="tr-TR" altLang="tr-TR" sz="3200" b="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B. KÖKENLERİNE GÖRE DİLLER</a:t>
            </a:r>
            <a:br>
              <a:rPr kumimoji="0" lang="tr-TR" altLang="tr-TR" sz="3200" b="1" i="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br>
            <a:r>
              <a:rPr kumimoji="0" lang="tr-TR" altLang="tr-TR" sz="3200" i="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2. </a:t>
            </a:r>
            <a:r>
              <a:rPr lang="tr-TR" sz="3200" dirty="0">
                <a:solidFill>
                  <a:srgbClr val="FF0000"/>
                </a:solidFill>
                <a:latin typeface="Times New Roman" panose="02020603050405020304" pitchFamily="18" charset="0"/>
                <a:cs typeface="Times New Roman" panose="02020603050405020304" pitchFamily="18" charset="0"/>
              </a:rPr>
              <a:t>Afro-Asyatik Diller (</a:t>
            </a:r>
            <a:r>
              <a:rPr kumimoji="0" lang="tr-TR" altLang="tr-TR" sz="3200"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Hami-Sami Dilleri Ailesi)</a:t>
            </a:r>
            <a:endParaRPr lang="tr-TR" sz="3200" dirty="0">
              <a:solidFill>
                <a:srgbClr val="FF0000"/>
              </a:solidFill>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4C3C07EC-4B79-4504-BDAC-555A3BA2818E}"/>
              </a:ext>
            </a:extLst>
          </p:cNvPr>
          <p:cNvSpPr>
            <a:spLocks noGrp="1"/>
          </p:cNvSpPr>
          <p:nvPr>
            <p:ph idx="1"/>
          </p:nvPr>
        </p:nvSpPr>
        <p:spPr/>
        <p:txBody>
          <a:bodyPr/>
          <a:lstStyle/>
          <a:p>
            <a:pPr marL="0" indent="0">
              <a:lnSpc>
                <a:spcPct val="150000"/>
              </a:lnSpc>
              <a:buNone/>
            </a:pPr>
            <a:r>
              <a:rPr lang="tr-TR" altLang="tr-TR" sz="2400" b="1" dirty="0">
                <a:latin typeface="Times New Roman" panose="02020603050405020304" pitchFamily="18" charset="0"/>
                <a:cs typeface="Times New Roman" panose="02020603050405020304" pitchFamily="18" charset="0"/>
              </a:rPr>
              <a:t>Sami dilleri: </a:t>
            </a:r>
            <a:r>
              <a:rPr lang="tr-TR" altLang="tr-TR" sz="2400" dirty="0">
                <a:latin typeface="Times New Roman" panose="02020603050405020304" pitchFamily="18" charset="0"/>
                <a:cs typeface="Times New Roman" panose="02020603050405020304" pitchFamily="18" charset="0"/>
              </a:rPr>
              <a:t>Arapça, İbranice, Aramca, eski Suriye, eski Tunus dilleri, Habeş – Zenci dilleri ve ölü bir dil olan </a:t>
            </a:r>
            <a:r>
              <a:rPr lang="tr-TR" altLang="tr-TR" sz="2400" dirty="0" err="1">
                <a:latin typeface="Times New Roman" panose="02020603050405020304" pitchFamily="18" charset="0"/>
                <a:cs typeface="Times New Roman" panose="02020603050405020304" pitchFamily="18" charset="0"/>
              </a:rPr>
              <a:t>Akadca</a:t>
            </a:r>
            <a:r>
              <a:rPr lang="tr-TR" altLang="tr-TR" sz="2400" dirty="0">
                <a:latin typeface="Times New Roman" panose="02020603050405020304" pitchFamily="18" charset="0"/>
                <a:cs typeface="Times New Roman" panose="02020603050405020304" pitchFamily="18" charset="0"/>
              </a:rPr>
              <a:t>.</a:t>
            </a:r>
            <a:br>
              <a:rPr lang="tr-TR" altLang="tr-TR" sz="2400" b="1" dirty="0">
                <a:latin typeface="Times New Roman" panose="02020603050405020304" pitchFamily="18" charset="0"/>
                <a:cs typeface="Times New Roman" panose="02020603050405020304" pitchFamily="18" charset="0"/>
              </a:rPr>
            </a:br>
            <a:r>
              <a:rPr lang="tr-TR" altLang="tr-TR" sz="2400" b="1" dirty="0">
                <a:latin typeface="Times New Roman" panose="02020603050405020304" pitchFamily="18" charset="0"/>
                <a:cs typeface="Times New Roman" panose="02020603050405020304" pitchFamily="18" charset="0"/>
              </a:rPr>
              <a:t>Mısır dilleri:</a:t>
            </a:r>
            <a:r>
              <a:rPr lang="tr-TR" altLang="tr-TR" sz="2400" dirty="0">
                <a:latin typeface="Times New Roman" panose="02020603050405020304" pitchFamily="18" charset="0"/>
                <a:cs typeface="Times New Roman" panose="02020603050405020304" pitchFamily="18" charset="0"/>
              </a:rPr>
              <a:t> Eski Mısır dili, Kıptî dili.</a:t>
            </a:r>
            <a:br>
              <a:rPr lang="tr-TR" altLang="tr-TR" sz="2400" b="1" dirty="0">
                <a:latin typeface="Times New Roman" panose="02020603050405020304" pitchFamily="18" charset="0"/>
                <a:cs typeface="Times New Roman" panose="02020603050405020304" pitchFamily="18" charset="0"/>
              </a:rPr>
            </a:br>
            <a:r>
              <a:rPr lang="tr-TR" altLang="tr-TR" sz="2400" b="1" dirty="0">
                <a:latin typeface="Times New Roman" panose="02020603050405020304" pitchFamily="18" charset="0"/>
                <a:cs typeface="Times New Roman" panose="02020603050405020304" pitchFamily="18" charset="0"/>
              </a:rPr>
              <a:t>Libya ve Berber dilleri: </a:t>
            </a:r>
            <a:r>
              <a:rPr lang="tr-TR" altLang="tr-TR" sz="2400" dirty="0">
                <a:latin typeface="Times New Roman" panose="02020603050405020304" pitchFamily="18" charset="0"/>
                <a:cs typeface="Times New Roman" panose="02020603050405020304" pitchFamily="18" charset="0"/>
              </a:rPr>
              <a:t>Libya’da konuşulan dil, çağdaş Berber lehçesi.</a:t>
            </a:r>
            <a:br>
              <a:rPr lang="tr-TR" altLang="tr-TR" b="1" dirty="0"/>
            </a:br>
            <a:endParaRPr lang="tr-TR" dirty="0"/>
          </a:p>
        </p:txBody>
      </p:sp>
    </p:spTree>
    <p:extLst>
      <p:ext uri="{BB962C8B-B14F-4D97-AF65-F5344CB8AC3E}">
        <p14:creationId xmlns:p14="http://schemas.microsoft.com/office/powerpoint/2010/main" val="3665944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B38A77-044D-48D2-A89A-0D4EB1C4C11B}"/>
              </a:ext>
            </a:extLst>
          </p:cNvPr>
          <p:cNvSpPr>
            <a:spLocks noGrp="1"/>
          </p:cNvSpPr>
          <p:nvPr>
            <p:ph type="title"/>
          </p:nvPr>
        </p:nvSpPr>
        <p:spPr/>
        <p:txBody>
          <a:bodyPr/>
          <a:lstStyle/>
          <a:p>
            <a:r>
              <a:rPr kumimoji="0" lang="tr-TR" altLang="tr-TR" sz="3200" b="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B. KÖKENLERİNE GÖRE DİLLER</a:t>
            </a:r>
            <a:br>
              <a:rPr kumimoji="0" lang="tr-TR" altLang="tr-TR" sz="3200" b="1" i="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br>
            <a:r>
              <a:rPr kumimoji="0" lang="tr-TR" altLang="tr-TR" sz="3200" b="0" i="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3. Çin-Tibet Dilleri Ailesi</a:t>
            </a:r>
            <a:endParaRPr lang="tr-TR" dirty="0"/>
          </a:p>
        </p:txBody>
      </p:sp>
      <p:sp>
        <p:nvSpPr>
          <p:cNvPr id="3" name="İçerik Yer Tutucusu 2">
            <a:extLst>
              <a:ext uri="{FF2B5EF4-FFF2-40B4-BE49-F238E27FC236}">
                <a16:creationId xmlns:a16="http://schemas.microsoft.com/office/drawing/2014/main" id="{B73C0B6F-4FE4-4104-8BAD-BBF67A8FCE56}"/>
              </a:ext>
            </a:extLst>
          </p:cNvPr>
          <p:cNvSpPr>
            <a:spLocks noGrp="1"/>
          </p:cNvSpPr>
          <p:nvPr>
            <p:ph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tr-TR" altLang="tr-TR" sz="2400" dirty="0">
                <a:latin typeface="Times New Roman" panose="02020603050405020304" pitchFamily="18" charset="0"/>
                <a:cs typeface="Times New Roman" panose="02020603050405020304" pitchFamily="18" charset="0"/>
              </a:rPr>
              <a:t>Çin ve Tibet dilleri bu dil ailesini oluşturur. </a:t>
            </a:r>
            <a:r>
              <a:rPr kumimoji="0" lang="tr-TR" sz="24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Doğu Asya’ya yayılmış olan yaklaşık 300 alt dile ayrılan bu ailede çeşitli Çin dilleri, Tibetçe, Tayland dilleri ve Burmaca en yaygın olanlardır.</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tr-TR" sz="24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Bu ailenin en kalabalık grubu Çin dilleridir ve bunlar Çin dışında Endonezya, Singapur ve ABD gibi farklı ülkelerde de konuşulur.</a:t>
            </a:r>
          </a:p>
          <a:p>
            <a:pPr marL="0" indent="0">
              <a:buNone/>
            </a:pPr>
            <a:br>
              <a:rPr lang="tr-TR" altLang="tr-TR" b="1" dirty="0">
                <a:solidFill>
                  <a:srgbClr val="0000CC"/>
                </a:solidFill>
              </a:rPr>
            </a:br>
            <a:endParaRPr lang="tr-TR" altLang="tr-TR" b="1" dirty="0">
              <a:solidFill>
                <a:srgbClr val="0000CC"/>
              </a:solidFill>
            </a:endParaRPr>
          </a:p>
          <a:p>
            <a:pPr marL="0" indent="0">
              <a:buNone/>
            </a:pPr>
            <a:endParaRPr lang="tr-TR" dirty="0"/>
          </a:p>
        </p:txBody>
      </p:sp>
    </p:spTree>
    <p:extLst>
      <p:ext uri="{BB962C8B-B14F-4D97-AF65-F5344CB8AC3E}">
        <p14:creationId xmlns:p14="http://schemas.microsoft.com/office/powerpoint/2010/main" val="2099046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B3D92E-CB89-4A75-854E-420A83F0AC86}"/>
              </a:ext>
            </a:extLst>
          </p:cNvPr>
          <p:cNvSpPr>
            <a:spLocks noGrp="1"/>
          </p:cNvSpPr>
          <p:nvPr>
            <p:ph type="title"/>
          </p:nvPr>
        </p:nvSpPr>
        <p:spPr/>
        <p:txBody>
          <a:bodyPr/>
          <a:lstStyle/>
          <a:p>
            <a:r>
              <a:rPr kumimoji="0" lang="tr-TR" altLang="tr-TR" sz="3200" b="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B. KÖKENLERİNE GÖRE DİLLER</a:t>
            </a:r>
            <a:br>
              <a:rPr kumimoji="0" lang="tr-TR" altLang="tr-TR" sz="3200" b="1" i="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br>
            <a:r>
              <a:rPr lang="tr-TR" altLang="tr-TR" sz="3200" i="1" dirty="0">
                <a:solidFill>
                  <a:srgbClr val="FF0000"/>
                </a:solidFill>
                <a:latin typeface="Times New Roman" panose="02020603050405020304" pitchFamily="18" charset="0"/>
                <a:cs typeface="Times New Roman" panose="02020603050405020304" pitchFamily="18" charset="0"/>
              </a:rPr>
              <a:t>4</a:t>
            </a:r>
            <a:r>
              <a:rPr kumimoji="0" lang="tr-TR" altLang="tr-TR" sz="3200" b="0" i="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 Bantu Dil Ailesi</a:t>
            </a:r>
            <a:endParaRPr lang="tr-TR" dirty="0"/>
          </a:p>
        </p:txBody>
      </p:sp>
      <p:sp>
        <p:nvSpPr>
          <p:cNvPr id="3" name="İçerik Yer Tutucusu 2">
            <a:extLst>
              <a:ext uri="{FF2B5EF4-FFF2-40B4-BE49-F238E27FC236}">
                <a16:creationId xmlns:a16="http://schemas.microsoft.com/office/drawing/2014/main" id="{06839F3D-C7E4-404F-8AC3-5DD925E046C8}"/>
              </a:ext>
            </a:extLst>
          </p:cNvPr>
          <p:cNvSpPr>
            <a:spLocks noGrp="1"/>
          </p:cNvSpPr>
          <p:nvPr>
            <p:ph idx="1"/>
          </p:nvPr>
        </p:nvSpPr>
        <p:spPr/>
        <p:txBody>
          <a:bodyPr>
            <a:normAutofit lnSpcReduction="10000"/>
          </a:bodyPr>
          <a:lstStyle/>
          <a:p>
            <a:pPr marL="0" indent="0">
              <a:lnSpc>
                <a:spcPct val="150000"/>
              </a:lnSpc>
              <a:buNone/>
            </a:pPr>
            <a:r>
              <a:rPr lang="tr-TR" altLang="tr-TR" sz="2400" dirty="0">
                <a:latin typeface="Times New Roman" panose="02020603050405020304" pitchFamily="18" charset="0"/>
                <a:cs typeface="Times New Roman" panose="02020603050405020304" pitchFamily="18" charset="0"/>
              </a:rPr>
              <a:t>Orta ve Güney Afrika’da konuşulan Bantu dilleridir.</a:t>
            </a:r>
          </a:p>
          <a:p>
            <a:pPr marL="0" indent="0">
              <a:lnSpc>
                <a:spcPct val="150000"/>
              </a:lnSpc>
              <a:buNone/>
            </a:pPr>
            <a:r>
              <a:rPr lang="tr-TR" altLang="tr-TR" sz="2400" dirty="0">
                <a:latin typeface="Times New Roman" panose="02020603050405020304" pitchFamily="18" charset="0"/>
                <a:cs typeface="Times New Roman" panose="02020603050405020304" pitchFamily="18" charset="0"/>
              </a:rPr>
              <a:t>Bu ailede 400’den fazla dil vardır.</a:t>
            </a:r>
          </a:p>
          <a:p>
            <a:pPr marL="0" indent="0">
              <a:lnSpc>
                <a:spcPct val="150000"/>
              </a:lnSpc>
              <a:buNone/>
            </a:pPr>
            <a:r>
              <a:rPr lang="tr-TR" altLang="tr-TR" sz="2400" dirty="0">
                <a:latin typeface="Times New Roman" panose="02020603050405020304" pitchFamily="18" charset="0"/>
                <a:cs typeface="Times New Roman" panose="02020603050405020304" pitchFamily="18" charset="0"/>
              </a:rPr>
              <a:t>Yaygın olarak Bantular tarafından konuşulan: </a:t>
            </a:r>
            <a:r>
              <a:rPr lang="tr-TR" sz="2400" dirty="0">
                <a:latin typeface="Times New Roman" panose="02020603050405020304" pitchFamily="18" charset="0"/>
                <a:cs typeface="Times New Roman" panose="02020603050405020304" pitchFamily="18" charset="0"/>
              </a:rPr>
              <a:t>Shavili, Zulu,Çuana, Kongo, Mongo, Gonda vb. dillerden oluşur. </a:t>
            </a:r>
          </a:p>
          <a:p>
            <a:pPr marL="0" indent="0">
              <a:lnSpc>
                <a:spcPct val="150000"/>
              </a:lnSpc>
              <a:buNone/>
            </a:pPr>
            <a:r>
              <a:rPr lang="tr-TR" sz="2400" dirty="0">
                <a:latin typeface="Times New Roman" panose="02020603050405020304" pitchFamily="18" charset="0"/>
                <a:cs typeface="Times New Roman" panose="02020603050405020304" pitchFamily="18" charset="0"/>
              </a:rPr>
              <a:t>Bu ailenin en çok tanınan dili Kenya, Uganda, Tanzanya ve Kongo’da 15 milyon kişi tarafından konuşulan Swahili’dir.</a:t>
            </a:r>
            <a:endParaRPr lang="tr-TR" altLang="tr-TR" sz="2400" dirty="0">
              <a:latin typeface="Times New Roman" panose="02020603050405020304" pitchFamily="18" charset="0"/>
              <a:cs typeface="Times New Roman" panose="02020603050405020304" pitchFamily="18" charset="0"/>
            </a:endParaRPr>
          </a:p>
          <a:p>
            <a:pPr marL="0" indent="0">
              <a:buNone/>
            </a:pPr>
            <a:r>
              <a:rPr lang="tr-TR" sz="2400" b="0" i="0" dirty="0">
                <a:effectLst/>
                <a:latin typeface="Times New Roman" panose="02020603050405020304" pitchFamily="18" charset="0"/>
                <a:cs typeface="Times New Roman" panose="02020603050405020304" pitchFamily="18" charset="0"/>
              </a:rPr>
              <a:t> </a:t>
            </a:r>
            <a:br>
              <a:rPr lang="tr-TR" altLang="tr-TR" b="1" dirty="0">
                <a:solidFill>
                  <a:srgbClr val="0000CC"/>
                </a:solidFill>
              </a:rPr>
            </a:br>
            <a:endParaRPr lang="tr-TR" altLang="tr-TR" b="1" dirty="0">
              <a:solidFill>
                <a:srgbClr val="0000CC"/>
              </a:solidFill>
            </a:endParaRPr>
          </a:p>
          <a:p>
            <a:pPr marL="0" indent="0">
              <a:buNone/>
            </a:pPr>
            <a:endParaRPr lang="tr-TR" dirty="0"/>
          </a:p>
        </p:txBody>
      </p:sp>
    </p:spTree>
    <p:extLst>
      <p:ext uri="{BB962C8B-B14F-4D97-AF65-F5344CB8AC3E}">
        <p14:creationId xmlns:p14="http://schemas.microsoft.com/office/powerpoint/2010/main" val="1250634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E9F79663-C486-40D3-A614-15009CF090D4}"/>
              </a:ext>
            </a:extLst>
          </p:cNvPr>
          <p:cNvSpPr>
            <a:spLocks noGrp="1"/>
          </p:cNvSpPr>
          <p:nvPr>
            <p:ph type="subTitle" idx="1"/>
          </p:nvPr>
        </p:nvSpPr>
        <p:spPr>
          <a:xfrm>
            <a:off x="1524000" y="927100"/>
            <a:ext cx="9144000" cy="4813300"/>
          </a:xfrm>
        </p:spPr>
        <p:txBody>
          <a:bodyPr/>
          <a:lstStyle/>
          <a:p>
            <a:pPr algn="l"/>
            <a:r>
              <a:rPr lang="tr-TR" b="1" dirty="0">
                <a:latin typeface="Times New Roman" panose="02020603050405020304" pitchFamily="18" charset="0"/>
                <a:cs typeface="Times New Roman" panose="02020603050405020304" pitchFamily="18" charset="0"/>
              </a:rPr>
              <a:t>Amaçlar</a:t>
            </a:r>
          </a:p>
          <a:p>
            <a:pPr algn="just"/>
            <a:endParaRPr lang="tr-TR" b="0" i="0" u="none" strike="noStrike" baseline="0" dirty="0">
              <a:solidFill>
                <a:srgbClr val="252525"/>
              </a:solidFill>
              <a:latin typeface="Times New Roman" panose="02020603050405020304" pitchFamily="18" charset="0"/>
              <a:cs typeface="Times New Roman" panose="02020603050405020304" pitchFamily="18" charset="0"/>
            </a:endParaRPr>
          </a:p>
          <a:p>
            <a:pPr algn="just">
              <a:lnSpc>
                <a:spcPct val="150000"/>
              </a:lnSpc>
            </a:pPr>
            <a:r>
              <a:rPr lang="tr-TR" b="0" i="0" u="none" strike="noStrike" baseline="0" dirty="0">
                <a:solidFill>
                  <a:srgbClr val="252525"/>
                </a:solidFill>
                <a:latin typeface="Times New Roman" panose="02020603050405020304" pitchFamily="18" charset="0"/>
                <a:cs typeface="Times New Roman" panose="02020603050405020304" pitchFamily="18" charset="0"/>
              </a:rPr>
              <a:t>Dillerin hangi ölçütlere göre sınıflandırılabilir?</a:t>
            </a:r>
          </a:p>
          <a:p>
            <a:pPr algn="just">
              <a:lnSpc>
                <a:spcPct val="150000"/>
              </a:lnSpc>
            </a:pPr>
            <a:r>
              <a:rPr lang="tr-TR" b="0" i="0" u="none" strike="noStrike" baseline="0" dirty="0">
                <a:solidFill>
                  <a:srgbClr val="252525"/>
                </a:solidFill>
                <a:latin typeface="Times New Roman" panose="02020603050405020304" pitchFamily="18" charset="0"/>
                <a:cs typeface="Times New Roman" panose="02020603050405020304" pitchFamily="18" charset="0"/>
              </a:rPr>
              <a:t>Dünyada yapılarına ve kökenlerine göre hangi dil aileleri ve dil grupları vardır?</a:t>
            </a:r>
          </a:p>
          <a:p>
            <a:pPr algn="just">
              <a:lnSpc>
                <a:spcPct val="150000"/>
              </a:lnSpc>
            </a:pPr>
            <a:r>
              <a:rPr lang="tr-TR" b="0" i="0" u="none" strike="noStrike" baseline="0" dirty="0">
                <a:solidFill>
                  <a:srgbClr val="252525"/>
                </a:solidFill>
                <a:latin typeface="Times New Roman" panose="02020603050405020304" pitchFamily="18" charset="0"/>
                <a:cs typeface="Times New Roman" panose="02020603050405020304" pitchFamily="18" charset="0"/>
              </a:rPr>
              <a:t>Türkçenin de içinde bulunduğu Ural-Altay dil ailesi ile eklemeli diller grubuna ilişkin ayırıcı özellikler nelerdir?</a:t>
            </a:r>
          </a:p>
        </p:txBody>
      </p:sp>
    </p:spTree>
    <p:extLst>
      <p:ext uri="{BB962C8B-B14F-4D97-AF65-F5344CB8AC3E}">
        <p14:creationId xmlns:p14="http://schemas.microsoft.com/office/powerpoint/2010/main" val="4059472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7DF040-5CBD-43A4-976F-0D6DA73399ED}"/>
              </a:ext>
            </a:extLst>
          </p:cNvPr>
          <p:cNvSpPr>
            <a:spLocks noGrp="1"/>
          </p:cNvSpPr>
          <p:nvPr>
            <p:ph type="title"/>
          </p:nvPr>
        </p:nvSpPr>
        <p:spPr/>
        <p:txBody>
          <a:bodyPr>
            <a:normAutofit/>
          </a:bodyPr>
          <a:lstStyle/>
          <a:p>
            <a:r>
              <a:rPr kumimoji="0" lang="tr-TR" altLang="tr-TR" sz="3200" b="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B. KÖKENLERİNE GÖRE DİLLER</a:t>
            </a:r>
            <a:br>
              <a:rPr kumimoji="0" lang="tr-TR" altLang="tr-TR" sz="3200" b="1" i="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br>
            <a:r>
              <a:rPr kumimoji="0" lang="tr-TR" altLang="tr-TR" sz="3200" i="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5. </a:t>
            </a:r>
            <a:r>
              <a:rPr kumimoji="0" lang="tr-TR" altLang="tr-TR" sz="3200" b="0" i="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Kafkas Dilleri Ailesi</a:t>
            </a:r>
            <a:endParaRPr lang="tr-TR" sz="3200" dirty="0"/>
          </a:p>
        </p:txBody>
      </p:sp>
      <p:sp>
        <p:nvSpPr>
          <p:cNvPr id="3" name="İçerik Yer Tutucusu 2">
            <a:extLst>
              <a:ext uri="{FF2B5EF4-FFF2-40B4-BE49-F238E27FC236}">
                <a16:creationId xmlns:a16="http://schemas.microsoft.com/office/drawing/2014/main" id="{B2F5A3D2-3604-4709-8692-07EC10EDD8B2}"/>
              </a:ext>
            </a:extLst>
          </p:cNvPr>
          <p:cNvSpPr>
            <a:spLocks noGrp="1"/>
          </p:cNvSpPr>
          <p:nvPr>
            <p:ph idx="1"/>
          </p:nvPr>
        </p:nvSpPr>
        <p:spPr/>
        <p:txBody>
          <a:bodyPr/>
          <a:lstStyle/>
          <a:p>
            <a:pPr eaLnBrk="1" hangingPunct="1">
              <a:lnSpc>
                <a:spcPct val="150000"/>
              </a:lnSpc>
              <a:buFontTx/>
              <a:buNone/>
            </a:pPr>
            <a:r>
              <a:rPr lang="tr-TR" altLang="tr-TR" sz="2400" dirty="0">
                <a:latin typeface="Times New Roman" panose="02020603050405020304" pitchFamily="18" charset="0"/>
                <a:cs typeface="Times New Roman" panose="02020603050405020304" pitchFamily="18" charset="0"/>
              </a:rPr>
              <a:t>	Çerkez, Çeçen, Lezgi, Gürcü, Laz dilleri. </a:t>
            </a:r>
          </a:p>
          <a:p>
            <a:pPr eaLnBrk="1" hangingPunct="1">
              <a:lnSpc>
                <a:spcPct val="150000"/>
              </a:lnSpc>
              <a:buFontTx/>
              <a:buNone/>
            </a:pPr>
            <a:r>
              <a:rPr lang="tr-TR" altLang="tr-TR" sz="2400" dirty="0">
                <a:latin typeface="Times New Roman" panose="02020603050405020304" pitchFamily="18" charset="0"/>
                <a:cs typeface="Times New Roman" panose="02020603050405020304" pitchFamily="18" charset="0"/>
              </a:rPr>
              <a:t>    Bu dillerde ses sistemleri ve iç yapıları bakımından öteki dil ailelerine göre büyük farklılıklar vardır.</a:t>
            </a:r>
            <a:br>
              <a:rPr lang="tr-TR" altLang="tr-TR" sz="2400" b="1" dirty="0">
                <a:solidFill>
                  <a:srgbClr val="0000CC"/>
                </a:solidFill>
                <a:latin typeface="Times New Roman" panose="02020603050405020304" pitchFamily="18" charset="0"/>
                <a:cs typeface="Times New Roman" panose="02020603050405020304" pitchFamily="18" charset="0"/>
              </a:rPr>
            </a:br>
            <a:endParaRPr lang="tr-TR" altLang="tr-TR" sz="2400" b="1" dirty="0">
              <a:solidFill>
                <a:srgbClr val="0000CC"/>
              </a:solidFill>
              <a:latin typeface="Times New Roman" panose="02020603050405020304" pitchFamily="18" charset="0"/>
              <a:cs typeface="Times New Roman" panose="02020603050405020304" pitchFamily="18" charset="0"/>
            </a:endParaRPr>
          </a:p>
          <a:p>
            <a:pPr marL="0" indent="0">
              <a:buNone/>
            </a:pPr>
            <a:endParaRPr lang="tr-TR" dirty="0"/>
          </a:p>
        </p:txBody>
      </p:sp>
    </p:spTree>
    <p:extLst>
      <p:ext uri="{BB962C8B-B14F-4D97-AF65-F5344CB8AC3E}">
        <p14:creationId xmlns:p14="http://schemas.microsoft.com/office/powerpoint/2010/main" val="1026864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D19849-87B8-483C-BF51-425E3B91123C}"/>
              </a:ext>
            </a:extLst>
          </p:cNvPr>
          <p:cNvSpPr>
            <a:spLocks noGrp="1"/>
          </p:cNvSpPr>
          <p:nvPr>
            <p:ph type="title"/>
          </p:nvPr>
        </p:nvSpPr>
        <p:spPr/>
        <p:txBody>
          <a:bodyPr/>
          <a:lstStyle/>
          <a:p>
            <a:r>
              <a:rPr kumimoji="0" lang="tr-TR" altLang="tr-TR" sz="3200" b="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B. KÖKENLERİNE GÖRE DİLLER</a:t>
            </a:r>
            <a:br>
              <a:rPr kumimoji="0" lang="tr-TR" altLang="tr-TR" sz="3200" b="1" i="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br>
            <a:r>
              <a:rPr lang="tr-TR" altLang="tr-TR" sz="3200" i="1" dirty="0">
                <a:solidFill>
                  <a:srgbClr val="FF0000"/>
                </a:solidFill>
                <a:latin typeface="Times New Roman" panose="02020603050405020304" pitchFamily="18" charset="0"/>
                <a:cs typeface="Times New Roman" panose="02020603050405020304" pitchFamily="18" charset="0"/>
              </a:rPr>
              <a:t>6</a:t>
            </a:r>
            <a:r>
              <a:rPr kumimoji="0" lang="tr-TR" altLang="tr-TR" sz="3200" i="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 </a:t>
            </a:r>
            <a:r>
              <a:rPr kumimoji="0" lang="tr-TR" altLang="tr-TR" sz="3200" b="0" i="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Ural-Altay Dilleri Ailesi</a:t>
            </a:r>
            <a:endParaRPr lang="tr-TR" sz="3200" dirty="0"/>
          </a:p>
        </p:txBody>
      </p:sp>
      <p:sp>
        <p:nvSpPr>
          <p:cNvPr id="3" name="İçerik Yer Tutucusu 2">
            <a:extLst>
              <a:ext uri="{FF2B5EF4-FFF2-40B4-BE49-F238E27FC236}">
                <a16:creationId xmlns:a16="http://schemas.microsoft.com/office/drawing/2014/main" id="{0CCA9FEF-D393-4C54-857B-ED2F2B36D8C7}"/>
              </a:ext>
            </a:extLst>
          </p:cNvPr>
          <p:cNvSpPr>
            <a:spLocks noGrp="1"/>
          </p:cNvSpPr>
          <p:nvPr>
            <p:ph idx="1"/>
          </p:nvPr>
        </p:nvSpPr>
        <p:spPr>
          <a:xfrm>
            <a:off x="838200" y="1825624"/>
            <a:ext cx="10515600" cy="4957947"/>
          </a:xfrm>
        </p:spPr>
        <p:txBody>
          <a:bodyPr>
            <a:normAutofit lnSpcReduction="10000"/>
          </a:bodyPr>
          <a:lstStyle/>
          <a:p>
            <a:pPr marL="0" indent="0">
              <a:lnSpc>
                <a:spcPct val="100000"/>
              </a:lnSpc>
              <a:buNone/>
            </a:pPr>
            <a:r>
              <a:rPr lang="tr-TR" sz="2400" dirty="0">
                <a:latin typeface="Times New Roman" panose="02020603050405020304" pitchFamily="18" charset="0"/>
                <a:cs typeface="Times New Roman" panose="02020603050405020304" pitchFamily="18" charset="0"/>
              </a:rPr>
              <a:t>Türkçemizin içinde bulunduğu bu dil ailesinin adından da anlaşılacağı üzere Ural kolu ve Altay kolu olmak üzere iki kolu vardır: </a:t>
            </a:r>
          </a:p>
          <a:p>
            <a:pPr marL="0" indent="0">
              <a:lnSpc>
                <a:spcPct val="100000"/>
              </a:lnSpc>
              <a:buNone/>
            </a:pPr>
            <a:r>
              <a:rPr lang="tr-TR" sz="2400" dirty="0">
                <a:latin typeface="Times New Roman" panose="02020603050405020304" pitchFamily="18" charset="0"/>
                <a:cs typeface="Times New Roman" panose="02020603050405020304" pitchFamily="18" charset="0"/>
              </a:rPr>
              <a:t>	</a:t>
            </a:r>
            <a:r>
              <a:rPr lang="tr-TR" sz="2400" b="1" dirty="0">
                <a:latin typeface="Times New Roman" panose="02020603050405020304" pitchFamily="18" charset="0"/>
                <a:cs typeface="Times New Roman" panose="02020603050405020304" pitchFamily="18" charset="0"/>
              </a:rPr>
              <a:t>Ural Kolu:</a:t>
            </a:r>
          </a:p>
          <a:p>
            <a:pPr marL="0" indent="0">
              <a:lnSpc>
                <a:spcPct val="100000"/>
              </a:lnSpc>
              <a:buNone/>
            </a:pPr>
            <a:r>
              <a:rPr lang="tr-TR" sz="2400" dirty="0">
                <a:latin typeface="Times New Roman" panose="02020603050405020304" pitchFamily="18" charset="0"/>
                <a:cs typeface="Times New Roman" panose="02020603050405020304" pitchFamily="18" charset="0"/>
              </a:rPr>
              <a:t>-Fin dilleri: Fince </a:t>
            </a:r>
          </a:p>
          <a:p>
            <a:pPr marL="0" indent="0">
              <a:lnSpc>
                <a:spcPct val="100000"/>
              </a:lnSpc>
              <a:buNone/>
            </a:pPr>
            <a:r>
              <a:rPr lang="tr-TR" sz="2400" dirty="0">
                <a:latin typeface="Times New Roman" panose="02020603050405020304" pitchFamily="18" charset="0"/>
                <a:cs typeface="Times New Roman" panose="02020603050405020304" pitchFamily="18" charset="0"/>
              </a:rPr>
              <a:t>-Ugor dilleri: Macarca</a:t>
            </a:r>
          </a:p>
          <a:p>
            <a:pPr marL="0" indent="0">
              <a:lnSpc>
                <a:spcPct val="100000"/>
              </a:lnSpc>
              <a:buNone/>
            </a:pPr>
            <a:r>
              <a:rPr lang="tr-TR" sz="2400" dirty="0">
                <a:latin typeface="Times New Roman" panose="02020603050405020304" pitchFamily="18" charset="0"/>
                <a:cs typeface="Times New Roman" panose="02020603050405020304" pitchFamily="18" charset="0"/>
              </a:rPr>
              <a:t>-</a:t>
            </a:r>
            <a:r>
              <a:rPr lang="tr-TR" sz="2400" dirty="0" err="1">
                <a:latin typeface="Times New Roman" panose="02020603050405020304" pitchFamily="18" charset="0"/>
                <a:cs typeface="Times New Roman" panose="02020603050405020304" pitchFamily="18" charset="0"/>
              </a:rPr>
              <a:t>Samoyed</a:t>
            </a:r>
            <a:r>
              <a:rPr lang="tr-TR" sz="2400" dirty="0">
                <a:latin typeface="Times New Roman" panose="02020603050405020304" pitchFamily="18" charset="0"/>
                <a:cs typeface="Times New Roman" panose="02020603050405020304" pitchFamily="18" charset="0"/>
              </a:rPr>
              <a:t> dilleri:</a:t>
            </a:r>
          </a:p>
          <a:p>
            <a:pPr marL="0" indent="0">
              <a:lnSpc>
                <a:spcPct val="100000"/>
              </a:lnSpc>
              <a:buNone/>
            </a:pPr>
            <a:r>
              <a:rPr lang="tr-TR" sz="2400" dirty="0">
                <a:latin typeface="Times New Roman" panose="02020603050405020304" pitchFamily="18" charset="0"/>
                <a:cs typeface="Times New Roman" panose="02020603050405020304" pitchFamily="18" charset="0"/>
              </a:rPr>
              <a:t>	</a:t>
            </a:r>
            <a:r>
              <a:rPr lang="tr-TR" sz="2400" b="1" dirty="0">
                <a:latin typeface="Times New Roman" panose="02020603050405020304" pitchFamily="18" charset="0"/>
                <a:cs typeface="Times New Roman" panose="02020603050405020304" pitchFamily="18" charset="0"/>
              </a:rPr>
              <a:t>Altay Kolu:</a:t>
            </a:r>
          </a:p>
          <a:p>
            <a:pPr marL="0" indent="0">
              <a:lnSpc>
                <a:spcPct val="100000"/>
              </a:lnSpc>
              <a:buNone/>
            </a:pPr>
            <a:r>
              <a:rPr lang="tr-TR" sz="2400" dirty="0">
                <a:latin typeface="Times New Roman" panose="02020603050405020304" pitchFamily="18" charset="0"/>
                <a:cs typeface="Times New Roman" panose="02020603050405020304" pitchFamily="18" charset="0"/>
              </a:rPr>
              <a:t>-Türk dilleri (Türkçe)		-Korece</a:t>
            </a:r>
          </a:p>
          <a:p>
            <a:pPr marL="0" indent="0">
              <a:lnSpc>
                <a:spcPct val="100000"/>
              </a:lnSpc>
              <a:buNone/>
            </a:pPr>
            <a:r>
              <a:rPr lang="tr-TR" sz="2400" dirty="0">
                <a:latin typeface="Times New Roman" panose="02020603050405020304" pitchFamily="18" charset="0"/>
                <a:cs typeface="Times New Roman" panose="02020603050405020304" pitchFamily="18" charset="0"/>
              </a:rPr>
              <a:t>-Moğol dilleri			-Japonca</a:t>
            </a:r>
          </a:p>
          <a:p>
            <a:pPr marL="0" indent="0">
              <a:lnSpc>
                <a:spcPct val="100000"/>
              </a:lnSpc>
              <a:buNone/>
            </a:pPr>
            <a:r>
              <a:rPr lang="tr-TR" sz="2400" dirty="0">
                <a:latin typeface="Times New Roman" panose="02020603050405020304" pitchFamily="18" charset="0"/>
                <a:cs typeface="Times New Roman" panose="02020603050405020304" pitchFamily="18" charset="0"/>
              </a:rPr>
              <a:t>-Tunguz dilleri</a:t>
            </a:r>
          </a:p>
          <a:p>
            <a:pPr marL="0" indent="0">
              <a:lnSpc>
                <a:spcPct val="100000"/>
              </a:lnSpc>
              <a:buNone/>
            </a:pPr>
            <a:r>
              <a:rPr lang="tr-TR" sz="2400" dirty="0">
                <a:latin typeface="Times New Roman" panose="02020603050405020304" pitchFamily="18" charset="0"/>
                <a:cs typeface="Times New Roman" panose="02020603050405020304" pitchFamily="18" charset="0"/>
              </a:rPr>
              <a:t>-Mançuca</a:t>
            </a:r>
          </a:p>
          <a:p>
            <a:pPr marL="0" indent="0">
              <a:lnSpc>
                <a:spcPct val="100000"/>
              </a:lnSpc>
              <a:buNone/>
            </a:pPr>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3474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9FE8B4-82F7-4B5D-8F24-FFBA45AE0260}"/>
              </a:ext>
            </a:extLst>
          </p:cNvPr>
          <p:cNvSpPr>
            <a:spLocks noGrp="1"/>
          </p:cNvSpPr>
          <p:nvPr>
            <p:ph type="title"/>
          </p:nvPr>
        </p:nvSpPr>
        <p:spPr/>
        <p:txBody>
          <a:bodyPr/>
          <a:lstStyle/>
          <a:p>
            <a:r>
              <a:rPr kumimoji="0" lang="tr-TR" altLang="tr-TR" sz="3200" b="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B. KÖKENLERİNE GÖRE DİLLER</a:t>
            </a:r>
            <a:br>
              <a:rPr kumimoji="0" lang="tr-TR" altLang="tr-TR" sz="3200" b="1" i="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br>
            <a:r>
              <a:rPr kumimoji="0" lang="tr-TR" altLang="tr-TR" sz="3200" b="0" i="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6. Ural-Altay Dilleri Ailesi</a:t>
            </a:r>
            <a:endParaRPr lang="tr-TR" dirty="0"/>
          </a:p>
        </p:txBody>
      </p:sp>
      <p:sp>
        <p:nvSpPr>
          <p:cNvPr id="3" name="İçerik Yer Tutucusu 2">
            <a:extLst>
              <a:ext uri="{FF2B5EF4-FFF2-40B4-BE49-F238E27FC236}">
                <a16:creationId xmlns:a16="http://schemas.microsoft.com/office/drawing/2014/main" id="{E9975722-5362-4C4A-AC6B-0D229A08CAFD}"/>
              </a:ext>
            </a:extLst>
          </p:cNvPr>
          <p:cNvSpPr>
            <a:spLocks noGrp="1"/>
          </p:cNvSpPr>
          <p:nvPr>
            <p:ph idx="1"/>
          </p:nvPr>
        </p:nvSpPr>
        <p:spPr/>
        <p:txBody>
          <a:bodyPr>
            <a:normAutofit lnSpcReduction="10000"/>
          </a:bodyPr>
          <a:lstStyle/>
          <a:p>
            <a:pPr marL="0" indent="0">
              <a:buNone/>
            </a:pPr>
            <a:r>
              <a:rPr lang="tr-TR" sz="2400" dirty="0">
                <a:latin typeface="Times New Roman" panose="02020603050405020304" pitchFamily="18" charset="0"/>
                <a:cs typeface="Times New Roman" panose="02020603050405020304" pitchFamily="18" charset="0"/>
              </a:rPr>
              <a:t> </a:t>
            </a:r>
          </a:p>
          <a:p>
            <a:pPr marL="0" indent="0">
              <a:lnSpc>
                <a:spcPct val="150000"/>
              </a:lnSpc>
              <a:buNone/>
            </a:pPr>
            <a:r>
              <a:rPr lang="tr-TR" sz="2400" dirty="0">
                <a:latin typeface="Times New Roman" panose="02020603050405020304" pitchFamily="18" charset="0"/>
                <a:cs typeface="Times New Roman" panose="02020603050405020304" pitchFamily="18" charset="0"/>
              </a:rPr>
              <a:t>Finlandiyalı dil bilgini </a:t>
            </a:r>
            <a:r>
              <a:rPr lang="tr-TR" sz="2400" b="0" i="0" dirty="0">
                <a:effectLst/>
                <a:latin typeface="Times New Roman" panose="02020603050405020304" pitchFamily="18" charset="0"/>
                <a:cs typeface="Times New Roman" panose="02020603050405020304" pitchFamily="18" charset="0"/>
              </a:rPr>
              <a:t>Matias Aleksanteri Castren (1813-1852) </a:t>
            </a:r>
            <a:r>
              <a:rPr lang="tr-TR" sz="2400" dirty="0">
                <a:latin typeface="Times New Roman" panose="02020603050405020304" pitchFamily="18" charset="0"/>
                <a:cs typeface="Times New Roman" panose="02020603050405020304" pitchFamily="18" charset="0"/>
              </a:rPr>
              <a:t>Ural-Altay dilleri teorisini belli bir disipline kavuşturmuş, bu dillerle ilgili önemli araştırmalar ortaya koymuş böylelikle Ural-Altay dilleri teorisinin bir anlamda kurucusu sayılmıştır.</a:t>
            </a:r>
          </a:p>
          <a:p>
            <a:pPr marL="0" indent="0">
              <a:lnSpc>
                <a:spcPct val="150000"/>
              </a:lnSpc>
              <a:buNone/>
            </a:pPr>
            <a:r>
              <a:rPr lang="tr-TR" sz="2400" b="0" i="0" dirty="0">
                <a:effectLst/>
                <a:latin typeface="Times New Roman" panose="02020603050405020304" pitchFamily="18" charset="0"/>
                <a:cs typeface="Times New Roman" panose="02020603050405020304" pitchFamily="18" charset="0"/>
              </a:rPr>
              <a:t>Grekçe ile bazı doğu dillerini öğrenen Castren, kısa süren hayatının neredeyse tümünü Ural-Altay dillerini incelemeye adamış, yaptığı ilmî gezilerle bu dilleri konuşuldukları yerlerde incelemiş, bazılarını öğrenmiş, çalışmalarını derleyerek ortaya koymuştur. </a:t>
            </a:r>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7603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18D293-B6B7-437C-B6CF-334E2A74930D}"/>
              </a:ext>
            </a:extLst>
          </p:cNvPr>
          <p:cNvSpPr>
            <a:spLocks noGrp="1"/>
          </p:cNvSpPr>
          <p:nvPr>
            <p:ph type="title"/>
          </p:nvPr>
        </p:nvSpPr>
        <p:spPr/>
        <p:txBody>
          <a:bodyPr/>
          <a:lstStyle/>
          <a:p>
            <a:r>
              <a:rPr kumimoji="0" lang="tr-TR" altLang="tr-TR" sz="3200" b="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B. KÖKENLERİNE GÖRE DİLLER</a:t>
            </a:r>
            <a:br>
              <a:rPr kumimoji="0" lang="tr-TR" altLang="tr-TR" sz="3200" b="1" i="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br>
            <a:r>
              <a:rPr lang="tr-TR" altLang="tr-TR" sz="3200" i="1" dirty="0">
                <a:solidFill>
                  <a:srgbClr val="FF0000"/>
                </a:solidFill>
                <a:latin typeface="Times New Roman" panose="02020603050405020304" pitchFamily="18" charset="0"/>
                <a:cs typeface="Times New Roman" panose="02020603050405020304" pitchFamily="18" charset="0"/>
              </a:rPr>
              <a:t>7</a:t>
            </a:r>
            <a:r>
              <a:rPr kumimoji="0" lang="tr-TR" altLang="tr-TR" sz="3200" b="0" i="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 Avustronezya Dil Ailesi</a:t>
            </a:r>
            <a:endParaRPr lang="tr-TR" dirty="0"/>
          </a:p>
        </p:txBody>
      </p:sp>
      <p:sp>
        <p:nvSpPr>
          <p:cNvPr id="3" name="İçerik Yer Tutucusu 2">
            <a:extLst>
              <a:ext uri="{FF2B5EF4-FFF2-40B4-BE49-F238E27FC236}">
                <a16:creationId xmlns:a16="http://schemas.microsoft.com/office/drawing/2014/main" id="{1334DEEB-7727-45E7-B041-1942F897C43F}"/>
              </a:ext>
            </a:extLst>
          </p:cNvPr>
          <p:cNvSpPr>
            <a:spLocks noGrp="1"/>
          </p:cNvSpPr>
          <p:nvPr>
            <p:ph idx="1"/>
          </p:nvPr>
        </p:nvSpPr>
        <p:spPr/>
        <p:txBody>
          <a:bodyPr/>
          <a:lstStyle/>
          <a:p>
            <a:pPr marL="0" indent="0">
              <a:lnSpc>
                <a:spcPct val="150000"/>
              </a:lnSpc>
              <a:buNone/>
            </a:pPr>
            <a:r>
              <a:rPr lang="tr-TR" sz="2400" dirty="0">
                <a:latin typeface="Times New Roman" panose="02020603050405020304" pitchFamily="18" charset="0"/>
                <a:cs typeface="Times New Roman" panose="02020603050405020304" pitchFamily="18" charset="0"/>
              </a:rPr>
              <a:t>Madagaskar, Tayvan, Okyanusya ve Güney Asya’da konuşulan dillerdir. Binden </a:t>
            </a:r>
            <a:r>
              <a:rPr lang="tr-TR" sz="2400" i="0" u="none" strike="noStrike" baseline="0" dirty="0">
                <a:latin typeface="Times New Roman" panose="02020603050405020304" pitchFamily="18" charset="0"/>
                <a:cs typeface="Times New Roman" panose="02020603050405020304" pitchFamily="18" charset="0"/>
              </a:rPr>
              <a:t>fazla dili içinde barındıran ve 380 milyondan fazla konuşuru olan oldukça kalabalık bir dil ailesidir. Bu grubun en büyük kolları Endonez-Malay dilleridir.</a:t>
            </a:r>
          </a:p>
        </p:txBody>
      </p:sp>
    </p:spTree>
    <p:extLst>
      <p:ext uri="{BB962C8B-B14F-4D97-AF65-F5344CB8AC3E}">
        <p14:creationId xmlns:p14="http://schemas.microsoft.com/office/powerpoint/2010/main" val="3390190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5FA706-E19B-452E-A0B9-18553A964148}"/>
              </a:ext>
            </a:extLst>
          </p:cNvPr>
          <p:cNvSpPr>
            <a:spLocks noGrp="1"/>
          </p:cNvSpPr>
          <p:nvPr>
            <p:ph type="title"/>
          </p:nvPr>
        </p:nvSpPr>
        <p:spPr/>
        <p:txBody>
          <a:bodyPr/>
          <a:lstStyle/>
          <a:p>
            <a:r>
              <a:rPr kumimoji="0" lang="tr-TR" altLang="tr-TR" sz="3200" b="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B. KÖKENLERİNE GÖRE DİLLER</a:t>
            </a:r>
            <a:br>
              <a:rPr kumimoji="0" lang="tr-TR" altLang="tr-TR" sz="3200" b="1" i="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br>
            <a:r>
              <a:rPr lang="tr-TR" altLang="tr-TR" sz="3200" i="1" dirty="0">
                <a:solidFill>
                  <a:srgbClr val="FF0000"/>
                </a:solidFill>
                <a:latin typeface="Times New Roman" panose="02020603050405020304" pitchFamily="18" charset="0"/>
                <a:cs typeface="Times New Roman" panose="02020603050405020304" pitchFamily="18" charset="0"/>
              </a:rPr>
              <a:t>8</a:t>
            </a:r>
            <a:r>
              <a:rPr kumimoji="0" lang="tr-TR" altLang="tr-TR" sz="3200" b="0" i="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 Diğer Diller</a:t>
            </a:r>
            <a:endParaRPr lang="tr-TR" dirty="0"/>
          </a:p>
        </p:txBody>
      </p:sp>
      <p:sp>
        <p:nvSpPr>
          <p:cNvPr id="3" name="İçerik Yer Tutucusu 2">
            <a:extLst>
              <a:ext uri="{FF2B5EF4-FFF2-40B4-BE49-F238E27FC236}">
                <a16:creationId xmlns:a16="http://schemas.microsoft.com/office/drawing/2014/main" id="{DEC9B5B0-D7D9-4EFF-AA42-E3CC9F3CCE68}"/>
              </a:ext>
            </a:extLst>
          </p:cNvPr>
          <p:cNvSpPr>
            <a:spLocks noGrp="1"/>
          </p:cNvSpPr>
          <p:nvPr>
            <p:ph idx="1"/>
          </p:nvPr>
        </p:nvSpPr>
        <p:spPr/>
        <p:txBody>
          <a:bodyPr/>
          <a:lstStyle/>
          <a:p>
            <a:pPr marL="0" indent="0">
              <a:lnSpc>
                <a:spcPct val="150000"/>
              </a:lnSpc>
              <a:buNone/>
            </a:pPr>
            <a:r>
              <a:rPr lang="tr-TR" sz="2400" dirty="0">
                <a:latin typeface="Times New Roman" panose="02020603050405020304" pitchFamily="18" charset="0"/>
                <a:cs typeface="Times New Roman" panose="02020603050405020304" pitchFamily="18" charset="0"/>
              </a:rPr>
              <a:t>Yukarıda sıralanan en </a:t>
            </a:r>
            <a:r>
              <a:rPr lang="tr-TR" sz="2400" i="0" u="none" strike="noStrike" baseline="0" dirty="0">
                <a:latin typeface="Times New Roman" panose="02020603050405020304" pitchFamily="18" charset="0"/>
                <a:cs typeface="Times New Roman" panose="02020603050405020304" pitchFamily="18" charset="0"/>
              </a:rPr>
              <a:t>çok konuşura sahip yedi dil ailesinin yanında Afrika, Asya ve Amerika’da  başka çok sayıda yerel dil ailesi de vardır.</a:t>
            </a:r>
          </a:p>
          <a:p>
            <a:pPr marL="0" indent="0">
              <a:buNone/>
            </a:pPr>
            <a:endParaRPr lang="tr-TR" dirty="0"/>
          </a:p>
        </p:txBody>
      </p:sp>
    </p:spTree>
    <p:extLst>
      <p:ext uri="{BB962C8B-B14F-4D97-AF65-F5344CB8AC3E}">
        <p14:creationId xmlns:p14="http://schemas.microsoft.com/office/powerpoint/2010/main" val="3628177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88B5D12-79C0-4FCD-B7EF-4CB5327CB2CE}"/>
              </a:ext>
            </a:extLst>
          </p:cNvPr>
          <p:cNvSpPr>
            <a:spLocks noGrp="1"/>
          </p:cNvSpPr>
          <p:nvPr>
            <p:ph idx="1"/>
          </p:nvPr>
        </p:nvSpPr>
        <p:spPr>
          <a:xfrm>
            <a:off x="838200" y="1825625"/>
            <a:ext cx="10515600" cy="4667250"/>
          </a:xfrm>
        </p:spPr>
        <p:txBody>
          <a:bodyPr>
            <a:normAutofit fontScale="85000" lnSpcReduction="10000"/>
          </a:bodyPr>
          <a:lstStyle/>
          <a:p>
            <a:pPr marL="0" indent="0">
              <a:lnSpc>
                <a:spcPct val="150000"/>
              </a:lnSpc>
              <a:buNone/>
            </a:pPr>
            <a:r>
              <a:rPr lang="tr-TR" altLang="tr-TR" sz="2400" dirty="0">
                <a:latin typeface="Times New Roman" panose="02020603050405020304" pitchFamily="18" charset="0"/>
                <a:cs typeface="Times New Roman" panose="02020603050405020304" pitchFamily="18" charset="0"/>
              </a:rPr>
              <a:t>Türkçe, dünya dilleri arasında yapı yönüyle </a:t>
            </a:r>
            <a:r>
              <a:rPr lang="tr-TR" altLang="tr-TR" sz="2400" i="1" dirty="0">
                <a:latin typeface="Times New Roman" panose="02020603050405020304" pitchFamily="18" charset="0"/>
                <a:cs typeface="Times New Roman" panose="02020603050405020304" pitchFamily="18" charset="0"/>
              </a:rPr>
              <a:t>eklemeli dillerden sondan eklemeli</a:t>
            </a:r>
            <a:r>
              <a:rPr lang="tr-TR" altLang="tr-TR" sz="2400" dirty="0">
                <a:latin typeface="Times New Roman" panose="02020603050405020304" pitchFamily="18" charset="0"/>
                <a:cs typeface="Times New Roman" panose="02020603050405020304" pitchFamily="18" charset="0"/>
              </a:rPr>
              <a:t>; köken bakımından ise </a:t>
            </a:r>
            <a:r>
              <a:rPr lang="tr-TR" altLang="tr-TR" sz="2400" i="1" dirty="0">
                <a:latin typeface="Times New Roman" panose="02020603050405020304" pitchFamily="18" charset="0"/>
                <a:cs typeface="Times New Roman" panose="02020603050405020304" pitchFamily="18" charset="0"/>
              </a:rPr>
              <a:t>Ural-Altay</a:t>
            </a:r>
            <a:r>
              <a:rPr lang="tr-TR" altLang="tr-TR" sz="2400" dirty="0">
                <a:latin typeface="Times New Roman" panose="02020603050405020304" pitchFamily="18" charset="0"/>
                <a:cs typeface="Times New Roman" panose="02020603050405020304" pitchFamily="18" charset="0"/>
              </a:rPr>
              <a:t> dilleri ailesinin Altay dilleri kolunda yer almaktadır. Türkçenin Moğolca, Mançuca, Tunguzca ile yakın Korece ve Japonca ile ise uzak akraba olduğu düşünülmektedir. Türkçe 250 milyondan fazla kişi tarafından konuşulan, dünyanın köklü ve büyük dillerinin başında gelir. </a:t>
            </a:r>
          </a:p>
          <a:p>
            <a:pPr marL="0" indent="0">
              <a:lnSpc>
                <a:spcPct val="150000"/>
              </a:lnSpc>
              <a:buNone/>
            </a:pPr>
            <a:r>
              <a:rPr lang="tr-TR" altLang="tr-TR" sz="2400" dirty="0">
                <a:latin typeface="Times New Roman" panose="02020603050405020304" pitchFamily="18" charset="0"/>
                <a:cs typeface="Times New Roman" panose="02020603050405020304" pitchFamily="18" charset="0"/>
              </a:rPr>
              <a:t>Çince (Mandarin) yaklaşık 1. 3 milyar, İngilizce yaklaşık 1 milyar, İspanyolca yaklaşık 270 milyon, Hintçe yaklaşık 260 milyon, Türkçe ise yaklaşık 250 milyon kişi tarafından konuşulmaktadır.</a:t>
            </a:r>
            <a:br>
              <a:rPr lang="tr-TR" altLang="tr-TR" sz="2400" dirty="0">
                <a:latin typeface="Times New Roman" panose="02020603050405020304" pitchFamily="18" charset="0"/>
                <a:cs typeface="Times New Roman" panose="02020603050405020304" pitchFamily="18" charset="0"/>
              </a:rPr>
            </a:br>
            <a:r>
              <a:rPr lang="tr-TR" altLang="tr-TR" sz="2400" dirty="0">
                <a:latin typeface="Times New Roman" panose="02020603050405020304" pitchFamily="18" charset="0"/>
                <a:cs typeface="Times New Roman" panose="02020603050405020304" pitchFamily="18" charset="0"/>
              </a:rPr>
              <a:t>Ural-Altay dilleri, diğer dil aileleri gibi sağlam bir aile oluşturmazlar. Bu gruptaki diller arasındaki yakınlık, köken akrabalığından ziyade yapı yönüyle benzerlik şeklinde ortaya çıktığı için sınıflandırmanın </a:t>
            </a:r>
            <a:r>
              <a:rPr lang="tr-TR" altLang="tr-TR" sz="2400" i="1" dirty="0">
                <a:latin typeface="Times New Roman" panose="02020603050405020304" pitchFamily="18" charset="0"/>
                <a:cs typeface="Times New Roman" panose="02020603050405020304" pitchFamily="18" charset="0"/>
              </a:rPr>
              <a:t>dil ailesi</a:t>
            </a:r>
            <a:r>
              <a:rPr lang="tr-TR" altLang="tr-TR" sz="2400" dirty="0">
                <a:latin typeface="Times New Roman" panose="02020603050405020304" pitchFamily="18" charset="0"/>
                <a:cs typeface="Times New Roman" panose="02020603050405020304" pitchFamily="18" charset="0"/>
              </a:rPr>
              <a:t> yerine </a:t>
            </a:r>
            <a:r>
              <a:rPr lang="tr-TR" altLang="tr-TR" sz="2400" i="1" dirty="0">
                <a:latin typeface="Times New Roman" panose="02020603050405020304" pitchFamily="18" charset="0"/>
                <a:cs typeface="Times New Roman" panose="02020603050405020304" pitchFamily="18" charset="0"/>
              </a:rPr>
              <a:t>dil grubu </a:t>
            </a:r>
            <a:r>
              <a:rPr lang="tr-TR" altLang="tr-TR" sz="2400" dirty="0">
                <a:latin typeface="Times New Roman" panose="02020603050405020304" pitchFamily="18" charset="0"/>
                <a:cs typeface="Times New Roman" panose="02020603050405020304" pitchFamily="18" charset="0"/>
              </a:rPr>
              <a:t>olarak yapılması görüşü benimsenmektedir.</a:t>
            </a:r>
            <a:endParaRPr lang="tr-TR" sz="2400" dirty="0">
              <a:latin typeface="Times New Roman" panose="02020603050405020304" pitchFamily="18" charset="0"/>
              <a:cs typeface="Times New Roman" panose="02020603050405020304" pitchFamily="18" charset="0"/>
            </a:endParaRPr>
          </a:p>
        </p:txBody>
      </p:sp>
      <p:sp>
        <p:nvSpPr>
          <p:cNvPr id="5" name="Başlık 4">
            <a:extLst>
              <a:ext uri="{FF2B5EF4-FFF2-40B4-BE49-F238E27FC236}">
                <a16:creationId xmlns:a16="http://schemas.microsoft.com/office/drawing/2014/main" id="{1A0E5DC3-32BD-4C29-B9F8-04646EE7F28C}"/>
              </a:ext>
            </a:extLst>
          </p:cNvPr>
          <p:cNvSpPr>
            <a:spLocks noGrp="1"/>
          </p:cNvSpPr>
          <p:nvPr>
            <p:ph type="title"/>
          </p:nvPr>
        </p:nvSpPr>
        <p:spPr/>
        <p:txBody>
          <a:bodyPr>
            <a:normAutofit/>
          </a:bodyPr>
          <a:lstStyle/>
          <a:p>
            <a:r>
              <a:rPr lang="tr-TR" sz="2800" b="1" dirty="0">
                <a:solidFill>
                  <a:srgbClr val="FF0000"/>
                </a:solidFill>
                <a:latin typeface="Times New Roman" panose="02020603050405020304" pitchFamily="18" charset="0"/>
                <a:cs typeface="Times New Roman" panose="02020603050405020304" pitchFamily="18" charset="0"/>
              </a:rPr>
              <a:t>TÜRKÇENİN DÜNYA DİLLERİ ARASINDAKİ YERİ</a:t>
            </a:r>
          </a:p>
        </p:txBody>
      </p:sp>
    </p:spTree>
    <p:extLst>
      <p:ext uri="{BB962C8B-B14F-4D97-AF65-F5344CB8AC3E}">
        <p14:creationId xmlns:p14="http://schemas.microsoft.com/office/powerpoint/2010/main" val="3990638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15BCD8-30A2-41FC-9E3D-E1977D80F3DC}"/>
              </a:ext>
            </a:extLst>
          </p:cNvPr>
          <p:cNvSpPr>
            <a:spLocks noGrp="1"/>
          </p:cNvSpPr>
          <p:nvPr>
            <p:ph type="title"/>
          </p:nvPr>
        </p:nvSpPr>
        <p:spPr/>
        <p:txBody>
          <a:bodyPr>
            <a:normAutofit/>
          </a:bodyPr>
          <a:lstStyle/>
          <a:p>
            <a:r>
              <a:rPr lang="tr-TR" sz="3200" b="1" dirty="0">
                <a:solidFill>
                  <a:srgbClr val="FF0000"/>
                </a:solidFill>
                <a:latin typeface="Times New Roman" panose="02020603050405020304" pitchFamily="18" charset="0"/>
                <a:cs typeface="Times New Roman" panose="02020603050405020304" pitchFamily="18" charset="0"/>
              </a:rPr>
              <a:t>ALTAY DİLLERİNİN ORTAK ÖZELLİKLERİ</a:t>
            </a:r>
          </a:p>
        </p:txBody>
      </p:sp>
      <p:sp>
        <p:nvSpPr>
          <p:cNvPr id="3" name="İçerik Yer Tutucusu 2">
            <a:extLst>
              <a:ext uri="{FF2B5EF4-FFF2-40B4-BE49-F238E27FC236}">
                <a16:creationId xmlns:a16="http://schemas.microsoft.com/office/drawing/2014/main" id="{DC9C1310-48BA-4C87-8210-118D349DE139}"/>
              </a:ext>
            </a:extLst>
          </p:cNvPr>
          <p:cNvSpPr>
            <a:spLocks noGrp="1"/>
          </p:cNvSpPr>
          <p:nvPr>
            <p:ph idx="1"/>
          </p:nvPr>
        </p:nvSpPr>
        <p:spPr>
          <a:xfrm>
            <a:off x="838200" y="1371600"/>
            <a:ext cx="10515600" cy="5121275"/>
          </a:xfrm>
        </p:spPr>
        <p:txBody>
          <a:bodyPr>
            <a:normAutofit fontScale="92500" lnSpcReduction="10000"/>
          </a:bodyPr>
          <a:lstStyle/>
          <a:p>
            <a:pPr marL="0" indent="0">
              <a:lnSpc>
                <a:spcPct val="160000"/>
              </a:lnSpc>
              <a:buNone/>
            </a:pPr>
            <a:r>
              <a:rPr lang="tr-TR" sz="2400" b="1" dirty="0">
                <a:latin typeface="Times New Roman" panose="02020603050405020304" pitchFamily="18" charset="0"/>
                <a:cs typeface="Times New Roman" panose="02020603050405020304" pitchFamily="18" charset="0"/>
              </a:rPr>
              <a:t>1. </a:t>
            </a:r>
            <a:r>
              <a:rPr lang="tr-TR" sz="2400" dirty="0">
                <a:latin typeface="Times New Roman" panose="02020603050405020304" pitchFamily="18" charset="0"/>
                <a:cs typeface="Times New Roman" panose="02020603050405020304" pitchFamily="18" charset="0"/>
              </a:rPr>
              <a:t>Ünlü uyumu vardır.: Sıradanlık, görgüsüzce, anlatacakmış, sevindirmişse…</a:t>
            </a:r>
          </a:p>
          <a:p>
            <a:pPr marL="0" indent="0">
              <a:lnSpc>
                <a:spcPct val="160000"/>
              </a:lnSpc>
              <a:buNone/>
            </a:pPr>
            <a:r>
              <a:rPr lang="tr-TR" sz="2400" b="1" dirty="0">
                <a:latin typeface="Times New Roman" panose="02020603050405020304" pitchFamily="18" charset="0"/>
                <a:cs typeface="Times New Roman" panose="02020603050405020304" pitchFamily="18" charset="0"/>
              </a:rPr>
              <a:t>2.</a:t>
            </a:r>
            <a:r>
              <a:rPr lang="tr-TR" sz="2400" dirty="0">
                <a:latin typeface="Times New Roman" panose="02020603050405020304" pitchFamily="18" charset="0"/>
                <a:cs typeface="Times New Roman" panose="02020603050405020304" pitchFamily="18" charset="0"/>
              </a:rPr>
              <a:t> Yapı bakımından eklemeli dillerdir.</a:t>
            </a:r>
          </a:p>
          <a:p>
            <a:pPr marL="0" indent="0">
              <a:lnSpc>
                <a:spcPct val="160000"/>
              </a:lnSpc>
              <a:buNone/>
            </a:pPr>
            <a:r>
              <a:rPr lang="tr-TR" sz="2400" b="1" dirty="0">
                <a:latin typeface="Times New Roman" panose="02020603050405020304" pitchFamily="18" charset="0"/>
                <a:cs typeface="Times New Roman" panose="02020603050405020304" pitchFamily="18" charset="0"/>
              </a:rPr>
              <a:t>3. </a:t>
            </a:r>
            <a:r>
              <a:rPr lang="tr-TR" sz="2400" dirty="0">
                <a:latin typeface="Times New Roman" panose="02020603050405020304" pitchFamily="18" charset="0"/>
                <a:cs typeface="Times New Roman" panose="02020603050405020304" pitchFamily="18" charset="0"/>
              </a:rPr>
              <a:t>Ön ek (artikel) yoktur: </a:t>
            </a:r>
          </a:p>
          <a:p>
            <a:pPr marL="0" indent="0">
              <a:lnSpc>
                <a:spcPct val="160000"/>
              </a:lnSpc>
              <a:buNone/>
            </a:pPr>
            <a:r>
              <a:rPr lang="tr-TR" sz="2400" dirty="0">
                <a:latin typeface="Times New Roman" panose="02020603050405020304" pitchFamily="18" charset="0"/>
                <a:cs typeface="Times New Roman" panose="02020603050405020304" pitchFamily="18" charset="0"/>
              </a:rPr>
              <a:t>regular-</a:t>
            </a:r>
            <a:r>
              <a:rPr lang="tr-TR" sz="2400" b="1" dirty="0">
                <a:latin typeface="Times New Roman" panose="02020603050405020304" pitchFamily="18" charset="0"/>
                <a:cs typeface="Times New Roman" panose="02020603050405020304" pitchFamily="18" charset="0"/>
              </a:rPr>
              <a:t>ir</a:t>
            </a:r>
            <a:r>
              <a:rPr lang="tr-TR" sz="2400" dirty="0">
                <a:latin typeface="Times New Roman" panose="02020603050405020304" pitchFamily="18" charset="0"/>
                <a:cs typeface="Times New Roman" panose="02020603050405020304" pitchFamily="18" charset="0"/>
              </a:rPr>
              <a:t>regular, happy-</a:t>
            </a:r>
            <a:r>
              <a:rPr lang="tr-TR" sz="2400" b="1" dirty="0">
                <a:latin typeface="Times New Roman" panose="02020603050405020304" pitchFamily="18" charset="0"/>
                <a:cs typeface="Times New Roman" panose="02020603050405020304" pitchFamily="18" charset="0"/>
              </a:rPr>
              <a:t>un</a:t>
            </a:r>
            <a:r>
              <a:rPr lang="tr-TR" sz="2400" dirty="0">
                <a:latin typeface="Times New Roman" panose="02020603050405020304" pitchFamily="18" charset="0"/>
                <a:cs typeface="Times New Roman" panose="02020603050405020304" pitchFamily="18" charset="0"/>
              </a:rPr>
              <a:t>happy, legal-</a:t>
            </a:r>
            <a:r>
              <a:rPr lang="tr-TR" sz="2400" b="1" dirty="0">
                <a:latin typeface="Times New Roman" panose="02020603050405020304" pitchFamily="18" charset="0"/>
                <a:cs typeface="Times New Roman" panose="02020603050405020304" pitchFamily="18" charset="0"/>
              </a:rPr>
              <a:t>il</a:t>
            </a:r>
            <a:r>
              <a:rPr lang="tr-TR" sz="2400" dirty="0">
                <a:latin typeface="Times New Roman" panose="02020603050405020304" pitchFamily="18" charset="0"/>
                <a:cs typeface="Times New Roman" panose="02020603050405020304" pitchFamily="18" charset="0"/>
              </a:rPr>
              <a:t>legal</a:t>
            </a:r>
          </a:p>
          <a:p>
            <a:pPr marL="0" indent="0">
              <a:lnSpc>
                <a:spcPct val="160000"/>
              </a:lnSpc>
              <a:buNone/>
            </a:pPr>
            <a:r>
              <a:rPr lang="tr-TR" sz="2400" dirty="0">
                <a:latin typeface="Times New Roman" panose="02020603050405020304" pitchFamily="18" charset="0"/>
                <a:cs typeface="Times New Roman" panose="02020603050405020304" pitchFamily="18" charset="0"/>
              </a:rPr>
              <a:t>çare-</a:t>
            </a:r>
            <a:r>
              <a:rPr lang="tr-TR" sz="2400" b="1" dirty="0">
                <a:latin typeface="Times New Roman" panose="02020603050405020304" pitchFamily="18" charset="0"/>
                <a:cs typeface="Times New Roman" panose="02020603050405020304" pitchFamily="18" charset="0"/>
              </a:rPr>
              <a:t>bi</a:t>
            </a:r>
            <a:r>
              <a:rPr lang="tr-TR" sz="2400" dirty="0">
                <a:latin typeface="Times New Roman" panose="02020603050405020304" pitchFamily="18" charset="0"/>
                <a:cs typeface="Times New Roman" panose="02020603050405020304" pitchFamily="18" charset="0"/>
              </a:rPr>
              <a:t>çare, mağlup-</a:t>
            </a:r>
            <a:r>
              <a:rPr lang="tr-TR" sz="2400" b="1" dirty="0">
                <a:latin typeface="Times New Roman" panose="02020603050405020304" pitchFamily="18" charset="0"/>
                <a:cs typeface="Times New Roman" panose="02020603050405020304" pitchFamily="18" charset="0"/>
              </a:rPr>
              <a:t>na</a:t>
            </a:r>
            <a:r>
              <a:rPr lang="tr-TR" sz="2400" dirty="0">
                <a:latin typeface="Times New Roman" panose="02020603050405020304" pitchFamily="18" charset="0"/>
                <a:cs typeface="Times New Roman" panose="02020603050405020304" pitchFamily="18" charset="0"/>
              </a:rPr>
              <a:t>mağlup, haber-</a:t>
            </a:r>
            <a:r>
              <a:rPr lang="tr-TR" sz="2400" b="1" dirty="0">
                <a:latin typeface="Times New Roman" panose="02020603050405020304" pitchFamily="18" charset="0"/>
                <a:cs typeface="Times New Roman" panose="02020603050405020304" pitchFamily="18" charset="0"/>
              </a:rPr>
              <a:t>bi</a:t>
            </a:r>
            <a:r>
              <a:rPr lang="tr-TR" sz="2400" dirty="0">
                <a:latin typeface="Times New Roman" panose="02020603050405020304" pitchFamily="18" charset="0"/>
                <a:cs typeface="Times New Roman" panose="02020603050405020304" pitchFamily="18" charset="0"/>
              </a:rPr>
              <a:t>haber…</a:t>
            </a:r>
          </a:p>
          <a:p>
            <a:pPr marL="0" indent="0">
              <a:lnSpc>
                <a:spcPct val="160000"/>
              </a:lnSpc>
              <a:buNone/>
            </a:pPr>
            <a:r>
              <a:rPr lang="tr-TR" sz="2400" dirty="0">
                <a:latin typeface="Times New Roman" panose="02020603050405020304" pitchFamily="18" charset="0"/>
                <a:cs typeface="Times New Roman" panose="02020603050405020304" pitchFamily="18" charset="0"/>
              </a:rPr>
              <a:t>Altay dillerinde (Türkçede) ekler sona gelir: çare-</a:t>
            </a:r>
            <a:r>
              <a:rPr lang="tr-TR" sz="2400" b="1" dirty="0">
                <a:latin typeface="Times New Roman" panose="02020603050405020304" pitchFamily="18" charset="0"/>
                <a:cs typeface="Times New Roman" panose="02020603050405020304" pitchFamily="18" charset="0"/>
              </a:rPr>
              <a:t>siz</a:t>
            </a:r>
            <a:r>
              <a:rPr lang="tr-TR" sz="2400" dirty="0">
                <a:latin typeface="Times New Roman" panose="02020603050405020304" pitchFamily="18" charset="0"/>
                <a:cs typeface="Times New Roman" panose="02020603050405020304" pitchFamily="18" charset="0"/>
              </a:rPr>
              <a:t>, haber-</a:t>
            </a:r>
            <a:r>
              <a:rPr lang="tr-TR" sz="2400" b="1" dirty="0">
                <a:latin typeface="Times New Roman" panose="02020603050405020304" pitchFamily="18" charset="0"/>
                <a:cs typeface="Times New Roman" panose="02020603050405020304" pitchFamily="18" charset="0"/>
              </a:rPr>
              <a:t>siz</a:t>
            </a:r>
          </a:p>
          <a:p>
            <a:pPr marL="0" indent="0">
              <a:lnSpc>
                <a:spcPct val="160000"/>
              </a:lnSpc>
              <a:buNone/>
            </a:pPr>
            <a:r>
              <a:rPr lang="tr-TR" sz="2400" b="1" dirty="0">
                <a:latin typeface="Times New Roman" panose="02020603050405020304" pitchFamily="18" charset="0"/>
                <a:cs typeface="Times New Roman" panose="02020603050405020304" pitchFamily="18" charset="0"/>
              </a:rPr>
              <a:t>4. </a:t>
            </a:r>
            <a:r>
              <a:rPr lang="tr-TR" sz="2400" dirty="0">
                <a:latin typeface="Times New Roman" panose="02020603050405020304" pitchFamily="18" charset="0"/>
                <a:cs typeface="Times New Roman" panose="02020603050405020304" pitchFamily="18" charset="0"/>
              </a:rPr>
              <a:t>Kelime türetme ve çekim son eklerle yapılırken kökte değişme olmaz.</a:t>
            </a:r>
          </a:p>
          <a:p>
            <a:pPr marL="0" indent="0">
              <a:lnSpc>
                <a:spcPct val="160000"/>
              </a:lnSpc>
              <a:buNone/>
            </a:pPr>
            <a:r>
              <a:rPr lang="tr-TR" sz="2400" b="1" u="sng" dirty="0" err="1">
                <a:latin typeface="Times New Roman" panose="02020603050405020304" pitchFamily="18" charset="0"/>
                <a:cs typeface="Times New Roman" panose="02020603050405020304" pitchFamily="18" charset="0"/>
              </a:rPr>
              <a:t>deniz</a:t>
            </a:r>
            <a:r>
              <a:rPr lang="tr-TR" sz="2400" dirty="0" err="1">
                <a:latin typeface="Times New Roman" panose="02020603050405020304" pitchFamily="18" charset="0"/>
                <a:cs typeface="Times New Roman" panose="02020603050405020304" pitchFamily="18" charset="0"/>
              </a:rPr>
              <a:t>+ci+ler+imiz+den-di</a:t>
            </a:r>
            <a:r>
              <a:rPr lang="tr-TR" sz="2400" dirty="0">
                <a:latin typeface="Times New Roman" panose="02020603050405020304" pitchFamily="18" charset="0"/>
                <a:cs typeface="Times New Roman" panose="02020603050405020304" pitchFamily="18" charset="0"/>
              </a:rPr>
              <a:t>, </a:t>
            </a:r>
            <a:r>
              <a:rPr lang="tr-TR" sz="2400" b="1" u="sng" dirty="0" err="1">
                <a:latin typeface="Times New Roman" panose="02020603050405020304" pitchFamily="18" charset="0"/>
                <a:cs typeface="Times New Roman" panose="02020603050405020304" pitchFamily="18" charset="0"/>
              </a:rPr>
              <a:t>bi</a:t>
            </a:r>
            <a:r>
              <a:rPr lang="tr-TR" sz="2400" u="sng" dirty="0" err="1">
                <a:latin typeface="Times New Roman" panose="02020603050405020304" pitchFamily="18" charset="0"/>
                <a:cs typeface="Times New Roman" panose="02020603050405020304" pitchFamily="18" charset="0"/>
              </a:rPr>
              <a:t>l</a:t>
            </a:r>
            <a:r>
              <a:rPr lang="tr-TR" sz="2400" dirty="0" err="1">
                <a:latin typeface="Times New Roman" panose="02020603050405020304" pitchFamily="18" charset="0"/>
                <a:cs typeface="Times New Roman" panose="02020603050405020304" pitchFamily="18" charset="0"/>
              </a:rPr>
              <a:t>-gi+siz+lik+ten-miş</a:t>
            </a:r>
            <a:r>
              <a:rPr lang="tr-TR" sz="2400" dirty="0">
                <a:latin typeface="Times New Roman" panose="02020603050405020304" pitchFamily="18" charset="0"/>
                <a:cs typeface="Times New Roman" panose="02020603050405020304" pitchFamily="18" charset="0"/>
              </a:rPr>
              <a:t>…</a:t>
            </a:r>
          </a:p>
          <a:p>
            <a:pPr marL="0" indent="0">
              <a:buNone/>
            </a:pPr>
            <a:endParaRPr lang="tr-TR" dirty="0"/>
          </a:p>
        </p:txBody>
      </p:sp>
    </p:spTree>
    <p:extLst>
      <p:ext uri="{BB962C8B-B14F-4D97-AF65-F5344CB8AC3E}">
        <p14:creationId xmlns:p14="http://schemas.microsoft.com/office/powerpoint/2010/main" val="1158339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F10052-AF65-44DF-9651-CD5DC21E69AA}"/>
              </a:ext>
            </a:extLst>
          </p:cNvPr>
          <p:cNvSpPr>
            <a:spLocks noGrp="1"/>
          </p:cNvSpPr>
          <p:nvPr>
            <p:ph type="title"/>
          </p:nvPr>
        </p:nvSpPr>
        <p:spPr/>
        <p:txBody>
          <a:bodyPr/>
          <a:lstStyle/>
          <a:p>
            <a:r>
              <a:rPr kumimoji="0" lang="tr-TR" sz="3200" b="1" i="0"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ALTAY DİLLERİNİN ORTAK ÖZELLİKLERİ</a:t>
            </a:r>
            <a:endParaRPr lang="tr-TR" dirty="0">
              <a:solidFill>
                <a:srgbClr val="FF0000"/>
              </a:solidFill>
            </a:endParaRPr>
          </a:p>
        </p:txBody>
      </p:sp>
      <p:sp>
        <p:nvSpPr>
          <p:cNvPr id="3" name="İçerik Yer Tutucusu 2">
            <a:extLst>
              <a:ext uri="{FF2B5EF4-FFF2-40B4-BE49-F238E27FC236}">
                <a16:creationId xmlns:a16="http://schemas.microsoft.com/office/drawing/2014/main" id="{3BDCB85D-77D0-470E-AD6C-BCA87160900A}"/>
              </a:ext>
            </a:extLst>
          </p:cNvPr>
          <p:cNvSpPr>
            <a:spLocks noGrp="1"/>
          </p:cNvSpPr>
          <p:nvPr>
            <p:ph idx="1"/>
          </p:nvPr>
        </p:nvSpPr>
        <p:spPr/>
        <p:txBody>
          <a:bodyPr>
            <a:normAutofit fontScale="70000" lnSpcReduction="20000"/>
          </a:bodyPr>
          <a:lstStyle/>
          <a:p>
            <a:pPr marL="0" indent="0">
              <a:lnSpc>
                <a:spcPct val="170000"/>
              </a:lnSpc>
              <a:buNone/>
            </a:pPr>
            <a:r>
              <a:rPr lang="tr-TR" sz="3100" b="1" dirty="0">
                <a:latin typeface="Times New Roman" panose="02020603050405020304" pitchFamily="18" charset="0"/>
                <a:cs typeface="Times New Roman" panose="02020603050405020304" pitchFamily="18" charset="0"/>
              </a:rPr>
              <a:t>5. </a:t>
            </a:r>
            <a:r>
              <a:rPr lang="tr-TR" sz="3100" dirty="0">
                <a:latin typeface="Times New Roman" panose="02020603050405020304" pitchFamily="18" charset="0"/>
                <a:cs typeface="Times New Roman" panose="02020603050405020304" pitchFamily="18" charset="0"/>
              </a:rPr>
              <a:t>Söz diziminde (cümlede) yardımcı unsurlar önce, asıl unsurlar sonra gelir. (Tamlayan tamlanandan önce gelir.)</a:t>
            </a:r>
          </a:p>
          <a:p>
            <a:pPr marL="0" indent="0">
              <a:lnSpc>
                <a:spcPct val="170000"/>
              </a:lnSpc>
              <a:buNone/>
            </a:pPr>
            <a:r>
              <a:rPr lang="tr-TR" sz="3100" dirty="0">
                <a:latin typeface="Times New Roman" panose="02020603050405020304" pitchFamily="18" charset="0"/>
                <a:cs typeface="Times New Roman" panose="02020603050405020304" pitchFamily="18" charset="0"/>
              </a:rPr>
              <a:t>İnsanlık hâli, söz dizimi, gül kurusu… gibi.</a:t>
            </a:r>
          </a:p>
          <a:p>
            <a:pPr marL="0" indent="0">
              <a:lnSpc>
                <a:spcPct val="170000"/>
              </a:lnSpc>
              <a:buNone/>
            </a:pPr>
            <a:r>
              <a:rPr lang="tr-TR" altLang="tr-TR" sz="3100" b="1" dirty="0">
                <a:latin typeface="Times New Roman" panose="02020603050405020304" pitchFamily="18" charset="0"/>
                <a:cs typeface="Times New Roman" panose="02020603050405020304" pitchFamily="18" charset="0"/>
              </a:rPr>
              <a:t>6. </a:t>
            </a:r>
            <a:r>
              <a:rPr lang="tr-TR" altLang="tr-TR" sz="3100" dirty="0">
                <a:latin typeface="Times New Roman" panose="02020603050405020304" pitchFamily="18" charset="0"/>
                <a:cs typeface="Times New Roman" panose="02020603050405020304" pitchFamily="18" charset="0"/>
              </a:rPr>
              <a:t>Altay dillerinde gramatik cinsiyet yoktur. Bu sebeple cümlelerde cinsiyet farkından kaynaklanan değişiklik yapılmaz:</a:t>
            </a:r>
            <a:r>
              <a:rPr lang="tr-TR" altLang="tr-TR" sz="3100" i="1" dirty="0">
                <a:latin typeface="Times New Roman" panose="02020603050405020304" pitchFamily="18" charset="0"/>
                <a:cs typeface="Times New Roman" panose="02020603050405020304" pitchFamily="18" charset="0"/>
              </a:rPr>
              <a:t> Müdür – müdire, memur – memure, Halit – Halide; he – she, hüve-</a:t>
            </a:r>
            <a:r>
              <a:rPr lang="tr-TR" altLang="tr-TR" sz="3100" i="1" dirty="0" err="1">
                <a:latin typeface="Times New Roman" panose="02020603050405020304" pitchFamily="18" charset="0"/>
                <a:cs typeface="Times New Roman" panose="02020603050405020304" pitchFamily="18" charset="0"/>
              </a:rPr>
              <a:t>hiye</a:t>
            </a:r>
            <a:r>
              <a:rPr lang="tr-TR" altLang="tr-TR" sz="3100" i="1" dirty="0">
                <a:latin typeface="Times New Roman" panose="02020603050405020304" pitchFamily="18" charset="0"/>
                <a:cs typeface="Times New Roman" panose="02020603050405020304" pitchFamily="18" charset="0"/>
              </a:rPr>
              <a:t>, ente-enti… gibi.</a:t>
            </a:r>
          </a:p>
          <a:p>
            <a:pPr marL="0" indent="0">
              <a:lnSpc>
                <a:spcPct val="160000"/>
              </a:lnSpc>
              <a:buNone/>
            </a:pPr>
            <a:br>
              <a:rPr lang="tr-TR" altLang="tr-TR" dirty="0">
                <a:solidFill>
                  <a:srgbClr val="0000CC"/>
                </a:solidFill>
              </a:rPr>
            </a:br>
            <a:endParaRPr lang="tr-TR" sz="2800" dirty="0">
              <a:latin typeface="Times New Roman" panose="02020603050405020304" pitchFamily="18" charset="0"/>
              <a:cs typeface="Times New Roman" panose="02020603050405020304" pitchFamily="18" charset="0"/>
            </a:endParaRPr>
          </a:p>
          <a:p>
            <a:pPr marL="0" indent="0">
              <a:buNone/>
            </a:pPr>
            <a:endParaRPr lang="tr-TR" dirty="0"/>
          </a:p>
        </p:txBody>
      </p:sp>
    </p:spTree>
    <p:extLst>
      <p:ext uri="{BB962C8B-B14F-4D97-AF65-F5344CB8AC3E}">
        <p14:creationId xmlns:p14="http://schemas.microsoft.com/office/powerpoint/2010/main" val="20884096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D09F98-A184-48B1-8B6A-4A9EF8B1DF96}"/>
              </a:ext>
            </a:extLst>
          </p:cNvPr>
          <p:cNvSpPr>
            <a:spLocks noGrp="1"/>
          </p:cNvSpPr>
          <p:nvPr>
            <p:ph type="title"/>
          </p:nvPr>
        </p:nvSpPr>
        <p:spPr/>
        <p:txBody>
          <a:bodyPr/>
          <a:lstStyle/>
          <a:p>
            <a:r>
              <a:rPr kumimoji="0" lang="tr-TR" sz="3200" b="1" i="0"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ALTAY DİLLERİNİN ORTAK ÖZELLİKLERİ</a:t>
            </a:r>
            <a:endParaRPr lang="tr-TR" dirty="0">
              <a:solidFill>
                <a:srgbClr val="FF0000"/>
              </a:solidFill>
            </a:endParaRPr>
          </a:p>
        </p:txBody>
      </p:sp>
      <p:sp>
        <p:nvSpPr>
          <p:cNvPr id="3" name="İçerik Yer Tutucusu 2">
            <a:extLst>
              <a:ext uri="{FF2B5EF4-FFF2-40B4-BE49-F238E27FC236}">
                <a16:creationId xmlns:a16="http://schemas.microsoft.com/office/drawing/2014/main" id="{D886E46B-BCA3-47D5-8285-DCD288042483}"/>
              </a:ext>
            </a:extLst>
          </p:cNvPr>
          <p:cNvSpPr>
            <a:spLocks noGrp="1"/>
          </p:cNvSpPr>
          <p:nvPr>
            <p:ph idx="1"/>
          </p:nvPr>
        </p:nvSpPr>
        <p:spPr/>
        <p:txBody>
          <a:bodyPr>
            <a:normAutofit/>
          </a:bodyPr>
          <a:lstStyle/>
          <a:p>
            <a:pPr marL="0" indent="0">
              <a:buNone/>
            </a:pPr>
            <a:r>
              <a:rPr lang="tr-TR" altLang="tr-TR" sz="2400" b="1" dirty="0">
                <a:latin typeface="Times New Roman" panose="02020603050405020304" pitchFamily="18" charset="0"/>
                <a:cs typeface="Times New Roman" panose="02020603050405020304" pitchFamily="18" charset="0"/>
              </a:rPr>
              <a:t>7. </a:t>
            </a:r>
            <a:r>
              <a:rPr lang="tr-TR" altLang="tr-TR" sz="2400" dirty="0">
                <a:latin typeface="Times New Roman" panose="02020603050405020304" pitchFamily="18" charset="0"/>
                <a:cs typeface="Times New Roman" panose="02020603050405020304" pitchFamily="18" charset="0"/>
              </a:rPr>
              <a:t>Soru eki vardır. </a:t>
            </a:r>
          </a:p>
          <a:p>
            <a:pPr marL="0" indent="0">
              <a:buNone/>
            </a:pPr>
            <a:r>
              <a:rPr lang="tr-TR" sz="2400" dirty="0">
                <a:latin typeface="Times New Roman" panose="02020603050405020304" pitchFamily="18" charset="0"/>
                <a:cs typeface="Times New Roman" panose="02020603050405020304" pitchFamily="18" charset="0"/>
              </a:rPr>
              <a:t>Cengiz okula gitti </a:t>
            </a:r>
            <a:r>
              <a:rPr lang="tr-TR" sz="2400" b="1" dirty="0">
                <a:latin typeface="Times New Roman" panose="02020603050405020304" pitchFamily="18" charset="0"/>
                <a:cs typeface="Times New Roman" panose="02020603050405020304" pitchFamily="18" charset="0"/>
              </a:rPr>
              <a:t>mi</a:t>
            </a:r>
            <a:r>
              <a:rPr lang="tr-TR"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Did Cengiz go to school?</a:t>
            </a:r>
            <a:endParaRPr lang="tr-TR" sz="2400" dirty="0">
              <a:latin typeface="Times New Roman" panose="02020603050405020304" pitchFamily="18" charset="0"/>
              <a:cs typeface="Times New Roman" panose="02020603050405020304" pitchFamily="18" charset="0"/>
            </a:endParaRPr>
          </a:p>
          <a:p>
            <a:pPr marL="0" indent="0">
              <a:buNone/>
            </a:pPr>
            <a:r>
              <a:rPr lang="tr-TR" sz="2400" dirty="0">
                <a:latin typeface="Times New Roman" panose="02020603050405020304" pitchFamily="18" charset="0"/>
                <a:cs typeface="Times New Roman" panose="02020603050405020304" pitchFamily="18" charset="0"/>
              </a:rPr>
              <a:t>Güler misin, ağlar </a:t>
            </a:r>
            <a:r>
              <a:rPr lang="tr-TR" sz="2400" b="1" dirty="0">
                <a:latin typeface="Times New Roman" panose="02020603050405020304" pitchFamily="18" charset="0"/>
                <a:cs typeface="Times New Roman" panose="02020603050405020304" pitchFamily="18" charset="0"/>
              </a:rPr>
              <a:t>mısın</a:t>
            </a:r>
            <a:r>
              <a:rPr lang="tr-TR"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Do you laugh or cry?</a:t>
            </a:r>
            <a:endParaRPr lang="tr-TR" sz="2400" dirty="0">
              <a:latin typeface="Times New Roman" panose="02020603050405020304" pitchFamily="18" charset="0"/>
              <a:cs typeface="Times New Roman" panose="02020603050405020304" pitchFamily="18" charset="0"/>
            </a:endParaRPr>
          </a:p>
          <a:p>
            <a:pPr marL="0" indent="0">
              <a:buNone/>
            </a:pPr>
            <a:endParaRPr lang="tr-TR" sz="2400" dirty="0">
              <a:latin typeface="Times New Roman" panose="02020603050405020304" pitchFamily="18" charset="0"/>
              <a:cs typeface="Times New Roman" panose="02020603050405020304" pitchFamily="18" charset="0"/>
            </a:endParaRPr>
          </a:p>
          <a:p>
            <a:pPr marL="0" indent="0">
              <a:buNone/>
            </a:pPr>
            <a:r>
              <a:rPr lang="tr-TR" sz="2400" b="1" dirty="0">
                <a:latin typeface="Times New Roman" panose="02020603050405020304" pitchFamily="18" charset="0"/>
                <a:cs typeface="Times New Roman" panose="02020603050405020304" pitchFamily="18" charset="0"/>
              </a:rPr>
              <a:t>8. </a:t>
            </a:r>
            <a:r>
              <a:rPr lang="tr-TR" sz="2400" dirty="0">
                <a:latin typeface="Times New Roman" panose="02020603050405020304" pitchFamily="18" charset="0"/>
                <a:cs typeface="Times New Roman" panose="02020603050405020304" pitchFamily="18" charset="0"/>
              </a:rPr>
              <a:t>O</a:t>
            </a:r>
            <a:r>
              <a:rPr kumimoji="0" lang="tr-TR" altLang="tr-TR" sz="2400" b="0" i="0" u="none" strike="noStrike" kern="1200" cap="none" spc="0" normalizeH="0" baseline="0" noProof="0" dirty="0" err="1">
                <a:ln>
                  <a:noFill/>
                </a:ln>
                <a:effectLst/>
                <a:uLnTx/>
                <a:uFillTx/>
                <a:latin typeface="Times New Roman" panose="02020603050405020304" pitchFamily="18" charset="0"/>
                <a:cs typeface="Times New Roman" panose="02020603050405020304" pitchFamily="18" charset="0"/>
              </a:rPr>
              <a:t>rtak</a:t>
            </a:r>
            <a:r>
              <a:rPr kumimoji="0" lang="tr-TR" altLang="tr-TR"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ekler vardır. Türkçe ile Moğolca arasında bu ortaklık daha belirgindir.</a:t>
            </a:r>
          </a:p>
          <a:p>
            <a:pPr marL="0" indent="0">
              <a:buNone/>
            </a:pPr>
            <a:r>
              <a:rPr lang="tr-TR" sz="2400" dirty="0">
                <a:latin typeface="Times New Roman" panose="02020603050405020304" pitchFamily="18" charset="0"/>
                <a:cs typeface="Times New Roman" panose="02020603050405020304" pitchFamily="18" charset="0"/>
              </a:rPr>
              <a:t>Türkçe çokluk eki -lar/-ler, Moğolca çokluk eki: -nar/-ner</a:t>
            </a:r>
          </a:p>
          <a:p>
            <a:pPr marL="0" indent="0">
              <a:buNone/>
            </a:pPr>
            <a:endParaRPr lang="tr-TR" sz="2400" dirty="0">
              <a:latin typeface="Times New Roman" panose="02020603050405020304" pitchFamily="18" charset="0"/>
              <a:cs typeface="Times New Roman" panose="02020603050405020304" pitchFamily="18" charset="0"/>
            </a:endParaRPr>
          </a:p>
          <a:p>
            <a:pPr marL="0" indent="0">
              <a:buNone/>
            </a:pPr>
            <a:r>
              <a:rPr lang="tr-TR" sz="2400" b="1" dirty="0">
                <a:latin typeface="Times New Roman" panose="02020603050405020304" pitchFamily="18" charset="0"/>
                <a:cs typeface="Times New Roman" panose="02020603050405020304" pitchFamily="18" charset="0"/>
              </a:rPr>
              <a:t>9. </a:t>
            </a:r>
            <a:r>
              <a:rPr lang="tr-TR" sz="2400" dirty="0">
                <a:latin typeface="Times New Roman" panose="02020603050405020304" pitchFamily="18" charset="0"/>
                <a:cs typeface="Times New Roman" panose="02020603050405020304" pitchFamily="18" charset="0"/>
              </a:rPr>
              <a:t>Kelime başında l, geniz n’si ve r sesleri bulunmaz.</a:t>
            </a:r>
          </a:p>
          <a:p>
            <a:pPr marL="0" indent="0">
              <a:buNone/>
            </a:pPr>
            <a:r>
              <a:rPr lang="tr-TR" sz="2400" dirty="0">
                <a:latin typeface="Times New Roman" panose="02020603050405020304" pitchFamily="18" charset="0"/>
                <a:cs typeface="Times New Roman" panose="02020603050405020304" pitchFamily="18" charset="0"/>
              </a:rPr>
              <a:t>limon-ilimon, ramazan-</a:t>
            </a:r>
            <a:r>
              <a:rPr lang="tr-TR" sz="2400" dirty="0" err="1">
                <a:latin typeface="Times New Roman" panose="02020603050405020304" pitchFamily="18" charset="0"/>
                <a:cs typeface="Times New Roman" panose="02020603050405020304" pitchFamily="18" charset="0"/>
              </a:rPr>
              <a:t>iramazan</a:t>
            </a:r>
            <a:r>
              <a:rPr lang="tr-TR" sz="2400" dirty="0">
                <a:latin typeface="Times New Roman" panose="02020603050405020304" pitchFamily="18" charset="0"/>
                <a:cs typeface="Times New Roman" panose="02020603050405020304" pitchFamily="18" charset="0"/>
              </a:rPr>
              <a:t>, rıza-ırza…</a:t>
            </a:r>
          </a:p>
        </p:txBody>
      </p:sp>
    </p:spTree>
    <p:extLst>
      <p:ext uri="{BB962C8B-B14F-4D97-AF65-F5344CB8AC3E}">
        <p14:creationId xmlns:p14="http://schemas.microsoft.com/office/powerpoint/2010/main" val="3580663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3C3C294-8F8F-4DE0-A53F-F9AEAA9B41F7}"/>
              </a:ext>
            </a:extLst>
          </p:cNvPr>
          <p:cNvSpPr>
            <a:spLocks noGrp="1"/>
          </p:cNvSpPr>
          <p:nvPr>
            <p:ph idx="1"/>
          </p:nvPr>
        </p:nvSpPr>
        <p:spPr/>
        <p:txBody>
          <a:bodyPr>
            <a:normAutofit/>
          </a:bodyPr>
          <a:lstStyle/>
          <a:p>
            <a:pPr marL="0" indent="0">
              <a:lnSpc>
                <a:spcPct val="150000"/>
              </a:lnSpc>
              <a:buNone/>
            </a:pPr>
            <a:r>
              <a:rPr lang="tr-TR" altLang="tr-TR" sz="2400" dirty="0">
                <a:latin typeface="Times New Roman" panose="02020603050405020304" pitchFamily="18" charset="0"/>
                <a:cs typeface="Times New Roman" panose="02020603050405020304" pitchFamily="18" charset="0"/>
              </a:rPr>
              <a:t> Dünya dilleri çeşitli ilkelere göre sınıflandırılmakla birlikte </a:t>
            </a:r>
            <a:r>
              <a:rPr lang="tr-TR" altLang="tr-TR" sz="2400" i="1" dirty="0">
                <a:latin typeface="Times New Roman" panose="02020603050405020304" pitchFamily="18" charset="0"/>
                <a:cs typeface="Times New Roman" panose="02020603050405020304" pitchFamily="18" charset="0"/>
              </a:rPr>
              <a:t>yapı</a:t>
            </a:r>
            <a:r>
              <a:rPr lang="tr-TR" altLang="tr-TR" sz="2400" dirty="0">
                <a:latin typeface="Times New Roman" panose="02020603050405020304" pitchFamily="18" charset="0"/>
                <a:cs typeface="Times New Roman" panose="02020603050405020304" pitchFamily="18" charset="0"/>
              </a:rPr>
              <a:t> ve </a:t>
            </a:r>
            <a:r>
              <a:rPr lang="tr-TR" altLang="tr-TR" sz="2400" i="1" dirty="0">
                <a:latin typeface="Times New Roman" panose="02020603050405020304" pitchFamily="18" charset="0"/>
                <a:cs typeface="Times New Roman" panose="02020603050405020304" pitchFamily="18" charset="0"/>
              </a:rPr>
              <a:t>köken akrabalığına</a:t>
            </a:r>
            <a:r>
              <a:rPr lang="tr-TR" altLang="tr-TR" sz="2400" dirty="0">
                <a:latin typeface="Times New Roman" panose="02020603050405020304" pitchFamily="18" charset="0"/>
                <a:cs typeface="Times New Roman" panose="02020603050405020304" pitchFamily="18" charset="0"/>
              </a:rPr>
              <a:t> göre yapılanı daha yaygındır. Buna göre, Türkçemiz yapısına göre </a:t>
            </a:r>
            <a:r>
              <a:rPr lang="tr-TR" altLang="tr-TR" sz="2400" i="1" dirty="0">
                <a:latin typeface="Times New Roman" panose="02020603050405020304" pitchFamily="18" charset="0"/>
                <a:cs typeface="Times New Roman" panose="02020603050405020304" pitchFamily="18" charset="0"/>
              </a:rPr>
              <a:t>sondan eklemeli</a:t>
            </a:r>
            <a:r>
              <a:rPr lang="tr-TR" altLang="tr-TR" sz="2400" dirty="0">
                <a:latin typeface="Times New Roman" panose="02020603050405020304" pitchFamily="18" charset="0"/>
                <a:cs typeface="Times New Roman" panose="02020603050405020304" pitchFamily="18" charset="0"/>
              </a:rPr>
              <a:t>; kökenine göre ise </a:t>
            </a:r>
            <a:r>
              <a:rPr lang="tr-TR" altLang="tr-TR" sz="2400" i="1" dirty="0">
                <a:latin typeface="Times New Roman" panose="02020603050405020304" pitchFamily="18" charset="0"/>
                <a:cs typeface="Times New Roman" panose="02020603050405020304" pitchFamily="18" charset="0"/>
              </a:rPr>
              <a:t>Ural-Altay</a:t>
            </a:r>
            <a:r>
              <a:rPr lang="tr-TR" altLang="tr-TR" sz="2400" dirty="0">
                <a:latin typeface="Times New Roman" panose="02020603050405020304" pitchFamily="18" charset="0"/>
                <a:cs typeface="Times New Roman" panose="02020603050405020304" pitchFamily="18" charset="0"/>
              </a:rPr>
              <a:t> dilleri ailesinin </a:t>
            </a:r>
            <a:r>
              <a:rPr lang="tr-TR" altLang="tr-TR" sz="2400" i="1" dirty="0">
                <a:latin typeface="Times New Roman" panose="02020603050405020304" pitchFamily="18" charset="0"/>
                <a:cs typeface="Times New Roman" panose="02020603050405020304" pitchFamily="18" charset="0"/>
              </a:rPr>
              <a:t>Altay</a:t>
            </a:r>
            <a:r>
              <a:rPr lang="tr-TR" altLang="tr-TR" sz="2400" dirty="0">
                <a:latin typeface="Times New Roman" panose="02020603050405020304" pitchFamily="18" charset="0"/>
                <a:cs typeface="Times New Roman" panose="02020603050405020304" pitchFamily="18" charset="0"/>
              </a:rPr>
              <a:t> koluna mensup bir dildir.</a:t>
            </a:r>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6865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927100"/>
            <a:ext cx="9144000" cy="4813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b="1" dirty="0">
                <a:latin typeface="Times New Roman" panose="02020603050405020304" pitchFamily="18" charset="0"/>
                <a:cs typeface="Times New Roman" panose="02020603050405020304" pitchFamily="18" charset="0"/>
              </a:rPr>
              <a:t>Anahtar Kavramlar</a:t>
            </a:r>
          </a:p>
          <a:p>
            <a:pPr marL="0" indent="0" algn="just">
              <a:buNone/>
            </a:pPr>
            <a:r>
              <a:rPr lang="tr-TR" sz="2400" dirty="0">
                <a:latin typeface="Times New Roman" panose="02020603050405020304" pitchFamily="18" charset="0"/>
                <a:cs typeface="Times New Roman" panose="02020603050405020304" pitchFamily="18" charset="0"/>
              </a:rPr>
              <a:t>Köken</a:t>
            </a:r>
          </a:p>
          <a:p>
            <a:pPr marL="0" indent="0">
              <a:buNone/>
            </a:pPr>
            <a:r>
              <a:rPr lang="tr-TR" sz="2400" b="0" i="0" u="none" strike="noStrike" baseline="0" dirty="0">
                <a:latin typeface="Times New Roman" panose="02020603050405020304" pitchFamily="18" charset="0"/>
                <a:cs typeface="Times New Roman" panose="02020603050405020304" pitchFamily="18" charset="0"/>
              </a:rPr>
              <a:t>Dil ailesi</a:t>
            </a:r>
          </a:p>
          <a:p>
            <a:pPr marL="0" indent="0">
              <a:buNone/>
            </a:pPr>
            <a:r>
              <a:rPr lang="tr-TR" sz="2400" dirty="0">
                <a:latin typeface="Times New Roman" panose="02020603050405020304" pitchFamily="18" charset="0"/>
                <a:cs typeface="Times New Roman" panose="02020603050405020304" pitchFamily="18" charset="0"/>
              </a:rPr>
              <a:t>Dillerin yapısal özellikleri</a:t>
            </a:r>
            <a:endParaRPr lang="tr-TR" sz="2400" b="0" i="0" u="none" strike="noStrike" baseline="0" dirty="0">
              <a:latin typeface="Times New Roman" panose="02020603050405020304" pitchFamily="18" charset="0"/>
              <a:cs typeface="Times New Roman" panose="02020603050405020304" pitchFamily="18" charset="0"/>
            </a:endParaRPr>
          </a:p>
          <a:p>
            <a:pPr marL="0" indent="0">
              <a:buNone/>
            </a:pPr>
            <a:r>
              <a:rPr lang="tr-TR" sz="2400" dirty="0">
                <a:latin typeface="Times New Roman" panose="02020603050405020304" pitchFamily="18" charset="0"/>
                <a:cs typeface="Times New Roman" panose="02020603050405020304" pitchFamily="18" charset="0"/>
              </a:rPr>
              <a:t>Tek Heceli diller</a:t>
            </a:r>
          </a:p>
          <a:p>
            <a:pPr marL="0" indent="0">
              <a:buNone/>
            </a:pPr>
            <a:r>
              <a:rPr lang="tr-TR" sz="2400" b="0" i="0" u="none" strike="noStrike" baseline="0" dirty="0">
                <a:latin typeface="Times New Roman" panose="02020603050405020304" pitchFamily="18" charset="0"/>
                <a:cs typeface="Times New Roman" panose="02020603050405020304" pitchFamily="18" charset="0"/>
              </a:rPr>
              <a:t>Eklemeli diller</a:t>
            </a:r>
          </a:p>
          <a:p>
            <a:pPr marL="0" indent="0">
              <a:buNone/>
            </a:pPr>
            <a:r>
              <a:rPr lang="tr-TR" sz="2400" b="0" i="0" u="none" strike="noStrike" baseline="0" dirty="0">
                <a:latin typeface="Times New Roman" panose="02020603050405020304" pitchFamily="18" charset="0"/>
                <a:cs typeface="Times New Roman" panose="02020603050405020304" pitchFamily="18" charset="0"/>
              </a:rPr>
              <a:t>Çekimli diller</a:t>
            </a:r>
          </a:p>
          <a:p>
            <a:pPr marL="0" indent="0">
              <a:buNone/>
            </a:pPr>
            <a:r>
              <a:rPr lang="tr-TR" sz="2400" b="0" i="0" u="none" strike="noStrike" baseline="0" dirty="0">
                <a:latin typeface="Times New Roman" panose="02020603050405020304" pitchFamily="18" charset="0"/>
                <a:cs typeface="Times New Roman" panose="02020603050405020304" pitchFamily="18" charset="0"/>
              </a:rPr>
              <a:t>Altay dilleri</a:t>
            </a:r>
          </a:p>
          <a:p>
            <a:pPr marL="0" indent="0" algn="l">
              <a:buNone/>
            </a:pPr>
            <a:endParaRPr lang="tr-TR"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50138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E16FBD-EB8B-4DEA-B1EC-992D403415C9}"/>
              </a:ext>
            </a:extLst>
          </p:cNvPr>
          <p:cNvSpPr>
            <a:spLocks noGrp="1"/>
          </p:cNvSpPr>
          <p:nvPr>
            <p:ph type="title"/>
          </p:nvPr>
        </p:nvSpPr>
        <p:spPr/>
        <p:txBody>
          <a:bodyPr>
            <a:normAutofit/>
          </a:bodyPr>
          <a:lstStyle/>
          <a:p>
            <a:r>
              <a:rPr lang="tr-TR" sz="3200" b="1" dirty="0">
                <a:latin typeface="Times New Roman" panose="02020603050405020304" pitchFamily="18" charset="0"/>
                <a:cs typeface="Times New Roman" panose="02020603050405020304" pitchFamily="18" charset="0"/>
              </a:rPr>
              <a:t>KAYNAKÇA</a:t>
            </a:r>
          </a:p>
        </p:txBody>
      </p:sp>
      <p:sp>
        <p:nvSpPr>
          <p:cNvPr id="3" name="İçerik Yer Tutucusu 2">
            <a:extLst>
              <a:ext uri="{FF2B5EF4-FFF2-40B4-BE49-F238E27FC236}">
                <a16:creationId xmlns:a16="http://schemas.microsoft.com/office/drawing/2014/main" id="{510F9376-0260-4E52-9E9E-9BDE54AB36B6}"/>
              </a:ext>
            </a:extLst>
          </p:cNvPr>
          <p:cNvSpPr>
            <a:spLocks noGrp="1"/>
          </p:cNvSpPr>
          <p:nvPr>
            <p:ph idx="1"/>
          </p:nvPr>
        </p:nvSpPr>
        <p:spPr/>
        <p:txBody>
          <a:bodyPr/>
          <a:lstStyle/>
          <a:p>
            <a:pPr marL="0" indent="0">
              <a:lnSpc>
                <a:spcPct val="150000"/>
              </a:lnSpc>
              <a:buNone/>
            </a:pPr>
            <a:r>
              <a:rPr lang="tr-TR" sz="2400" i="0" u="none" strike="noStrike" baseline="0" dirty="0">
                <a:latin typeface="Times New Roman" panose="02020603050405020304" pitchFamily="18" charset="0"/>
                <a:cs typeface="Times New Roman" panose="02020603050405020304" pitchFamily="18" charset="0"/>
              </a:rPr>
              <a:t>EKER, Süer (2005). </a:t>
            </a:r>
            <a:r>
              <a:rPr lang="tr-TR" sz="2400" i="1" u="none" strike="noStrike" baseline="0" dirty="0">
                <a:latin typeface="Times New Roman" panose="02020603050405020304" pitchFamily="18" charset="0"/>
                <a:cs typeface="Times New Roman" panose="02020603050405020304" pitchFamily="18" charset="0"/>
              </a:rPr>
              <a:t>Çağdaş Türk Dili</a:t>
            </a:r>
            <a:r>
              <a:rPr lang="tr-TR" sz="2400" i="0" u="none" strike="noStrike" baseline="0" dirty="0">
                <a:latin typeface="Times New Roman" panose="02020603050405020304" pitchFamily="18" charset="0"/>
                <a:cs typeface="Times New Roman" panose="02020603050405020304" pitchFamily="18" charset="0"/>
              </a:rPr>
              <a:t>, 3. Basım, Ankara: Grafiker Yayınları.</a:t>
            </a:r>
          </a:p>
          <a:p>
            <a:pPr marL="0" indent="0">
              <a:lnSpc>
                <a:spcPct val="150000"/>
              </a:lnSpc>
              <a:buNone/>
            </a:pPr>
            <a:r>
              <a:rPr lang="tr-TR" sz="2400" dirty="0">
                <a:latin typeface="Times New Roman" panose="02020603050405020304" pitchFamily="18" charset="0"/>
                <a:cs typeface="Times New Roman" panose="02020603050405020304" pitchFamily="18" charset="0"/>
              </a:rPr>
              <a:t>KARASOY, Yakup-YAVUZ, Orhan vd. (2017). Üniversiteler İçin Uygulamalı Türk Dili ve Kompozisyon Bilgileri, 15. Basım, Konya: Palet Yayınları.</a:t>
            </a:r>
            <a:endParaRPr lang="tr-TR" sz="2400" i="0" u="none" strike="noStrike" baseline="0" dirty="0">
              <a:latin typeface="Times New Roman" panose="02020603050405020304" pitchFamily="18" charset="0"/>
              <a:cs typeface="Times New Roman" panose="02020603050405020304" pitchFamily="18" charset="0"/>
            </a:endParaRPr>
          </a:p>
          <a:p>
            <a:pPr marL="0" indent="0">
              <a:lnSpc>
                <a:spcPct val="150000"/>
              </a:lnSpc>
              <a:buNone/>
            </a:pPr>
            <a:r>
              <a:rPr lang="tr-TR" sz="2400" i="0" u="none" strike="noStrike" baseline="0" dirty="0">
                <a:latin typeface="Times New Roman" panose="02020603050405020304" pitchFamily="18" charset="0"/>
                <a:cs typeface="Times New Roman" panose="02020603050405020304" pitchFamily="18" charset="0"/>
              </a:rPr>
              <a:t>KORKMAZ, Zeynep vd. (2007). </a:t>
            </a:r>
            <a:r>
              <a:rPr lang="tr-TR" sz="2400" i="1" u="none" strike="noStrike" baseline="0" dirty="0">
                <a:latin typeface="Times New Roman" panose="02020603050405020304" pitchFamily="18" charset="0"/>
                <a:cs typeface="Times New Roman" panose="02020603050405020304" pitchFamily="18" charset="0"/>
              </a:rPr>
              <a:t>Türk Dili ve Kompozisyon</a:t>
            </a:r>
            <a:r>
              <a:rPr lang="tr-TR" sz="2400" i="0" u="none" strike="noStrike" baseline="0" dirty="0">
                <a:latin typeface="Times New Roman" panose="02020603050405020304" pitchFamily="18" charset="0"/>
                <a:cs typeface="Times New Roman" panose="02020603050405020304" pitchFamily="18" charset="0"/>
              </a:rPr>
              <a:t>. Ankara: Ekin Yayınları.</a:t>
            </a:r>
          </a:p>
          <a:p>
            <a:pPr marL="0" indent="0">
              <a:buNone/>
            </a:pPr>
            <a:endParaRPr lang="tr-TR" dirty="0"/>
          </a:p>
        </p:txBody>
      </p:sp>
    </p:spTree>
    <p:extLst>
      <p:ext uri="{BB962C8B-B14F-4D97-AF65-F5344CB8AC3E}">
        <p14:creationId xmlns:p14="http://schemas.microsoft.com/office/powerpoint/2010/main" val="3981510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2AFF45-152F-4AA3-B21E-E0710823FFB6}"/>
              </a:ext>
            </a:extLst>
          </p:cNvPr>
          <p:cNvSpPr>
            <a:spLocks noGrp="1"/>
          </p:cNvSpPr>
          <p:nvPr>
            <p:ph type="title"/>
          </p:nvPr>
        </p:nvSpPr>
        <p:spPr/>
        <p:txBody>
          <a:bodyPr>
            <a:normAutofit/>
          </a:bodyPr>
          <a:lstStyle/>
          <a:p>
            <a:pPr algn="ctr"/>
            <a:r>
              <a:rPr lang="tr-TR" sz="2800" b="1" dirty="0">
                <a:solidFill>
                  <a:srgbClr val="FF0000"/>
                </a:solidFill>
                <a:latin typeface="Times New Roman" panose="02020603050405020304" pitchFamily="18" charset="0"/>
                <a:cs typeface="Times New Roman" panose="02020603050405020304" pitchFamily="18" charset="0"/>
              </a:rPr>
              <a:t>YERYÜZÜNDEKİ DİLLER</a:t>
            </a:r>
            <a:br>
              <a:rPr lang="tr-TR" sz="2800" b="1" dirty="0">
                <a:solidFill>
                  <a:srgbClr val="FF0000"/>
                </a:solidFill>
                <a:latin typeface="Times New Roman" panose="02020603050405020304" pitchFamily="18" charset="0"/>
                <a:cs typeface="Times New Roman" panose="02020603050405020304" pitchFamily="18" charset="0"/>
              </a:rPr>
            </a:br>
            <a:r>
              <a:rPr lang="tr-TR" sz="2800" b="1" dirty="0">
                <a:solidFill>
                  <a:srgbClr val="FF0000"/>
                </a:solidFill>
                <a:latin typeface="Times New Roman" panose="02020603050405020304" pitchFamily="18" charset="0"/>
                <a:cs typeface="Times New Roman" panose="02020603050405020304" pitchFamily="18" charset="0"/>
              </a:rPr>
              <a:t>TÜRKÇENİN DÜNYA DİLLERİ ARASINDAKİ YERİ</a:t>
            </a:r>
          </a:p>
        </p:txBody>
      </p:sp>
      <p:sp>
        <p:nvSpPr>
          <p:cNvPr id="3" name="İçerik Yer Tutucusu 2">
            <a:extLst>
              <a:ext uri="{FF2B5EF4-FFF2-40B4-BE49-F238E27FC236}">
                <a16:creationId xmlns:a16="http://schemas.microsoft.com/office/drawing/2014/main" id="{24846D4C-9E4F-4377-8257-84FBDBA98CBE}"/>
              </a:ext>
            </a:extLst>
          </p:cNvPr>
          <p:cNvSpPr>
            <a:spLocks noGrp="1"/>
          </p:cNvSpPr>
          <p:nvPr>
            <p:ph idx="1"/>
          </p:nvPr>
        </p:nvSpPr>
        <p:spPr/>
        <p:txBody>
          <a:bodyPr/>
          <a:lstStyle/>
          <a:p>
            <a:pPr marL="0" indent="0">
              <a:lnSpc>
                <a:spcPct val="150000"/>
              </a:lnSpc>
              <a:buNone/>
            </a:pPr>
            <a:r>
              <a:rPr lang="tr-TR" altLang="tr-TR" sz="2400" dirty="0">
                <a:latin typeface="Times New Roman" panose="02020603050405020304" pitchFamily="18" charset="0"/>
                <a:cs typeface="Times New Roman" panose="02020603050405020304" pitchFamily="18" charset="0"/>
              </a:rPr>
              <a:t>Her milletin, her kavmin kendine göre bir anlaşma sistemi olduğuna göre dünyada ne kadar kavim varsa o kadar da dil vardır.</a:t>
            </a:r>
            <a:br>
              <a:rPr lang="tr-TR" altLang="tr-TR" sz="2400" dirty="0">
                <a:latin typeface="Times New Roman" panose="02020603050405020304" pitchFamily="18" charset="0"/>
                <a:cs typeface="Times New Roman" panose="02020603050405020304" pitchFamily="18" charset="0"/>
              </a:rPr>
            </a:br>
            <a:r>
              <a:rPr lang="tr-TR" altLang="tr-TR" sz="2400" dirty="0">
                <a:latin typeface="Times New Roman" panose="02020603050405020304" pitchFamily="18" charset="0"/>
                <a:cs typeface="Times New Roman" panose="02020603050405020304" pitchFamily="18" charset="0"/>
              </a:rPr>
              <a:t>Bugün ölü olan dillerle birlikte yeryüzünde yaklaşık olarak </a:t>
            </a:r>
            <a:r>
              <a:rPr lang="tr-TR" altLang="tr-TR" sz="2400" b="1" u="sng" dirty="0">
                <a:latin typeface="Times New Roman" panose="02020603050405020304" pitchFamily="18" charset="0"/>
                <a:cs typeface="Times New Roman" panose="02020603050405020304" pitchFamily="18" charset="0"/>
              </a:rPr>
              <a:t>üç bin civarında </a:t>
            </a:r>
            <a:r>
              <a:rPr lang="tr-TR" altLang="tr-TR" sz="2400" dirty="0">
                <a:latin typeface="Times New Roman" panose="02020603050405020304" pitchFamily="18" charset="0"/>
                <a:cs typeface="Times New Roman" panose="02020603050405020304" pitchFamily="18" charset="0"/>
              </a:rPr>
              <a:t>dilin varlığından bahsedilmektedir. </a:t>
            </a:r>
            <a:br>
              <a:rPr lang="tr-TR" altLang="tr-TR" sz="2400" dirty="0">
                <a:latin typeface="Times New Roman" panose="02020603050405020304" pitchFamily="18" charset="0"/>
                <a:cs typeface="Times New Roman" panose="02020603050405020304" pitchFamily="18" charset="0"/>
              </a:rPr>
            </a:br>
            <a:r>
              <a:rPr lang="tr-TR" altLang="tr-TR" sz="2400" dirty="0">
                <a:latin typeface="Times New Roman" panose="02020603050405020304" pitchFamily="18" charset="0"/>
                <a:cs typeface="Times New Roman" panose="02020603050405020304" pitchFamily="18" charset="0"/>
              </a:rPr>
              <a:t>Ancak nüfus itibariyle yüz milyondan fazla kişi tarafından konuşulan dilleri saymak istersek bu sayının parmakla sayılabilecek kadar azalacağı görülecektir.</a:t>
            </a:r>
            <a:endParaRPr lang="tr-TR" altLang="tr-TR" sz="2400" b="1"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105386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0D6EB3-2139-4934-A0B1-6646EF69B7D2}"/>
              </a:ext>
            </a:extLst>
          </p:cNvPr>
          <p:cNvSpPr>
            <a:spLocks noGrp="1"/>
          </p:cNvSpPr>
          <p:nvPr>
            <p:ph type="title"/>
          </p:nvPr>
        </p:nvSpPr>
        <p:spPr/>
        <p:txBody>
          <a:bodyPr/>
          <a:lstStyle/>
          <a:p>
            <a:pPr algn="ctr"/>
            <a:r>
              <a:rPr kumimoji="0" lang="tr-TR" sz="2800" b="1" i="0"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YERYÜZÜNDEKİ DİLLER</a:t>
            </a:r>
            <a:br>
              <a:rPr kumimoji="0" lang="tr-TR" sz="2800" b="1" i="0"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br>
            <a:r>
              <a:rPr kumimoji="0" lang="tr-TR" sz="2800" b="1" i="0"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TÜRKÇENİN DÜNYA DİLLERİ ARASINDAKİ YERİ</a:t>
            </a:r>
            <a:endParaRPr lang="tr-TR" dirty="0">
              <a:solidFill>
                <a:srgbClr val="FF0000"/>
              </a:solidFill>
            </a:endParaRPr>
          </a:p>
        </p:txBody>
      </p:sp>
      <p:sp>
        <p:nvSpPr>
          <p:cNvPr id="3" name="İçerik Yer Tutucusu 2">
            <a:extLst>
              <a:ext uri="{FF2B5EF4-FFF2-40B4-BE49-F238E27FC236}">
                <a16:creationId xmlns:a16="http://schemas.microsoft.com/office/drawing/2014/main" id="{57587761-7CBF-42FF-B1C0-1375F8C51C45}"/>
              </a:ext>
            </a:extLst>
          </p:cNvPr>
          <p:cNvSpPr>
            <a:spLocks noGrp="1"/>
          </p:cNvSpPr>
          <p:nvPr>
            <p:ph idx="1"/>
          </p:nvPr>
        </p:nvSpPr>
        <p:spPr/>
        <p:txBody>
          <a:bodyPr>
            <a:normAutofit fontScale="92500"/>
          </a:bodyPr>
          <a:lstStyle/>
          <a:p>
            <a:pPr marL="0" indent="0">
              <a:lnSpc>
                <a:spcPct val="150000"/>
              </a:lnSpc>
              <a:buNone/>
            </a:pPr>
            <a:r>
              <a:rPr lang="tr-TR" sz="2400" dirty="0">
                <a:latin typeface="Times New Roman" panose="02020603050405020304" pitchFamily="18" charset="0"/>
                <a:cs typeface="Times New Roman" panose="02020603050405020304" pitchFamily="18" charset="0"/>
              </a:rPr>
              <a:t>Yeryüzündeki diller söz dizimi, zaman, yapı, canlı olma - ölü olma, kaynak olma ve türeme, edebî dil, konuşma dili, coğrafya gibi çeşitli prensiplere göre sınıflandırılmaktadır. </a:t>
            </a:r>
          </a:p>
          <a:p>
            <a:pPr marL="0" indent="0">
              <a:lnSpc>
                <a:spcPct val="150000"/>
              </a:lnSpc>
              <a:buNone/>
            </a:pPr>
            <a:r>
              <a:rPr lang="tr-TR" sz="2400" dirty="0">
                <a:latin typeface="Times New Roman" panose="02020603050405020304" pitchFamily="18" charset="0"/>
                <a:cs typeface="Times New Roman" panose="02020603050405020304" pitchFamily="18" charset="0"/>
              </a:rPr>
              <a:t>En yaygın geleneksel sınıflandırmaların başında dilleri yapılarına ve kökenlerine göre gruplandıran yaklaşım gelmektedir.</a:t>
            </a:r>
            <a:r>
              <a:rPr lang="tr-TR" sz="2400" i="0" u="none" strike="noStrike" baseline="0" dirty="0">
                <a:latin typeface="Times New Roman" panose="02020603050405020304" pitchFamily="18" charset="0"/>
                <a:cs typeface="Times New Roman" panose="02020603050405020304" pitchFamily="18" charset="0"/>
              </a:rPr>
              <a:t> Köken ya da yapı bakımından aynı grupta yer alan diller arasındaki «karşılıklı </a:t>
            </a:r>
            <a:r>
              <a:rPr lang="tr-TR" sz="2400" i="0" u="none" strike="noStrike" baseline="0" dirty="0" err="1">
                <a:latin typeface="Times New Roman" panose="02020603050405020304" pitchFamily="18" charset="0"/>
                <a:cs typeface="Times New Roman" panose="02020603050405020304" pitchFamily="18" charset="0"/>
              </a:rPr>
              <a:t>anlaşabilirlik</a:t>
            </a:r>
            <a:r>
              <a:rPr lang="tr-TR" sz="2400" i="0" u="none" strike="noStrike" baseline="0" dirty="0">
                <a:latin typeface="Times New Roman" panose="02020603050405020304" pitchFamily="18" charset="0"/>
                <a:cs typeface="Times New Roman" panose="02020603050405020304" pitchFamily="18" charset="0"/>
              </a:rPr>
              <a:t>» oranı bazen İngilizce-Farsça arasında olduğu gibi %0’a kadar düşerken bazen de Fransızca-İspanyolca arasında olduğu gibi %50’nin üzerine çıkabilmektedir.</a:t>
            </a:r>
          </a:p>
          <a:p>
            <a:pPr marL="0" indent="0">
              <a:lnSpc>
                <a:spcPct val="150000"/>
              </a:lnSpc>
              <a:buNone/>
            </a:pPr>
            <a:r>
              <a:rPr lang="tr-TR"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95168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2138CC-D869-4374-A593-3CD1FA1FD1A0}"/>
              </a:ext>
            </a:extLst>
          </p:cNvPr>
          <p:cNvSpPr>
            <a:spLocks noGrp="1"/>
          </p:cNvSpPr>
          <p:nvPr>
            <p:ph type="title"/>
          </p:nvPr>
        </p:nvSpPr>
        <p:spPr/>
        <p:txBody>
          <a:bodyPr/>
          <a:lstStyle/>
          <a:p>
            <a:pPr algn="ctr"/>
            <a:r>
              <a:rPr kumimoji="0" lang="tr-TR" sz="2800" b="1" i="0"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YERYÜZÜNDEKİ DİLLER</a:t>
            </a:r>
            <a:br>
              <a:rPr kumimoji="0" lang="tr-TR" sz="2800" b="1" i="0"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br>
            <a:r>
              <a:rPr kumimoji="0" lang="tr-TR" sz="2800" b="1" i="0"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TÜRKÇENİN DÜNYA DİLLERİ ARASINDAKİ YERİ</a:t>
            </a:r>
            <a:endParaRPr lang="tr-TR" dirty="0">
              <a:solidFill>
                <a:srgbClr val="FF0000"/>
              </a:solidFill>
            </a:endParaRPr>
          </a:p>
        </p:txBody>
      </p:sp>
      <p:sp>
        <p:nvSpPr>
          <p:cNvPr id="3" name="İçerik Yer Tutucusu 2">
            <a:extLst>
              <a:ext uri="{FF2B5EF4-FFF2-40B4-BE49-F238E27FC236}">
                <a16:creationId xmlns:a16="http://schemas.microsoft.com/office/drawing/2014/main" id="{3DFDE920-0258-41A9-B5A8-21BD305B0C56}"/>
              </a:ext>
            </a:extLst>
          </p:cNvPr>
          <p:cNvSpPr>
            <a:spLocks noGrp="1"/>
          </p:cNvSpPr>
          <p:nvPr>
            <p:ph idx="1"/>
          </p:nvPr>
        </p:nvSpPr>
        <p:spPr/>
        <p:txBody>
          <a:bodyPr/>
          <a:lstStyle/>
          <a:p>
            <a:pPr marL="0" indent="0">
              <a:lnSpc>
                <a:spcPct val="150000"/>
              </a:lnSpc>
              <a:buNone/>
            </a:pPr>
            <a:r>
              <a:rPr lang="tr-TR" sz="2400" dirty="0">
                <a:latin typeface="Times New Roman" panose="02020603050405020304" pitchFamily="18" charset="0"/>
                <a:cs typeface="Times New Roman" panose="02020603050405020304" pitchFamily="18" charset="0"/>
              </a:rPr>
              <a:t>En yaygın geleneksel tasnife göre diller:</a:t>
            </a:r>
          </a:p>
          <a:p>
            <a:pPr marL="457200" indent="-457200">
              <a:lnSpc>
                <a:spcPct val="150000"/>
              </a:lnSpc>
              <a:buAutoNum type="alphaUcPeriod"/>
            </a:pPr>
            <a:r>
              <a:rPr lang="tr-TR" sz="2400" dirty="0">
                <a:latin typeface="Times New Roman" panose="02020603050405020304" pitchFamily="18" charset="0"/>
                <a:cs typeface="Times New Roman" panose="02020603050405020304" pitchFamily="18" charset="0"/>
              </a:rPr>
              <a:t>Yapılarına Göre Diller</a:t>
            </a:r>
          </a:p>
          <a:p>
            <a:pPr marL="457200" indent="-457200">
              <a:lnSpc>
                <a:spcPct val="150000"/>
              </a:lnSpc>
              <a:buAutoNum type="alphaUcPeriod"/>
            </a:pPr>
            <a:r>
              <a:rPr lang="tr-TR" sz="2400" dirty="0">
                <a:latin typeface="Times New Roman" panose="02020603050405020304" pitchFamily="18" charset="0"/>
                <a:cs typeface="Times New Roman" panose="02020603050405020304" pitchFamily="18" charset="0"/>
              </a:rPr>
              <a:t>Kökenlerine Göre Diller </a:t>
            </a:r>
          </a:p>
          <a:p>
            <a:pPr marL="0" indent="0">
              <a:lnSpc>
                <a:spcPct val="150000"/>
              </a:lnSpc>
              <a:buNone/>
            </a:pPr>
            <a:r>
              <a:rPr lang="tr-TR" sz="2400" dirty="0">
                <a:latin typeface="Times New Roman" panose="02020603050405020304" pitchFamily="18" charset="0"/>
                <a:cs typeface="Times New Roman" panose="02020603050405020304" pitchFamily="18" charset="0"/>
              </a:rPr>
              <a:t>olmak üzere iki temel yaklaşımla ele alınmaktadır.</a:t>
            </a:r>
          </a:p>
          <a:p>
            <a:pPr marL="0" indent="0">
              <a:buNone/>
            </a:pPr>
            <a:endParaRPr lang="tr-TR" dirty="0"/>
          </a:p>
        </p:txBody>
      </p:sp>
    </p:spTree>
    <p:extLst>
      <p:ext uri="{BB962C8B-B14F-4D97-AF65-F5344CB8AC3E}">
        <p14:creationId xmlns:p14="http://schemas.microsoft.com/office/powerpoint/2010/main" val="1230462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BE7161F-F8A0-4EDB-9B00-BE35E3FC3BD1}"/>
              </a:ext>
            </a:extLst>
          </p:cNvPr>
          <p:cNvSpPr>
            <a:spLocks noGrp="1"/>
          </p:cNvSpPr>
          <p:nvPr>
            <p:ph type="title"/>
          </p:nvPr>
        </p:nvSpPr>
        <p:spPr/>
        <p:txBody>
          <a:bodyPr/>
          <a:lstStyle/>
          <a:p>
            <a:pPr algn="ctr"/>
            <a:r>
              <a:rPr kumimoji="0" lang="tr-TR" sz="2800" b="1" i="0"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YERYÜZÜNDEKİ DİLLER</a:t>
            </a:r>
            <a:br>
              <a:rPr kumimoji="0" lang="tr-TR" sz="2800" b="1" i="0"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br>
            <a:r>
              <a:rPr kumimoji="0" lang="tr-TR" sz="2800" b="1" i="0"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TÜRKÇENİN DÜNYA DİLLERİ ARASINDAKİ YERİ</a:t>
            </a:r>
            <a:endParaRPr lang="tr-TR" dirty="0">
              <a:solidFill>
                <a:srgbClr val="FF0000"/>
              </a:solidFill>
            </a:endParaRPr>
          </a:p>
        </p:txBody>
      </p:sp>
      <p:sp>
        <p:nvSpPr>
          <p:cNvPr id="3" name="İçerik Yer Tutucusu 2">
            <a:extLst>
              <a:ext uri="{FF2B5EF4-FFF2-40B4-BE49-F238E27FC236}">
                <a16:creationId xmlns:a16="http://schemas.microsoft.com/office/drawing/2014/main" id="{FB6396FE-40A7-4608-AF94-1A8FE713CCC5}"/>
              </a:ext>
            </a:extLst>
          </p:cNvPr>
          <p:cNvSpPr>
            <a:spLocks noGrp="1"/>
          </p:cNvSpPr>
          <p:nvPr>
            <p:ph idx="1"/>
          </p:nvPr>
        </p:nvSpPr>
        <p:spPr/>
        <p:txBody>
          <a:bodyPr>
            <a:normAutofit fontScale="85000" lnSpcReduction="10000"/>
          </a:bodyPr>
          <a:lstStyle/>
          <a:p>
            <a:pPr marL="0" indent="0">
              <a:lnSpc>
                <a:spcPct val="150000"/>
              </a:lnSpc>
              <a:buNone/>
            </a:pPr>
            <a:r>
              <a:rPr lang="tr-TR" altLang="tr-TR" b="1" i="1" dirty="0">
                <a:solidFill>
                  <a:srgbClr val="FF0000"/>
                </a:solidFill>
                <a:latin typeface="Times New Roman" panose="02020603050405020304" pitchFamily="18" charset="0"/>
                <a:cs typeface="Times New Roman" panose="02020603050405020304" pitchFamily="18" charset="0"/>
              </a:rPr>
              <a:t>A. Yapılarına göre diller</a:t>
            </a:r>
          </a:p>
          <a:p>
            <a:pPr marL="0" indent="0">
              <a:lnSpc>
                <a:spcPct val="150000"/>
              </a:lnSpc>
              <a:buNone/>
            </a:pPr>
            <a:r>
              <a:rPr lang="tr-TR" altLang="tr-TR" dirty="0">
                <a:latin typeface="Times New Roman" panose="02020603050405020304" pitchFamily="18" charset="0"/>
                <a:cs typeface="Times New Roman" panose="02020603050405020304" pitchFamily="18" charset="0"/>
              </a:rPr>
              <a:t>Kelimelerin ve eklerin durumuna, bu eklerin kuruluş ve işleyişleri bakımından gösterdikleri benzerliklerine göre diller yapı yönüyle üç gruba ayrılır:</a:t>
            </a:r>
          </a:p>
          <a:p>
            <a:pPr marL="457200" indent="-457200">
              <a:lnSpc>
                <a:spcPct val="150000"/>
              </a:lnSpc>
              <a:buAutoNum type="arabicPeriod"/>
            </a:pPr>
            <a:r>
              <a:rPr lang="tr-TR" altLang="tr-TR" sz="2400" b="1" dirty="0">
                <a:latin typeface="Times New Roman" panose="02020603050405020304" pitchFamily="18" charset="0"/>
                <a:cs typeface="Times New Roman" panose="02020603050405020304" pitchFamily="18" charset="0"/>
              </a:rPr>
              <a:t>Tek Heceli (Yalınlayan) Diller</a:t>
            </a:r>
          </a:p>
          <a:p>
            <a:pPr marL="457200" indent="-457200">
              <a:lnSpc>
                <a:spcPct val="150000"/>
              </a:lnSpc>
              <a:buAutoNum type="arabicPeriod"/>
            </a:pPr>
            <a:r>
              <a:rPr lang="tr-TR" altLang="tr-TR" sz="2400" b="1" dirty="0">
                <a:latin typeface="Times New Roman" panose="02020603050405020304" pitchFamily="18" charset="0"/>
                <a:cs typeface="Times New Roman" panose="02020603050405020304" pitchFamily="18" charset="0"/>
              </a:rPr>
              <a:t>Eklememeli Diller</a:t>
            </a:r>
          </a:p>
          <a:p>
            <a:pPr marL="457200" indent="-457200">
              <a:lnSpc>
                <a:spcPct val="150000"/>
              </a:lnSpc>
              <a:buAutoNum type="arabicPeriod"/>
            </a:pPr>
            <a:r>
              <a:rPr lang="tr-TR" altLang="tr-TR" sz="2400" b="1" dirty="0">
                <a:latin typeface="Times New Roman" panose="02020603050405020304" pitchFamily="18" charset="0"/>
                <a:cs typeface="Times New Roman" panose="02020603050405020304" pitchFamily="18" charset="0"/>
              </a:rPr>
              <a:t>Çekimli (Bükümlü) Diller</a:t>
            </a:r>
            <a:br>
              <a:rPr lang="tr-TR" altLang="tr-TR" sz="2400" b="1" dirty="0">
                <a:latin typeface="Times New Roman" panose="02020603050405020304" pitchFamily="18" charset="0"/>
                <a:cs typeface="Times New Roman" panose="02020603050405020304" pitchFamily="18" charset="0"/>
              </a:rPr>
            </a:b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3584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F2CE71-F2AC-49EB-8562-45322D122734}"/>
              </a:ext>
            </a:extLst>
          </p:cNvPr>
          <p:cNvSpPr>
            <a:spLocks noGrp="1"/>
          </p:cNvSpPr>
          <p:nvPr>
            <p:ph type="title"/>
          </p:nvPr>
        </p:nvSpPr>
        <p:spPr>
          <a:xfrm>
            <a:off x="838200" y="776177"/>
            <a:ext cx="10515600" cy="1049447"/>
          </a:xfrm>
        </p:spPr>
        <p:txBody>
          <a:bodyPr>
            <a:normAutofit fontScale="90000"/>
          </a:bodyPr>
          <a:lstStyle/>
          <a:p>
            <a:r>
              <a:rPr lang="tr-TR" altLang="tr-TR" sz="3200" b="1" dirty="0">
                <a:solidFill>
                  <a:srgbClr val="FF0000"/>
                </a:solidFill>
                <a:latin typeface="Times New Roman" panose="02020603050405020304" pitchFamily="18" charset="0"/>
                <a:cs typeface="Times New Roman" panose="02020603050405020304" pitchFamily="18" charset="0"/>
              </a:rPr>
              <a:t>A. </a:t>
            </a:r>
            <a:r>
              <a:rPr lang="tr-TR" altLang="tr-TR" sz="3600" b="1" dirty="0">
                <a:solidFill>
                  <a:srgbClr val="FF0000"/>
                </a:solidFill>
                <a:latin typeface="Times New Roman" panose="02020603050405020304" pitchFamily="18" charset="0"/>
                <a:cs typeface="Times New Roman" panose="02020603050405020304" pitchFamily="18" charset="0"/>
              </a:rPr>
              <a:t>YAPILARINA GÖRE DİLLER</a:t>
            </a:r>
            <a:br>
              <a:rPr lang="tr-TR" altLang="tr-TR" sz="3600" b="1" i="1" dirty="0">
                <a:solidFill>
                  <a:srgbClr val="FF0000"/>
                </a:solidFill>
                <a:latin typeface="Times New Roman" panose="02020603050405020304" pitchFamily="18" charset="0"/>
                <a:cs typeface="Times New Roman" panose="02020603050405020304" pitchFamily="18" charset="0"/>
              </a:rPr>
            </a:br>
            <a:r>
              <a:rPr kumimoji="0" lang="tr-TR" altLang="tr-TR" sz="3200" b="1" i="1"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1. Tek Heceli Diller</a:t>
            </a:r>
            <a:br>
              <a:rPr lang="tr-TR" altLang="tr-TR" b="1" i="1" dirty="0">
                <a:solidFill>
                  <a:srgbClr val="FF0000"/>
                </a:solidFill>
                <a:latin typeface="Times New Roman" panose="02020603050405020304" pitchFamily="18" charset="0"/>
                <a:cs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64B07CF1-A158-4889-9168-A7F9112AD1F1}"/>
              </a:ext>
            </a:extLst>
          </p:cNvPr>
          <p:cNvSpPr>
            <a:spLocks noGrp="1"/>
          </p:cNvSpPr>
          <p:nvPr>
            <p:ph idx="1"/>
          </p:nvPr>
        </p:nvSpPr>
        <p:spPr/>
        <p:txBody>
          <a:bodyPr>
            <a:normAutofit/>
          </a:bodyPr>
          <a:lstStyle/>
          <a:p>
            <a:pPr marL="0" indent="0">
              <a:lnSpc>
                <a:spcPct val="150000"/>
              </a:lnSpc>
              <a:buNone/>
            </a:pPr>
            <a:r>
              <a:rPr lang="tr-TR" sz="2400" dirty="0">
                <a:latin typeface="Times New Roman" panose="02020603050405020304" pitchFamily="18" charset="0"/>
                <a:cs typeface="Times New Roman" panose="02020603050405020304" pitchFamily="18" charset="0"/>
              </a:rPr>
              <a:t>Bu dillerde her</a:t>
            </a:r>
            <a:r>
              <a:rPr lang="tr-TR" sz="2400" i="0" u="none" strike="noStrike" baseline="0" dirty="0">
                <a:latin typeface="Times New Roman" panose="02020603050405020304" pitchFamily="18" charset="0"/>
                <a:cs typeface="Times New Roman" panose="02020603050405020304" pitchFamily="18" charset="0"/>
              </a:rPr>
              <a:t> kelime tek hecelidir. Kelimelerin çekimi/bükümü yoktur. </a:t>
            </a:r>
            <a:r>
              <a:rPr lang="tr-TR" sz="2400" dirty="0">
                <a:latin typeface="Times New Roman" panose="02020603050405020304" pitchFamily="18" charset="0"/>
                <a:cs typeface="Times New Roman" panose="02020603050405020304" pitchFamily="18" charset="0"/>
              </a:rPr>
              <a:t>Kelimeler</a:t>
            </a:r>
            <a:r>
              <a:rPr lang="tr-TR" sz="2400" i="0" u="none" strike="noStrike" baseline="0" dirty="0">
                <a:latin typeface="Times New Roman" panose="02020603050405020304" pitchFamily="18" charset="0"/>
                <a:cs typeface="Times New Roman" panose="02020603050405020304" pitchFamily="18" charset="0"/>
              </a:rPr>
              <a:t> ek de almazlar ve değişikliğe uğramazlar. Kelimeler, cümle içinde yerleri değiştirilerek ya da farklı kelimelerle yan yana getirilmek suretiyle yeni anlamlar kazanır. K</a:t>
            </a:r>
            <a:r>
              <a:rPr lang="tr-TR" altLang="tr-TR" sz="2400" dirty="0">
                <a:latin typeface="Times New Roman" panose="02020603050405020304" pitchFamily="18" charset="0"/>
                <a:cs typeface="Times New Roman" panose="02020603050405020304" pitchFamily="18" charset="0"/>
              </a:rPr>
              <a:t>elimenin görevi cümle içindeki sırasından ve vurgusundan anlaşıldığı için çok zengin bir vurgu ve tonlama sistemi vardır. </a:t>
            </a:r>
            <a:r>
              <a:rPr lang="tr-TR" sz="2400" i="0" u="none" strike="noStrike" baseline="0" dirty="0">
                <a:latin typeface="Times New Roman" panose="02020603050405020304" pitchFamily="18" charset="0"/>
                <a:cs typeface="Times New Roman" panose="02020603050405020304" pitchFamily="18" charset="0"/>
              </a:rPr>
              <a:t>Bu dillerin en tipik örneği Çince ve Tibetçe sayılabilir. Ayrıca bazı Himalaya ve Afrika Dilleri, Endonezya ve Vietnam dilleri de Tek heceli (yalınlayan) diller grubuna dahil edilmektedir.</a:t>
            </a:r>
          </a:p>
          <a:p>
            <a:pPr marL="0" indent="0">
              <a:buNone/>
            </a:pPr>
            <a:endParaRPr lang="tr-TR" dirty="0"/>
          </a:p>
        </p:txBody>
      </p:sp>
    </p:spTree>
    <p:extLst>
      <p:ext uri="{BB962C8B-B14F-4D97-AF65-F5344CB8AC3E}">
        <p14:creationId xmlns:p14="http://schemas.microsoft.com/office/powerpoint/2010/main" val="4290288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DD9402-2A2C-499D-9C45-2612D1B6DAE9}"/>
              </a:ext>
            </a:extLst>
          </p:cNvPr>
          <p:cNvSpPr>
            <a:spLocks noGrp="1"/>
          </p:cNvSpPr>
          <p:nvPr>
            <p:ph type="title"/>
          </p:nvPr>
        </p:nvSpPr>
        <p:spPr/>
        <p:txBody>
          <a:bodyPr/>
          <a:lstStyle/>
          <a:p>
            <a:r>
              <a:rPr lang="tr-TR" altLang="tr-TR" sz="3200" b="1" dirty="0">
                <a:solidFill>
                  <a:srgbClr val="FF0000"/>
                </a:solidFill>
                <a:latin typeface="Times New Roman" panose="02020603050405020304" pitchFamily="18" charset="0"/>
                <a:cs typeface="Times New Roman" panose="02020603050405020304" pitchFamily="18" charset="0"/>
              </a:rPr>
              <a:t>A. YAPILARINA</a:t>
            </a:r>
            <a:r>
              <a:rPr lang="tr-TR" altLang="tr-TR" sz="4400" b="1" dirty="0">
                <a:solidFill>
                  <a:srgbClr val="FF0000"/>
                </a:solidFill>
                <a:latin typeface="Times New Roman" panose="02020603050405020304" pitchFamily="18" charset="0"/>
                <a:cs typeface="Times New Roman" panose="02020603050405020304" pitchFamily="18" charset="0"/>
              </a:rPr>
              <a:t> </a:t>
            </a:r>
            <a:r>
              <a:rPr lang="tr-TR" altLang="tr-TR" sz="3200" b="1" dirty="0">
                <a:solidFill>
                  <a:srgbClr val="FF0000"/>
                </a:solidFill>
                <a:latin typeface="Times New Roman" panose="02020603050405020304" pitchFamily="18" charset="0"/>
                <a:cs typeface="Times New Roman" panose="02020603050405020304" pitchFamily="18" charset="0"/>
              </a:rPr>
              <a:t>GÖRE</a:t>
            </a:r>
            <a:r>
              <a:rPr lang="tr-TR" altLang="tr-TR" sz="4400" b="1" dirty="0">
                <a:solidFill>
                  <a:srgbClr val="FF0000"/>
                </a:solidFill>
                <a:latin typeface="Times New Roman" panose="02020603050405020304" pitchFamily="18" charset="0"/>
                <a:cs typeface="Times New Roman" panose="02020603050405020304" pitchFamily="18" charset="0"/>
              </a:rPr>
              <a:t> </a:t>
            </a:r>
            <a:r>
              <a:rPr lang="tr-TR" altLang="tr-TR" sz="3200" b="1" dirty="0">
                <a:solidFill>
                  <a:srgbClr val="FF0000"/>
                </a:solidFill>
                <a:latin typeface="Times New Roman" panose="02020603050405020304" pitchFamily="18" charset="0"/>
                <a:cs typeface="Times New Roman" panose="02020603050405020304" pitchFamily="18" charset="0"/>
              </a:rPr>
              <a:t>DİLLER</a:t>
            </a:r>
            <a:br>
              <a:rPr lang="tr-TR" altLang="tr-TR" sz="3200" b="1" i="1" dirty="0">
                <a:solidFill>
                  <a:srgbClr val="FF0000"/>
                </a:solidFill>
                <a:latin typeface="Times New Roman" panose="02020603050405020304" pitchFamily="18" charset="0"/>
                <a:cs typeface="Times New Roman" panose="02020603050405020304" pitchFamily="18" charset="0"/>
              </a:rPr>
            </a:br>
            <a:r>
              <a:rPr lang="tr-TR" altLang="tr-TR" sz="2900" b="1" i="1" dirty="0">
                <a:solidFill>
                  <a:srgbClr val="FF0000"/>
                </a:solidFill>
                <a:latin typeface="Times New Roman" panose="02020603050405020304" pitchFamily="18" charset="0"/>
                <a:cs typeface="Times New Roman" panose="02020603050405020304" pitchFamily="18" charset="0"/>
              </a:rPr>
              <a:t>1. Tek Heceli Diller</a:t>
            </a:r>
            <a:endParaRPr lang="tr-TR" sz="2900" dirty="0"/>
          </a:p>
        </p:txBody>
      </p:sp>
      <p:sp>
        <p:nvSpPr>
          <p:cNvPr id="3" name="İçerik Yer Tutucusu 2">
            <a:extLst>
              <a:ext uri="{FF2B5EF4-FFF2-40B4-BE49-F238E27FC236}">
                <a16:creationId xmlns:a16="http://schemas.microsoft.com/office/drawing/2014/main" id="{BB931784-596F-49FF-8B92-7203CFF9AEA3}"/>
              </a:ext>
            </a:extLst>
          </p:cNvPr>
          <p:cNvSpPr>
            <a:spLocks noGrp="1"/>
          </p:cNvSpPr>
          <p:nvPr>
            <p:ph idx="1"/>
          </p:nvPr>
        </p:nvSpPr>
        <p:spPr/>
        <p:txBody>
          <a:bodyPr/>
          <a:lstStyle/>
          <a:p>
            <a:pPr marL="0" indent="0">
              <a:lnSpc>
                <a:spcPct val="150000"/>
              </a:lnSpc>
              <a:buNone/>
            </a:pPr>
            <a:r>
              <a:rPr lang="tr-TR" altLang="tr-TR" sz="2800" i="1" dirty="0">
                <a:solidFill>
                  <a:srgbClr val="0000CC"/>
                </a:solidFill>
                <a:latin typeface="Calibri" panose="020F0502020204030204" pitchFamily="34" charset="0"/>
                <a:cs typeface="Calibri" panose="020F0502020204030204" pitchFamily="34" charset="0"/>
              </a:rPr>
              <a:t> </a:t>
            </a:r>
            <a:r>
              <a:rPr lang="tr-TR" altLang="tr-TR" sz="2400" i="1" dirty="0" err="1">
                <a:latin typeface="Times New Roman" panose="02020603050405020304" pitchFamily="18" charset="0"/>
                <a:cs typeface="Times New Roman" panose="02020603050405020304" pitchFamily="18" charset="0"/>
              </a:rPr>
              <a:t>Vo</a:t>
            </a:r>
            <a:r>
              <a:rPr lang="tr-TR" altLang="tr-TR" sz="2400" i="1" dirty="0">
                <a:latin typeface="Times New Roman" panose="02020603050405020304" pitchFamily="18" charset="0"/>
                <a:cs typeface="Times New Roman" panose="02020603050405020304" pitchFamily="18" charset="0"/>
              </a:rPr>
              <a:t> yav kan şu.</a:t>
            </a:r>
            <a:r>
              <a:rPr lang="tr-TR" altLang="tr-TR" sz="2400" dirty="0">
                <a:latin typeface="Times New Roman" panose="02020603050405020304" pitchFamily="18" charset="0"/>
                <a:cs typeface="Times New Roman" panose="02020603050405020304" pitchFamily="18" charset="0"/>
              </a:rPr>
              <a:t> Çince bu cümle kelime </a:t>
            </a:r>
            <a:r>
              <a:rPr lang="tr-TR" altLang="tr-TR" sz="2400" dirty="0" err="1">
                <a:latin typeface="Times New Roman" panose="02020603050405020304" pitchFamily="18" charset="0"/>
                <a:cs typeface="Times New Roman" panose="02020603050405020304" pitchFamily="18" charset="0"/>
              </a:rPr>
              <a:t>kelime</a:t>
            </a:r>
            <a:r>
              <a:rPr lang="tr-TR" altLang="tr-TR" sz="2400" dirty="0">
                <a:latin typeface="Times New Roman" panose="02020603050405020304" pitchFamily="18" charset="0"/>
                <a:cs typeface="Times New Roman" panose="02020603050405020304" pitchFamily="18" charset="0"/>
              </a:rPr>
              <a:t> şöyle çevrilebilir: </a:t>
            </a:r>
            <a:r>
              <a:rPr lang="tr-TR" altLang="tr-TR" sz="2400" i="1" dirty="0">
                <a:latin typeface="Times New Roman" panose="02020603050405020304" pitchFamily="18" charset="0"/>
                <a:cs typeface="Times New Roman" panose="02020603050405020304" pitchFamily="18" charset="0"/>
              </a:rPr>
              <a:t>Ben istemek bakmak kitap. </a:t>
            </a:r>
            <a:br>
              <a:rPr lang="tr-TR" altLang="tr-TR" sz="2400" i="1" dirty="0">
                <a:latin typeface="Times New Roman" panose="02020603050405020304" pitchFamily="18" charset="0"/>
                <a:cs typeface="Times New Roman" panose="02020603050405020304" pitchFamily="18" charset="0"/>
              </a:rPr>
            </a:br>
            <a:r>
              <a:rPr lang="tr-TR" altLang="tr-TR" sz="2400" i="1" dirty="0">
                <a:latin typeface="Times New Roman" panose="02020603050405020304" pitchFamily="18" charset="0"/>
                <a:cs typeface="Times New Roman" panose="02020603050405020304" pitchFamily="18" charset="0"/>
              </a:rPr>
              <a:t> </a:t>
            </a:r>
            <a:r>
              <a:rPr lang="tr-TR" altLang="tr-TR" sz="2400" i="1" dirty="0" err="1">
                <a:latin typeface="Times New Roman" panose="02020603050405020304" pitchFamily="18" charset="0"/>
                <a:cs typeface="Times New Roman" panose="02020603050405020304" pitchFamily="18" charset="0"/>
              </a:rPr>
              <a:t>Dien</a:t>
            </a:r>
            <a:r>
              <a:rPr lang="tr-TR" altLang="tr-TR" sz="2400" i="1" dirty="0">
                <a:latin typeface="Times New Roman" panose="02020603050405020304" pitchFamily="18" charset="0"/>
                <a:cs typeface="Times New Roman" panose="02020603050405020304" pitchFamily="18" charset="0"/>
              </a:rPr>
              <a:t> </a:t>
            </a:r>
            <a:r>
              <a:rPr lang="tr-TR" altLang="tr-TR" sz="2400" i="1" dirty="0" err="1">
                <a:latin typeface="Times New Roman" panose="02020603050405020304" pitchFamily="18" charset="0"/>
                <a:cs typeface="Times New Roman" panose="02020603050405020304" pitchFamily="18" charset="0"/>
              </a:rPr>
              <a:t>sı</a:t>
            </a:r>
            <a:r>
              <a:rPr lang="tr-TR" altLang="tr-TR" sz="2400" i="1" dirty="0">
                <a:latin typeface="Times New Roman" panose="02020603050405020304" pitchFamily="18" charset="0"/>
                <a:cs typeface="Times New Roman" panose="02020603050405020304" pitchFamily="18" charset="0"/>
              </a:rPr>
              <a:t> </a:t>
            </a:r>
            <a:r>
              <a:rPr lang="tr-TR" altLang="tr-TR" sz="2400" i="1" dirty="0" err="1">
                <a:latin typeface="Times New Roman" panose="02020603050405020304" pitchFamily="18" charset="0"/>
                <a:cs typeface="Times New Roman" panose="02020603050405020304" pitchFamily="18" charset="0"/>
              </a:rPr>
              <a:t>ci</a:t>
            </a:r>
            <a:r>
              <a:rPr lang="tr-TR" altLang="tr-TR" sz="2400" i="1" dirty="0">
                <a:latin typeface="Times New Roman" panose="02020603050405020304" pitchFamily="18" charset="0"/>
                <a:cs typeface="Times New Roman" panose="02020603050405020304" pitchFamily="18" charset="0"/>
              </a:rPr>
              <a:t>: Elektrik görme cihaz. </a:t>
            </a:r>
          </a:p>
          <a:p>
            <a:pPr marL="0" indent="0">
              <a:lnSpc>
                <a:spcPct val="150000"/>
              </a:lnSpc>
              <a:buNone/>
            </a:pPr>
            <a:r>
              <a:rPr lang="tr-TR" altLang="tr-TR" sz="2400" b="1" dirty="0" err="1">
                <a:latin typeface="Times New Roman" panose="02020603050405020304" pitchFamily="18" charset="0"/>
                <a:cs typeface="Times New Roman" panose="02020603050405020304" pitchFamily="18" charset="0"/>
              </a:rPr>
              <a:t>Vo</a:t>
            </a:r>
            <a:r>
              <a:rPr lang="tr-TR" altLang="tr-TR" sz="2400" b="1" dirty="0">
                <a:latin typeface="Times New Roman" panose="02020603050405020304" pitchFamily="18" charset="0"/>
                <a:cs typeface="Times New Roman" panose="02020603050405020304" pitchFamily="18" charset="0"/>
              </a:rPr>
              <a:t> yav kan şu </a:t>
            </a:r>
            <a:r>
              <a:rPr lang="tr-TR" altLang="tr-TR" sz="2400" dirty="0">
                <a:latin typeface="Times New Roman" panose="02020603050405020304" pitchFamily="18" charset="0"/>
                <a:cs typeface="Times New Roman" panose="02020603050405020304" pitchFamily="18" charset="0"/>
              </a:rPr>
              <a:t>«</a:t>
            </a:r>
            <a:r>
              <a:rPr lang="tr-TR" altLang="tr-TR" sz="2400" i="1" dirty="0">
                <a:latin typeface="Times New Roman" panose="02020603050405020304" pitchFamily="18" charset="0"/>
                <a:cs typeface="Times New Roman" panose="02020603050405020304" pitchFamily="18" charset="0"/>
              </a:rPr>
              <a:t>Ben istemek bakmak kitap» </a:t>
            </a:r>
            <a:r>
              <a:rPr lang="tr-TR" altLang="tr-TR" sz="2400" dirty="0">
                <a:latin typeface="Times New Roman" panose="02020603050405020304" pitchFamily="18" charset="0"/>
                <a:cs typeface="Times New Roman" panose="02020603050405020304" pitchFamily="18" charset="0"/>
              </a:rPr>
              <a:t>ifadesi, vurgu ve tonlamayla </a:t>
            </a:r>
            <a:r>
              <a:rPr lang="tr-TR" altLang="tr-TR" sz="2400" i="1" dirty="0">
                <a:latin typeface="Times New Roman" panose="02020603050405020304" pitchFamily="18" charset="0"/>
                <a:cs typeface="Times New Roman" panose="02020603050405020304" pitchFamily="18" charset="0"/>
              </a:rPr>
              <a:t> «Ben kitap okumak istiyorum.» </a:t>
            </a:r>
            <a:r>
              <a:rPr lang="tr-TR" altLang="tr-TR" sz="2400" dirty="0">
                <a:latin typeface="Times New Roman" panose="02020603050405020304" pitchFamily="18" charset="0"/>
                <a:cs typeface="Times New Roman" panose="02020603050405020304" pitchFamily="18" charset="0"/>
              </a:rPr>
              <a:t>şeklinde anlamlı bir cümle olur.</a:t>
            </a:r>
          </a:p>
          <a:p>
            <a:pPr marL="0" indent="0">
              <a:lnSpc>
                <a:spcPct val="150000"/>
              </a:lnSpc>
              <a:buNone/>
            </a:pPr>
            <a:r>
              <a:rPr lang="tr-TR" sz="2400" b="1" dirty="0" err="1">
                <a:latin typeface="Times New Roman" panose="02020603050405020304" pitchFamily="18" charset="0"/>
                <a:cs typeface="Times New Roman" panose="02020603050405020304" pitchFamily="18" charset="0"/>
              </a:rPr>
              <a:t>Dıen</a:t>
            </a:r>
            <a:r>
              <a:rPr lang="tr-TR" sz="2400" b="1" dirty="0">
                <a:latin typeface="Times New Roman" panose="02020603050405020304" pitchFamily="18" charset="0"/>
                <a:cs typeface="Times New Roman" panose="02020603050405020304" pitchFamily="18" charset="0"/>
              </a:rPr>
              <a:t> </a:t>
            </a:r>
            <a:r>
              <a:rPr lang="tr-TR" sz="2400" b="1" dirty="0" err="1">
                <a:latin typeface="Times New Roman" panose="02020603050405020304" pitchFamily="18" charset="0"/>
                <a:cs typeface="Times New Roman" panose="02020603050405020304" pitchFamily="18" charset="0"/>
              </a:rPr>
              <a:t>sı</a:t>
            </a:r>
            <a:r>
              <a:rPr lang="tr-TR" sz="2400" b="1" dirty="0">
                <a:latin typeface="Times New Roman" panose="02020603050405020304" pitchFamily="18" charset="0"/>
                <a:cs typeface="Times New Roman" panose="02020603050405020304" pitchFamily="18" charset="0"/>
              </a:rPr>
              <a:t> </a:t>
            </a:r>
            <a:r>
              <a:rPr lang="tr-TR" sz="2400" b="1" dirty="0" err="1">
                <a:latin typeface="Times New Roman" panose="02020603050405020304" pitchFamily="18" charset="0"/>
                <a:cs typeface="Times New Roman" panose="02020603050405020304" pitchFamily="18" charset="0"/>
              </a:rPr>
              <a:t>ci</a:t>
            </a:r>
            <a:r>
              <a:rPr lang="tr-TR" sz="2400" b="1" dirty="0">
                <a:latin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cs typeface="Times New Roman" panose="02020603050405020304" pitchFamily="18" charset="0"/>
              </a:rPr>
              <a:t>«Elektrik görme cihaz» ifadeleri vurgu ve tonlamayla «televizyon» anlamına gelir.</a:t>
            </a:r>
          </a:p>
        </p:txBody>
      </p:sp>
    </p:spTree>
    <p:extLst>
      <p:ext uri="{BB962C8B-B14F-4D97-AF65-F5344CB8AC3E}">
        <p14:creationId xmlns:p14="http://schemas.microsoft.com/office/powerpoint/2010/main" val="1779259400"/>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2516</TotalTime>
  <Words>2103</Words>
  <Application>Microsoft Macintosh PowerPoint</Application>
  <PresentationFormat>Geniş ekran</PresentationFormat>
  <Paragraphs>150</Paragraphs>
  <Slides>30</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30</vt:i4>
      </vt:variant>
    </vt:vector>
  </HeadingPairs>
  <TitlesOfParts>
    <vt:vector size="35" baseType="lpstr">
      <vt:lpstr>Arial</vt:lpstr>
      <vt:lpstr>Calibri</vt:lpstr>
      <vt:lpstr>Calibri Light</vt:lpstr>
      <vt:lpstr>Times New Roman</vt:lpstr>
      <vt:lpstr>Office Teması</vt:lpstr>
      <vt:lpstr>PowerPoint Sunusu</vt:lpstr>
      <vt:lpstr>PowerPoint Sunusu</vt:lpstr>
      <vt:lpstr>PowerPoint Sunusu</vt:lpstr>
      <vt:lpstr>YERYÜZÜNDEKİ DİLLER TÜRKÇENİN DÜNYA DİLLERİ ARASINDAKİ YERİ</vt:lpstr>
      <vt:lpstr>YERYÜZÜNDEKİ DİLLER TÜRKÇENİN DÜNYA DİLLERİ ARASINDAKİ YERİ</vt:lpstr>
      <vt:lpstr>YERYÜZÜNDEKİ DİLLER TÜRKÇENİN DÜNYA DİLLERİ ARASINDAKİ YERİ</vt:lpstr>
      <vt:lpstr>YERYÜZÜNDEKİ DİLLER TÜRKÇENİN DÜNYA DİLLERİ ARASINDAKİ YERİ</vt:lpstr>
      <vt:lpstr>A. YAPILARINA GÖRE DİLLER 1. Tek Heceli Diller </vt:lpstr>
      <vt:lpstr>A. YAPILARINA GÖRE DİLLER 1. Tek Heceli Diller</vt:lpstr>
      <vt:lpstr>A. YAPILARINA GÖRE DİLLER 2. Eklemeli Diller</vt:lpstr>
      <vt:lpstr>A. YAPILARINA GÖRE DİLLER 3. Çekimli (Bükümlü) Diller</vt:lpstr>
      <vt:lpstr>A. YAPILARINA GÖRE DİLLER 3. Çekimli (Bükümlü) Diller</vt:lpstr>
      <vt:lpstr>A. YAPILARINA GÖRE DİLLER 3. Çekimli (Bükümlü) Diller</vt:lpstr>
      <vt:lpstr>B. KÖKENLERİNE GÖRE DİLLER</vt:lpstr>
      <vt:lpstr>B. KÖKENLERİNE GÖRE DİLLER</vt:lpstr>
      <vt:lpstr>B. KÖKENLERİNE GÖRE DİLLER 1. Hint-Avrupa Dilleri Ailesi</vt:lpstr>
      <vt:lpstr>B. KÖKENLERİNE GÖRE DİLLER 2. Afro-Asyatik Diller (Hami-Sami Dilleri Ailesi)</vt:lpstr>
      <vt:lpstr>B. KÖKENLERİNE GÖRE DİLLER 3. Çin-Tibet Dilleri Ailesi</vt:lpstr>
      <vt:lpstr>B. KÖKENLERİNE GÖRE DİLLER 4. Bantu Dil Ailesi</vt:lpstr>
      <vt:lpstr>B. KÖKENLERİNE GÖRE DİLLER 5. Kafkas Dilleri Ailesi</vt:lpstr>
      <vt:lpstr>B. KÖKENLERİNE GÖRE DİLLER 6. Ural-Altay Dilleri Ailesi</vt:lpstr>
      <vt:lpstr>B. KÖKENLERİNE GÖRE DİLLER 6. Ural-Altay Dilleri Ailesi</vt:lpstr>
      <vt:lpstr>B. KÖKENLERİNE GÖRE DİLLER 7. Avustronezya Dil Ailesi</vt:lpstr>
      <vt:lpstr>B. KÖKENLERİNE GÖRE DİLLER 8. Diğer Diller</vt:lpstr>
      <vt:lpstr>TÜRKÇENİN DÜNYA DİLLERİ ARASINDAKİ YERİ</vt:lpstr>
      <vt:lpstr>ALTAY DİLLERİNİN ORTAK ÖZELLİKLERİ</vt:lpstr>
      <vt:lpstr>ALTAY DİLLERİNİN ORTAK ÖZELLİKLERİ</vt:lpstr>
      <vt:lpstr>ALTAY DİLLERİNİN ORTAK ÖZELLİKLERİ</vt:lpstr>
      <vt:lpstr>PowerPoint Sunusu</vt:lpstr>
      <vt:lpstr>KAYNAKÇA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TDB</dc:creator>
  <cp:lastModifiedBy>bahar kunul</cp:lastModifiedBy>
  <cp:revision>24</cp:revision>
  <dcterms:created xsi:type="dcterms:W3CDTF">2020-08-29T19:47:14Z</dcterms:created>
  <dcterms:modified xsi:type="dcterms:W3CDTF">2022-09-22T10:42:17Z</dcterms:modified>
</cp:coreProperties>
</file>