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6" r:id="rId6"/>
    <p:sldId id="307" r:id="rId7"/>
    <p:sldId id="308" r:id="rId8"/>
    <p:sldId id="310" r:id="rId9"/>
    <p:sldId id="311" r:id="rId10"/>
    <p:sldId id="312" r:id="rId11"/>
    <p:sldId id="293" r:id="rId12"/>
    <p:sldId id="303" r:id="rId13"/>
    <p:sldId id="313" r:id="rId14"/>
    <p:sldId id="314" r:id="rId15"/>
    <p:sldId id="315" r:id="rId16"/>
    <p:sldId id="316" r:id="rId17"/>
    <p:sldId id="317" r:id="rId18"/>
    <p:sldId id="321" r:id="rId19"/>
    <p:sldId id="322" r:id="rId20"/>
    <p:sldId id="318" r:id="rId21"/>
    <p:sldId id="319" r:id="rId22"/>
    <p:sldId id="320" r:id="rId23"/>
    <p:sldId id="292" r:id="rId24"/>
    <p:sldId id="330" r:id="rId25"/>
    <p:sldId id="329" r:id="rId26"/>
    <p:sldId id="302" r:id="rId27"/>
    <p:sldId id="291" r:id="rId28"/>
    <p:sldId id="290" r:id="rId29"/>
    <p:sldId id="289" r:id="rId30"/>
    <p:sldId id="288" r:id="rId31"/>
    <p:sldId id="304" r:id="rId32"/>
    <p:sldId id="287" r:id="rId33"/>
    <p:sldId id="286" r:id="rId34"/>
    <p:sldId id="285" r:id="rId35"/>
    <p:sldId id="305" r:id="rId36"/>
    <p:sldId id="284" r:id="rId37"/>
    <p:sldId id="282" r:id="rId38"/>
    <p:sldId id="281" r:id="rId39"/>
    <p:sldId id="280" r:id="rId40"/>
    <p:sldId id="279" r:id="rId41"/>
    <p:sldId id="278" r:id="rId42"/>
    <p:sldId id="323" r:id="rId43"/>
    <p:sldId id="277" r:id="rId44"/>
    <p:sldId id="276" r:id="rId45"/>
    <p:sldId id="328" r:id="rId46"/>
    <p:sldId id="325" r:id="rId47"/>
    <p:sldId id="275" r:id="rId48"/>
    <p:sldId id="273" r:id="rId49"/>
    <p:sldId id="324" r:id="rId50"/>
    <p:sldId id="326" r:id="rId51"/>
    <p:sldId id="327" r:id="rId52"/>
    <p:sldId id="272" r:id="rId53"/>
    <p:sldId id="268" r:id="rId54"/>
    <p:sldId id="299" r:id="rId5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94560"/>
  </p:normalViewPr>
  <p:slideViewPr>
    <p:cSldViewPr snapToGrid="0">
      <p:cViewPr varScale="1">
        <p:scale>
          <a:sx n="97" d="100"/>
          <a:sy n="97"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DA0F62-27BD-4AFA-B2A3-74F85D77A37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F8CB01F-7970-4A38-83D9-D57EDB001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7980AA2-490F-40AE-85B7-DF23C453A757}"/>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65BEF795-0669-4FBF-9D0A-A798EDDFAF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C41CF5-2573-4383-B343-E1E39080716D}"/>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339068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02E4A6-C591-46CA-83DF-19E4B70D3F1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0F63323-8506-4577-9861-074D3173C9E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17A308-1DBB-4011-8B81-B27CBEF9F735}"/>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D00FC4D1-AAE8-47EB-B3D5-768DE6F3B01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47AAD7-D946-4070-8609-07AB250A0346}"/>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62614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DF8DD6A-6D2C-4F14-A701-AEA5BBD8CEF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72B604B-0DD0-4967-8ADB-4907F1DD80E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75E3EF-2F0C-4110-AFC0-2134AE1A187C}"/>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05845689-144F-4B2F-BB54-E610F2299F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448B139-E8A5-410C-BBE5-1C358A422AE5}"/>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339079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4780EF-D19C-4414-8F44-FB8DA613B1E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52C0C12-2805-4AA5-9A12-8C21ECBE3E4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6882EF0-DDE2-457E-8FA1-D3F772B3098D}"/>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9C86CD7D-C9E6-4AF1-AA85-F1464DB860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88378F6-F86C-404F-B4A8-938738A44E98}"/>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227958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EF2D9-3A0F-4F77-9978-134DE758721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54FF134-7678-4AB0-B1BF-932019E3E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06CC8E1-EDF6-4826-9A63-0227F3C01ED5}"/>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523D2AC7-1294-4A51-A6C1-D3A11D7A278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912023-4E0E-42BE-84C8-A49AC99C81C0}"/>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152283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630C12-357A-48E7-B200-D16D4AAF34E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1DA4820-0E22-4B6A-8591-18264D8C51B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8314416-7EA1-42F3-A420-5ACFC08AAEB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35DBB18-B26D-473D-B80D-72DBCD9FF3AE}"/>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6" name="Alt Bilgi Yer Tutucusu 5">
            <a:extLst>
              <a:ext uri="{FF2B5EF4-FFF2-40B4-BE49-F238E27FC236}">
                <a16:creationId xmlns:a16="http://schemas.microsoft.com/office/drawing/2014/main" id="{B957A060-7556-4560-A632-459DD036CB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8770A33-9594-4FF7-9059-FCDD3A5BF393}"/>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3059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45EC6D-93DE-40AE-826B-29BD4F17F09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847E869-FAC2-47A0-99B8-6D2DDD2A3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1576837-7E0F-4A20-A20D-7FF0B9222CA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3072EAF-598C-48CB-986A-D223CEDED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D6275EB-B69A-4ABA-A38F-88E16C4000B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CD60AD7-B66F-40FB-9559-8C23C2043DD2}"/>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8" name="Alt Bilgi Yer Tutucusu 7">
            <a:extLst>
              <a:ext uri="{FF2B5EF4-FFF2-40B4-BE49-F238E27FC236}">
                <a16:creationId xmlns:a16="http://schemas.microsoft.com/office/drawing/2014/main" id="{4FB56E0F-8033-4578-8360-120994BE19D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556D8CC-090E-4F08-94FE-C5627624C13F}"/>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17512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AB5BF6-88BE-4F29-8942-DB39852CEC4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988ACBF-709D-4D58-9F2B-DC76029B40BB}"/>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4" name="Alt Bilgi Yer Tutucusu 3">
            <a:extLst>
              <a:ext uri="{FF2B5EF4-FFF2-40B4-BE49-F238E27FC236}">
                <a16:creationId xmlns:a16="http://schemas.microsoft.com/office/drawing/2014/main" id="{3342F140-E2F7-4F98-B7AA-208E9B6C185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683E074-5B99-4AFC-91E5-C42A36126F59}"/>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27713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BEB0733-AE2F-452E-B250-2475F69D4143}"/>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3" name="Alt Bilgi Yer Tutucusu 2">
            <a:extLst>
              <a:ext uri="{FF2B5EF4-FFF2-40B4-BE49-F238E27FC236}">
                <a16:creationId xmlns:a16="http://schemas.microsoft.com/office/drawing/2014/main" id="{02EC03DF-5FA0-433F-91E0-86DAE3047A3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0CBC485-6ABA-4871-8326-CAB5ADE6C85E}"/>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8735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94238-B5B6-42F6-B642-45FF2923A01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9ECAC7B-A4BC-4074-9821-16B42D2A6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38E5F71-C944-426A-A55B-678C321A9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54525EF-2850-4978-AC50-914BBE86938E}"/>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6" name="Alt Bilgi Yer Tutucusu 5">
            <a:extLst>
              <a:ext uri="{FF2B5EF4-FFF2-40B4-BE49-F238E27FC236}">
                <a16:creationId xmlns:a16="http://schemas.microsoft.com/office/drawing/2014/main" id="{116B01EC-70D3-47A5-B712-5140EDA80CC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3F63792-F208-4297-96FC-8C189BD3B015}"/>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401849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417DF6-92FB-48B2-B719-789ACC88D1A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52A9FB1-ED39-4823-BF4D-491483B72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074C443-BC7B-48BC-A96E-3D3FA9F6F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0FEA6E8-F7D2-4A0C-A911-E7E1D14F3082}"/>
              </a:ext>
            </a:extLst>
          </p:cNvPr>
          <p:cNvSpPr>
            <a:spLocks noGrp="1"/>
          </p:cNvSpPr>
          <p:nvPr>
            <p:ph type="dt" sz="half" idx="10"/>
          </p:nvPr>
        </p:nvSpPr>
        <p:spPr/>
        <p:txBody>
          <a:bodyPr/>
          <a:lstStyle/>
          <a:p>
            <a:fld id="{C18C7F9D-689F-46DF-90EC-C4ECF203B72A}" type="datetimeFigureOut">
              <a:rPr lang="tr-TR" smtClean="0"/>
              <a:t>4.10.2022</a:t>
            </a:fld>
            <a:endParaRPr lang="tr-TR"/>
          </a:p>
        </p:txBody>
      </p:sp>
      <p:sp>
        <p:nvSpPr>
          <p:cNvPr id="6" name="Alt Bilgi Yer Tutucusu 5">
            <a:extLst>
              <a:ext uri="{FF2B5EF4-FFF2-40B4-BE49-F238E27FC236}">
                <a16:creationId xmlns:a16="http://schemas.microsoft.com/office/drawing/2014/main" id="{A372CADD-C0AA-4A4E-B919-11BEABDE8E0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4A29FF9-4287-43EE-977C-465EF0A7ABDB}"/>
              </a:ext>
            </a:extLst>
          </p:cNvPr>
          <p:cNvSpPr>
            <a:spLocks noGrp="1"/>
          </p:cNvSpPr>
          <p:nvPr>
            <p:ph type="sldNum" sz="quarter" idx="12"/>
          </p:nvPr>
        </p:nvSpPr>
        <p:spPr/>
        <p:txBody>
          <a:bodyPr/>
          <a:lstStyle/>
          <a:p>
            <a:fld id="{D94BA5CA-6F38-4470-ABCD-86EC9B6CCD61}" type="slidenum">
              <a:rPr lang="tr-TR" smtClean="0"/>
              <a:t>‹#›</a:t>
            </a:fld>
            <a:endParaRPr lang="tr-TR"/>
          </a:p>
        </p:txBody>
      </p:sp>
    </p:spTree>
    <p:extLst>
      <p:ext uri="{BB962C8B-B14F-4D97-AF65-F5344CB8AC3E}">
        <p14:creationId xmlns:p14="http://schemas.microsoft.com/office/powerpoint/2010/main" val="300583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05907E7-0AE3-4411-8F23-4054F2BBA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5B28CCA-7DFD-4024-8E76-F111DD967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BBBBC5C-BA66-4A72-8CBC-90754D29E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C7F9D-689F-46DF-90EC-C4ECF203B72A}" type="datetimeFigureOut">
              <a:rPr lang="tr-TR" smtClean="0"/>
              <a:t>4.10.2022</a:t>
            </a:fld>
            <a:endParaRPr lang="tr-TR"/>
          </a:p>
        </p:txBody>
      </p:sp>
      <p:sp>
        <p:nvSpPr>
          <p:cNvPr id="5" name="Alt Bilgi Yer Tutucusu 4">
            <a:extLst>
              <a:ext uri="{FF2B5EF4-FFF2-40B4-BE49-F238E27FC236}">
                <a16:creationId xmlns:a16="http://schemas.microsoft.com/office/drawing/2014/main" id="{55A3C01B-AF72-4BE5-BDF2-1EF9559D1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1F41F30-5D0A-453F-B141-A22501FBA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BA5CA-6F38-4470-ABCD-86EC9B6CCD61}" type="slidenum">
              <a:rPr lang="tr-TR" smtClean="0"/>
              <a:t>‹#›</a:t>
            </a:fld>
            <a:endParaRPr lang="tr-TR"/>
          </a:p>
        </p:txBody>
      </p:sp>
    </p:spTree>
    <p:extLst>
      <p:ext uri="{BB962C8B-B14F-4D97-AF65-F5344CB8AC3E}">
        <p14:creationId xmlns:p14="http://schemas.microsoft.com/office/powerpoint/2010/main" val="188302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D93C697-35F7-4CE2-9E19-7173C418BE51}"/>
              </a:ext>
            </a:extLst>
          </p:cNvPr>
          <p:cNvSpPr>
            <a:spLocks noGrp="1"/>
          </p:cNvSpPr>
          <p:nvPr>
            <p:ph type="subTitle" idx="1"/>
          </p:nvPr>
        </p:nvSpPr>
        <p:spPr/>
        <p:txBody>
          <a:bodyPr/>
          <a:lstStyle/>
          <a:p>
            <a:r>
              <a:rPr lang="tr-TR" dirty="0">
                <a:solidFill>
                  <a:srgbClr val="C00000"/>
                </a:solidFill>
                <a:latin typeface="Times New Roman" panose="02020603050405020304" pitchFamily="18" charset="0"/>
                <a:cs typeface="Times New Roman" panose="02020603050405020304" pitchFamily="18" charset="0"/>
              </a:rPr>
              <a:t>4. HAFTA</a:t>
            </a:r>
          </a:p>
          <a:p>
            <a:r>
              <a:rPr lang="tr-TR" dirty="0">
                <a:solidFill>
                  <a:srgbClr val="C00000"/>
                </a:solidFill>
                <a:latin typeface="Times New Roman" panose="02020603050405020304" pitchFamily="18" charset="0"/>
                <a:cs typeface="Times New Roman" panose="02020603050405020304" pitchFamily="18" charset="0"/>
              </a:rPr>
              <a:t>TÜRK DİLİNİN TARİHÎ DÖNEMLERİ</a:t>
            </a:r>
          </a:p>
        </p:txBody>
      </p:sp>
      <p:pic>
        <p:nvPicPr>
          <p:cNvPr id="4" name="Resim 3">
            <a:extLst>
              <a:ext uri="{FF2B5EF4-FFF2-40B4-BE49-F238E27FC236}">
                <a16:creationId xmlns:a16="http://schemas.microsoft.com/office/drawing/2014/main" id="{CAFF2FBB-062D-4716-AC4E-8B80A1B3D5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045" y="1122363"/>
            <a:ext cx="6629665" cy="2479675"/>
          </a:xfrm>
          <a:prstGeom prst="rect">
            <a:avLst/>
          </a:prstGeom>
        </p:spPr>
      </p:pic>
    </p:spTree>
    <p:extLst>
      <p:ext uri="{BB962C8B-B14F-4D97-AF65-F5344CB8AC3E}">
        <p14:creationId xmlns:p14="http://schemas.microsoft.com/office/powerpoint/2010/main" val="2186772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F6129AE-C6DF-4BD1-8EBC-8BBC95B23F6B}"/>
              </a:ext>
            </a:extLst>
          </p:cNvPr>
          <p:cNvSpPr>
            <a:spLocks noGrp="1"/>
          </p:cNvSpPr>
          <p:nvPr>
            <p:ph idx="1"/>
          </p:nvPr>
        </p:nvSpPr>
        <p:spPr/>
        <p:txBody>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Eski Türkçe dönemi, Türk dilinin yazıya geçirildiği Köktürkçe (Orhun Türkçesi), Uygurca ve Karahanlı yazı dillerini (7-12. yy) kapsar. 13. yy’a kadar Türk dünyasının doğu kolunda iki ayrı bölgede iki ayrı yazı dili oluşmuştur. Bunlardan biri Ötüken’de ve daha sonra Doğu Türkistan’daki Tarım bölgesinde kullanılan Köktürkçe ile Uygurca, diğeri de Kaşgar’da ortaya çıkan Karahanlı Türkçesidir. Uygur ve Karahanlı Türkçeleri birbirinin devamı olmakla beraber yan yana iki ayrı medeniyeti temsil ederek ürünlerini vermişlerdir</a:t>
            </a:r>
          </a:p>
          <a:p>
            <a:endParaRPr lang="tr-TR" dirty="0"/>
          </a:p>
        </p:txBody>
      </p:sp>
    </p:spTree>
    <p:extLst>
      <p:ext uri="{BB962C8B-B14F-4D97-AF65-F5344CB8AC3E}">
        <p14:creationId xmlns:p14="http://schemas.microsoft.com/office/powerpoint/2010/main" val="347853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457200" indent="-457200" algn="just">
              <a:lnSpc>
                <a:spcPct val="125000"/>
              </a:lnSpc>
              <a:buAutoNum type="alphaUcPeriod"/>
            </a:pPr>
            <a:r>
              <a:rPr lang="tr-TR" sz="2400" b="1" dirty="0">
                <a:latin typeface="Times New Roman" panose="02020603050405020304" pitchFamily="18" charset="0"/>
                <a:cs typeface="Times New Roman" panose="02020603050405020304" pitchFamily="18" charset="0"/>
              </a:rPr>
              <a:t>Köktürk Metinleri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Ağırlıklı olarak Köktürklerin hâkim oldukları Orhun bölgesinde olmakla üzere, Doğu Türkistan'daki Tarım bölgesinde de Köktürk harfleriyle taşlar üzerine yazılmış metinlerdir. Bu taşların sayıları 250’den fazladır ve Bengü (Sonsuz, ebedî) Taş olarak adlandırılmışlardır.  Çoğunluğu Orhun ve Yenisey ırmaklarının suladığı havzalarda bulunmaktadırlar. Bu taşlardan en eskisi Çoyren (687-692) Abidesi’dir. Fakat Türkçenin yazılı tarihi açısından en önemlileri Orhun Abideleri adıyla bilinen  Tonyukuk (725), Köl Tigin (732) ve Bilge Kağan (735) bengü taşlarıdır. Bu üç abide, Türkçenin bugüne ulaşmış en eski şeklinin gramer yapısı ve kelime hazinesiyle ilgili oldukça tatmin edici malzeme sunmaktadır.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51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latin typeface="Times New Roman" panose="02020603050405020304" pitchFamily="18" charset="0"/>
                <a:cs typeface="Times New Roman" panose="02020603050405020304" pitchFamily="18" charset="0"/>
              </a:rPr>
              <a:t>Orhun Abideleri</a:t>
            </a:r>
          </a:p>
        </p:txBody>
      </p:sp>
      <p:sp>
        <p:nvSpPr>
          <p:cNvPr id="3" name="İçerik Yer Tutucusu 2"/>
          <p:cNvSpPr>
            <a:spLocks noGrp="1"/>
          </p:cNvSpPr>
          <p:nvPr>
            <p:ph idx="1"/>
          </p:nvPr>
        </p:nvSpPr>
        <p:spPr/>
        <p:txBody>
          <a:bodyPr>
            <a:noAutofit/>
          </a:bodyPr>
          <a:lstStyle/>
          <a:p>
            <a:pPr marL="0" indent="0" algn="just">
              <a:buNone/>
            </a:pPr>
            <a:r>
              <a:rPr lang="tr-TR" sz="2400" b="1" dirty="0">
                <a:latin typeface="Times New Roman" panose="02020603050405020304" pitchFamily="18" charset="0"/>
                <a:cs typeface="Times New Roman" panose="02020603050405020304" pitchFamily="18" charset="0"/>
              </a:rPr>
              <a:t>Tonyukuk Abidesi: </a:t>
            </a:r>
            <a:r>
              <a:rPr lang="tr-TR" sz="2400" dirty="0">
                <a:latin typeface="Times New Roman" panose="02020603050405020304" pitchFamily="18" charset="0"/>
                <a:cs typeface="Times New Roman" panose="02020603050405020304" pitchFamily="18" charset="0"/>
              </a:rPr>
              <a:t>720-725 senelerinde Tonyukuk'un kendisi tarafından dikilmiştir. Bu yazıtta, Türklerin savaş stratejileri, bağımsızlık mücadelesi için verilen savaşlar, Bilge Tonyukuk'un Türk milleti için verdiği mücadeleler anlatılmaktadır.</a:t>
            </a:r>
          </a:p>
          <a:p>
            <a:pPr marL="0" indent="0" algn="just">
              <a:buNone/>
            </a:pPr>
            <a:r>
              <a:rPr lang="tr-TR" sz="2400" b="1" dirty="0">
                <a:latin typeface="Times New Roman" panose="02020603050405020304" pitchFamily="18" charset="0"/>
                <a:cs typeface="Times New Roman" panose="02020603050405020304" pitchFamily="18" charset="0"/>
              </a:rPr>
              <a:t>Köl Tigin Abidesi:  </a:t>
            </a:r>
            <a:r>
              <a:rPr lang="tr-TR" sz="2400" dirty="0">
                <a:latin typeface="Times New Roman" panose="02020603050405020304" pitchFamily="18" charset="0"/>
                <a:cs typeface="Times New Roman" panose="02020603050405020304" pitchFamily="18" charset="0"/>
              </a:rPr>
              <a:t>Köl Tigin'in ağabeyi ve Köktürklerin kağanı Bilge Kağan tarafından 732 yılında kardeşi adına, kardeşinin hizmetlerinden dolayı ona duyduğu minneti göstermek amacıyla dikilmiştir. Bu yazıtta Bilge Kağan konuşur. </a:t>
            </a:r>
          </a:p>
          <a:p>
            <a:pPr marL="0" indent="0" algn="just">
              <a:buNone/>
            </a:pPr>
            <a:r>
              <a:rPr lang="tr-TR" sz="2400" b="1" dirty="0">
                <a:latin typeface="Times New Roman" panose="02020603050405020304" pitchFamily="18" charset="0"/>
                <a:cs typeface="Times New Roman" panose="02020603050405020304" pitchFamily="18" charset="0"/>
              </a:rPr>
              <a:t>Bilge Kağan Abidesi: </a:t>
            </a:r>
            <a:r>
              <a:rPr lang="tr-TR" sz="2400" dirty="0">
                <a:latin typeface="Times New Roman" panose="02020603050405020304" pitchFamily="18" charset="0"/>
                <a:cs typeface="Times New Roman" panose="02020603050405020304" pitchFamily="18" charset="0"/>
              </a:rPr>
              <a:t>Bu yazıt, Bilge Kağan'ın ölümünden (734) bir yıl sonra (735), kendi oğlu olan Tengri Kağan tarafından diktirilmiştir. Bu yazıtta da konuşan, Köl Tigin yazıtında olduğu gibi Bilge Kağan'dır.</a:t>
            </a:r>
          </a:p>
          <a:p>
            <a:pPr marL="0" indent="0" algn="just">
              <a:buNone/>
            </a:pPr>
            <a:r>
              <a:rPr lang="tr-TR" sz="2400" dirty="0">
                <a:latin typeface="Times New Roman" panose="02020603050405020304" pitchFamily="18" charset="0"/>
                <a:cs typeface="Times New Roman" panose="02020603050405020304" pitchFamily="18" charset="0"/>
              </a:rPr>
              <a:t>Yukarıda sözü edilen yazıtlarda Türkçenin sonraki dönemlerine kıyasla en saf ve en duru hâlini görmek mümkündür.</a:t>
            </a:r>
            <a:endParaRPr lang="tr-TR" sz="2400" dirty="0"/>
          </a:p>
        </p:txBody>
      </p:sp>
    </p:spTree>
    <p:extLst>
      <p:ext uri="{BB962C8B-B14F-4D97-AF65-F5344CB8AC3E}">
        <p14:creationId xmlns:p14="http://schemas.microsoft.com/office/powerpoint/2010/main" val="25314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descr="çayır, gök, bina, açık hava içeren bir resim&#10;&#10;Açıklama otomatik olarak oluşturuldu">
            <a:extLst>
              <a:ext uri="{FF2B5EF4-FFF2-40B4-BE49-F238E27FC236}">
                <a16:creationId xmlns:a16="http://schemas.microsoft.com/office/drawing/2014/main" id="{8BC74ED2-22C8-40F6-B52C-513452C2E1EC}"/>
              </a:ext>
            </a:extLst>
          </p:cNvPr>
          <p:cNvPicPr>
            <a:picLocks noChangeAspect="1"/>
          </p:cNvPicPr>
          <p:nvPr/>
        </p:nvPicPr>
        <p:blipFill rotWithShape="1">
          <a:blip r:embed="rId2">
            <a:extLst>
              <a:ext uri="{28A0092B-C50C-407E-A947-70E740481C1C}">
                <a14:useLocalDpi xmlns:a14="http://schemas.microsoft.com/office/drawing/2010/main" val="0"/>
              </a:ext>
            </a:extLst>
          </a:blip>
          <a:srcRect l="6638" r="20538" b="-2"/>
          <a:stretch/>
        </p:blipFill>
        <p:spPr>
          <a:xfrm>
            <a:off x="1" y="10"/>
            <a:ext cx="6936390" cy="6857990"/>
          </a:xfrm>
          <a:prstGeom prst="rect">
            <a:avLst/>
          </a:prstGeom>
        </p:spPr>
      </p:pic>
      <p:sp>
        <p:nvSpPr>
          <p:cNvPr id="16" name="Content Placeholder 15">
            <a:extLst>
              <a:ext uri="{FF2B5EF4-FFF2-40B4-BE49-F238E27FC236}">
                <a16:creationId xmlns:a16="http://schemas.microsoft.com/office/drawing/2014/main" id="{BCB8DEEF-1308-436D-9F68-6A2C4B5A6A8F}"/>
              </a:ext>
            </a:extLst>
          </p:cNvPr>
          <p:cNvSpPr>
            <a:spLocks noGrp="1"/>
          </p:cNvSpPr>
          <p:nvPr>
            <p:ph idx="1"/>
          </p:nvPr>
        </p:nvSpPr>
        <p:spPr>
          <a:xfrm>
            <a:off x="7531610" y="2434201"/>
            <a:ext cx="3822189" cy="3742762"/>
          </a:xfrm>
        </p:spPr>
        <p:txBody>
          <a:bodyPr>
            <a:normAutofit/>
          </a:bodyPr>
          <a:lstStyle/>
          <a:p>
            <a:r>
              <a:rPr lang="tr-TR" sz="2000" dirty="0"/>
              <a:t>Köl Tigin Abidesi</a:t>
            </a:r>
            <a:endParaRPr lang="en-US" sz="2000" dirty="0"/>
          </a:p>
        </p:txBody>
      </p:sp>
    </p:spTree>
    <p:extLst>
      <p:ext uri="{BB962C8B-B14F-4D97-AF65-F5344CB8AC3E}">
        <p14:creationId xmlns:p14="http://schemas.microsoft.com/office/powerpoint/2010/main" val="301745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8EE62F-BD29-417E-8D6D-FAD2A2450645}"/>
              </a:ext>
            </a:extLst>
          </p:cNvPr>
          <p:cNvSpPr>
            <a:spLocks noGrp="1"/>
          </p:cNvSpPr>
          <p:nvPr>
            <p:ph idx="1"/>
          </p:nvPr>
        </p:nvSpPr>
        <p:spPr>
          <a:xfrm>
            <a:off x="691443" y="316089"/>
            <a:ext cx="11387667" cy="6254044"/>
          </a:xfrm>
        </p:spPr>
        <p:txBody>
          <a:bodyPr>
            <a:normAutofit fontScale="40000" lnSpcReduction="20000"/>
          </a:bodyPr>
          <a:lstStyle/>
          <a:p>
            <a:pPr algn="l">
              <a:lnSpc>
                <a:spcPct val="120000"/>
              </a:lnSpc>
            </a:pPr>
            <a:endParaRPr lang="tr-TR" sz="5000" b="1" dirty="0">
              <a:solidFill>
                <a:srgbClr val="565656"/>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tr-TR" sz="5000" b="1" dirty="0">
                <a:solidFill>
                  <a:srgbClr val="565656"/>
                </a:solidFill>
                <a:latin typeface="Times New Roman" panose="02020603050405020304" pitchFamily="18" charset="0"/>
                <a:cs typeface="Times New Roman" panose="02020603050405020304" pitchFamily="18" charset="0"/>
              </a:rPr>
              <a:t>KÖL TİGİN ABİDESİ</a:t>
            </a:r>
            <a:endParaRPr lang="tr-TR" sz="5000" b="1" dirty="0">
              <a:solidFill>
                <a:srgbClr val="565656"/>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tr-TR" sz="5000" b="1" dirty="0">
                <a:solidFill>
                  <a:srgbClr val="565656"/>
                </a:solidFill>
                <a:effectLst/>
                <a:latin typeface="Times New Roman" panose="02020603050405020304" pitchFamily="18" charset="0"/>
                <a:cs typeface="Times New Roman" panose="02020603050405020304" pitchFamily="18" charset="0"/>
              </a:rPr>
              <a:t>Doğu Yüzü</a:t>
            </a:r>
            <a:endParaRPr lang="tr-TR" sz="5000" b="0" dirty="0">
              <a:solidFill>
                <a:srgbClr val="565656"/>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tr-TR" sz="5000" b="1" i="0" dirty="0">
                <a:solidFill>
                  <a:srgbClr val="817E75"/>
                </a:solidFill>
                <a:effectLst/>
                <a:latin typeface="Times New Roman" panose="02020603050405020304" pitchFamily="18" charset="0"/>
                <a:cs typeface="Times New Roman" panose="02020603050405020304" pitchFamily="18" charset="0"/>
              </a:rPr>
              <a:t>(D 1)</a:t>
            </a:r>
            <a:r>
              <a:rPr lang="tr-TR" sz="5000" b="0" i="0" dirty="0">
                <a:solidFill>
                  <a:srgbClr val="817E75"/>
                </a:solidFill>
                <a:effectLst/>
                <a:latin typeface="Times New Roman" panose="02020603050405020304" pitchFamily="18" charset="0"/>
                <a:cs typeface="Times New Roman" panose="02020603050405020304" pitchFamily="18" charset="0"/>
              </a:rPr>
              <a:t>  «Yukarıda mavi gök, aşağıda kara toprak yaratıldığında ikisinin arasında da insan oğlu yaratılmış. İnsan oğullarının da üzerine atam, dedem Bumın Kağan, İstemi Kağan tahta çıkmışlar. Tahta çıktıktan sonra Türk halkının ülkesini, yasalarını ele alıp düzenlemişler.</a:t>
            </a:r>
          </a:p>
          <a:p>
            <a:pPr marL="0" indent="0" algn="l">
              <a:lnSpc>
                <a:spcPct val="120000"/>
              </a:lnSpc>
              <a:buNone/>
            </a:pPr>
            <a:r>
              <a:rPr lang="tr-TR" sz="5000" b="1" i="0" dirty="0">
                <a:solidFill>
                  <a:srgbClr val="817E75"/>
                </a:solidFill>
                <a:effectLst/>
                <a:latin typeface="Times New Roman" panose="02020603050405020304" pitchFamily="18" charset="0"/>
                <a:cs typeface="Times New Roman" panose="02020603050405020304" pitchFamily="18" charset="0"/>
              </a:rPr>
              <a:t>(D 2)</a:t>
            </a:r>
            <a:r>
              <a:rPr lang="tr-TR" sz="5000" b="0" i="0" dirty="0">
                <a:solidFill>
                  <a:srgbClr val="817E75"/>
                </a:solidFill>
                <a:effectLst/>
                <a:latin typeface="Times New Roman" panose="02020603050405020304" pitchFamily="18" charset="0"/>
                <a:cs typeface="Times New Roman" panose="02020603050405020304" pitchFamily="18" charset="0"/>
              </a:rPr>
              <a:t> O zamanlar dört taraf hep düşmanmış. Orduyu gönderip dört taraftaki halkları hep ele geçirmiş, hepsini teba haline getirmiş. Mağrurları kendisine secde ettirmiş, güçlülere önünde diz çöktürmüş. Doğuda Kadırkan dağlarına kadar, batıda </a:t>
            </a:r>
            <a:r>
              <a:rPr lang="tr-TR" sz="5000" dirty="0">
                <a:solidFill>
                  <a:srgbClr val="817E75"/>
                </a:solidFill>
                <a:latin typeface="Times New Roman" panose="02020603050405020304" pitchFamily="18" charset="0"/>
                <a:cs typeface="Times New Roman" panose="02020603050405020304" pitchFamily="18" charset="0"/>
              </a:rPr>
              <a:t>D</a:t>
            </a:r>
            <a:r>
              <a:rPr lang="tr-TR" sz="5000" b="0" i="0" dirty="0">
                <a:solidFill>
                  <a:srgbClr val="817E75"/>
                </a:solidFill>
                <a:effectLst/>
                <a:latin typeface="Times New Roman" panose="02020603050405020304" pitchFamily="18" charset="0"/>
                <a:cs typeface="Times New Roman" panose="02020603050405020304" pitchFamily="18" charset="0"/>
              </a:rPr>
              <a:t>emir Kapı geçidine kadar yerleştirmiş. Kök Türkler bu ikisinin arasındaki bölgede</a:t>
            </a:r>
          </a:p>
          <a:p>
            <a:pPr marL="0" indent="0" algn="l">
              <a:lnSpc>
                <a:spcPct val="120000"/>
              </a:lnSpc>
              <a:buNone/>
            </a:pPr>
            <a:r>
              <a:rPr lang="tr-TR" sz="5000" b="1" i="0" dirty="0">
                <a:solidFill>
                  <a:srgbClr val="817E75"/>
                </a:solidFill>
                <a:effectLst/>
                <a:latin typeface="Times New Roman" panose="02020603050405020304" pitchFamily="18" charset="0"/>
                <a:cs typeface="Times New Roman" panose="02020603050405020304" pitchFamily="18" charset="0"/>
              </a:rPr>
              <a:t>(D 3)</a:t>
            </a:r>
            <a:r>
              <a:rPr lang="tr-TR" sz="5000" b="0" i="0" dirty="0">
                <a:solidFill>
                  <a:srgbClr val="817E75"/>
                </a:solidFill>
                <a:effectLst/>
                <a:latin typeface="Times New Roman" panose="02020603050405020304" pitchFamily="18" charset="0"/>
                <a:cs typeface="Times New Roman" panose="02020603050405020304" pitchFamily="18" charset="0"/>
              </a:rPr>
              <a:t> dağınık hâlde öylece yaşıyorlarmış. Bilge ve yiğit bir kağanmış. Şüphesiz komutanları da bilge ve yiğitlermiş. Beyleri ve halkı birlik içerisindeymiş. Şüphesiz, ülkeyi bunun için böylece yönetmiş. Ülkeyi yönetip yasaları yapmış. Kendisi böylelikle</a:t>
            </a:r>
          </a:p>
          <a:p>
            <a:pPr marL="0" indent="0" algn="l">
              <a:lnSpc>
                <a:spcPct val="120000"/>
              </a:lnSpc>
              <a:buNone/>
            </a:pPr>
            <a:r>
              <a:rPr lang="tr-TR" sz="5000" b="1" i="0" dirty="0">
                <a:solidFill>
                  <a:srgbClr val="817E75"/>
                </a:solidFill>
                <a:effectLst/>
                <a:latin typeface="Times New Roman" panose="02020603050405020304" pitchFamily="18" charset="0"/>
                <a:cs typeface="Times New Roman" panose="02020603050405020304" pitchFamily="18" charset="0"/>
              </a:rPr>
              <a:t>(D 4)</a:t>
            </a:r>
            <a:r>
              <a:rPr lang="tr-TR" sz="5000" b="0" i="0" dirty="0">
                <a:solidFill>
                  <a:srgbClr val="817E75"/>
                </a:solidFill>
                <a:effectLst/>
                <a:latin typeface="Times New Roman" panose="02020603050405020304" pitchFamily="18" charset="0"/>
                <a:cs typeface="Times New Roman" panose="02020603050405020304" pitchFamily="18" charset="0"/>
              </a:rPr>
              <a:t> vefat etmiş. Cenazeye doğuda, güneşin doğduğu yerlerden Bükli bozkırı halkı, Çin, Tibet, Avar, Bizans, Kırgız, Üç Kurıkan, Otuz Tatar, Kıtany, Tatavı ülkelerinden bunca halk yasçı, ağıtçı olarak gelmiş, ağlayıp yas tutmuş. O kadar ünlü bir kağanmış. Ondan sonra tabiî küçük kardeşi,</a:t>
            </a:r>
          </a:p>
          <a:p>
            <a:pPr marL="0" indent="0">
              <a:buNone/>
            </a:pPr>
            <a:endParaRPr lang="tr-TR" dirty="0"/>
          </a:p>
        </p:txBody>
      </p:sp>
    </p:spTree>
    <p:extLst>
      <p:ext uri="{BB962C8B-B14F-4D97-AF65-F5344CB8AC3E}">
        <p14:creationId xmlns:p14="http://schemas.microsoft.com/office/powerpoint/2010/main" val="21793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56E732E-BD3D-487C-8C96-BDDCE6758C62}"/>
              </a:ext>
            </a:extLst>
          </p:cNvPr>
          <p:cNvSpPr>
            <a:spLocks noGrp="1"/>
          </p:cNvSpPr>
          <p:nvPr>
            <p:ph idx="1"/>
          </p:nvPr>
        </p:nvSpPr>
        <p:spPr>
          <a:xfrm>
            <a:off x="838200" y="519289"/>
            <a:ext cx="10515600" cy="5657674"/>
          </a:xfrm>
        </p:spPr>
        <p:txBody>
          <a:bodyPr>
            <a:normAutofit fontScale="55000" lnSpcReduction="20000"/>
          </a:bodyPr>
          <a:lstStyle/>
          <a:p>
            <a:pPr algn="l"/>
            <a:endParaRPr lang="tr-TR" b="0" i="0" dirty="0">
              <a:solidFill>
                <a:srgbClr val="817E75"/>
              </a:solidFill>
              <a:effectLst/>
              <a:latin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None/>
              <a:tabLst/>
              <a:defRPr/>
            </a:pPr>
            <a:r>
              <a:rPr kumimoji="0" lang="tr-TR" sz="3600" b="1" i="0" u="none" strike="noStrike" kern="1200" cap="none" spc="0" normalizeH="0" baseline="0" noProof="0" dirty="0">
                <a:ln>
                  <a:noFill/>
                </a:ln>
                <a:solidFill>
                  <a:srgbClr val="817E75"/>
                </a:solidFill>
                <a:effectLst/>
                <a:uLnTx/>
                <a:uFillTx/>
                <a:latin typeface="Times New Roman" panose="02020603050405020304" pitchFamily="18" charset="0"/>
                <a:cs typeface="Times New Roman" panose="02020603050405020304" pitchFamily="18" charset="0"/>
              </a:rPr>
              <a:t>(D 5)</a:t>
            </a:r>
            <a:r>
              <a:rPr kumimoji="0" lang="tr-TR" sz="3600" b="0" i="0" u="none" strike="noStrike" kern="1200" cap="none" spc="0" normalizeH="0" baseline="0" noProof="0" dirty="0">
                <a:ln>
                  <a:noFill/>
                </a:ln>
                <a:solidFill>
                  <a:srgbClr val="817E75"/>
                </a:solidFill>
                <a:effectLst/>
                <a:uLnTx/>
                <a:uFillTx/>
                <a:latin typeface="Times New Roman" panose="02020603050405020304" pitchFamily="18" charset="0"/>
                <a:cs typeface="Times New Roman" panose="02020603050405020304" pitchFamily="18" charset="0"/>
              </a:rPr>
              <a:t> oğulları kağan olmuş. Daha sonra küçük kardeşler büyük erkek kardeşleri gibi yaratılmadığı için, evlatlar babaları gibi yaratılmadığı için, bilgisiz hakanlar tahta çıktığı için, kötü hakanlar yönetime geçtiği için, komutanları da bilgisiz ve kötü oldukları için,</a:t>
            </a:r>
          </a:p>
          <a:p>
            <a:pPr marL="0" marR="0" lvl="0" indent="0" algn="l" defTabSz="914400" rtl="0" eaLnBrk="1" fontAlgn="auto" latinLnBrk="0" hangingPunct="1">
              <a:lnSpc>
                <a:spcPct val="120000"/>
              </a:lnSpc>
              <a:spcBef>
                <a:spcPts val="1000"/>
              </a:spcBef>
              <a:spcAft>
                <a:spcPts val="0"/>
              </a:spcAft>
              <a:buClrTx/>
              <a:buSzTx/>
              <a:buNone/>
              <a:tabLst/>
              <a:defRPr/>
            </a:pPr>
            <a:r>
              <a:rPr kumimoji="0" lang="tr-TR" sz="3600" b="1" i="0" u="none" strike="noStrike" kern="1200" cap="none" spc="0" normalizeH="0" baseline="0" noProof="0" dirty="0">
                <a:ln>
                  <a:noFill/>
                </a:ln>
                <a:solidFill>
                  <a:srgbClr val="817E75"/>
                </a:solidFill>
                <a:effectLst/>
                <a:uLnTx/>
                <a:uFillTx/>
                <a:latin typeface="Times New Roman" panose="02020603050405020304" pitchFamily="18" charset="0"/>
                <a:cs typeface="Times New Roman" panose="02020603050405020304" pitchFamily="18" charset="0"/>
              </a:rPr>
              <a:t>(D 6)</a:t>
            </a:r>
            <a:r>
              <a:rPr kumimoji="0" lang="tr-TR" sz="3600" b="0" i="0" u="none" strike="noStrike" kern="1200" cap="none" spc="0" normalizeH="0" baseline="0" noProof="0" dirty="0">
                <a:ln>
                  <a:noFill/>
                </a:ln>
                <a:solidFill>
                  <a:srgbClr val="817E75"/>
                </a:solidFill>
                <a:effectLst/>
                <a:uLnTx/>
                <a:uFillTx/>
                <a:latin typeface="Times New Roman" panose="02020603050405020304" pitchFamily="18" charset="0"/>
                <a:cs typeface="Times New Roman" panose="02020603050405020304" pitchFamily="18" charset="0"/>
              </a:rPr>
              <a:t> beyleri ile halkı arasında kargaşa olduğu için, Çin halkı sahtekâr ve hilekâr olduğu için, dolandırıcı olduğu için, küçük ve büyük erkek kardeşleri birbirine düşürdüğü için, beyleri ve halkı birbirine karşı kışkırttığı için, Türk halkı ülke yaptığı toprakları </a:t>
            </a:r>
            <a:r>
              <a:rPr lang="tr-TR" sz="3600" b="0" i="0" dirty="0">
                <a:solidFill>
                  <a:srgbClr val="817E75"/>
                </a:solidFill>
                <a:effectLst/>
                <a:latin typeface="Times New Roman" panose="02020603050405020304" pitchFamily="18" charset="0"/>
                <a:cs typeface="Times New Roman" panose="02020603050405020304" pitchFamily="18" charset="0"/>
              </a:rPr>
              <a:t>elinden çıkarmış,</a:t>
            </a:r>
          </a:p>
          <a:p>
            <a:pPr marL="0" indent="0" algn="l">
              <a:lnSpc>
                <a:spcPct val="120000"/>
              </a:lnSpc>
              <a:buNone/>
            </a:pPr>
            <a:r>
              <a:rPr lang="tr-TR" sz="3600" b="1" i="0" dirty="0">
                <a:solidFill>
                  <a:srgbClr val="817E75"/>
                </a:solidFill>
                <a:effectLst/>
                <a:latin typeface="Times New Roman" panose="02020603050405020304" pitchFamily="18" charset="0"/>
                <a:cs typeface="Times New Roman" panose="02020603050405020304" pitchFamily="18" charset="0"/>
              </a:rPr>
              <a:t>(D 7)</a:t>
            </a:r>
            <a:r>
              <a:rPr lang="tr-TR" sz="3600" b="0" i="0" dirty="0">
                <a:solidFill>
                  <a:srgbClr val="817E75"/>
                </a:solidFill>
                <a:effectLst/>
                <a:latin typeface="Times New Roman" panose="02020603050405020304" pitchFamily="18" charset="0"/>
                <a:cs typeface="Times New Roman" panose="02020603050405020304" pitchFamily="18" charset="0"/>
              </a:rPr>
              <a:t> hakan yaptığı hakanını kaybetmiş; beyliğe yakışır erkek evlatları Çin halkına köle, hatunluğa yakışır kız evlatları cariye olmuş; Çin’deki Türk beyleri Türklere özgü unvanları bırakıp Çinlilere özgü unvanları kullanarak Çin hakanına</a:t>
            </a:r>
          </a:p>
          <a:p>
            <a:pPr marL="0" indent="0" algn="l">
              <a:lnSpc>
                <a:spcPct val="120000"/>
              </a:lnSpc>
              <a:buNone/>
            </a:pPr>
            <a:r>
              <a:rPr lang="tr-TR" sz="3600" b="1" i="0" dirty="0">
                <a:solidFill>
                  <a:srgbClr val="817E75"/>
                </a:solidFill>
                <a:effectLst/>
                <a:latin typeface="Times New Roman" panose="02020603050405020304" pitchFamily="18" charset="0"/>
                <a:cs typeface="Times New Roman" panose="02020603050405020304" pitchFamily="18" charset="0"/>
              </a:rPr>
              <a:t>(D 8)</a:t>
            </a:r>
            <a:r>
              <a:rPr lang="tr-TR" sz="3600" b="0" i="0" dirty="0">
                <a:solidFill>
                  <a:srgbClr val="817E75"/>
                </a:solidFill>
                <a:effectLst/>
                <a:latin typeface="Times New Roman" panose="02020603050405020304" pitchFamily="18" charset="0"/>
                <a:cs typeface="Times New Roman" panose="02020603050405020304" pitchFamily="18" charset="0"/>
              </a:rPr>
              <a:t> bağlanmışlar. Elli yıl hizmet edip çalışmış; doğuda, güneşin doğduğu yerlerde Bükli hakanına kadar sefer etmiş; doğuda </a:t>
            </a:r>
            <a:r>
              <a:rPr lang="tr-TR" sz="3600" dirty="0">
                <a:solidFill>
                  <a:srgbClr val="817E75"/>
                </a:solidFill>
                <a:latin typeface="Times New Roman" panose="02020603050405020304" pitchFamily="18" charset="0"/>
                <a:cs typeface="Times New Roman" panose="02020603050405020304" pitchFamily="18" charset="0"/>
              </a:rPr>
              <a:t>D</a:t>
            </a:r>
            <a:r>
              <a:rPr lang="tr-TR" sz="3600" b="0" i="0" dirty="0">
                <a:solidFill>
                  <a:srgbClr val="817E75"/>
                </a:solidFill>
                <a:effectLst/>
                <a:latin typeface="Times New Roman" panose="02020603050405020304" pitchFamily="18" charset="0"/>
                <a:cs typeface="Times New Roman" panose="02020603050405020304" pitchFamily="18" charset="0"/>
              </a:rPr>
              <a:t>emir Kapı’ya kadar sefer etmiş; Çin hakanı için ülkelerini alıp yasalarını düzenlemiş. Türk halkı içerisindeki sıradan insanların</a:t>
            </a:r>
          </a:p>
          <a:p>
            <a:pPr marL="0" indent="0" algn="l">
              <a:lnSpc>
                <a:spcPct val="120000"/>
              </a:lnSpc>
              <a:buNone/>
            </a:pPr>
            <a:r>
              <a:rPr lang="tr-TR" sz="3600" b="1" i="0" dirty="0">
                <a:solidFill>
                  <a:srgbClr val="817E75"/>
                </a:solidFill>
                <a:effectLst/>
                <a:latin typeface="Times New Roman" panose="02020603050405020304" pitchFamily="18" charset="0"/>
                <a:cs typeface="Times New Roman" panose="02020603050405020304" pitchFamily="18" charset="0"/>
              </a:rPr>
              <a:t>(D 9)</a:t>
            </a:r>
            <a:r>
              <a:rPr lang="tr-TR" sz="3600" b="0" i="0" dirty="0">
                <a:solidFill>
                  <a:srgbClr val="817E75"/>
                </a:solidFill>
                <a:effectLst/>
                <a:latin typeface="Times New Roman" panose="02020603050405020304" pitchFamily="18" charset="0"/>
                <a:cs typeface="Times New Roman" panose="02020603050405020304" pitchFamily="18" charset="0"/>
              </a:rPr>
              <a:t> tamamı şöyle düşünürmüş: “Ülkesi olan bir halktım, ülkem şimdi nerede! Kimin için ülkeler fethediyorum!” dermiş. “Hakanı olan bir halktım, kağanım nerede! Kimin Hakanına hizmet edip çalışıyorum!” dermiş. Böyle deyip Çin hakanına düşman olmuş.</a:t>
            </a:r>
          </a:p>
        </p:txBody>
      </p:sp>
    </p:spTree>
    <p:extLst>
      <p:ext uri="{BB962C8B-B14F-4D97-AF65-F5344CB8AC3E}">
        <p14:creationId xmlns:p14="http://schemas.microsoft.com/office/powerpoint/2010/main" val="52035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00BE12-AD2F-45C6-9B2C-4635B70611A6}"/>
              </a:ext>
            </a:extLst>
          </p:cNvPr>
          <p:cNvSpPr>
            <a:spLocks noGrp="1"/>
          </p:cNvSpPr>
          <p:nvPr>
            <p:ph idx="1"/>
          </p:nvPr>
        </p:nvSpPr>
        <p:spPr>
          <a:xfrm>
            <a:off x="838200" y="835378"/>
            <a:ext cx="10969978" cy="5657497"/>
          </a:xfrm>
        </p:spPr>
        <p:txBody>
          <a:bodyPr>
            <a:normAutofit fontScale="70000" lnSpcReduction="20000"/>
          </a:bodyPr>
          <a:lstStyle/>
          <a:p>
            <a:pPr algn="l"/>
            <a:endParaRPr lang="tr-TR" sz="2900" i="0" dirty="0">
              <a:solidFill>
                <a:srgbClr val="817E75"/>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tr-TR" sz="3200" b="1" i="0" dirty="0">
                <a:solidFill>
                  <a:srgbClr val="817E75"/>
                </a:solidFill>
                <a:effectLst/>
                <a:latin typeface="Times New Roman" panose="02020603050405020304" pitchFamily="18" charset="0"/>
                <a:cs typeface="Times New Roman" panose="02020603050405020304" pitchFamily="18" charset="0"/>
              </a:rPr>
              <a:t>(D 10)</a:t>
            </a:r>
            <a:r>
              <a:rPr lang="tr-TR" sz="3200" b="0" i="0" dirty="0">
                <a:solidFill>
                  <a:srgbClr val="817E75"/>
                </a:solidFill>
                <a:effectLst/>
                <a:latin typeface="Times New Roman" panose="02020603050405020304" pitchFamily="18" charset="0"/>
                <a:cs typeface="Times New Roman" panose="02020603050405020304" pitchFamily="18" charset="0"/>
              </a:rPr>
              <a:t> Düşman olduktan sonra kendisini örgütleyemediğinden tekrar yine bağımlı olmuş. Çinliler Türklerin bu kadar hizmet ettiğini, çalıştığını dikkate almaksızın “Türk halkını öldüreyim, soyunu kurutayım” derlermiş. Türkler yok olup gidiyorlarmış. Yukarıda Türklerin ilahî güçleri, Türklerin kutsal yer-su ruhları</a:t>
            </a:r>
          </a:p>
          <a:p>
            <a:pPr marL="0" indent="0" algn="l">
              <a:lnSpc>
                <a:spcPct val="120000"/>
              </a:lnSpc>
              <a:buNone/>
            </a:pPr>
            <a:r>
              <a:rPr lang="tr-TR" sz="3200" b="1" i="0" dirty="0">
                <a:solidFill>
                  <a:srgbClr val="817E75"/>
                </a:solidFill>
                <a:effectLst/>
                <a:latin typeface="Times New Roman" panose="02020603050405020304" pitchFamily="18" charset="0"/>
                <a:cs typeface="Times New Roman" panose="02020603050405020304" pitchFamily="18" charset="0"/>
              </a:rPr>
              <a:t>(D 11)</a:t>
            </a:r>
            <a:r>
              <a:rPr lang="tr-TR" sz="3200" b="0" i="0" dirty="0">
                <a:solidFill>
                  <a:srgbClr val="817E75"/>
                </a:solidFill>
                <a:effectLst/>
                <a:latin typeface="Times New Roman" panose="02020603050405020304" pitchFamily="18" charset="0"/>
                <a:cs typeface="Times New Roman" panose="02020603050405020304" pitchFamily="18" charset="0"/>
              </a:rPr>
              <a:t> şu şekilde düzenlemişler: Belli ki Türk halkı yok olmasın diye, halk olsun diye babam </a:t>
            </a:r>
            <a:r>
              <a:rPr lang="tr-TR" sz="3200" dirty="0">
                <a:solidFill>
                  <a:srgbClr val="817E75"/>
                </a:solidFill>
                <a:latin typeface="Times New Roman" panose="02020603050405020304" pitchFamily="18" charset="0"/>
                <a:cs typeface="Times New Roman" panose="02020603050405020304" pitchFamily="18" charset="0"/>
              </a:rPr>
              <a:t>İ</a:t>
            </a:r>
            <a:r>
              <a:rPr lang="tr-TR" sz="3200" b="0" i="0" dirty="0">
                <a:solidFill>
                  <a:srgbClr val="817E75"/>
                </a:solidFill>
                <a:effectLst/>
                <a:latin typeface="Times New Roman" panose="02020603050405020304" pitchFamily="18" charset="0"/>
                <a:cs typeface="Times New Roman" panose="02020603050405020304" pitchFamily="18" charset="0"/>
              </a:rPr>
              <a:t>lteriş kağanı, annem </a:t>
            </a:r>
            <a:r>
              <a:rPr lang="tr-TR" sz="3200" dirty="0">
                <a:solidFill>
                  <a:srgbClr val="817E75"/>
                </a:solidFill>
                <a:latin typeface="Times New Roman" panose="02020603050405020304" pitchFamily="18" charset="0"/>
                <a:cs typeface="Times New Roman" panose="02020603050405020304" pitchFamily="18" charset="0"/>
              </a:rPr>
              <a:t>İ</a:t>
            </a:r>
            <a:r>
              <a:rPr lang="tr-TR" sz="3200" b="0" i="0" dirty="0">
                <a:solidFill>
                  <a:srgbClr val="817E75"/>
                </a:solidFill>
                <a:effectLst/>
                <a:latin typeface="Times New Roman" panose="02020603050405020304" pitchFamily="18" charset="0"/>
                <a:cs typeface="Times New Roman" panose="02020603050405020304" pitchFamily="18" charset="0"/>
              </a:rPr>
              <a:t>lbilge hatunu göğün tepesinden çekip yükseltmişler. Babam hakan on yedi savaşçıyla isyan etmiş. “İsyan</a:t>
            </a:r>
            <a:endParaRPr lang="tr-TR" sz="3200" dirty="0">
              <a:latin typeface="Times New Roman" panose="02020603050405020304" pitchFamily="18" charset="0"/>
              <a:cs typeface="Times New Roman" panose="02020603050405020304" pitchFamily="18" charset="0"/>
            </a:endParaRPr>
          </a:p>
          <a:p>
            <a:pPr marL="0" indent="0" algn="l">
              <a:lnSpc>
                <a:spcPct val="120000"/>
              </a:lnSpc>
              <a:buNone/>
            </a:pPr>
            <a:r>
              <a:rPr lang="tr-TR" sz="3200" b="1" i="0" dirty="0">
                <a:solidFill>
                  <a:srgbClr val="817E75"/>
                </a:solidFill>
                <a:effectLst/>
                <a:latin typeface="Times New Roman" panose="02020603050405020304" pitchFamily="18" charset="0"/>
                <a:cs typeface="Times New Roman" panose="02020603050405020304" pitchFamily="18" charset="0"/>
              </a:rPr>
              <a:t>(D 12) </a:t>
            </a:r>
            <a:r>
              <a:rPr lang="tr-TR" sz="3200" i="0" dirty="0">
                <a:solidFill>
                  <a:srgbClr val="817E75"/>
                </a:solidFill>
                <a:effectLst/>
                <a:latin typeface="Times New Roman" panose="02020603050405020304" pitchFamily="18" charset="0"/>
                <a:cs typeface="Times New Roman" panose="02020603050405020304" pitchFamily="18" charset="0"/>
              </a:rPr>
              <a:t>başlıyor” diye haber gelince şehirdekiler de isyan etmişler. Dağdakiler de aşağı inmişler. Toplanıp yetmiş savaşçı olmuşlar. Tanrı güç verdiği için babam hakanın askerleri kurt gibiymiş, düşmanlarının askerleri de koyun gibiymiş. Doğuya ve batıya seferler edip derleyip toplamış, tamamı</a:t>
            </a:r>
          </a:p>
          <a:p>
            <a:pPr marL="0" indent="0" algn="l">
              <a:lnSpc>
                <a:spcPct val="120000"/>
              </a:lnSpc>
              <a:buNone/>
            </a:pPr>
            <a:r>
              <a:rPr lang="tr-TR" sz="3200" b="1" i="0" dirty="0">
                <a:solidFill>
                  <a:srgbClr val="817E75"/>
                </a:solidFill>
                <a:effectLst/>
                <a:latin typeface="Times New Roman" panose="02020603050405020304" pitchFamily="18" charset="0"/>
                <a:cs typeface="Times New Roman" panose="02020603050405020304" pitchFamily="18" charset="0"/>
              </a:rPr>
              <a:t>(D 13) </a:t>
            </a:r>
            <a:r>
              <a:rPr lang="tr-TR" sz="3200" i="0" dirty="0">
                <a:solidFill>
                  <a:srgbClr val="817E75"/>
                </a:solidFill>
                <a:effectLst/>
                <a:latin typeface="Times New Roman" panose="02020603050405020304" pitchFamily="18" charset="0"/>
                <a:cs typeface="Times New Roman" panose="02020603050405020304" pitchFamily="18" charset="0"/>
              </a:rPr>
              <a:t>yedi yüz savaşçı olmuşlar. Ülkesiz ve hakansız kalmış olan halkı, cariye ve köle olmuş halkı, Türk geleneklerini kaybetmiş olan halkı, </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81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D8AFC5-2DDD-4E43-99B7-7ED095F355D3}"/>
              </a:ext>
            </a:extLst>
          </p:cNvPr>
          <p:cNvSpPr>
            <a:spLocks noGrp="1"/>
          </p:cNvSpPr>
          <p:nvPr>
            <p:ph idx="1"/>
          </p:nvPr>
        </p:nvSpPr>
        <p:spPr>
          <a:xfrm>
            <a:off x="838200" y="1196622"/>
            <a:ext cx="10515600" cy="4980341"/>
          </a:xfrm>
        </p:spPr>
        <p:txBody>
          <a:bodyPr>
            <a:normAutofit/>
          </a:bodyPr>
          <a:lstStyle/>
          <a:p>
            <a:pPr marL="0" indent="0" algn="l">
              <a:buNone/>
            </a:pPr>
            <a:r>
              <a:rPr lang="tr-TR" sz="2200" i="0" dirty="0">
                <a:solidFill>
                  <a:srgbClr val="817E75"/>
                </a:solidFill>
                <a:effectLst/>
                <a:latin typeface="Times New Roman" panose="02020603050405020304" pitchFamily="18" charset="0"/>
                <a:cs typeface="Times New Roman" panose="02020603050405020304" pitchFamily="18" charset="0"/>
              </a:rPr>
              <a:t>atalarımın, dedelerimin gelenekleri doğrultusunda yeniden oluşturmuş, eğitmiş. O anda Tölis ve Tarduş halkını düzene sokup hemen o zaman onların başına</a:t>
            </a:r>
          </a:p>
          <a:p>
            <a:pPr marL="0" indent="0" algn="l">
              <a:buNone/>
            </a:pPr>
            <a:r>
              <a:rPr lang="tr-TR" sz="2200" b="1" i="0" dirty="0">
                <a:solidFill>
                  <a:srgbClr val="817E75"/>
                </a:solidFill>
                <a:effectLst/>
                <a:latin typeface="Times New Roman" panose="02020603050405020304" pitchFamily="18" charset="0"/>
                <a:cs typeface="Times New Roman" panose="02020603050405020304" pitchFamily="18" charset="0"/>
              </a:rPr>
              <a:t>(D 14) </a:t>
            </a:r>
            <a:r>
              <a:rPr lang="tr-TR" sz="2200" i="0" dirty="0">
                <a:solidFill>
                  <a:srgbClr val="817E75"/>
                </a:solidFill>
                <a:effectLst/>
                <a:latin typeface="Times New Roman" panose="02020603050405020304" pitchFamily="18" charset="0"/>
                <a:cs typeface="Times New Roman" panose="02020603050405020304" pitchFamily="18" charset="0"/>
              </a:rPr>
              <a:t>Yavgu ve Şad atamış. Güneyde Çin halkı düşmanmış, kuzeyde Baz hakan, Dokuz Oğuz halkı düşmanmış. Kırgız, Kurıkan, Otuz Tatar, Kıtany, Tatavı, tamamı Türklere düşmanmış. Babam hakan bu kadar ….</a:t>
            </a:r>
          </a:p>
          <a:p>
            <a:pPr marL="0" indent="0" algn="l">
              <a:buNone/>
            </a:pPr>
            <a:r>
              <a:rPr lang="tr-TR" sz="2200" b="1" i="0" dirty="0">
                <a:solidFill>
                  <a:srgbClr val="817E75"/>
                </a:solidFill>
                <a:effectLst/>
                <a:latin typeface="Times New Roman" panose="02020603050405020304" pitchFamily="18" charset="0"/>
                <a:cs typeface="Times New Roman" panose="02020603050405020304" pitchFamily="18" charset="0"/>
              </a:rPr>
              <a:t>(D 15) </a:t>
            </a:r>
            <a:r>
              <a:rPr lang="tr-TR" sz="2200" i="0" dirty="0">
                <a:solidFill>
                  <a:srgbClr val="817E75"/>
                </a:solidFill>
                <a:effectLst/>
                <a:latin typeface="Times New Roman" panose="02020603050405020304" pitchFamily="18" charset="0"/>
                <a:cs typeface="Times New Roman" panose="02020603050405020304" pitchFamily="18" charset="0"/>
              </a:rPr>
              <a:t>Kırk yedi defa sefer edip yirmi defa cephede savaşa katılmış. Tanrının lütfuyla ülkesiz olan halkı ülke sahibi, hakansız olan halkı hakan sahibi yapmış; düşmanları teslim alıp güçlülere diz çöktürmüş, mağrurlara secde ettirmiş. Babam hakan böylelikle ülkeyi kurup</a:t>
            </a:r>
          </a:p>
          <a:p>
            <a:pPr marL="0" indent="0" algn="l">
              <a:buNone/>
            </a:pPr>
            <a:r>
              <a:rPr lang="tr-TR" sz="2200" b="1" i="0" dirty="0">
                <a:solidFill>
                  <a:srgbClr val="817E75"/>
                </a:solidFill>
                <a:effectLst/>
                <a:latin typeface="Times New Roman" panose="02020603050405020304" pitchFamily="18" charset="0"/>
                <a:cs typeface="Times New Roman" panose="02020603050405020304" pitchFamily="18" charset="0"/>
              </a:rPr>
              <a:t>(D 16) </a:t>
            </a:r>
            <a:r>
              <a:rPr lang="tr-TR" sz="2200" i="0" dirty="0">
                <a:solidFill>
                  <a:srgbClr val="817E75"/>
                </a:solidFill>
                <a:effectLst/>
                <a:latin typeface="Times New Roman" panose="02020603050405020304" pitchFamily="18" charset="0"/>
                <a:cs typeface="Times New Roman" panose="02020603050405020304" pitchFamily="18" charset="0"/>
              </a:rPr>
              <a:t>yasaları düzenleyip sonsuzluğa uçup gitmiş.»…</a:t>
            </a:r>
          </a:p>
          <a:p>
            <a:pPr marL="0" indent="0">
              <a:buNone/>
            </a:pPr>
            <a:endParaRPr lang="tr-TR" dirty="0"/>
          </a:p>
        </p:txBody>
      </p:sp>
    </p:spTree>
    <p:extLst>
      <p:ext uri="{BB962C8B-B14F-4D97-AF65-F5344CB8AC3E}">
        <p14:creationId xmlns:p14="http://schemas.microsoft.com/office/powerpoint/2010/main" val="190226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60E8E4-0155-4CB9-870B-000B4B6A6484}"/>
              </a:ext>
            </a:extLst>
          </p:cNvPr>
          <p:cNvSpPr>
            <a:spLocks noGrp="1"/>
          </p:cNvSpPr>
          <p:nvPr>
            <p:ph type="title"/>
          </p:nvPr>
        </p:nvSpPr>
        <p:spPr/>
        <p:txBody>
          <a:bodyPr>
            <a:normAutofit/>
          </a:bodyPr>
          <a:lstStyle/>
          <a:p>
            <a:r>
              <a:rPr lang="tr-TR" sz="3200" dirty="0">
                <a:latin typeface="Times New Roman" panose="02020603050405020304" pitchFamily="18" charset="0"/>
                <a:cs typeface="Times New Roman" panose="02020603050405020304" pitchFamily="18" charset="0"/>
              </a:rPr>
              <a:t>Prof. Dr. Muharrem ERGİN’in Orhun Abideleri adlı eserinin ön sözünden:</a:t>
            </a:r>
          </a:p>
        </p:txBody>
      </p:sp>
      <p:sp>
        <p:nvSpPr>
          <p:cNvPr id="3" name="İçerik Yer Tutucusu 2">
            <a:extLst>
              <a:ext uri="{FF2B5EF4-FFF2-40B4-BE49-F238E27FC236}">
                <a16:creationId xmlns:a16="http://schemas.microsoft.com/office/drawing/2014/main" id="{BDDAAA38-CFF9-4830-8ED7-A89BBA689A39}"/>
              </a:ext>
            </a:extLst>
          </p:cNvPr>
          <p:cNvSpPr>
            <a:spLocks noGrp="1"/>
          </p:cNvSpPr>
          <p:nvPr>
            <p:ph idx="1"/>
          </p:nvPr>
        </p:nvSpPr>
        <p:spPr/>
        <p:txBody>
          <a:bodyPr>
            <a:noAutofit/>
          </a:bodyPr>
          <a:lstStyle/>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«Türk adının, Türk milletinin isminin geçtiği ilk Türkçe metin.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İlk Türk tarihi.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Taşlar üzerine yazılmış tarih.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Türk devlet adamlarının millete hesap vermesi, milletle hesaplaşması.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Devlet ve milletin karşılıklı vazifeleri.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Türk nizamının, Türk töresinin, Türk medeniyetinin, yüksek Türk kültürünün büyük vesikası. </a:t>
            </a:r>
          </a:p>
          <a:p>
            <a:pPr marL="0" indent="0" algn="just">
              <a:buNone/>
            </a:pPr>
            <a:r>
              <a:rPr lang="tr-TR" sz="2400" b="0" i="0" dirty="0">
                <a:solidFill>
                  <a:srgbClr val="555555"/>
                </a:solidFill>
                <a:effectLst/>
                <a:latin typeface="Times New Roman" panose="02020603050405020304" pitchFamily="18" charset="0"/>
                <a:cs typeface="Times New Roman" panose="02020603050405020304" pitchFamily="18" charset="0"/>
              </a:rPr>
              <a:t>Türk askeri dehasının, Türk askerlik </a:t>
            </a:r>
            <a:r>
              <a:rPr lang="tr-TR" sz="2400" b="0" i="0" dirty="0" err="1">
                <a:solidFill>
                  <a:srgbClr val="555555"/>
                </a:solidFill>
                <a:effectLst/>
                <a:latin typeface="Times New Roman" panose="02020603050405020304" pitchFamily="18" charset="0"/>
                <a:cs typeface="Times New Roman" panose="02020603050405020304" pitchFamily="18" charset="0"/>
              </a:rPr>
              <a:t>san’atının</a:t>
            </a:r>
            <a:r>
              <a:rPr lang="tr-TR" sz="2400" b="0" i="0">
                <a:solidFill>
                  <a:srgbClr val="555555"/>
                </a:solidFill>
                <a:effectLst/>
                <a:latin typeface="Times New Roman" panose="02020603050405020304" pitchFamily="18" charset="0"/>
                <a:cs typeface="Times New Roman" panose="02020603050405020304" pitchFamily="18" charset="0"/>
              </a:rPr>
              <a:t> esasları. </a:t>
            </a:r>
          </a:p>
          <a:p>
            <a:pPr marL="0" indent="0" algn="just">
              <a:buNone/>
            </a:pPr>
            <a:r>
              <a:rPr lang="tr-TR" sz="2400" b="0" i="0">
                <a:solidFill>
                  <a:srgbClr val="555555"/>
                </a:solidFill>
                <a:effectLst/>
                <a:latin typeface="Times New Roman" panose="02020603050405020304" pitchFamily="18" charset="0"/>
                <a:cs typeface="Times New Roman" panose="02020603050405020304" pitchFamily="18" charset="0"/>
              </a:rPr>
              <a:t>Türk gururun </a:t>
            </a:r>
            <a:r>
              <a:rPr lang="tr-TR" sz="2400" b="0" i="0" err="1">
                <a:solidFill>
                  <a:srgbClr val="555555"/>
                </a:solidFill>
                <a:effectLst/>
                <a:latin typeface="Times New Roman" panose="02020603050405020304" pitchFamily="18" charset="0"/>
                <a:cs typeface="Times New Roman" panose="02020603050405020304" pitchFamily="18" charset="0"/>
              </a:rPr>
              <a:t>ilâhi</a:t>
            </a:r>
            <a:r>
              <a:rPr lang="tr-TR" sz="2400" b="0" i="0">
                <a:solidFill>
                  <a:srgbClr val="555555"/>
                </a:solidFill>
                <a:effectLst/>
                <a:latin typeface="Times New Roman" panose="02020603050405020304" pitchFamily="18" charset="0"/>
                <a:cs typeface="Times New Roman" panose="02020603050405020304" pitchFamily="18" charset="0"/>
              </a:rPr>
              <a:t> yüksekliği. Türk feragat ve faziletinin büyük örneği. </a:t>
            </a:r>
          </a:p>
          <a:p>
            <a:pPr marL="0" indent="0" algn="just">
              <a:buNone/>
            </a:pPr>
            <a:r>
              <a:rPr lang="tr-TR" sz="2400" b="0" i="0">
                <a:solidFill>
                  <a:srgbClr val="555555"/>
                </a:solidFill>
                <a:effectLst/>
                <a:latin typeface="Times New Roman" panose="02020603050405020304" pitchFamily="18" charset="0"/>
                <a:cs typeface="Times New Roman" panose="02020603050405020304" pitchFamily="18" charset="0"/>
              </a:rPr>
              <a:t>Türk içtimai hayatının ulvi tablosu. </a:t>
            </a:r>
          </a:p>
        </p:txBody>
      </p:sp>
    </p:spTree>
    <p:extLst>
      <p:ext uri="{BB962C8B-B14F-4D97-AF65-F5344CB8AC3E}">
        <p14:creationId xmlns:p14="http://schemas.microsoft.com/office/powerpoint/2010/main" val="109043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69F51C5-A6DB-40AB-8EAA-3F7FB8852A88}"/>
              </a:ext>
            </a:extLst>
          </p:cNvPr>
          <p:cNvSpPr>
            <a:spLocks noGrp="1"/>
          </p:cNvSpPr>
          <p:nvPr>
            <p:ph idx="1"/>
          </p:nvPr>
        </p:nvSpPr>
        <p:spPr>
          <a:xfrm>
            <a:off x="838200" y="361244"/>
            <a:ext cx="10515600" cy="5815719"/>
          </a:xfrm>
        </p:spPr>
        <p:txBody>
          <a:bodyPr>
            <a:normAutofit lnSpcReduction="10000"/>
          </a:bodyPr>
          <a:lstStyle/>
          <a:p>
            <a:pPr marL="0" indent="0">
              <a:buNone/>
            </a:pPr>
            <a:r>
              <a:rPr lang="tr-TR" sz="2000" b="0" i="0">
                <a:solidFill>
                  <a:srgbClr val="555555"/>
                </a:solidFill>
                <a:effectLst/>
                <a:latin typeface="Times New Roman" panose="02020603050405020304" pitchFamily="18" charset="0"/>
                <a:cs typeface="Times New Roman" panose="02020603050405020304" pitchFamily="18" charset="0"/>
              </a:rPr>
              <a:t>Türk edebiyatının ilk şaheseri. </a:t>
            </a:r>
          </a:p>
          <a:p>
            <a:pPr marL="0" indent="0">
              <a:buNone/>
            </a:pPr>
            <a:r>
              <a:rPr lang="tr-TR" sz="2000" b="0" i="0">
                <a:solidFill>
                  <a:srgbClr val="555555"/>
                </a:solidFill>
                <a:effectLst/>
                <a:latin typeface="Times New Roman" panose="02020603050405020304" pitchFamily="18" charset="0"/>
                <a:cs typeface="Times New Roman" panose="02020603050405020304" pitchFamily="18" charset="0"/>
              </a:rPr>
              <a:t>Türk hitabet sanatının erişilmez şaheseri. </a:t>
            </a:r>
          </a:p>
          <a:p>
            <a:pPr marL="0" indent="0">
              <a:buNone/>
            </a:pPr>
            <a:r>
              <a:rPr lang="tr-TR" sz="2000" b="0" i="0">
                <a:solidFill>
                  <a:srgbClr val="555555"/>
                </a:solidFill>
                <a:effectLst/>
                <a:latin typeface="Times New Roman" panose="02020603050405020304" pitchFamily="18" charset="0"/>
                <a:cs typeface="Times New Roman" panose="02020603050405020304" pitchFamily="18" charset="0"/>
              </a:rPr>
              <a:t>Hükümdarâne eda ve ihtişamlı hitap tarzı. </a:t>
            </a:r>
          </a:p>
          <a:p>
            <a:pPr marL="0" indent="0">
              <a:buNone/>
            </a:pPr>
            <a:r>
              <a:rPr lang="tr-TR" sz="2000" b="0" i="0">
                <a:solidFill>
                  <a:srgbClr val="555555"/>
                </a:solidFill>
                <a:effectLst/>
                <a:latin typeface="Times New Roman" panose="02020603050405020304" pitchFamily="18" charset="0"/>
                <a:cs typeface="Times New Roman" panose="02020603050405020304" pitchFamily="18" charset="0"/>
              </a:rPr>
              <a:t>Yalın ve keskin üslûbun şaşırtıcı numunesi.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 milliyetçiliğinin temel kitabı.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Bir kavmi bir millet yapabilecek eser.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Asırlar içinden millî istikameti aydınlatan ışık.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 dilinin mübarek kaynağı.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 yazı dilinin ilk, fakat harikulade işlek örneği.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 yazı dilinin başlangıcını milâdın ilk asırlarına çıkartan delil.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 ordusunun kuruluşunu en az 1250 sene öteye götüren vesika.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Türklüğün en büyük iftihar vesilesi olan eser.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İnsanlık âleminin sosyal muhteva bakımından en manalı mezar taşları. </a:t>
            </a:r>
          </a:p>
          <a:p>
            <a:pPr marL="0" indent="0">
              <a:buNone/>
            </a:pPr>
            <a:r>
              <a:rPr lang="tr-TR" sz="2200" b="0" i="0">
                <a:solidFill>
                  <a:srgbClr val="555555"/>
                </a:solidFill>
                <a:effectLst/>
                <a:latin typeface="Times New Roman" panose="02020603050405020304" pitchFamily="18" charset="0"/>
                <a:cs typeface="Times New Roman" panose="02020603050405020304" pitchFamily="18" charset="0"/>
              </a:rPr>
              <a:t>Dünyanın bugün belki de en büyük meselesi olan Çin hakkında 1250 sene evvelki Türk ikazı. vs. vs.»</a:t>
            </a:r>
            <a:endParaRPr lang="tr-TR" sz="2200">
              <a:latin typeface="Times New Roman" panose="02020603050405020304" pitchFamily="18" charset="0"/>
              <a:cs typeface="Times New Roman" panose="02020603050405020304" pitchFamily="18" charset="0"/>
            </a:endParaRPr>
          </a:p>
          <a:p>
            <a:pPr marL="0" indent="0">
              <a:buNone/>
            </a:pPr>
            <a:endParaRPr lang="tr-TR"/>
          </a:p>
        </p:txBody>
      </p:sp>
    </p:spTree>
    <p:extLst>
      <p:ext uri="{BB962C8B-B14F-4D97-AF65-F5344CB8AC3E}">
        <p14:creationId xmlns:p14="http://schemas.microsoft.com/office/powerpoint/2010/main" val="229742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51534C1-B971-4B39-8DC9-B4306C043CD0}"/>
              </a:ext>
            </a:extLst>
          </p:cNvPr>
          <p:cNvSpPr>
            <a:spLocks noGrp="1"/>
          </p:cNvSpPr>
          <p:nvPr>
            <p:ph idx="1"/>
          </p:nvPr>
        </p:nvSpPr>
        <p:spPr>
          <a:xfrm>
            <a:off x="1521070" y="659423"/>
            <a:ext cx="8071338" cy="5192225"/>
          </a:xfrm>
        </p:spPr>
        <p:txBody>
          <a:bodyPr>
            <a:normAutofit/>
          </a:bodyPr>
          <a:lstStyle/>
          <a:p>
            <a:pPr marL="0" indent="0" algn="just">
              <a:buNone/>
            </a:pPr>
            <a:endParaRPr lang="tr-TR" sz="2400" b="1" dirty="0">
              <a:latin typeface="Times New Roman" panose="02020603050405020304" pitchFamily="18" charset="0"/>
              <a:cs typeface="Times New Roman" panose="02020603050405020304" pitchFamily="18" charset="0"/>
            </a:endParaRPr>
          </a:p>
          <a:p>
            <a:pPr marL="0" indent="0" algn="just">
              <a:buNone/>
            </a:pPr>
            <a:endParaRPr lang="tr-TR" sz="2400" b="1"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Amaçlar;</a:t>
            </a:r>
          </a:p>
          <a:p>
            <a:pPr marL="0" indent="0" algn="just">
              <a:buNone/>
            </a:pPr>
            <a:endParaRPr lang="tr-TR" sz="2400" b="0" i="0" u="none" strike="noStrike" baseline="0" dirty="0">
              <a:solidFill>
                <a:srgbClr val="252525"/>
              </a:solidFill>
              <a:latin typeface="Times New Roman" panose="02020603050405020304" pitchFamily="18" charset="0"/>
              <a:cs typeface="Times New Roman" panose="02020603050405020304" pitchFamily="18" charset="0"/>
            </a:endParaRPr>
          </a:p>
          <a:p>
            <a:pPr marL="0" indent="0" algn="just">
              <a:buNone/>
            </a:pPr>
            <a:r>
              <a:rPr lang="tr-TR" sz="2400" b="0" i="0" u="none" strike="noStrike" baseline="0" dirty="0">
                <a:solidFill>
                  <a:srgbClr val="252525"/>
                </a:solidFill>
                <a:latin typeface="Times New Roman" panose="02020603050405020304" pitchFamily="18" charset="0"/>
                <a:cs typeface="Times New Roman" panose="02020603050405020304" pitchFamily="18" charset="0"/>
              </a:rPr>
              <a:t>Bu bölümde;</a:t>
            </a:r>
          </a:p>
          <a:p>
            <a:pPr algn="just"/>
            <a:r>
              <a:rPr lang="tr-TR" sz="2400" b="0" i="0" u="none" strike="noStrike" baseline="0" dirty="0">
                <a:solidFill>
                  <a:srgbClr val="252525"/>
                </a:solidFill>
                <a:latin typeface="Times New Roman" panose="02020603050405020304" pitchFamily="18" charset="0"/>
                <a:cs typeface="Times New Roman" panose="02020603050405020304" pitchFamily="18" charset="0"/>
              </a:rPr>
              <a:t>Türkçenin bilinen en eski yazılı kaynakları nelerdir?</a:t>
            </a:r>
          </a:p>
          <a:p>
            <a:pPr algn="just"/>
            <a:r>
              <a:rPr lang="tr-TR" sz="2400" dirty="0">
                <a:solidFill>
                  <a:srgbClr val="252525"/>
                </a:solidFill>
                <a:latin typeface="Times New Roman" panose="02020603050405020304" pitchFamily="18" charset="0"/>
                <a:cs typeface="Times New Roman" panose="02020603050405020304" pitchFamily="18" charset="0"/>
              </a:rPr>
              <a:t>Türk dilinin kısaca tarihçesi </a:t>
            </a:r>
          </a:p>
          <a:p>
            <a:pPr algn="just"/>
            <a:endParaRPr lang="tr-TR" sz="2400" b="0" i="0" u="none" strike="noStrike" baseline="0" dirty="0">
              <a:solidFill>
                <a:srgbClr val="25252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86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C159277-3810-4CFE-9F96-BEC765F7F8E9}"/>
              </a:ext>
            </a:extLst>
          </p:cNvPr>
          <p:cNvSpPr>
            <a:spLocks noGrp="1"/>
          </p:cNvSpPr>
          <p:nvPr>
            <p:ph idx="1"/>
          </p:nvPr>
        </p:nvSpPr>
        <p:spPr>
          <a:xfrm>
            <a:off x="640080" y="2872899"/>
            <a:ext cx="4243589" cy="3320668"/>
          </a:xfrm>
        </p:spPr>
        <p:txBody>
          <a:bodyPr>
            <a:normAutofit/>
          </a:bodyPr>
          <a:lstStyle/>
          <a:p>
            <a:pPr marL="0" indent="0">
              <a:buNone/>
            </a:pPr>
            <a:r>
              <a:rPr lang="tr-TR" sz="2200"/>
              <a:t>Bilge Kağan Abidesi</a:t>
            </a:r>
            <a:endParaRPr lang="en-US" sz="2200"/>
          </a:p>
        </p:txBody>
      </p:sp>
      <p:pic>
        <p:nvPicPr>
          <p:cNvPr id="5" name="İçerik Yer Tutucusu 4" descr="gök, açık hava, bina, okyanus içeren bir resim&#10;&#10;Açıklama otomatik olarak oluşturuldu">
            <a:extLst>
              <a:ext uri="{FF2B5EF4-FFF2-40B4-BE49-F238E27FC236}">
                <a16:creationId xmlns:a16="http://schemas.microsoft.com/office/drawing/2014/main" id="{9B126F40-4CCF-4C30-83B4-C39AFCD6AD78}"/>
              </a:ext>
            </a:extLst>
          </p:cNvPr>
          <p:cNvPicPr>
            <a:picLocks noChangeAspect="1"/>
          </p:cNvPicPr>
          <p:nvPr/>
        </p:nvPicPr>
        <p:blipFill rotWithShape="1">
          <a:blip r:embed="rId2">
            <a:extLst>
              <a:ext uri="{28A0092B-C50C-407E-A947-70E740481C1C}">
                <a14:useLocalDpi xmlns:a14="http://schemas.microsoft.com/office/drawing/2010/main" val="0"/>
              </a:ext>
            </a:extLst>
          </a:blip>
          <a:srcRect t="9524"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73929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çayır, gök, açık hava içeren bir resim&#10;&#10;Açıklama otomatik olarak oluşturuldu">
            <a:extLst>
              <a:ext uri="{FF2B5EF4-FFF2-40B4-BE49-F238E27FC236}">
                <a16:creationId xmlns:a16="http://schemas.microsoft.com/office/drawing/2014/main" id="{1043CDEB-B9FB-4C62-9A4B-206031E5F584}"/>
              </a:ext>
            </a:extLst>
          </p:cNvPr>
          <p:cNvPicPr>
            <a:picLocks noChangeAspect="1"/>
          </p:cNvPicPr>
          <p:nvPr/>
        </p:nvPicPr>
        <p:blipFill rotWithShape="1">
          <a:blip r:embed="rId2">
            <a:extLst>
              <a:ext uri="{28A0092B-C50C-407E-A947-70E740481C1C}">
                <a14:useLocalDpi xmlns:a14="http://schemas.microsoft.com/office/drawing/2010/main" val="0"/>
              </a:ext>
            </a:extLst>
          </a:blip>
          <a:srcRect l="16111" r="15241" b="-1"/>
          <a:stretch/>
        </p:blipFill>
        <p:spPr>
          <a:xfrm>
            <a:off x="5977788" y="799352"/>
            <a:ext cx="5425410" cy="5259296"/>
          </a:xfrm>
          <a:prstGeom prst="rect">
            <a:avLst/>
          </a:prstGeom>
        </p:spPr>
      </p:pic>
    </p:spTree>
    <p:extLst>
      <p:ext uri="{BB962C8B-B14F-4D97-AF65-F5344CB8AC3E}">
        <p14:creationId xmlns:p14="http://schemas.microsoft.com/office/powerpoint/2010/main" val="345117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65F2174-FC98-4269-BE7F-AF8FDF6CAA1D}"/>
              </a:ext>
            </a:extLst>
          </p:cNvPr>
          <p:cNvSpPr>
            <a:spLocks noGrp="1"/>
          </p:cNvSpPr>
          <p:nvPr>
            <p:ph idx="1"/>
          </p:nvPr>
        </p:nvSpPr>
        <p:spPr>
          <a:xfrm>
            <a:off x="590719" y="2330505"/>
            <a:ext cx="4559425" cy="3979585"/>
          </a:xfrm>
        </p:spPr>
        <p:txBody>
          <a:bodyPr anchor="ctr">
            <a:normAutofit/>
          </a:bodyPr>
          <a:lstStyle/>
          <a:p>
            <a:pPr marL="0" indent="0">
              <a:buNone/>
            </a:pPr>
            <a:r>
              <a:rPr lang="tr-TR" sz="2000"/>
              <a:t>Tonyukuk Abidesi</a:t>
            </a:r>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açık hava, gök, su, bina içeren bir resim&#10;&#10;Açıklama otomatik olarak oluşturuldu">
            <a:extLst>
              <a:ext uri="{FF2B5EF4-FFF2-40B4-BE49-F238E27FC236}">
                <a16:creationId xmlns:a16="http://schemas.microsoft.com/office/drawing/2014/main" id="{D6D92A0E-4480-4C57-B701-09631D106F34}"/>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r="15603" b="-1"/>
          <a:stretch/>
        </p:blipFill>
        <p:spPr>
          <a:xfrm>
            <a:off x="5977788" y="799352"/>
            <a:ext cx="5425410" cy="5259296"/>
          </a:xfrm>
          <a:prstGeom prst="rect">
            <a:avLst/>
          </a:prstGeom>
        </p:spPr>
      </p:pic>
    </p:spTree>
    <p:extLst>
      <p:ext uri="{BB962C8B-B14F-4D97-AF65-F5344CB8AC3E}">
        <p14:creationId xmlns:p14="http://schemas.microsoft.com/office/powerpoint/2010/main" val="82476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77500" lnSpcReduction="20000"/>
          </a:bodyPr>
          <a:lstStyle/>
          <a:p>
            <a:pPr marL="0" indent="0" algn="just">
              <a:lnSpc>
                <a:spcPct val="125000"/>
              </a:lnSpc>
              <a:buNone/>
            </a:pPr>
            <a:r>
              <a:rPr lang="tr-TR" sz="2400" b="1" dirty="0">
                <a:latin typeface="Times" pitchFamily="2" charset="0"/>
                <a:cs typeface="Times New Roman" panose="02020603050405020304" pitchFamily="18" charset="0"/>
              </a:rPr>
              <a:t>EK BİLGİ: </a:t>
            </a:r>
          </a:p>
          <a:p>
            <a:pPr marL="0" indent="0" algn="just">
              <a:lnSpc>
                <a:spcPct val="125000"/>
              </a:lnSpc>
              <a:buNone/>
            </a:pPr>
            <a:r>
              <a:rPr lang="tr-TR" sz="2400" b="1" dirty="0">
                <a:latin typeface="Times" pitchFamily="2" charset="0"/>
                <a:cs typeface="Times New Roman" panose="02020603050405020304" pitchFamily="18" charset="0"/>
              </a:rPr>
              <a:t>	«ESİK (YESİK) KURGANI: </a:t>
            </a:r>
            <a:r>
              <a:rPr lang="tr-TR" dirty="0">
                <a:latin typeface="Times" pitchFamily="2" charset="0"/>
              </a:rPr>
              <a:t>1969 yılında, Kazakistan’ın Alma-Atı şehrine 50 km. uzaklıkta bulunan Esik kasabasında garaj yapmak ve yol açmak için yapılan kazılar sırasında ortaya çıkarılmıştır. M.Ö. 500 yıllarına aittir ve Kazak ilim adamlarından Kemal Akis Ev'in başkanlığında bu kazılara devam edilmiş̧ ve üzeri toprakla örtülmüş höyüğün açılması ile muhteşem bir mezar ortaya çıkmıştır. Süslü kayalarla yapılmış̧ olan bu mezar odasının içinin altınlarla dolu olduğu görülmüştür. Ayrıca çeşitli eşyalar da bulunmuştur ki bunlar arasında en dikkat çeken altından yapılmış̧ elbise olmuştur. Çizmesinden baslığına, kemerinden kılıçlarına kadar her şey saf altından yapılmıştır. </a:t>
            </a:r>
          </a:p>
          <a:p>
            <a:pPr marL="0" indent="0" algn="just">
              <a:lnSpc>
                <a:spcPct val="125000"/>
              </a:lnSpc>
              <a:buNone/>
            </a:pPr>
            <a:r>
              <a:rPr lang="tr-TR" dirty="0">
                <a:latin typeface="Times" pitchFamily="2" charset="0"/>
              </a:rPr>
              <a:t>	Altın elbisenin başlığı ok ve tuğlarla süslenmiştir. Alın hizasında koç̧, geyik ve at kabartmaları vardır. Belindeki kemerin solunda bir kılıç̧, sağında ise bir kama asılıdır. Ceketin altındaki düze pantolonun paçaları çizmenin içine girmiş̧ vaziyettedir. Ceket, yüzlerce üçgen altının birleştirilmesinden meydana gelmiştir. Bu elbisenin bir Tigin'in ait olduğu kabul edilmekle birlikte bu sahsın kim olduğu henüz tespit edilememiştir. Bu yüzden de bütün metinlerde bu elbise “Altın Elbiseli Adam” olarak adlandırılmıştır. </a:t>
            </a:r>
            <a:endParaRPr lang="tr-TR" sz="2400" dirty="0">
              <a:latin typeface="Times" pitchFamily="2" charset="0"/>
            </a:endParaRPr>
          </a:p>
          <a:p>
            <a:pPr algn="just">
              <a:lnSpc>
                <a:spcPct val="125000"/>
              </a:lnSpc>
            </a:pPr>
            <a:endParaRPr lang="tr-TR" sz="2400" dirty="0">
              <a:latin typeface="Times" pitchFamily="2" charset="0"/>
            </a:endParaRPr>
          </a:p>
          <a:p>
            <a:pPr marL="0" indent="0" algn="just">
              <a:lnSpc>
                <a:spcPct val="125000"/>
              </a:lnSpc>
              <a:buNone/>
            </a:pPr>
            <a:endParaRPr lang="tr-TR" sz="2400" b="1" dirty="0">
              <a:latin typeface="Times" pitchFamily="2" charset="0"/>
              <a:cs typeface="Times New Roman" panose="02020603050405020304" pitchFamily="18" charset="0"/>
            </a:endParaRPr>
          </a:p>
        </p:txBody>
      </p:sp>
    </p:spTree>
    <p:extLst>
      <p:ext uri="{BB962C8B-B14F-4D97-AF65-F5344CB8AC3E}">
        <p14:creationId xmlns:p14="http://schemas.microsoft.com/office/powerpoint/2010/main" val="308048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Autofit/>
          </a:bodyPr>
          <a:lstStyle/>
          <a:p>
            <a:pPr marL="0" indent="0" algn="just">
              <a:lnSpc>
                <a:spcPct val="120000"/>
              </a:lnSpc>
              <a:buNone/>
            </a:pPr>
            <a:r>
              <a:rPr lang="tr-TR" sz="2200" dirty="0">
                <a:latin typeface="Times" pitchFamily="2" charset="0"/>
              </a:rPr>
              <a:t>	Mezarda bulunan 4.800 parça altından başka, tabakları, vazoları, kepçeleri, ayna ve tarak kılıflarını ile gümüş̧ kaşıkları inceleyen tarihçiler ve arkeologlar, bunların, M.Ö. V. yüzyıla ait yüksek bir medeniyetin ürünleri olduğunu düşüncesine sahip olmuşlardır. Yine araştırmacılara göre, bu yüksek medeniyetin kurucuları, Cin baskısı ile Altaylardan kalkıp bugünkü̈ Kazakistan bölgesine gelerek yerleşen ve “Sakalar” olarak anılan Türk boyu olmalıdır. Bize göre Altın Elbiseli Adam'ın mezarında bulunan en değerli malzeme ne bu altınlar, ne de diğer buluntulardır. Türk tarih ve medeniyeti açısından en değerli tarihi belge, yarısı kırılmış̧ bir kabın üzerindeki 26 harflik iki satır yazıdır. Bu yazı, tarih ilmine, diline, kültürüne ışık tutan, yön veren ve mazimizin yazılı tarihini 25 asır öncesine taşıyan bir hazine değerindedir. Bugüne kadar bilinen en eski Türk yazısı, Yenisey ve Orhun Yazıtlarındaki yazılardı ki bunlar da zamanımızdan ancak on dört asır geriye uzanmaktadırlar. Günümüzde Kazakistan’da yapılan arkeolojik kazılar sırasında muhtelif yerlerde 6 tane daha altın elbiseli adam bulunmuştur.» (Prof. Dr. Mualla Uydu Yücel, Türk Tarihine Giriş)</a:t>
            </a:r>
          </a:p>
        </p:txBody>
      </p:sp>
    </p:spTree>
    <p:extLst>
      <p:ext uri="{BB962C8B-B14F-4D97-AF65-F5344CB8AC3E}">
        <p14:creationId xmlns:p14="http://schemas.microsoft.com/office/powerpoint/2010/main" val="4124012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39B94CF-25B5-0744-A2BE-3DD908811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830"/>
            <a:ext cx="8108299" cy="6856170"/>
          </a:xfrm>
          <a:prstGeom prst="rect">
            <a:avLst/>
          </a:prstGeom>
        </p:spPr>
      </p:pic>
      <p:sp>
        <p:nvSpPr>
          <p:cNvPr id="6" name="Metin kutusu 5">
            <a:extLst>
              <a:ext uri="{FF2B5EF4-FFF2-40B4-BE49-F238E27FC236}">
                <a16:creationId xmlns:a16="http://schemas.microsoft.com/office/drawing/2014/main" id="{70660A4C-61CE-9149-838C-2E1B4ACC0219}"/>
              </a:ext>
            </a:extLst>
          </p:cNvPr>
          <p:cNvSpPr txBox="1"/>
          <p:nvPr/>
        </p:nvSpPr>
        <p:spPr>
          <a:xfrm>
            <a:off x="337201" y="2083136"/>
            <a:ext cx="2317099" cy="1569660"/>
          </a:xfrm>
          <a:prstGeom prst="rect">
            <a:avLst/>
          </a:prstGeom>
          <a:noFill/>
        </p:spPr>
        <p:txBody>
          <a:bodyPr wrap="square" rtlCol="0">
            <a:spAutoFit/>
          </a:bodyPr>
          <a:lstStyle/>
          <a:p>
            <a:r>
              <a:rPr lang="tr-TR" sz="3200" b="1" dirty="0">
                <a:solidFill>
                  <a:srgbClr val="FF0000"/>
                </a:solidFill>
                <a:latin typeface="Times" pitchFamily="2" charset="0"/>
              </a:rPr>
              <a:t>ALTIN </a:t>
            </a:r>
          </a:p>
          <a:p>
            <a:r>
              <a:rPr lang="tr-TR" sz="3200" b="1" dirty="0">
                <a:solidFill>
                  <a:srgbClr val="FF0000"/>
                </a:solidFill>
                <a:latin typeface="Times" pitchFamily="2" charset="0"/>
              </a:rPr>
              <a:t>ELBİSELİ </a:t>
            </a:r>
          </a:p>
          <a:p>
            <a:r>
              <a:rPr lang="tr-TR" sz="3200" b="1" dirty="0">
                <a:solidFill>
                  <a:srgbClr val="FF0000"/>
                </a:solidFill>
                <a:latin typeface="Times" pitchFamily="2" charset="0"/>
              </a:rPr>
              <a:t>ADAMLAR</a:t>
            </a:r>
          </a:p>
        </p:txBody>
      </p:sp>
    </p:spTree>
    <p:extLst>
      <p:ext uri="{BB962C8B-B14F-4D97-AF65-F5344CB8AC3E}">
        <p14:creationId xmlns:p14="http://schemas.microsoft.com/office/powerpoint/2010/main" val="3817496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latin typeface="Times New Roman" panose="02020603050405020304" pitchFamily="18" charset="0"/>
                <a:cs typeface="Times New Roman" panose="02020603050405020304" pitchFamily="18" charset="0"/>
              </a:rPr>
              <a:t>Köktürk ve Uygur Alfabesi Görselleri</a:t>
            </a:r>
          </a:p>
        </p:txBody>
      </p:sp>
      <p:pic>
        <p:nvPicPr>
          <p:cNvPr id="1030" name="Picture 6" descr="Göktürk Alfabesi Harfleri Özellikleri | Türk Dili ve Edebiyatı"/>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32211"/>
            <a:ext cx="294055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ski Uygur alfabesi - Vikipe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967" y="2032211"/>
            <a:ext cx="5619750" cy="3000376"/>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838200" y="1490633"/>
            <a:ext cx="2460068" cy="40011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tr-TR" sz="2000" dirty="0">
                <a:ln w="0"/>
                <a:solidFill>
                  <a:schemeClr val="accent1"/>
                </a:solidFill>
                <a:effectLst>
                  <a:outerShdw blurRad="38100" dist="25400" dir="5400000" algn="ctr" rotWithShape="0">
                    <a:srgbClr val="6E747A">
                      <a:alpha val="43000"/>
                    </a:srgbClr>
                  </a:outerShdw>
                </a:effectLst>
              </a:rPr>
              <a:t>Köktürk Alfabesi</a:t>
            </a:r>
          </a:p>
        </p:txBody>
      </p:sp>
      <p:sp>
        <p:nvSpPr>
          <p:cNvPr id="10" name="Dikdörtgen 9"/>
          <p:cNvSpPr/>
          <p:nvPr/>
        </p:nvSpPr>
        <p:spPr>
          <a:xfrm>
            <a:off x="5716836" y="1490633"/>
            <a:ext cx="2460068" cy="40011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tr-TR" sz="2000" dirty="0">
                <a:ln w="0"/>
                <a:solidFill>
                  <a:schemeClr val="accent1"/>
                </a:solidFill>
                <a:effectLst>
                  <a:outerShdw blurRad="38100" dist="25400" dir="5400000" algn="ctr" rotWithShape="0">
                    <a:srgbClr val="6E747A">
                      <a:alpha val="43000"/>
                    </a:srgbClr>
                  </a:outerShdw>
                </a:effectLst>
              </a:rPr>
              <a:t>Eski Uygur Alfabesi</a:t>
            </a:r>
          </a:p>
        </p:txBody>
      </p:sp>
    </p:spTree>
    <p:extLst>
      <p:ext uri="{BB962C8B-B14F-4D97-AF65-F5344CB8AC3E}">
        <p14:creationId xmlns:p14="http://schemas.microsoft.com/office/powerpoint/2010/main" val="254994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92500"/>
          </a:bodyPr>
          <a:lstStyle/>
          <a:p>
            <a:pPr marL="0" indent="0" algn="just">
              <a:lnSpc>
                <a:spcPct val="125000"/>
              </a:lnSpc>
              <a:buNone/>
            </a:pPr>
            <a:r>
              <a:rPr lang="tr-TR" sz="2400" dirty="0">
                <a:latin typeface="Times New Roman" panose="02020603050405020304" pitchFamily="18" charset="0"/>
                <a:cs typeface="Times New Roman" panose="02020603050405020304" pitchFamily="18" charset="0"/>
              </a:rPr>
              <a:t>Eski Uygur Türkçesi eserleri genellikle tercümeye dayanan eserlerdir. Bilindiği gibi Uygurlar, üçüncü kağanları Bögü Kağan'ın Mani dinine girmesiyle bu inancına bağlanmışlar, daha sonra da Budizm'i benimsemişlerdir. Böyle olunca bağlandıkları dinleri öğrenmek ve öğretmek için yoğun bir tercüme faaliyetine girişmişlerdir. Bu sebeple Uygurca verimlerin çoğu da dinî eserlerden oluşmaktadır. Dönemin önemli eserleri şunlardır: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Kalyanamkara et Papamkara (İyi Şehzade ile Kötü Şehzade):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Budist Uygurlar dönemine ait bir eserdir. Çinceden tercüme edilmiştir. İyi kalpli bir şehzade ile kötü kalpli bir şehzade arasında geçen bir hikâye anlatılmaktadır.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Maitrisimit:</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Budistlerin Mehdi'si Maitreya'yı konu alan bir eserdir. Toharcadan tercüme edilmiştir. Sahnelenmek üzere yazılmış bir piyes veya tiyatro eseri olarak değerlendirilmektedir.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65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Altun Yaruk:</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Altın Işık anlamına gelen eser, Şınkgu Şeli Tutung adlı bir Uygur tarafından Çinceden tercüme edilmiştir. Eser, Budizm inancının esaslarını, felsefesini ve Buda'nın menkıbelerini anlatır.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Irk Bitig:</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Maniheist Uygurlar dönemine ait bir eserdir. "Fal Kitabı" anlamına gelmektedir. Altmış beş paragraftan oluşan eserin her paragrafında bir fal anlatılmıştır. Diğer Uygur metinlerinden farklı olarak Köktürk alfabesiyle yazılmıştır.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Sekiz Yükmek:</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Sekiz tomar anlamlarına gelmektedir. Eserde beş duyu organının anlamı ve görevleri Budist bir yaklaşımla verilmiş ve bazı manevi bilgiler anlatılmıştır.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97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C. Karahanlı Metinleri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Karahanlılar, Abdülkerim Satuk Buğra Han'ın 940 yılında Müslüman olup İslamiyet'i devletin resmî dini olarak kabul etmesiyle, Müslüman ilk Türk devletini kurmuşlardır. Budizm'den İslamî dünya görüşüne geçiş ister istemez bazı değişikliklere sebep olmuştur. Bunlardan birisi ve Türk yazı dili açısından son derece önemli olan husus, alfabe değişikliğidir. Türkler, daha önce kullandıkları Köktürk alfabesini bırakarak Uygur alfabesini kullanmaya başlamışlardı. İslamiyet'in kabulüyle de Uygur alfabesini bırakıp Arap alfabesine geçmişlerdir.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0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31AD39-88BD-48AF-A869-7B1E6F615363}"/>
              </a:ext>
            </a:extLst>
          </p:cNvPr>
          <p:cNvSpPr>
            <a:spLocks noGrp="1"/>
          </p:cNvSpPr>
          <p:nvPr>
            <p:ph idx="1"/>
          </p:nvPr>
        </p:nvSpPr>
        <p:spPr>
          <a:xfrm>
            <a:off x="838200" y="474785"/>
            <a:ext cx="10515600" cy="5873261"/>
          </a:xfrm>
        </p:spPr>
        <p:txBody>
          <a:bodyPr>
            <a:normAutofit/>
          </a:bodyPr>
          <a:lstStyle/>
          <a:p>
            <a:pPr marL="0" indent="0" algn="just">
              <a:buNone/>
            </a:pPr>
            <a:r>
              <a:rPr lang="tr-TR" sz="2400" b="1" dirty="0">
                <a:latin typeface="Times New Roman" panose="02020603050405020304" pitchFamily="18" charset="0"/>
                <a:cs typeface="Times New Roman" panose="02020603050405020304" pitchFamily="18" charset="0"/>
              </a:rPr>
              <a:t>Anahtar Kavramlar</a:t>
            </a:r>
          </a:p>
          <a:p>
            <a:pPr marL="0" indent="0" algn="just">
              <a:buNone/>
            </a:pPr>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Tarihî Dönemler</a:t>
            </a:r>
          </a:p>
          <a:p>
            <a:pPr algn="just"/>
            <a:r>
              <a:rPr lang="tr-TR" sz="2400" dirty="0">
                <a:latin typeface="Times New Roman" panose="02020603050405020304" pitchFamily="18" charset="0"/>
                <a:cs typeface="Times New Roman" panose="02020603050405020304" pitchFamily="18" charset="0"/>
              </a:rPr>
              <a:t>En Eski Yazılı Kaynaklar</a:t>
            </a:r>
          </a:p>
          <a:p>
            <a:pPr marL="0" indent="0" algn="just">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48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dirty="0">
                <a:latin typeface="Times New Roman" panose="02020603050405020304" pitchFamily="18" charset="0"/>
                <a:cs typeface="Times New Roman" panose="02020603050405020304" pitchFamily="18" charset="0"/>
              </a:rPr>
              <a:t>Uygurların Maniheizm ve Budizmi kabul etmeleriyle yabancı kelimelerin dile girmesi hadisesi, Karahanlıların Müslüman olmasından sonra da farklı bir boyutla gerçekleşmiştir. Çünkü yeni dinin yeni kuralları vardır. Bu kurallar öğrenilmeli ve öğretilmelidir. Yeni dinde yer alan birtakım kavramların Türkçede karşılığı olmayınca, eser sahipleri bu kelimeleri ister istemez oldukları almışlardır.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83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latin typeface="Times New Roman" panose="02020603050405020304" pitchFamily="18" charset="0"/>
                <a:cs typeface="Times New Roman" panose="02020603050405020304" pitchFamily="18" charset="0"/>
              </a:rPr>
              <a:t>Karahanlıların Kullandığı Arap Alfabesi</a:t>
            </a:r>
          </a:p>
        </p:txBody>
      </p:sp>
      <p:pic>
        <p:nvPicPr>
          <p:cNvPr id="9" name="İçerik Yer Tutucusu 8">
            <a:extLst>
              <a:ext uri="{FF2B5EF4-FFF2-40B4-BE49-F238E27FC236}">
                <a16:creationId xmlns:a16="http://schemas.microsoft.com/office/drawing/2014/main" id="{880C361E-94C8-474B-9E79-E048401F0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1944914"/>
            <a:ext cx="8244113" cy="3643880"/>
          </a:xfrm>
        </p:spPr>
      </p:pic>
    </p:spTree>
    <p:extLst>
      <p:ext uri="{BB962C8B-B14F-4D97-AF65-F5344CB8AC3E}">
        <p14:creationId xmlns:p14="http://schemas.microsoft.com/office/powerpoint/2010/main" val="3461076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77500" lnSpcReduction="20000"/>
          </a:bodyPr>
          <a:lstStyle/>
          <a:p>
            <a:pPr marL="0" indent="0" algn="just">
              <a:lnSpc>
                <a:spcPct val="125000"/>
              </a:lnSpc>
              <a:buNone/>
            </a:pPr>
            <a:r>
              <a:rPr lang="tr-TR" sz="2400" dirty="0">
                <a:latin typeface="Times New Roman" panose="02020603050405020304" pitchFamily="18" charset="0"/>
                <a:cs typeface="Times New Roman" panose="02020603050405020304" pitchFamily="18" charset="0"/>
              </a:rPr>
              <a:t>Karahanlı dönemine ait bugüne ulaşabilmiş çok fazla eser mevcut değildir. Buna rağmen günümüze kadar ulaşan eserler şunlardır:</a:t>
            </a:r>
            <a:endParaRPr lang="tr-TR" sz="2400" b="1" dirty="0">
              <a:latin typeface="Times New Roman" panose="02020603050405020304" pitchFamily="18" charset="0"/>
              <a:cs typeface="Times New Roman" panose="02020603050405020304" pitchFamily="18" charset="0"/>
            </a:endParaRP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Satır Altı Kur'ân-ı Kerim Tercümeleri: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Bu tercümelerin kesin tarihleri belli değildir. Ancak bazı bilim adamlarının da ifade ettiği gibi Karahanlılar döneminin en eski eserleri bu satır altı Kur'ân-ı Kerim tercümeleridir. Zira bir milletin başka bir dini daireye girmesi, o dinin yeni gereklerinin, yeni emir ve yasaklarının öğrenilmesi ihtiyacını ortaya çıkaracaktır. Bu ihtiyacın giderilmesi için de bu yolda öncelikle dini eser tercüme edilmesi gerekir. Türkler de bu yolu takip ederek öncelikle yeni dinin kutsal kitabı Kur'ân-ı Kerim'i tercüme etme çalışmalarına girişmişlerdir. Elimizde, bu satır altı tercümelerden başka dinî eser yoktur.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Kutadgu Bilig:</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1069 yılında Balasagunlu Yusuf Has Hâcip tarafından kaleme alınmış bir siyasetnamedir. "mutluluk bilgisi" anlamına gelen Kutadgu Bilig, iyi bir devlet adamının nasıl olması gerektiğini, insanların mutluluğa nasıl ulaşabileceklerini Küntoğdu (hükümdar), Aytoldu (vezir), Ogdülmüş (vezirin oğlu) ve Odgurmuş (Ogdülmüş'ün arkadaşı) adlı temsili karakterler vasıtasıyla anlatan öğüt verici, öğretici bir eserdir. 6645 beyitten oluşan eserde «devlet, adalet, insan ve aklı» temsil eden yukarıdaki dört kişi birbirleriyle konuşturularak her iki cihanda mutlu olmanın yolları gösterilmiştir. Tabgaç Buğra Karahan bu eseri çok beğenmiş yazarına (müellif) Has Hâcip (başdanışman) unvanı vermiştir.</a:t>
            </a:r>
          </a:p>
        </p:txBody>
      </p:sp>
    </p:spTree>
    <p:extLst>
      <p:ext uri="{BB962C8B-B14F-4D97-AF65-F5344CB8AC3E}">
        <p14:creationId xmlns:p14="http://schemas.microsoft.com/office/powerpoint/2010/main" val="2227564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92500" lnSpcReduction="20000"/>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Dîvânü Lügati't-Türk:</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Kâşgarlı Mahmut tarafından 1072'de yazılmaya başlanılan ve 1077 yılında tamamlanan Divanü Lügati't-Türk, Araplara Türkçeyi öğretmek ve Türkçenin üstünlüğünü göstermek için yazılan ansiklopedik bir sözlüktür. Türünün ilk örneğidir, yani ilk Türk dili sözlüğü olma özelliğini de taşımaktadır. Türklerin dilinden, tarihinden, edebiyatından ve coğrafyasından da söz eden çok yönlü ve çok kapsamlı bir eserdir. Beş yılda yazılan bu önemli eser, Halife Ebu’l-Kasım Abdullah’a sunulmuştur.Kâşgarlı Mahmut, Oğuz boylarının adlarını, en eski Türk atasözlerini, ağıtlarını (Alp Er Tunga Sagusu), bilmecelerini bu önemli  kitapta yazıya geçirmiştir.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Atebetü'l-Hakayık:</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Yüknekli Edip Ahmet tarafından yazılan ahlaki bir mesnevidir. «Hakikatlerin, gerçeklerin eşiği» anlamına gelmektedir. Eserin yazılış tarihi kesin bilinmemekle birlikte, XII. yüzyılın başlarında yazılmış olabileceği tahmin edilmektedir. Eserdeki alınma kelimelerin fazla oluşu, eserin Kutadgu Bilig'den sonra yazılmış olduğunu göstermektedir.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1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Divan-ı Hikmet:</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Ahmet Yesevi'nin şiirlerinin toplandığı eserlere Divân-ı Hikmet adı verilmektedir. Ahmet Yesevi'nin 1166'da ölmesi ve Hz. Peygamber'in altmış üç yaşındayken vefat etmesinden dolayı 63 yaşındayken kendisine yer altında bir yer yaptırıp ölünceye kadar orada kaldığının rivayet edilmesi, onun XI. yüzyılın sonlarında doğduğunu düşünmemize sebebiyet vermektedir. Ahmet Yesevi şiirlerinde dinin esasları, cennet-cehennem, peygambere duyulan sevgi, kıyamet ve kıyamet hâli, dünyadan şikâyet vb. konularını işlemiştir.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735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latin typeface="Times New Roman" panose="02020603050405020304" pitchFamily="18" charset="0"/>
                <a:cs typeface="Times New Roman" panose="02020603050405020304" pitchFamily="18" charset="0"/>
              </a:rPr>
              <a:t>Kutadgu Bilig’den Bir Örnek</a:t>
            </a:r>
          </a:p>
        </p:txBody>
      </p:sp>
      <p:pic>
        <p:nvPicPr>
          <p:cNvPr id="8" name="İçerik Yer Tutucusu 7"/>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bwMode="auto">
          <a:xfrm rot="16200000">
            <a:off x="4104027" y="180798"/>
            <a:ext cx="3437402" cy="76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16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solidFill>
                  <a:srgbClr val="FF0000"/>
                </a:solidFill>
                <a:latin typeface="Times New Roman" panose="02020603050405020304" pitchFamily="18" charset="0"/>
                <a:cs typeface="Times New Roman" panose="02020603050405020304" pitchFamily="18" charset="0"/>
              </a:rPr>
              <a:t>2. Orta Türkçe (13.-15. yüzyıllar arası)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Orta Türkçe dönemi, 13. yy’dan itibaren, Moğol istilası ile Türk dünyasının farklı yer ve zamanlarında ortaya çıkan edebî dillerin istikrar kazanmaya başlayıp kendi yazı dillerini oluşturduğu dönemdir. Bu dönemde bütün Orta Asya’da kullanılan Türkçeye, </a:t>
            </a:r>
            <a:r>
              <a:rPr lang="tr-TR" sz="2400" i="1" dirty="0">
                <a:latin typeface="Times New Roman" panose="02020603050405020304" pitchFamily="18" charset="0"/>
                <a:cs typeface="Times New Roman" panose="02020603050405020304" pitchFamily="18" charset="0"/>
              </a:rPr>
              <a:t>Ortak Türkçe, Müşterek Orta Asya Türkçesi </a:t>
            </a:r>
            <a:r>
              <a:rPr lang="tr-TR" sz="2400" dirty="0">
                <a:latin typeface="Times New Roman" panose="02020603050405020304" pitchFamily="18" charset="0"/>
                <a:cs typeface="Times New Roman" panose="02020603050405020304" pitchFamily="18" charset="0"/>
              </a:rPr>
              <a:t>adları da verilmiştir.</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Bu dönemin dil yadigârları Harezm Türkçesi ve Kıpçak Türkçesi olmak üzere iki başlıkta değerlendirilebilir</a:t>
            </a:r>
          </a:p>
        </p:txBody>
      </p:sp>
    </p:spTree>
    <p:extLst>
      <p:ext uri="{BB962C8B-B14F-4D97-AF65-F5344CB8AC3E}">
        <p14:creationId xmlns:p14="http://schemas.microsoft.com/office/powerpoint/2010/main" val="1740201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solidFill>
                  <a:srgbClr val="FF0000"/>
                </a:solidFill>
                <a:latin typeface="Times New Roman" panose="02020603050405020304" pitchFamily="18" charset="0"/>
                <a:cs typeface="Times New Roman" panose="02020603050405020304" pitchFamily="18" charset="0"/>
              </a:rPr>
              <a:t>a) Harezm Türkçesi Dil Yadigârları:</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Mukaddimetü'l-Edeb: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Zemahşeri tarafından 1127-1144 yılları arasında yazılmış bir sözlüktür. Eser, Arapçayı öğretmek amacıyla yazılmıştır. Eserde 3506 kelime vardır. 8000 kelime ihtiva eden Divânü Lügâti't-Türk'ten sonra Karahanlı ve Harezm dönemlerinin en zengin kelime hazinesine sahip dil yadigârıdır. </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Kısasü'l-Enbiya: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Rabguzi tarafından 1310 yılında yazılmıştır. Kısasül-Enbiya "peygamberler kıssaları" anlamına gelir. Peygamberlerin hayatlarını, sahabenin, dört halifenin, Hazreti Hasan ile Hüseyin'in menkıbelerini anlatan bir eserdir. Arap, Fars ve Türk edebiyatlarında özel bir yere sahiptir.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55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52054" y="520345"/>
            <a:ext cx="10515600" cy="5781309"/>
          </a:xfrm>
        </p:spPr>
        <p:txBody>
          <a:bodyPr>
            <a:normAutofit/>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Muinül-Mürid:</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1313'te İslam adlı bir Harezm Türk'ü tarafından kaleme alınmış dini tasavvufi bir eserdir. 900 beyitten oluşan manzumenin yazılış amacı, Arapça bilmeyen göçebe Türkmenlere İslamiyet'i öğretmektir. Daha çok okunmasını sağlamak için de manzum olarak yazılmıştır.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Nehcül-Feradis:</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40 hadis tercümesi türünden hacimli bir eserdir. Her bölüm bir hadisle başlar. Hadisin ardından ilişkili menkıbeler ve Hazreti Peygamberin hayatından kesitlerle konu genişletilir. Nehcill-Ferâdis,"cennetlerin açık yolu" anlamına gelmektedir. Yazarı, Mahmud bin Ali'dir. Harezm'in Kerder kasabasından olduğu için Kerderli Mahmud olarak da anılır. </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649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Husrev ü Şirin: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Genceli Nizâmi'nin aynı adı taşıyan eserinin Harezm Türkçesine tercümesidir. Kutb mahlaslı bir şair tarafından 1341-1342 yıllarında tercüme edilmiştir. Bu tercüme, Husrev ü Sirin'in Türkçeye yapılan ilk tercümesidir. 4370 beyitlik bir mesnevidir.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Muhabbetname:</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Harezmi mahlasını taşıyan bir kişi tarafından yazılmış uzunca bir manzumedir. Yazarın asıl adı bilinmemektedir. 1353 yılında kaleme alınmıştır. </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7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C26F4B-4C5B-4AF0-8815-4EDF9B415295}"/>
              </a:ext>
            </a:extLst>
          </p:cNvPr>
          <p:cNvSpPr>
            <a:spLocks noGrp="1"/>
          </p:cNvSpPr>
          <p:nvPr>
            <p:ph idx="1"/>
          </p:nvPr>
        </p:nvSpPr>
        <p:spPr>
          <a:xfrm>
            <a:off x="838200" y="439614"/>
            <a:ext cx="10515600" cy="5969977"/>
          </a:xfrm>
        </p:spPr>
        <p:txBody>
          <a:bodyPr>
            <a:normAutofit lnSpcReduction="10000"/>
          </a:bodyPr>
          <a:lstStyle/>
          <a:p>
            <a:pPr marL="0" indent="0" algn="ctr">
              <a:lnSpc>
                <a:spcPct val="125000"/>
              </a:lnSpc>
              <a:spcBef>
                <a:spcPts val="1200"/>
              </a:spcBef>
              <a:buNone/>
            </a:pPr>
            <a:r>
              <a:rPr lang="tr-TR" sz="2400" b="1" dirty="0">
                <a:solidFill>
                  <a:srgbClr val="FF0000"/>
                </a:solidFill>
                <a:latin typeface="Times New Roman" panose="02020603050405020304" pitchFamily="18" charset="0"/>
                <a:cs typeface="Times New Roman" panose="02020603050405020304" pitchFamily="18" charset="0"/>
              </a:rPr>
              <a:t>TARİH İÇİNDE TÜRK DİLİ</a:t>
            </a:r>
          </a:p>
          <a:p>
            <a:pPr marL="0" indent="0" algn="just">
              <a:lnSpc>
                <a:spcPct val="125000"/>
              </a:lnSpc>
              <a:spcBef>
                <a:spcPts val="1200"/>
              </a:spcBef>
              <a:buNone/>
            </a:pPr>
            <a:r>
              <a:rPr lang="tr-TR" sz="2400" dirty="0">
                <a:latin typeface="Times New Roman" panose="02020603050405020304" pitchFamily="18" charset="0"/>
                <a:cs typeface="Times New Roman" panose="02020603050405020304" pitchFamily="18" charset="0"/>
              </a:rPr>
              <a:t>Türk dili, ilk yazılı belgeleri 7. yüzyıla ait olan bugün dünyanın çok çeşitli coğrafyalarında çeşitli lehçeleri olan ve dünyada en çok konuşulan dillerinden biridir. Türkçenin (lehçeleriyle birlikte) bugün yaklaşık 250 milyon kişi tarafından konuşulduğu bilinmektedir. Konuşulduğu coğrafya ise Kuzey Buz Denizi'nden Basra Körfezi'ne, Kuzeydoğu Asya'dan Doğu Avrupa'ya kadar olan geniş bir alandır. Türk dilinin yapısı incelendiğinde gerek yeni kelime oluşturulmasında ve gerekse kelimelerin çekimlenmesinde eklerin çok büyük rolü olduğu görülmektedir. En eski Türkçe yazılı belge, Çoyren (687-692) Abidesi olmakla birlikte, Türkçenin bu tarihten çok daha önceki dönemlerde de kullanılıyor olduğu abidelerdeki işlenmiş dilden anlaşılmaktadır. Bazı bilim adamları, Türkçenin tarihini, abidelerden bugüne kadar geçen zaman dilimi kadar geriye götürmenin mümkün olabileceği görüşünü savunmaktadırlar. </a:t>
            </a:r>
          </a:p>
          <a:p>
            <a:pPr marL="0" indent="0" algn="just">
              <a:lnSpc>
                <a:spcPct val="125000"/>
              </a:lnSpc>
              <a:spcBef>
                <a:spcPts val="1200"/>
              </a:spcBef>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184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534199"/>
            <a:ext cx="10515600" cy="5781309"/>
          </a:xfrm>
        </p:spPr>
        <p:txBody>
          <a:bodyPr>
            <a:normAutofit/>
          </a:bodyPr>
          <a:lstStyle/>
          <a:p>
            <a:pPr marL="0" indent="0" algn="just">
              <a:lnSpc>
                <a:spcPct val="125000"/>
              </a:lnSpc>
              <a:buNone/>
            </a:pPr>
            <a:r>
              <a:rPr lang="tr-TR" sz="2400" b="1" dirty="0">
                <a:solidFill>
                  <a:srgbClr val="FF0000"/>
                </a:solidFill>
                <a:latin typeface="Times New Roman" panose="02020603050405020304" pitchFamily="18" charset="0"/>
                <a:cs typeface="Times New Roman" panose="02020603050405020304" pitchFamily="18" charset="0"/>
              </a:rPr>
              <a:t>b) Kıpçak Türkçesi Dil Yadigârları: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Cengiz ve neslinin istilalarının dil tarihimiz açısından bir diğer sonucu Türkistan'dan çok uzak bir yerde, Mısır'da Kıpçak Türkçesinin ortaya çıkması olmuştur. Cengiz Han'ın torunu Batu Han'ın ordusunun önünden kaçan bir kısım Kıpçak Türkü, Karadeniz ve Balkanlar üzerinden Mısır'a gittiler ve orada Eyyûbi Devletinin paralı askerleri, yani kölemenleri oldular. Bu paralı askerler, daha önce gelen Türklerle birleşerek 1250 yılında devletin hâkim unsuru durumuna gelerek Memluk (Kölemen) Devletini kurdular. Kurulan devletin hâkimi Türkler olmakla birlikte, halkın çoğunluğunu Araplar oluşturuyordu. Halkın idarecileri anlayabilmeye ihtiyacı vardı. Bu sebeple de Memluk sahasında pek çok gramer ve sözlük yazılmıştır. 13'üncü ve 14'üncü yüzyılda bu coğrafyada kaleme alınan eserlerin yazıldığı Türkçeye, Kıpçak Türkçesi veya Memluk Kıpçak Türkçesi adı verilmiştir. </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210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92500" lnSpcReduction="10000"/>
          </a:bodyPr>
          <a:lstStyle/>
          <a:p>
            <a:pPr marL="0" indent="0" algn="just">
              <a:lnSpc>
                <a:spcPct val="125000"/>
              </a:lnSpc>
              <a:buNone/>
            </a:pPr>
            <a:r>
              <a:rPr lang="tr-TR" sz="2400" dirty="0">
                <a:latin typeface="Times New Roman" panose="02020603050405020304" pitchFamily="18" charset="0"/>
                <a:cs typeface="Times New Roman" panose="02020603050405020304" pitchFamily="18" charset="0"/>
              </a:rPr>
              <a:t>Kıpçak Türklerinin bir kısmı ise Karadeniz'in kuzeyinde kalmaya devam ettiler. Müslümanlar tarafından Kıpçak, Avrupalılar tarafından Kuman olarak adlandırılan bu Türkler, geniş bir coğrafyaya dağılmış olmalarına rağmen siyasi bir teşkilatlanmaya gidip müstakil bir devlet kuramamışlardır. XIII. yüzyıla gelindiğinde Kıpçaklar çok geniş bir coğrafyaya dağılmışlardı. Neticesinde Avrupa halkları içinde eriyip gitmişlerdir. Kuman-Kıpçaklardan günümüze ulaşan tek eser vardır. Bu da yabancılar tarafından hazırlanmış bir sözlüktür.</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Codex Cumanicus:</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Siyasi olarak teşkilatlanıp bir devlet kuramayan Kuman-Kıpçaklardan bugüne kalan yegâne eser, Codex Cumanicus'tur. Codex Cumanicus anonim bir eserdir. Eserin yazıldığı yer ve tarih belli değildir. Üzerindeki 1303 tarihi telif (yazılış) tarihi mi yoksa istinsah (kopya etme) tarihi mi bilinmemektedir. İki defterden oluşmaktadır. Birinci deftere İtalyan kısmı, ikinci deftere ise Alman kısmı denilmektedir. </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2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CC647DDD-F7D9-498D-89A4-1AF3C68AF2DE}"/>
              </a:ext>
            </a:extLst>
          </p:cNvPr>
          <p:cNvSpPr>
            <a:spLocks noGrp="1"/>
          </p:cNvSpPr>
          <p:nvPr>
            <p:ph idx="1"/>
          </p:nvPr>
        </p:nvSpPr>
        <p:spPr>
          <a:xfrm>
            <a:off x="4965431" y="2115116"/>
            <a:ext cx="6586489" cy="4108703"/>
          </a:xfrm>
        </p:spPr>
        <p:txBody>
          <a:bodyPr>
            <a:noAutofit/>
          </a:bodyPr>
          <a:lstStyle/>
          <a:p>
            <a:pPr marL="0" indent="0">
              <a:lnSpc>
                <a:spcPct val="150000"/>
              </a:lnSpc>
              <a:buNone/>
            </a:pPr>
            <a:r>
              <a:rPr lang="tr-TR" sz="2400" b="1" dirty="0">
                <a:latin typeface="Times New Roman" panose="02020603050405020304" pitchFamily="18" charset="0"/>
                <a:cs typeface="Times New Roman" panose="02020603050405020304" pitchFamily="18" charset="0"/>
              </a:rPr>
              <a:t>Codex Cumanikus </a:t>
            </a:r>
            <a:r>
              <a:rPr lang="tr-TR" sz="2400" dirty="0">
                <a:latin typeface="Times New Roman" panose="02020603050405020304" pitchFamily="18" charset="0"/>
                <a:cs typeface="Times New Roman" panose="02020603050405020304" pitchFamily="18" charset="0"/>
              </a:rPr>
              <a:t>İtalyan tüccarlar ve Alman rahiplerin ticari faaliyetler ve misyonerlik faaliyetleri sırasında Karadeniz’in kuzeyinde yaşayan Türklerden yaptıkları derlemelerden oluşmakta, sözlük, ilahi, bilmece vs. bölümler ihtiva etmektedir. Latin harfleriyle yazılmıştır.</a:t>
            </a:r>
            <a:endParaRPr lang="en-US" sz="2400" dirty="0">
              <a:latin typeface="Times New Roman" panose="02020603050405020304" pitchFamily="18" charset="0"/>
              <a:cs typeface="Times New Roman" panose="02020603050405020304" pitchFamily="18" charset="0"/>
            </a:endParaRPr>
          </a:p>
        </p:txBody>
      </p:sp>
      <p:pic>
        <p:nvPicPr>
          <p:cNvPr id="7" name="İçerik Yer Tutucusu 6" descr="metin içeren bir resim&#10;&#10;Açıklama otomatik olarak oluşturuldu">
            <a:extLst>
              <a:ext uri="{FF2B5EF4-FFF2-40B4-BE49-F238E27FC236}">
                <a16:creationId xmlns:a16="http://schemas.microsoft.com/office/drawing/2014/main" id="{6095380F-2F7C-44B7-BF14-2A03CC0D2AB9}"/>
              </a:ext>
            </a:extLst>
          </p:cNvPr>
          <p:cNvPicPr>
            <a:picLocks noChangeAspect="1"/>
          </p:cNvPicPr>
          <p:nvPr/>
        </p:nvPicPr>
        <p:blipFill rotWithShape="1">
          <a:blip r:embed="rId2">
            <a:extLst>
              <a:ext uri="{28A0092B-C50C-407E-A947-70E740481C1C}">
                <a14:useLocalDpi xmlns:a14="http://schemas.microsoft.com/office/drawing/2010/main" val="0"/>
              </a:ext>
            </a:extLst>
          </a:blip>
          <a:srcRect r="2743"/>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AB9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73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fontScale="92500" lnSpcReduction="10000"/>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Irşâdü'l-Mülük ve's-Selâtin:</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1387'de İskenderiye'de yazılan satır altı bir fıkıh kitabıdır. Eserin yazarı Berke Fakih'tir. </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Gülistan Tercümesi: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Sâdi'nin aynı adlı eserinden Kıpçak Türkçesine yapılmış tercümesidir. Eseri tercüme eden kişi Seyfi Sarayi'dir. 1391 yılında tamamlanmıştır. </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Baytaratü'l-Vazıh: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Baytarlık (veterinerlik) ile ilgili bir eserdir. 14'üncü yüzyılın sonlarında yazıldığı tahmin edilmektedir. Eserin ne zaman ve kim tarafından yazıldığı bilinmemektedir. </a:t>
            </a:r>
          </a:p>
          <a:p>
            <a:pPr marL="0" indent="0" algn="just">
              <a:lnSpc>
                <a:spcPct val="125000"/>
              </a:lnSpc>
              <a:buNone/>
            </a:pPr>
            <a:r>
              <a:rPr lang="tr-TR" sz="2400" b="1" dirty="0">
                <a:latin typeface="Times New Roman" panose="02020603050405020304" pitchFamily="18" charset="0"/>
                <a:cs typeface="Times New Roman" panose="02020603050405020304" pitchFamily="18" charset="0"/>
              </a:rPr>
              <a:t>Münyetül-Guzat:</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Arapçadan Türkçeye tercüme edilmiş binicilik, ok atmak, kılıç kullanmak gibi işleri iyi yapmanın yollarının öğretildiği bir kitaptır. Ne zaman ve kim tarafından tercüme edildiği bilinmemektedir.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1071578" cy="6106746"/>
          </a:xfrm>
        </p:spPr>
        <p:txBody>
          <a:bodyPr>
            <a:normAutofit fontScale="70000" lnSpcReduction="20000"/>
          </a:bodyPr>
          <a:lstStyle/>
          <a:p>
            <a:pPr marL="0" indent="0" algn="just">
              <a:lnSpc>
                <a:spcPct val="125000"/>
              </a:lnSpc>
              <a:buNone/>
            </a:pPr>
            <a:r>
              <a:rPr lang="tr-TR" sz="2900" b="1" dirty="0">
                <a:latin typeface="Times New Roman" panose="02020603050405020304" pitchFamily="18" charset="0"/>
                <a:cs typeface="Times New Roman" panose="02020603050405020304" pitchFamily="18" charset="0"/>
              </a:rPr>
              <a:t>BATI TÜRKÇESİ</a:t>
            </a:r>
          </a:p>
          <a:p>
            <a:pPr marL="0" indent="0" algn="just">
              <a:lnSpc>
                <a:spcPct val="120000"/>
              </a:lnSpc>
              <a:buNone/>
            </a:pPr>
            <a:r>
              <a:rPr lang="tr-TR" sz="3200" dirty="0">
                <a:latin typeface="Times New Roman" panose="02020603050405020304" pitchFamily="18" charset="0"/>
                <a:cs typeface="Times New Roman" panose="02020603050405020304" pitchFamily="18" charset="0"/>
              </a:rPr>
              <a:t>Türkçenin yazı dili yukarıda bahsedilen Orta Türkçe Dönemi’nde :</a:t>
            </a:r>
          </a:p>
          <a:p>
            <a:pPr marL="457200" indent="-457200" algn="just">
              <a:lnSpc>
                <a:spcPct val="120000"/>
              </a:lnSpc>
              <a:buAutoNum type="alphaLcParenR"/>
            </a:pPr>
            <a:r>
              <a:rPr lang="tr-TR" sz="3200" dirty="0">
                <a:latin typeface="Times New Roman" panose="02020603050405020304" pitchFamily="18" charset="0"/>
                <a:cs typeface="Times New Roman" panose="02020603050405020304" pitchFamily="18" charset="0"/>
              </a:rPr>
              <a:t>Kuzey-Doğu Türkçesi</a:t>
            </a:r>
          </a:p>
          <a:p>
            <a:pPr marL="457200" indent="-457200" algn="just">
              <a:lnSpc>
                <a:spcPct val="120000"/>
              </a:lnSpc>
              <a:buAutoNum type="alphaLcParenR"/>
            </a:pPr>
            <a:r>
              <a:rPr lang="tr-TR" sz="3200" dirty="0">
                <a:latin typeface="Times New Roman" panose="02020603050405020304" pitchFamily="18" charset="0"/>
                <a:cs typeface="Times New Roman" panose="02020603050405020304" pitchFamily="18" charset="0"/>
              </a:rPr>
              <a:t>Batı Türkçesi</a:t>
            </a:r>
          </a:p>
          <a:p>
            <a:pPr marL="0" indent="0" algn="just">
              <a:lnSpc>
                <a:spcPct val="120000"/>
              </a:lnSpc>
              <a:buNone/>
            </a:pPr>
            <a:r>
              <a:rPr lang="tr-TR" sz="3200" dirty="0">
                <a:latin typeface="Times New Roman" panose="02020603050405020304" pitchFamily="18" charset="0"/>
                <a:cs typeface="Times New Roman" panose="02020603050405020304" pitchFamily="18" charset="0"/>
              </a:rPr>
              <a:t>şeklinde iki ana kol hâlinde gelişme göstermiştir.</a:t>
            </a:r>
          </a:p>
          <a:p>
            <a:pPr algn="just">
              <a:lnSpc>
                <a:spcPct val="120000"/>
              </a:lnSpc>
              <a:buFontTx/>
              <a:buChar char="-"/>
            </a:pPr>
            <a:r>
              <a:rPr lang="tr-TR" sz="3200" b="1" dirty="0">
                <a:latin typeface="Times New Roman" panose="02020603050405020304" pitchFamily="18" charset="0"/>
                <a:cs typeface="Times New Roman" panose="02020603050405020304" pitchFamily="18" charset="0"/>
              </a:rPr>
              <a:t>Kuzey Türkçesi: </a:t>
            </a:r>
            <a:r>
              <a:rPr lang="tr-TR" sz="3200" dirty="0">
                <a:latin typeface="Times New Roman" panose="02020603050405020304" pitchFamily="18" charset="0"/>
                <a:cs typeface="Times New Roman" panose="02020603050405020304" pitchFamily="18" charset="0"/>
              </a:rPr>
              <a:t>Hazar Denizi’nin kuzeyinden batıya yayılan Türklerin kullandığı Kıpçak Türkçesi ve Tatar Türkçesi olarak da adlandırılan yazı dilidir. Bilhassa 18. ve 19. yüzyıllarda Kazan ve çevresinde gelişme göstermiştir. Günümüzde Kazan Tatarlarının, Kazakların ve Kırgızların dilleri Kuzey Türkçesinin en önemli temsilcileridir. Gaspıralı İsmail «Dilde, fikirde, işte birlik» sloganıyla yayımladığı Tercüman Gazetesiyle Kazan (Kuzey Türkçesi) Türkçesini, Taşkent (Doğu Türkçesi) ve İstanbul (Batı Türkçesi) Türkçeleriyle birleştirmeyi, ortak bir yazı dili meydana getirmeyi amaçlamıştır.</a:t>
            </a:r>
          </a:p>
          <a:p>
            <a:pPr marL="0" indent="0" algn="just">
              <a:lnSpc>
                <a:spcPct val="125000"/>
              </a:lnSpc>
              <a:buNone/>
            </a:pPr>
            <a:endParaRPr lang="tr-TR" sz="3200" dirty="0">
              <a:latin typeface="Times New Roman" panose="02020603050405020304" pitchFamily="18" charset="0"/>
              <a:cs typeface="Times New Roman" panose="02020603050405020304" pitchFamily="18" charset="0"/>
            </a:endParaRPr>
          </a:p>
          <a:p>
            <a:pPr marL="0" indent="0" algn="just">
              <a:lnSpc>
                <a:spcPct val="125000"/>
              </a:lnSpc>
              <a:buNone/>
            </a:pPr>
            <a:r>
              <a:rPr lang="tr-T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26405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037B92-77DE-4417-9820-F088165584AD}"/>
              </a:ext>
            </a:extLst>
          </p:cNvPr>
          <p:cNvSpPr>
            <a:spLocks noGrp="1"/>
          </p:cNvSpPr>
          <p:nvPr>
            <p:ph idx="1"/>
          </p:nvPr>
        </p:nvSpPr>
        <p:spPr>
          <a:xfrm>
            <a:off x="838200" y="857956"/>
            <a:ext cx="10515600" cy="5319007"/>
          </a:xfrm>
        </p:spPr>
        <p:txBody>
          <a:bodyPr>
            <a:normAutofit fontScale="92500" lnSpcReduction="10000"/>
          </a:bodyPr>
          <a:lstStyle/>
          <a:p>
            <a:pPr marL="0" indent="0" algn="just">
              <a:lnSpc>
                <a:spcPct val="120000"/>
              </a:lnSpc>
              <a:buNone/>
            </a:pPr>
            <a:r>
              <a:rPr lang="tr-TR"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 -Doğu Türkçesi (</a:t>
            </a:r>
            <a:r>
              <a:rPr lang="tr-TR" sz="2400" b="1">
                <a:latin typeface="Times New Roman" panose="02020603050405020304" pitchFamily="18" charset="0"/>
                <a:cs typeface="Times New Roman" panose="02020603050405020304" pitchFamily="18" charset="0"/>
              </a:rPr>
              <a:t>Çağatay Türkçesi)</a:t>
            </a:r>
            <a:r>
              <a:rPr lang="tr-TR" sz="240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Harezm ve Kıpçak Türkçelerinin devamı olarak 15. yüzyıldan 20. yüzyıla kadar gelişmesini sürdüren, Orta Asya (Doğu) Türklüğünün yazı dilidir. Yaygın olarak Çağatayca adıyla bilinir. Günümüzde Modern Özbek Türkçesiyle ve Doğu Türkistan’da Uygur Türkçesiyle temsil edilmektedir. Müşterek Orta Asya Türkçesi adıyla da anılır. Ali Şir Nevayi'nin eserleriyle zirve noktasına ulaşmış olan Çağatay Türkçesiyle pek çok manzum ve mensur eser yazılmıştır.</a:t>
            </a:r>
          </a:p>
          <a:p>
            <a:pPr marL="0" indent="0" algn="just">
              <a:lnSpc>
                <a:spcPct val="120000"/>
              </a:lnSpc>
              <a:buNone/>
            </a:pPr>
            <a:r>
              <a:rPr lang="tr-TR" sz="2400" dirty="0">
                <a:latin typeface="Times New Roman" panose="02020603050405020304" pitchFamily="18" charset="0"/>
                <a:cs typeface="Times New Roman" panose="02020603050405020304" pitchFamily="18" charset="0"/>
              </a:rPr>
              <a:t>Bu eserlerden bazıları şunlardır:</a:t>
            </a:r>
          </a:p>
          <a:p>
            <a:pPr marL="0" indent="0" algn="just">
              <a:lnSpc>
                <a:spcPct val="120000"/>
              </a:lnSpc>
              <a:buNone/>
            </a:pPr>
            <a:r>
              <a:rPr lang="tr-TR" sz="2400" dirty="0">
                <a:latin typeface="Times New Roman" panose="02020603050405020304" pitchFamily="18" charset="0"/>
                <a:cs typeface="Times New Roman" panose="02020603050405020304" pitchFamily="18" charset="0"/>
              </a:rPr>
              <a:t>	Ali Şir Nevâyi’nin Divanları, </a:t>
            </a:r>
            <a:r>
              <a:rPr lang="tr-TR" sz="2400" dirty="0" err="1">
                <a:latin typeface="Times New Roman" panose="02020603050405020304" pitchFamily="18" charset="0"/>
                <a:cs typeface="Times New Roman" panose="02020603050405020304" pitchFamily="18" charset="0"/>
              </a:rPr>
              <a:t>Muhakemetü'l-Lügateyn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Yûsuf</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Emîrî</a:t>
            </a:r>
            <a:r>
              <a:rPr lang="tr-TR" sz="2400" dirty="0">
                <a:latin typeface="Times New Roman" panose="02020603050405020304" pitchFamily="18" charset="0"/>
                <a:cs typeface="Times New Roman" panose="02020603050405020304" pitchFamily="18" charset="0"/>
              </a:rPr>
              <a:t> Divanı, Şecere-i Türk (</a:t>
            </a:r>
            <a:r>
              <a:rPr lang="tr-TR" sz="2400" dirty="0" err="1">
                <a:latin typeface="Times New Roman" panose="02020603050405020304" pitchFamily="18" charset="0"/>
                <a:cs typeface="Times New Roman" panose="02020603050405020304" pitchFamily="18" charset="0"/>
              </a:rPr>
              <a:t>Ebülgazi</a:t>
            </a:r>
            <a:r>
              <a:rPr lang="tr-TR" sz="2400" dirty="0">
                <a:latin typeface="Times New Roman" panose="02020603050405020304" pitchFamily="18" charset="0"/>
                <a:cs typeface="Times New Roman" panose="02020603050405020304" pitchFamily="18" charset="0"/>
              </a:rPr>
              <a:t> Bahadır Han), Şecere-i </a:t>
            </a:r>
            <a:r>
              <a:rPr lang="tr-TR" sz="2400" dirty="0" err="1">
                <a:latin typeface="Times New Roman" panose="02020603050405020304" pitchFamily="18" charset="0"/>
                <a:cs typeface="Times New Roman" panose="02020603050405020304" pitchFamily="18" charset="0"/>
              </a:rPr>
              <a:t>Terâkime</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Ebülgazi</a:t>
            </a:r>
            <a:r>
              <a:rPr lang="tr-TR" sz="2400" dirty="0">
                <a:latin typeface="Times New Roman" panose="02020603050405020304" pitchFamily="18" charset="0"/>
                <a:cs typeface="Times New Roman" panose="02020603050405020304" pitchFamily="18" charset="0"/>
              </a:rPr>
              <a:t> Bahadır Han), Babürnâme (Babür Şah), Ömer Han Divanı, </a:t>
            </a:r>
            <a:r>
              <a:rPr lang="tr-TR" sz="2400" dirty="0" err="1">
                <a:latin typeface="Times New Roman" panose="02020603050405020304" pitchFamily="18" charset="0"/>
                <a:cs typeface="Times New Roman" panose="02020603050405020304" pitchFamily="18" charset="0"/>
              </a:rPr>
              <a:t>Şiban</a:t>
            </a:r>
            <a:r>
              <a:rPr lang="tr-TR" sz="2400" dirty="0">
                <a:latin typeface="Times New Roman" panose="02020603050405020304" pitchFamily="18" charset="0"/>
                <a:cs typeface="Times New Roman" panose="02020603050405020304" pitchFamily="18" charset="0"/>
              </a:rPr>
              <a:t> Han Divanı.</a:t>
            </a:r>
          </a:p>
          <a:p>
            <a:pPr algn="just">
              <a:lnSpc>
                <a:spcPct val="120000"/>
              </a:lnSpc>
              <a:buFontTx/>
              <a:buChar char="-"/>
            </a:pPr>
            <a:r>
              <a:rPr lang="tr-TR" sz="2400" b="1" dirty="0">
                <a:latin typeface="Times New Roman" panose="02020603050405020304" pitchFamily="18" charset="0"/>
                <a:cs typeface="Times New Roman" panose="02020603050405020304" pitchFamily="18" charset="0"/>
              </a:rPr>
              <a:t>Batı Türkçesi: </a:t>
            </a:r>
            <a:r>
              <a:rPr lang="tr-TR" sz="2400" dirty="0">
                <a:latin typeface="Times New Roman" panose="02020603050405020304" pitchFamily="18" charset="0"/>
                <a:cs typeface="Times New Roman" panose="02020603050405020304" pitchFamily="18" charset="0"/>
              </a:rPr>
              <a:t>Hazar Denizi’nin güneyinden batıya uzanan ve Azerbaycan, Anadolu, Adalar, Rumeli, Irak ve Suriye’de konuşulan dildir.</a:t>
            </a:r>
            <a:endParaRPr lang="tr-TR" sz="2400" dirty="0"/>
          </a:p>
        </p:txBody>
      </p:sp>
    </p:spTree>
    <p:extLst>
      <p:ext uri="{BB962C8B-B14F-4D97-AF65-F5344CB8AC3E}">
        <p14:creationId xmlns:p14="http://schemas.microsoft.com/office/powerpoint/2010/main" val="3812018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5695DB-CE39-44CD-A5C3-87B5C1903EF9}"/>
              </a:ext>
            </a:extLst>
          </p:cNvPr>
          <p:cNvSpPr>
            <a:spLocks noGrp="1"/>
          </p:cNvSpPr>
          <p:nvPr>
            <p:ph idx="1"/>
          </p:nvPr>
        </p:nvSpPr>
        <p:spPr>
          <a:xfrm>
            <a:off x="838200" y="733778"/>
            <a:ext cx="10515600" cy="5443185"/>
          </a:xfrm>
        </p:spPr>
        <p:txBody>
          <a:bodyPr>
            <a:normAutofit fontScale="70000" lnSpcReduction="20000"/>
          </a:bodyPr>
          <a:lstStyle/>
          <a:p>
            <a:pPr marL="0" indent="0" algn="just">
              <a:lnSpc>
                <a:spcPct val="125000"/>
              </a:lnSpc>
              <a:buNone/>
            </a:pPr>
            <a:r>
              <a:rPr lang="tr-TR" sz="2800" b="1">
                <a:latin typeface="Times New Roman" panose="02020603050405020304" pitchFamily="18" charset="0"/>
                <a:cs typeface="Times New Roman" panose="02020603050405020304" pitchFamily="18" charset="0"/>
              </a:rPr>
              <a:t>BATI TÜRKÇESİNİN DÖNEMLERİ</a:t>
            </a:r>
          </a:p>
          <a:p>
            <a:pPr marL="514350" indent="-514350" algn="just">
              <a:lnSpc>
                <a:spcPct val="125000"/>
              </a:lnSpc>
              <a:buAutoNum type="arabicPeriod"/>
            </a:pPr>
            <a:r>
              <a:rPr lang="tr-TR" sz="2800" b="1">
                <a:latin typeface="Times New Roman" panose="02020603050405020304" pitchFamily="18" charset="0"/>
                <a:cs typeface="Times New Roman" panose="02020603050405020304" pitchFamily="18" charset="0"/>
              </a:rPr>
              <a:t>Eski Anadolu Türkçesi (Eski Oğuz Türkçesi) ( 13.-15. yüzyıllar arası)</a:t>
            </a:r>
          </a:p>
          <a:p>
            <a:pPr marL="514350" indent="-514350" algn="just">
              <a:lnSpc>
                <a:spcPct val="125000"/>
              </a:lnSpc>
              <a:buAutoNum type="arabicPeriod"/>
            </a:pPr>
            <a:r>
              <a:rPr lang="tr-TR" sz="2800" b="1">
                <a:latin typeface="Times New Roman" panose="02020603050405020304" pitchFamily="18" charset="0"/>
                <a:cs typeface="Times New Roman" panose="02020603050405020304" pitchFamily="18" charset="0"/>
              </a:rPr>
              <a:t>Osmanlı Türkçesi (15.-20. yüzyıllar arası)</a:t>
            </a:r>
          </a:p>
          <a:p>
            <a:pPr marL="514350" indent="-514350" algn="just">
              <a:lnSpc>
                <a:spcPct val="125000"/>
              </a:lnSpc>
              <a:buAutoNum type="arabicPeriod"/>
            </a:pPr>
            <a:r>
              <a:rPr lang="tr-TR" sz="2800" b="1">
                <a:latin typeface="Times New Roman" panose="02020603050405020304" pitchFamily="18" charset="0"/>
                <a:cs typeface="Times New Roman" panose="02020603050405020304" pitchFamily="18" charset="0"/>
              </a:rPr>
              <a:t>Türkiye Türkçesi </a:t>
            </a:r>
          </a:p>
          <a:p>
            <a:pPr marL="0" indent="0" algn="just">
              <a:lnSpc>
                <a:spcPct val="125000"/>
              </a:lnSpc>
              <a:buNone/>
            </a:pPr>
            <a:endParaRPr lang="tr-TR" sz="2800">
              <a:latin typeface="Times New Roman" panose="02020603050405020304" pitchFamily="18" charset="0"/>
              <a:cs typeface="Times New Roman" panose="02020603050405020304" pitchFamily="18" charset="0"/>
            </a:endParaRPr>
          </a:p>
          <a:p>
            <a:pPr marL="0" indent="0" algn="just">
              <a:lnSpc>
                <a:spcPct val="125000"/>
              </a:lnSpc>
              <a:buNone/>
            </a:pPr>
            <a:r>
              <a:rPr lang="tr-TR" sz="2800" b="1">
                <a:latin typeface="Times New Roman" panose="02020603050405020304" pitchFamily="18" charset="0"/>
                <a:cs typeface="Times New Roman" panose="02020603050405020304" pitchFamily="18" charset="0"/>
              </a:rPr>
              <a:t>1. Eski Anadolu Türkçesi (Eski Oğuz Türkçesi) ( 13.-15. yüzyıllar)</a:t>
            </a:r>
          </a:p>
          <a:p>
            <a:pPr marL="0" indent="0" algn="just">
              <a:lnSpc>
                <a:spcPct val="125000"/>
              </a:lnSpc>
              <a:buNone/>
            </a:pPr>
            <a:r>
              <a:rPr lang="tr-TR" sz="2800">
                <a:latin typeface="Times New Roman" panose="02020603050405020304" pitchFamily="18" charset="0"/>
                <a:cs typeface="Times New Roman" panose="02020603050405020304" pitchFamily="18" charset="0"/>
              </a:rPr>
              <a:t>Cengiz ve neslinin istila hareketlerinin önemli sonuçlarından birisi de Moğol ordularının önünden göç eden Oğuz Türklerinin Azerbaycan ve Anadolu'ya gelerek Eski Anadolu Türkçesi, Eski Oğuz Türkçesi ya da Eski Türkiye Türkçesi adlarıyla anılan Batı Türkçesini vücuda getirmeleridir.</a:t>
            </a:r>
          </a:p>
          <a:p>
            <a:pPr marL="0" indent="0" algn="just">
              <a:lnSpc>
                <a:spcPct val="125000"/>
              </a:lnSpc>
              <a:buNone/>
            </a:pPr>
            <a:r>
              <a:rPr lang="tr-TR" sz="2800">
                <a:latin typeface="Times New Roman" panose="02020603050405020304" pitchFamily="18" charset="0"/>
                <a:cs typeface="Times New Roman" panose="02020603050405020304" pitchFamily="18" charset="0"/>
              </a:rPr>
              <a:t>Eski Anadolu Türkçesi, 13'üncü-15'inci yüzyıllar arasında Azerbaycan, Anadolu, Balkanlar ve çevrelerinde kullanılan edebî yazı dilidir. Eski Anadolu Türkçesi, Anadolu Selçuklularının son dönemlerini, beylikler dönemini ve Osmanlı devletinin imparatorluktan önceki dönemini içine alır.</a:t>
            </a:r>
          </a:p>
          <a:p>
            <a:pPr marL="0" indent="0">
              <a:buNone/>
            </a:pPr>
            <a:endParaRPr lang="tr-TR"/>
          </a:p>
        </p:txBody>
      </p:sp>
    </p:spTree>
    <p:extLst>
      <p:ext uri="{BB962C8B-B14F-4D97-AF65-F5344CB8AC3E}">
        <p14:creationId xmlns:p14="http://schemas.microsoft.com/office/powerpoint/2010/main" val="2615019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200" dirty="0">
                <a:latin typeface="Times New Roman" panose="02020603050405020304" pitchFamily="18" charset="0"/>
                <a:cs typeface="Times New Roman" panose="02020603050405020304" pitchFamily="18" charset="0"/>
              </a:rPr>
              <a:t>Eski Anadolu Türkçesi; Selçuklular Dönemi, Anadolu Beylikleri Dönemi ve Osmanlı Türkçesine Geçiş Dönemi olmak üzere üç döneme ayrılabilir.</a:t>
            </a:r>
          </a:p>
          <a:p>
            <a:pPr marL="0" indent="0" algn="just">
              <a:lnSpc>
                <a:spcPct val="125000"/>
              </a:lnSpc>
              <a:buNone/>
            </a:pPr>
            <a:r>
              <a:rPr lang="tr-TR" sz="2200" b="1" dirty="0">
                <a:latin typeface="Times New Roman" panose="02020603050405020304" pitchFamily="18" charset="0"/>
                <a:cs typeface="Times New Roman" panose="02020603050405020304" pitchFamily="18" charset="0"/>
              </a:rPr>
              <a:t>a) Selçuklular Dönemi:</a:t>
            </a:r>
          </a:p>
          <a:p>
            <a:pPr marL="0" indent="0" algn="just">
              <a:lnSpc>
                <a:spcPct val="125000"/>
              </a:lnSpc>
              <a:buNone/>
            </a:pPr>
            <a:r>
              <a:rPr lang="tr-TR" sz="2200" dirty="0">
                <a:latin typeface="Times New Roman" panose="02020603050405020304" pitchFamily="18" charset="0"/>
                <a:cs typeface="Times New Roman" panose="02020603050405020304" pitchFamily="18" charset="0"/>
              </a:rPr>
              <a:t>Anadolu Selçukluları döneminde, Arapça ve Farsçanın Türkçeye göre daha tercih edilen diller olduğu görülmektedir. Özellikle devlet kademelerinde ve edebi eserlerde Türkçenin fazla yer bulamadığı görülmektedir. Bu dönemde haberleşme ve din işlerinde Arapçanın, divan işleri ve iç işlerinde Farsçanın, halkla münasebetlerde ise Türkçenin kullanıldığı tahmin edilmektedir.</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946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6119446"/>
          </a:xfrm>
        </p:spPr>
        <p:txBody>
          <a:bodyPr>
            <a:normAutofit fontScale="92500" lnSpcReduction="10000"/>
          </a:bodyPr>
          <a:lstStyle/>
          <a:p>
            <a:pPr marL="0" indent="0" algn="just">
              <a:lnSpc>
                <a:spcPct val="125000"/>
              </a:lnSpc>
              <a:buNone/>
            </a:pPr>
            <a:r>
              <a:rPr lang="tr-TR" sz="2600" b="1">
                <a:latin typeface="Times New Roman" panose="02020603050405020304" pitchFamily="18" charset="0"/>
                <a:cs typeface="Times New Roman" panose="02020603050405020304" pitchFamily="18" charset="0"/>
              </a:rPr>
              <a:t>b. Beylikler Dönemi:</a:t>
            </a:r>
          </a:p>
          <a:p>
            <a:pPr marL="0" indent="0" algn="just">
              <a:lnSpc>
                <a:spcPct val="125000"/>
              </a:lnSpc>
              <a:buNone/>
            </a:pPr>
            <a:r>
              <a:rPr lang="tr-TR" sz="2400">
                <a:latin typeface="Times New Roman" panose="02020603050405020304" pitchFamily="18" charset="0"/>
                <a:cs typeface="Times New Roman" panose="02020603050405020304" pitchFamily="18" charset="0"/>
              </a:rPr>
              <a:t>Anadolu beylikleri döneminde Türkçenin daha bilinçli bir şekilde yazı dili haline getirilmeye çalışıldığı görülmektedir. Anadolu Selçukluları döneminde ise böyle bir çabadan söz etmek mümkün değildir.</a:t>
            </a:r>
          </a:p>
          <a:p>
            <a:pPr marL="0" indent="0" algn="just">
              <a:lnSpc>
                <a:spcPct val="125000"/>
              </a:lnSpc>
              <a:buNone/>
            </a:pPr>
            <a:r>
              <a:rPr lang="tr-TR" sz="2400">
                <a:latin typeface="Times New Roman" panose="02020603050405020304" pitchFamily="18" charset="0"/>
                <a:cs typeface="Times New Roman" panose="02020603050405020304" pitchFamily="18" charset="0"/>
              </a:rPr>
              <a:t>Beylikler döneminde görülen bu çabaların temelinde başta bulunan beylerin önemli bir rolü vardı. Bu dönem, Selçuklular dönemindeki dil yaklaşımına karşı geliştirilmiş bir tavır şeklinde düşünülebilir. </a:t>
            </a:r>
          </a:p>
          <a:p>
            <a:pPr marL="0" indent="0" algn="just">
              <a:lnSpc>
                <a:spcPct val="125000"/>
              </a:lnSpc>
              <a:buNone/>
            </a:pPr>
            <a:r>
              <a:rPr lang="tr-TR" sz="2400">
                <a:latin typeface="Times New Roman" panose="02020603050405020304" pitchFamily="18" charset="0"/>
                <a:cs typeface="Times New Roman" panose="02020603050405020304" pitchFamily="18" charset="0"/>
              </a:rPr>
              <a:t>Karamanoğlu Mehmet Bey’in 15 Mayıs 1277’deki «</a:t>
            </a:r>
            <a:r>
              <a:rPr lang="tr-TR" sz="2400" err="1">
                <a:latin typeface="Times New Roman" panose="02020603050405020304" pitchFamily="18" charset="0"/>
                <a:cs typeface="Times New Roman" panose="02020603050405020304" pitchFamily="18" charset="0"/>
              </a:rPr>
              <a:t>Şimden</a:t>
            </a:r>
            <a:r>
              <a:rPr lang="tr-TR" sz="2400">
                <a:latin typeface="Times New Roman" panose="02020603050405020304" pitchFamily="18" charset="0"/>
                <a:cs typeface="Times New Roman" panose="02020603050405020304" pitchFamily="18" charset="0"/>
              </a:rPr>
              <a:t> </a:t>
            </a:r>
            <a:r>
              <a:rPr lang="tr-TR" sz="2400" err="1">
                <a:latin typeface="Times New Roman" panose="02020603050405020304" pitchFamily="18" charset="0"/>
                <a:cs typeface="Times New Roman" panose="02020603050405020304" pitchFamily="18" charset="0"/>
              </a:rPr>
              <a:t>gerü</a:t>
            </a:r>
            <a:r>
              <a:rPr lang="tr-TR" sz="2400">
                <a:latin typeface="Times New Roman" panose="02020603050405020304" pitchFamily="18" charset="0"/>
                <a:cs typeface="Times New Roman" panose="02020603050405020304" pitchFamily="18" charset="0"/>
              </a:rPr>
              <a:t> </a:t>
            </a:r>
            <a:r>
              <a:rPr lang="tr-TR" sz="2400" err="1">
                <a:latin typeface="Times New Roman" panose="02020603050405020304" pitchFamily="18" charset="0"/>
                <a:cs typeface="Times New Roman" panose="02020603050405020304" pitchFamily="18" charset="0"/>
              </a:rPr>
              <a:t>dîvânda</a:t>
            </a:r>
            <a:r>
              <a:rPr lang="tr-TR" sz="2400">
                <a:latin typeface="Times New Roman" panose="02020603050405020304" pitchFamily="18" charset="0"/>
                <a:cs typeface="Times New Roman" panose="02020603050405020304" pitchFamily="18" charset="0"/>
              </a:rPr>
              <a:t>, dergâhta, </a:t>
            </a:r>
            <a:r>
              <a:rPr lang="tr-TR" sz="2400" err="1">
                <a:latin typeface="Times New Roman" panose="02020603050405020304" pitchFamily="18" charset="0"/>
                <a:cs typeface="Times New Roman" panose="02020603050405020304" pitchFamily="18" charset="0"/>
              </a:rPr>
              <a:t>bârgâhta</a:t>
            </a:r>
            <a:r>
              <a:rPr lang="tr-TR" sz="2400">
                <a:latin typeface="Times New Roman" panose="02020603050405020304" pitchFamily="18" charset="0"/>
                <a:cs typeface="Times New Roman" panose="02020603050405020304" pitchFamily="18" charset="0"/>
              </a:rPr>
              <a:t>, mecliste ve meydanda Türkçeden başka dil kullanılmayacaktır.» şeklindeki fermanı çok önemlidir.</a:t>
            </a:r>
          </a:p>
          <a:p>
            <a:pPr marL="0" indent="0" algn="just">
              <a:lnSpc>
                <a:spcPct val="125000"/>
              </a:lnSpc>
              <a:buNone/>
            </a:pPr>
            <a:r>
              <a:rPr lang="tr-TR" sz="2600" b="1">
                <a:latin typeface="Times New Roman" panose="02020603050405020304" pitchFamily="18" charset="0"/>
                <a:cs typeface="Times New Roman" panose="02020603050405020304" pitchFamily="18" charset="0"/>
              </a:rPr>
              <a:t>c. Osmanlı Türkçesine Geçiş Dönemi:</a:t>
            </a:r>
          </a:p>
          <a:p>
            <a:pPr marL="0" indent="0" algn="just">
              <a:lnSpc>
                <a:spcPct val="125000"/>
              </a:lnSpc>
              <a:buNone/>
            </a:pPr>
            <a:r>
              <a:rPr lang="tr-TR" sz="2400">
                <a:latin typeface="Times New Roman" panose="02020603050405020304" pitchFamily="18" charset="0"/>
                <a:cs typeface="Times New Roman" panose="02020603050405020304" pitchFamily="18" charset="0"/>
              </a:rPr>
              <a:t>Bu dönem, Anadolu Beylikleri dönemi ile 15’inci yüzyılın ortalarına kadar devam eder. Arapça Farsça unsurlar yaygın olarak bu dönemde Türkçeye girmeye başlamıştır.</a:t>
            </a:r>
          </a:p>
          <a:p>
            <a:pPr marL="0" indent="0" algn="just">
              <a:lnSpc>
                <a:spcPct val="125000"/>
              </a:lnSpc>
              <a:buNone/>
            </a:pPr>
            <a:endParaRPr lang="tr-TR"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76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62EF7F3-D3C4-45C2-B34A-52F3F3E3BA0E}"/>
              </a:ext>
            </a:extLst>
          </p:cNvPr>
          <p:cNvSpPr>
            <a:spLocks noGrp="1"/>
          </p:cNvSpPr>
          <p:nvPr>
            <p:ph idx="1"/>
          </p:nvPr>
        </p:nvSpPr>
        <p:spPr>
          <a:xfrm>
            <a:off x="838200" y="2141537"/>
            <a:ext cx="10515600" cy="4351338"/>
          </a:xfrm>
        </p:spPr>
        <p:txBody>
          <a:bodyPr>
            <a:normAutofit/>
          </a:bodyPr>
          <a:lstStyle/>
          <a:p>
            <a:pPr marL="0" indent="0">
              <a:lnSpc>
                <a:spcPct val="150000"/>
              </a:lnSpc>
              <a:buNone/>
            </a:pPr>
            <a:r>
              <a:rPr lang="tr-TR" sz="2400">
                <a:latin typeface="Times New Roman" panose="02020603050405020304" pitchFamily="18" charset="0"/>
                <a:cs typeface="Times New Roman" panose="02020603050405020304" pitchFamily="18" charset="0"/>
              </a:rPr>
              <a:t>Yunus Emre Divanı’nı, Süleyman Çelebi’nin </a:t>
            </a:r>
            <a:r>
              <a:rPr lang="tr-TR" sz="2400" err="1">
                <a:latin typeface="Times New Roman" panose="02020603050405020304" pitchFamily="18" charset="0"/>
                <a:cs typeface="Times New Roman" panose="02020603050405020304" pitchFamily="18" charset="0"/>
              </a:rPr>
              <a:t>Mevlid’ini</a:t>
            </a:r>
            <a:r>
              <a:rPr lang="tr-TR" sz="2400">
                <a:latin typeface="Times New Roman" panose="02020603050405020304" pitchFamily="18" charset="0"/>
                <a:cs typeface="Times New Roman" panose="02020603050405020304" pitchFamily="18" charset="0"/>
              </a:rPr>
              <a:t> (</a:t>
            </a:r>
            <a:r>
              <a:rPr lang="tr-TR" sz="2400" err="1">
                <a:latin typeface="Times New Roman" panose="02020603050405020304" pitchFamily="18" charset="0"/>
                <a:cs typeface="Times New Roman" panose="02020603050405020304" pitchFamily="18" charset="0"/>
              </a:rPr>
              <a:t>Vesiletü’n</a:t>
            </a:r>
            <a:r>
              <a:rPr lang="tr-TR" sz="2400">
                <a:latin typeface="Times New Roman" panose="02020603050405020304" pitchFamily="18" charset="0"/>
                <a:cs typeface="Times New Roman" panose="02020603050405020304" pitchFamily="18" charset="0"/>
              </a:rPr>
              <a:t>-necat), Dede Korkut Kitabı’nı Eski Anadolu Türkçesinin (Eski Oğuz Türkçesi) tipik özelliklerini taşıyan sade, halkın kolaylıkla anlayabileceği eserler olarak değerlendirmek mümkündür.</a:t>
            </a:r>
            <a:endParaRPr lang="tr-TR" sz="2400"/>
          </a:p>
        </p:txBody>
      </p:sp>
    </p:spTree>
    <p:extLst>
      <p:ext uri="{BB962C8B-B14F-4D97-AF65-F5344CB8AC3E}">
        <p14:creationId xmlns:p14="http://schemas.microsoft.com/office/powerpoint/2010/main" val="189616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26362-963D-4843-B08C-61775FFA418E}"/>
              </a:ext>
            </a:extLst>
          </p:cNvPr>
          <p:cNvSpPr>
            <a:spLocks noGrp="1"/>
          </p:cNvSpPr>
          <p:nvPr>
            <p:ph type="title"/>
          </p:nvPr>
        </p:nvSpPr>
        <p:spPr>
          <a:xfrm>
            <a:off x="838200" y="365125"/>
            <a:ext cx="10515600" cy="899231"/>
          </a:xfrm>
        </p:spPr>
        <p:txBody>
          <a:bodyPr>
            <a:normAutofit/>
          </a:bodyPr>
          <a:lstStyle/>
          <a:p>
            <a:r>
              <a:rPr lang="tr-TR" sz="3200" b="1" dirty="0">
                <a:latin typeface="Times New Roman" panose="02020603050405020304" pitchFamily="18" charset="0"/>
                <a:cs typeface="Times New Roman" panose="02020603050405020304" pitchFamily="18" charset="0"/>
              </a:rPr>
              <a:t>TÜRK DİLİNİN TARİHÎ DÖNEMLERİ</a:t>
            </a:r>
          </a:p>
        </p:txBody>
      </p:sp>
      <p:sp>
        <p:nvSpPr>
          <p:cNvPr id="3" name="İçerik Yer Tutucusu 2">
            <a:extLst>
              <a:ext uri="{FF2B5EF4-FFF2-40B4-BE49-F238E27FC236}">
                <a16:creationId xmlns:a16="http://schemas.microsoft.com/office/drawing/2014/main" id="{51CBDA98-656E-4B23-9000-8CADCC5960E0}"/>
              </a:ext>
            </a:extLst>
          </p:cNvPr>
          <p:cNvSpPr>
            <a:spLocks noGrp="1"/>
          </p:cNvSpPr>
          <p:nvPr>
            <p:ph idx="1"/>
          </p:nvPr>
        </p:nvSpPr>
        <p:spPr>
          <a:xfrm>
            <a:off x="838200" y="1140178"/>
            <a:ext cx="10515600" cy="5475111"/>
          </a:xfrm>
        </p:spPr>
        <p:txBody>
          <a:bodyPr>
            <a:normAutofit fontScale="70000" lnSpcReduction="20000"/>
          </a:bodyPr>
          <a:lstStyle/>
          <a:p>
            <a:pPr marL="514350" indent="-514350">
              <a:buAutoNum type="alphaUcParenR"/>
            </a:pPr>
            <a:r>
              <a:rPr lang="tr-TR" dirty="0">
                <a:latin typeface="Times New Roman" panose="02020603050405020304" pitchFamily="18" charset="0"/>
                <a:cs typeface="Times New Roman" panose="02020603050405020304" pitchFamily="18" charset="0"/>
              </a:rPr>
              <a:t>KARANLIK DÖNEMLER</a:t>
            </a:r>
          </a:p>
          <a:p>
            <a:pPr marL="514350" indent="-514350">
              <a:buAutoNum type="arabicPeriod"/>
            </a:pPr>
            <a:r>
              <a:rPr lang="tr-TR" dirty="0">
                <a:latin typeface="Times New Roman" panose="02020603050405020304" pitchFamily="18" charset="0"/>
                <a:cs typeface="Times New Roman" panose="02020603050405020304" pitchFamily="18" charset="0"/>
              </a:rPr>
              <a:t>Ana Altayca (Altay Dil Birliği) Dönemi</a:t>
            </a:r>
          </a:p>
          <a:p>
            <a:pPr marL="514350" indent="-514350">
              <a:buAutoNum type="arabicPeriod"/>
            </a:pPr>
            <a:r>
              <a:rPr lang="tr-TR" dirty="0">
                <a:latin typeface="Times New Roman" panose="02020603050405020304" pitchFamily="18" charset="0"/>
                <a:cs typeface="Times New Roman" panose="02020603050405020304" pitchFamily="18" charset="0"/>
              </a:rPr>
              <a:t>En Eski Türkçe</a:t>
            </a:r>
          </a:p>
          <a:p>
            <a:pPr marL="514350" indent="-514350">
              <a:buAutoNum type="arabicPeriod"/>
            </a:pPr>
            <a:r>
              <a:rPr lang="tr-TR" dirty="0">
                <a:latin typeface="Times New Roman" panose="02020603050405020304" pitchFamily="18" charset="0"/>
                <a:cs typeface="Times New Roman" panose="02020603050405020304" pitchFamily="18" charset="0"/>
              </a:rPr>
              <a:t>İlk Türkçe</a:t>
            </a:r>
          </a:p>
          <a:p>
            <a:pPr marL="514350" indent="-514350">
              <a:buAutoNum type="arabicPeriod"/>
            </a:pPr>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B) GERÇEK DÖNEMLER</a:t>
            </a:r>
          </a:p>
          <a:p>
            <a:pPr marL="514350" indent="-514350">
              <a:buAutoNum type="arabicPeriod"/>
            </a:pPr>
            <a:r>
              <a:rPr lang="tr-TR" dirty="0">
                <a:latin typeface="Times New Roman" panose="02020603050405020304" pitchFamily="18" charset="0"/>
                <a:cs typeface="Times New Roman" panose="02020603050405020304" pitchFamily="18" charset="0"/>
              </a:rPr>
              <a:t>Eski Türkçe Dönemi ( 7.-13. yüzyıllar arası)</a:t>
            </a:r>
          </a:p>
          <a:p>
            <a:pPr marL="0" indent="0">
              <a:buNone/>
            </a:pPr>
            <a:r>
              <a:rPr lang="tr-TR" dirty="0">
                <a:latin typeface="Times New Roman" panose="02020603050405020304" pitchFamily="18" charset="0"/>
                <a:cs typeface="Times New Roman" panose="02020603050405020304" pitchFamily="18" charset="0"/>
              </a:rPr>
              <a:t>	-Köktürk Metinleri</a:t>
            </a:r>
          </a:p>
          <a:p>
            <a:pPr marL="0" indent="0">
              <a:buNone/>
            </a:pPr>
            <a:r>
              <a:rPr lang="tr-TR" dirty="0">
                <a:latin typeface="Times New Roman" panose="02020603050405020304" pitchFamily="18" charset="0"/>
                <a:cs typeface="Times New Roman" panose="02020603050405020304" pitchFamily="18" charset="0"/>
              </a:rPr>
              <a:t>	-Uygur Metinleri</a:t>
            </a:r>
          </a:p>
          <a:p>
            <a:pPr marL="0" indent="0">
              <a:buNone/>
            </a:pPr>
            <a:r>
              <a:rPr lang="tr-TR" dirty="0">
                <a:latin typeface="Times New Roman" panose="02020603050405020304" pitchFamily="18" charset="0"/>
                <a:cs typeface="Times New Roman" panose="02020603050405020304" pitchFamily="18" charset="0"/>
              </a:rPr>
              <a:t>	-Karahanlı Metinleri</a:t>
            </a:r>
          </a:p>
          <a:p>
            <a:pPr marL="514350" indent="-514350">
              <a:buAutoNum type="arabicPeriod" startAt="2"/>
            </a:pPr>
            <a:r>
              <a:rPr lang="tr-TR" dirty="0">
                <a:latin typeface="Times New Roman" panose="02020603050405020304" pitchFamily="18" charset="0"/>
                <a:cs typeface="Times New Roman" panose="02020603050405020304" pitchFamily="18" charset="0"/>
              </a:rPr>
              <a:t>Orta Türkçe Dönemi (13.-15. yüzyıllar arası)</a:t>
            </a:r>
          </a:p>
          <a:p>
            <a:pPr marL="0" indent="0">
              <a:buNone/>
            </a:pPr>
            <a:r>
              <a:rPr lang="tr-TR" dirty="0">
                <a:latin typeface="Times New Roman" panose="02020603050405020304" pitchFamily="18" charset="0"/>
                <a:cs typeface="Times New Roman" panose="02020603050405020304" pitchFamily="18" charset="0"/>
              </a:rPr>
              <a:t>	-Harezm Türkçesi</a:t>
            </a:r>
          </a:p>
          <a:p>
            <a:pPr marL="0" indent="0">
              <a:buNone/>
            </a:pPr>
            <a:r>
              <a:rPr lang="tr-TR" dirty="0">
                <a:latin typeface="Times New Roman" panose="02020603050405020304" pitchFamily="18" charset="0"/>
                <a:cs typeface="Times New Roman" panose="02020603050405020304" pitchFamily="18" charset="0"/>
              </a:rPr>
              <a:t>	-Kıpçak Türkçesi</a:t>
            </a:r>
          </a:p>
          <a:p>
            <a:pPr marL="0" indent="0">
              <a:buNone/>
            </a:pPr>
            <a:r>
              <a:rPr lang="tr-TR" dirty="0">
                <a:latin typeface="Times New Roman" panose="02020603050405020304" pitchFamily="18" charset="0"/>
                <a:cs typeface="Times New Roman" panose="02020603050405020304" pitchFamily="18" charset="0"/>
              </a:rPr>
              <a:t>	-Batı Türkçesi</a:t>
            </a:r>
          </a:p>
          <a:p>
            <a:pPr marL="514350" indent="-514350">
              <a:buAutoNum type="arabicPeriod" startAt="3"/>
            </a:pPr>
            <a:r>
              <a:rPr lang="tr-TR" dirty="0">
                <a:latin typeface="Times New Roman" panose="02020603050405020304" pitchFamily="18" charset="0"/>
                <a:cs typeface="Times New Roman" panose="02020603050405020304" pitchFamily="18" charset="0"/>
              </a:rPr>
              <a:t>Yeni Türkçe  (15.-20. yüzyıllar arası)</a:t>
            </a:r>
          </a:p>
          <a:p>
            <a:pPr marL="514350" indent="-514350">
              <a:buAutoNum type="arabicPeriod" startAt="3"/>
            </a:pPr>
            <a:r>
              <a:rPr lang="tr-TR" dirty="0">
                <a:latin typeface="Times New Roman" panose="02020603050405020304" pitchFamily="18" charset="0"/>
                <a:cs typeface="Times New Roman" panose="02020603050405020304" pitchFamily="18" charset="0"/>
              </a:rPr>
              <a:t>Modern Türkçe ( 20. yüzyıldan günümüze)</a:t>
            </a:r>
          </a:p>
        </p:txBody>
      </p:sp>
    </p:spTree>
    <p:extLst>
      <p:ext uri="{BB962C8B-B14F-4D97-AF65-F5344CB8AC3E}">
        <p14:creationId xmlns:p14="http://schemas.microsoft.com/office/powerpoint/2010/main" val="3959304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02FF40-3A2B-4044-B2CA-A05D7EC4C402}"/>
              </a:ext>
            </a:extLst>
          </p:cNvPr>
          <p:cNvSpPr>
            <a:spLocks noGrp="1"/>
          </p:cNvSpPr>
          <p:nvPr>
            <p:ph idx="1"/>
          </p:nvPr>
        </p:nvSpPr>
        <p:spPr>
          <a:xfrm>
            <a:off x="838200" y="936978"/>
            <a:ext cx="10515600" cy="5239985"/>
          </a:xfrm>
        </p:spPr>
        <p:txBody>
          <a:bodyPr>
            <a:normAutofit/>
          </a:bodyPr>
          <a:lstStyle/>
          <a:p>
            <a:pPr marL="0" indent="0">
              <a:lnSpc>
                <a:spcPct val="150000"/>
              </a:lnSpc>
              <a:buNone/>
            </a:pPr>
            <a:r>
              <a:rPr lang="tr-TR" sz="2400" b="1">
                <a:latin typeface="Times New Roman" panose="02020603050405020304" pitchFamily="18" charset="0"/>
                <a:cs typeface="Times New Roman" panose="02020603050405020304" pitchFamily="18" charset="0"/>
              </a:rPr>
              <a:t>2. Osmanlı Türkçesi (15. – 20. yüzyıllar arası)</a:t>
            </a:r>
          </a:p>
          <a:p>
            <a:pPr marL="0" indent="0">
              <a:lnSpc>
                <a:spcPct val="150000"/>
              </a:lnSpc>
              <a:buNone/>
            </a:pPr>
            <a:r>
              <a:rPr lang="tr-TR" sz="2400">
                <a:latin typeface="Times New Roman" panose="02020603050405020304" pitchFamily="18" charset="0"/>
                <a:cs typeface="Times New Roman" panose="02020603050405020304" pitchFamily="18" charset="0"/>
              </a:rPr>
              <a:t>Osmanlıca olarak da adlandırılan  bu dönemin en belirgin özelliği Arapça ve Farsçadan oldukça fazla kelime ve gramer şeklinin Türkçeye girmiş olmasıdır.</a:t>
            </a:r>
          </a:p>
          <a:p>
            <a:pPr marL="0" indent="0">
              <a:lnSpc>
                <a:spcPct val="150000"/>
              </a:lnSpc>
              <a:buNone/>
            </a:pPr>
            <a:r>
              <a:rPr lang="tr-TR" sz="2400">
                <a:latin typeface="Times New Roman" panose="02020603050405020304" pitchFamily="18" charset="0"/>
                <a:cs typeface="Times New Roman" panose="02020603050405020304" pitchFamily="18" charset="0"/>
              </a:rPr>
              <a:t>Divan şairlerinin, sanat yapma kaygısıyla halkın anlamadığı Arapça Farsça unsurlarla dolu ağdalı bir dil kullanmaları özellikle 17. yüzyılda doruğa ulaşmıştır. Böylelikle halkın konuştuğu sade dilin yanında sanatkârların kullandığı ağır bir dil ortaya çıkmıştır. Konuşulan fakat yazılmayan halkın dilinin yanında, yazılan fakat konuşulmayan, halkın anlamadığı ağdalı bir dil ikilemi belirmiştir.</a:t>
            </a:r>
          </a:p>
        </p:txBody>
      </p:sp>
    </p:spTree>
    <p:extLst>
      <p:ext uri="{BB962C8B-B14F-4D97-AF65-F5344CB8AC3E}">
        <p14:creationId xmlns:p14="http://schemas.microsoft.com/office/powerpoint/2010/main" val="1468483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12804C-A52B-4953-8E83-29BE583BB7BA}"/>
              </a:ext>
            </a:extLst>
          </p:cNvPr>
          <p:cNvSpPr>
            <a:spLocks noGrp="1"/>
          </p:cNvSpPr>
          <p:nvPr>
            <p:ph idx="1"/>
          </p:nvPr>
        </p:nvSpPr>
        <p:spPr>
          <a:xfrm>
            <a:off x="838200" y="699911"/>
            <a:ext cx="10515600" cy="5477052"/>
          </a:xfrm>
        </p:spPr>
        <p:txBody>
          <a:bodyPr>
            <a:normAutofit/>
          </a:bodyPr>
          <a:lstStyle/>
          <a:p>
            <a:pPr marL="0" indent="0">
              <a:lnSpc>
                <a:spcPct val="100000"/>
              </a:lnSpc>
              <a:buNone/>
            </a:pPr>
            <a:r>
              <a:rPr lang="tr-TR" sz="2400" b="1" dirty="0">
                <a:latin typeface="Times New Roman" panose="02020603050405020304" pitchFamily="18" charset="0"/>
                <a:cs typeface="Times New Roman" panose="02020603050405020304" pitchFamily="18" charset="0"/>
              </a:rPr>
              <a:t>3. Türkiye Türkçesi </a:t>
            </a:r>
          </a:p>
          <a:p>
            <a:pPr marL="0" indent="0">
              <a:lnSpc>
                <a:spcPct val="100000"/>
              </a:lnSpc>
              <a:buNone/>
            </a:pPr>
            <a:r>
              <a:rPr lang="tr-TR" sz="2200" dirty="0">
                <a:latin typeface="Times New Roman" panose="02020603050405020304" pitchFamily="18" charset="0"/>
                <a:cs typeface="Times New Roman" panose="02020603050405020304" pitchFamily="18" charset="0"/>
              </a:rPr>
              <a:t>Batı Türkçesinin bugün içinde bulunduğumuz dönemidir. Türkiye Cumhuriyeti’nin resmî dili olan yazı dilidir.</a:t>
            </a:r>
          </a:p>
          <a:p>
            <a:pPr marL="0" indent="0">
              <a:lnSpc>
                <a:spcPct val="100000"/>
              </a:lnSpc>
              <a:buNone/>
            </a:pPr>
            <a:r>
              <a:rPr lang="tr-TR" sz="2200" dirty="0">
                <a:latin typeface="Times New Roman" panose="02020603050405020304" pitchFamily="18" charset="0"/>
                <a:cs typeface="Times New Roman" panose="02020603050405020304" pitchFamily="18" charset="0"/>
              </a:rPr>
              <a:t>Ömer Seyfettin, Ziya Gökalp, Ali Canip Yöntem, </a:t>
            </a:r>
            <a:r>
              <a:rPr lang="tr-TR" sz="2200" dirty="0" err="1">
                <a:latin typeface="Times New Roman" panose="02020603050405020304" pitchFamily="18" charset="0"/>
                <a:cs typeface="Times New Roman" panose="02020603050405020304" pitchFamily="18" charset="0"/>
              </a:rPr>
              <a:t>Âkif</a:t>
            </a:r>
            <a:r>
              <a:rPr lang="tr-TR" sz="2200" dirty="0">
                <a:latin typeface="Times New Roman" panose="02020603050405020304" pitchFamily="18" charset="0"/>
                <a:cs typeface="Times New Roman" panose="02020603050405020304" pitchFamily="18" charset="0"/>
              </a:rPr>
              <a:t> Koyuncu gibi isimlerin halkın konuştuğu Türkçeyi yazı dili hâline getirilmek için </a:t>
            </a:r>
            <a:r>
              <a:rPr lang="tr-TR" sz="2200" b="1" i="1" dirty="0">
                <a:latin typeface="Times New Roman" panose="02020603050405020304" pitchFamily="18" charset="0"/>
                <a:cs typeface="Times New Roman" panose="02020603050405020304" pitchFamily="18" charset="0"/>
              </a:rPr>
              <a:t>Genç Kalemler </a:t>
            </a:r>
            <a:r>
              <a:rPr lang="tr-TR" sz="2200" dirty="0">
                <a:latin typeface="Times New Roman" panose="02020603050405020304" pitchFamily="18" charset="0"/>
                <a:cs typeface="Times New Roman" panose="02020603050405020304" pitchFamily="18" charset="0"/>
              </a:rPr>
              <a:t>Dergisinde başlattıkları </a:t>
            </a:r>
            <a:r>
              <a:rPr lang="tr-TR" sz="2200" b="1" i="1" dirty="0">
                <a:latin typeface="Times New Roman" panose="02020603050405020304" pitchFamily="18" charset="0"/>
                <a:cs typeface="Times New Roman" panose="02020603050405020304" pitchFamily="18" charset="0"/>
              </a:rPr>
              <a:t>Yeni Lisan </a:t>
            </a:r>
            <a:r>
              <a:rPr lang="tr-TR" sz="2200" dirty="0">
                <a:latin typeface="Times New Roman" panose="02020603050405020304" pitchFamily="18" charset="0"/>
                <a:cs typeface="Times New Roman" panose="02020603050405020304" pitchFamily="18" charset="0"/>
              </a:rPr>
              <a:t>hareketi bu dönemin başlangıcı kabul edilir.</a:t>
            </a:r>
          </a:p>
          <a:p>
            <a:pPr marL="0" indent="0">
              <a:lnSpc>
                <a:spcPct val="100000"/>
              </a:lnSpc>
              <a:buNone/>
            </a:pPr>
            <a:r>
              <a:rPr lang="tr-TR" sz="2200" dirty="0">
                <a:latin typeface="Times New Roman" panose="02020603050405020304" pitchFamily="18" charset="0"/>
                <a:cs typeface="Times New Roman" panose="02020603050405020304" pitchFamily="18" charset="0"/>
              </a:rPr>
              <a:t>Yazı diliyle konuşma dilini birleştirmek, Türkçenin kurallarını geçerli kılmak için yola çıkan Yeni Lisancılar:</a:t>
            </a:r>
          </a:p>
          <a:p>
            <a:pPr marL="0" indent="0">
              <a:lnSpc>
                <a:spcPct val="100000"/>
              </a:lnSpc>
              <a:buNone/>
            </a:pPr>
            <a:r>
              <a:rPr lang="tr-TR" sz="2200" dirty="0">
                <a:latin typeface="Times New Roman" panose="02020603050405020304" pitchFamily="18" charset="0"/>
                <a:cs typeface="Times New Roman" panose="02020603050405020304" pitchFamily="18" charset="0"/>
              </a:rPr>
              <a:t>«Millî bir edebiyat meydana getirmek için önce millî bir dile ihtiyaç vardır. Bu dil konuşulan dil, İstanbul Türkçesidir.» anlayışını benimsemişlerdir.</a:t>
            </a:r>
          </a:p>
          <a:p>
            <a:pPr marL="0" indent="0">
              <a:lnSpc>
                <a:spcPct val="100000"/>
              </a:lnSpc>
              <a:buNone/>
            </a:pPr>
            <a:r>
              <a:rPr lang="tr-TR" sz="2200" dirty="0">
                <a:latin typeface="Times New Roman" panose="02020603050405020304" pitchFamily="18" charset="0"/>
                <a:cs typeface="Times New Roman" panose="02020603050405020304" pitchFamily="18" charset="0"/>
              </a:rPr>
              <a:t>Ayrıca bu dönemde 1928’de Latin alfabesi kabul edilmiş, 1932’de Mustafa Kemal Atatürk tarafından 1932’de Türk Dili </a:t>
            </a:r>
            <a:r>
              <a:rPr lang="tr-TR" sz="2200" dirty="0" err="1">
                <a:latin typeface="Times New Roman" panose="02020603050405020304" pitchFamily="18" charset="0"/>
                <a:cs typeface="Times New Roman" panose="02020603050405020304" pitchFamily="18" charset="0"/>
              </a:rPr>
              <a:t>Tedkîk</a:t>
            </a:r>
            <a:r>
              <a:rPr lang="tr-TR" sz="2200" dirty="0">
                <a:latin typeface="Times New Roman" panose="02020603050405020304" pitchFamily="18" charset="0"/>
                <a:cs typeface="Times New Roman" panose="02020603050405020304" pitchFamily="18" charset="0"/>
              </a:rPr>
              <a:t> Cemiyeti (Türk Dil Kurumu) kurularak Türkçeye devlet eli uzatılmıştır.</a:t>
            </a:r>
          </a:p>
        </p:txBody>
      </p:sp>
    </p:spTree>
    <p:extLst>
      <p:ext uri="{BB962C8B-B14F-4D97-AF65-F5344CB8AC3E}">
        <p14:creationId xmlns:p14="http://schemas.microsoft.com/office/powerpoint/2010/main" val="734400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dirty="0">
                <a:solidFill>
                  <a:srgbClr val="FF0000"/>
                </a:solidFill>
                <a:latin typeface="Times New Roman" panose="02020603050405020304" pitchFamily="18" charset="0"/>
                <a:cs typeface="Times New Roman" panose="02020603050405020304" pitchFamily="18" charset="0"/>
              </a:rPr>
              <a:t>3. Yeni Türkçe Dönemi (15.-20. yüzyıllar arası) </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	Orta Türkçe Dönemindeki Türk lehçelerinin ve edebiyatlarının geliştiği, değiştiği bir dönemdir.</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	 Orta Türkçe Döneminde, Eski Oğuz Türkçesi 15'inci yüzyılın ortalarından itibaren Arapça ve Farsça kelime ve tamlamaların dile girmesiyle sadeliğini kaybetmeye başlamıştır. (Osmanlı Türkçesi)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	Anadolu'da bu gelişmeler olurken Türkistan'da ise Harezm Türkçesinin devamı olarak ortaya çıkan Çağatay Türkçesinde de aynı durumun  varlığından bahsedilebilir. Çağatay Türkçesinde de yabancı unsurlar Harezm Türkçesine oranla artmaya başlamıştır. (Doğu Türkçesi/Çağatay Türkçesi) </a:t>
            </a: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25000"/>
              </a:lnSpc>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151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BC48E5-F48C-4360-842E-499A753A102D}"/>
              </a:ext>
            </a:extLst>
          </p:cNvPr>
          <p:cNvSpPr>
            <a:spLocks noGrp="1"/>
          </p:cNvSpPr>
          <p:nvPr>
            <p:ph idx="1"/>
          </p:nvPr>
        </p:nvSpPr>
        <p:spPr>
          <a:xfrm>
            <a:off x="838200" y="395654"/>
            <a:ext cx="10515600" cy="5781309"/>
          </a:xfrm>
        </p:spPr>
        <p:txBody>
          <a:bodyPr>
            <a:normAutofit/>
          </a:bodyPr>
          <a:lstStyle/>
          <a:p>
            <a:pPr marL="0" indent="0" algn="just">
              <a:lnSpc>
                <a:spcPct val="125000"/>
              </a:lnSpc>
              <a:buNone/>
            </a:pPr>
            <a:r>
              <a:rPr lang="tr-TR" sz="2400" b="1">
                <a:solidFill>
                  <a:srgbClr val="FF0000"/>
                </a:solidFill>
                <a:latin typeface="Times New Roman" panose="02020603050405020304" pitchFamily="18" charset="0"/>
                <a:cs typeface="Times New Roman" panose="02020603050405020304" pitchFamily="18" charset="0"/>
              </a:rPr>
              <a:t>4. Modern Türkçe Dönemi (20. yüzyıldan bugüne) </a:t>
            </a:r>
          </a:p>
          <a:p>
            <a:pPr marL="0" indent="0" algn="just">
              <a:lnSpc>
                <a:spcPct val="125000"/>
              </a:lnSpc>
              <a:buNone/>
            </a:pPr>
            <a:r>
              <a:rPr lang="tr-TR" sz="2400">
                <a:latin typeface="Times New Roman" panose="02020603050405020304" pitchFamily="18" charset="0"/>
                <a:cs typeface="Times New Roman" panose="02020603050405020304" pitchFamily="18" charset="0"/>
              </a:rPr>
              <a:t>20. yüzyıldan itibaren bugünü de içine alan, bütün Türk yurtlarında konuşulan Türkçedir. Geçmişte olduğu gibi günümüzde de oldukça geniş bir coğrafyaya yayılmış olan Türkçe, yirmiye yakın yazı diliyle varlığını devam ettirmektedir.</a:t>
            </a:r>
          </a:p>
          <a:p>
            <a:pPr marL="0" indent="0" algn="just">
              <a:lnSpc>
                <a:spcPct val="125000"/>
              </a:lnSpc>
              <a:buNone/>
            </a:pPr>
            <a:endParaRPr lang="tr-TR"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249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7B8B97-0CC0-424A-956D-8128418928EB}"/>
              </a:ext>
            </a:extLst>
          </p:cNvPr>
          <p:cNvSpPr>
            <a:spLocks noGrp="1"/>
          </p:cNvSpPr>
          <p:nvPr>
            <p:ph idx="1"/>
          </p:nvPr>
        </p:nvSpPr>
        <p:spPr>
          <a:xfrm>
            <a:off x="838200" y="246185"/>
            <a:ext cx="10515600" cy="5930778"/>
          </a:xfrm>
        </p:spPr>
        <p:txBody>
          <a:bodyPr>
            <a:normAutofit fontScale="92500" lnSpcReduction="20000"/>
          </a:bodyPr>
          <a:lstStyle/>
          <a:p>
            <a:pPr marL="0" indent="0" algn="just">
              <a:lnSpc>
                <a:spcPct val="125000"/>
              </a:lnSpc>
              <a:buNone/>
            </a:pPr>
            <a:r>
              <a:rPr lang="tr-TR" sz="2400" b="1" dirty="0">
                <a:latin typeface="Times New Roman" panose="02020603050405020304" pitchFamily="18" charset="0"/>
                <a:cs typeface="Times New Roman" panose="02020603050405020304" pitchFamily="18" charset="0"/>
              </a:rPr>
              <a:t>KAYNAKÇA</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ATA, Aysu (2006), “Moğol Fütuhatı ve Doğu-Batı Türk Yazı Dili Kavramları Üzerine”, </a:t>
            </a:r>
            <a:r>
              <a:rPr lang="tr-TR" sz="2400" i="1" dirty="0">
                <a:latin typeface="Times New Roman" panose="02020603050405020304" pitchFamily="18" charset="0"/>
                <a:cs typeface="Times New Roman" panose="02020603050405020304" pitchFamily="18" charset="0"/>
              </a:rPr>
              <a:t>Cengiz Kağan ve Oğullarının İcraatlarının Türk Dünyasındaki Akisleri Uluslararası Sempozyumu</a:t>
            </a:r>
            <a:r>
              <a:rPr lang="tr-TR" sz="2400" dirty="0">
                <a:latin typeface="Times New Roman" panose="02020603050405020304" pitchFamily="18" charset="0"/>
                <a:cs typeface="Times New Roman" panose="02020603050405020304" pitchFamily="18" charset="0"/>
              </a:rPr>
              <a:t>, 7-8 Aralık 2006 İstanbul. (Türkoloji Dergisi, C. XVII, S. 1, Ankara 2010, s. 29-37.</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BANGUOĞLU, Tahsin (1989), "Eski Türkçe Üzerine", </a:t>
            </a:r>
            <a:r>
              <a:rPr lang="tr-TR" sz="2400" i="1" dirty="0">
                <a:latin typeface="Times New Roman" panose="02020603050405020304" pitchFamily="18" charset="0"/>
                <a:cs typeface="Times New Roman" panose="02020603050405020304" pitchFamily="18" charset="0"/>
              </a:rPr>
              <a:t>TDAY-Belleten,</a:t>
            </a:r>
            <a:r>
              <a:rPr lang="tr-TR" sz="2400" dirty="0">
                <a:latin typeface="Times New Roman" panose="02020603050405020304" pitchFamily="18" charset="0"/>
                <a:cs typeface="Times New Roman" panose="02020603050405020304" pitchFamily="18" charset="0"/>
              </a:rPr>
              <a:t> s. 77-84, Ankara.</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ERGİN, Muharrem (1993). Türk Dil Bilgisi. (20. Baskı). İstanbul: Bayrak Yayınları.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KARASOY, Yakup vd. (2017) Üniversiteler İçin Uygulamalı Türk Dili ve Kompozisyon Bilgileri, Konya: Palet Yayınları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KORKMAZ, Zeynep vd. (2007). Türk Dili ve Kompozisyon. Ankara: Ekin Yayınları.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ÖZKAN, Abdurrahman vd. (2013). Türk Dili. Konya: Palet Yayınları.</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ÖZÖNDER, F. Sema </a:t>
            </a:r>
            <a:r>
              <a:rPr lang="tr-TR" sz="2400" dirty="0" err="1">
                <a:latin typeface="Times New Roman" panose="02020603050405020304" pitchFamily="18" charset="0"/>
                <a:cs typeface="Times New Roman" panose="02020603050405020304" pitchFamily="18" charset="0"/>
              </a:rPr>
              <a:t>Barutcu</a:t>
            </a:r>
            <a:r>
              <a:rPr lang="tr-TR" sz="2400" dirty="0">
                <a:latin typeface="Times New Roman" panose="02020603050405020304" pitchFamily="18" charset="0"/>
                <a:cs typeface="Times New Roman" panose="02020603050405020304" pitchFamily="18" charset="0"/>
              </a:rPr>
              <a:t> (2002), “Türk Dilinin Tarihi Dönemleri Üzerine Birkaç Söz”, </a:t>
            </a:r>
            <a:r>
              <a:rPr lang="tr-TR" sz="2400" i="1" dirty="0" err="1">
                <a:latin typeface="Times New Roman" panose="02020603050405020304" pitchFamily="18" charset="0"/>
                <a:cs typeface="Times New Roman" panose="02020603050405020304" pitchFamily="18" charset="0"/>
              </a:rPr>
              <a:t>Türkbilig</a:t>
            </a:r>
            <a:r>
              <a:rPr lang="tr-TR" sz="2400" i="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s. 203-210, Ankara.</a:t>
            </a:r>
          </a:p>
        </p:txBody>
      </p:sp>
    </p:spTree>
    <p:extLst>
      <p:ext uri="{BB962C8B-B14F-4D97-AF65-F5344CB8AC3E}">
        <p14:creationId xmlns:p14="http://schemas.microsoft.com/office/powerpoint/2010/main" val="314541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7BAFE3-B684-4D03-8CDF-4787CC3ABA7B}"/>
              </a:ext>
            </a:extLst>
          </p:cNvPr>
          <p:cNvSpPr>
            <a:spLocks noGrp="1"/>
          </p:cNvSpPr>
          <p:nvPr>
            <p:ph type="title"/>
          </p:nvPr>
        </p:nvSpPr>
        <p:spPr/>
        <p:txBody>
          <a:bodyPr>
            <a:normAutofit/>
          </a:bodyPr>
          <a:lstStyle/>
          <a:p>
            <a:r>
              <a:rPr lang="tr-TR" sz="3200" b="1" dirty="0">
                <a:latin typeface="Times New Roman" panose="02020603050405020304" pitchFamily="18" charset="0"/>
                <a:cs typeface="Times New Roman" panose="02020603050405020304" pitchFamily="18" charset="0"/>
              </a:rPr>
              <a:t>TÜRK DİLİNİN TARİHÎ DÖNEMLERİ</a:t>
            </a:r>
            <a:br>
              <a:rPr lang="tr-TR" sz="3200"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A) KARANLIK DÖNEMLER</a:t>
            </a:r>
          </a:p>
        </p:txBody>
      </p:sp>
      <p:sp>
        <p:nvSpPr>
          <p:cNvPr id="3" name="İçerik Yer Tutucusu 2">
            <a:extLst>
              <a:ext uri="{FF2B5EF4-FFF2-40B4-BE49-F238E27FC236}">
                <a16:creationId xmlns:a16="http://schemas.microsoft.com/office/drawing/2014/main" id="{EA37EFAB-9269-43A1-A170-B67384828C73}"/>
              </a:ext>
            </a:extLst>
          </p:cNvPr>
          <p:cNvSpPr>
            <a:spLocks noGrp="1"/>
          </p:cNvSpPr>
          <p:nvPr>
            <p:ph idx="1"/>
          </p:nvPr>
        </p:nvSpPr>
        <p:spPr/>
        <p:txBody>
          <a:bodyPr>
            <a:normAutofit fontScale="92500" lnSpcReduction="10000"/>
          </a:bodyPr>
          <a:lstStyle/>
          <a:p>
            <a:pPr marL="0" indent="0" algn="just">
              <a:lnSpc>
                <a:spcPct val="125000"/>
              </a:lnSpc>
              <a:buNone/>
            </a:pPr>
            <a:r>
              <a:rPr lang="tr-TR" sz="2800" b="1" dirty="0">
                <a:solidFill>
                  <a:srgbClr val="FF0000"/>
                </a:solidFill>
                <a:latin typeface="Times New Roman" panose="02020603050405020304" pitchFamily="18" charset="0"/>
                <a:cs typeface="Times New Roman" panose="02020603050405020304" pitchFamily="18" charset="0"/>
              </a:rPr>
              <a:t>1. Ana Altayca (Altay Dil Birliği) Dönemi</a:t>
            </a:r>
          </a:p>
          <a:p>
            <a:pPr marL="0" indent="0" algn="just">
              <a:lnSpc>
                <a:spcPct val="125000"/>
              </a:lnSpc>
              <a:buNone/>
            </a:pPr>
            <a:r>
              <a:rPr lang="tr-TR" sz="2800" dirty="0">
                <a:latin typeface="Times New Roman" panose="02020603050405020304" pitchFamily="18" charset="0"/>
                <a:cs typeface="Times New Roman" panose="02020603050405020304" pitchFamily="18" charset="0"/>
              </a:rPr>
              <a:t>Türk dilinin tarihinde en erken dönem “Altay dil birliği” dönemidir. Yani Türk, Moğol, Tunguz, Kore ve (belki) Japon dillerinin ortak olduğu dönem. Bu ortak dil döneminde mahallî farklılıkların alt gruplar oluşturduğunu varsaymalıyız. Yani Korelilerin, Türklerin, Moğolların ve Tunguzların atalarının, bu ortak dil döneminde birbirinden farklı, yani birinden öbürüne farklılıklar gösterebilen ortak dilin (Ana Altayca) varyantlarına (çeşitleme) sahip olduğunu düşünmek zorundayız. Bu dönemde mahallî farklılıkların oluşturduğu ağızlar, dil seviyesinde düşünülmelidir.</a:t>
            </a:r>
          </a:p>
          <a:p>
            <a:endParaRPr lang="tr-TR" dirty="0"/>
          </a:p>
        </p:txBody>
      </p:sp>
    </p:spTree>
    <p:extLst>
      <p:ext uri="{BB962C8B-B14F-4D97-AF65-F5344CB8AC3E}">
        <p14:creationId xmlns:p14="http://schemas.microsoft.com/office/powerpoint/2010/main" val="171737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19462E9-C1F2-4035-A162-AA7693B724D3}"/>
              </a:ext>
            </a:extLst>
          </p:cNvPr>
          <p:cNvSpPr>
            <a:spLocks noGrp="1"/>
          </p:cNvSpPr>
          <p:nvPr>
            <p:ph idx="1"/>
          </p:nvPr>
        </p:nvSpPr>
        <p:spPr/>
        <p:txBody>
          <a:bodyPr>
            <a:normAutofit/>
          </a:bodyPr>
          <a:lstStyle/>
          <a:p>
            <a:pPr marL="0" indent="0" algn="just">
              <a:lnSpc>
                <a:spcPct val="125000"/>
              </a:lnSpc>
              <a:buNone/>
            </a:pPr>
            <a:r>
              <a:rPr lang="tr-TR" sz="2400" b="1" dirty="0">
                <a:solidFill>
                  <a:srgbClr val="FF0000"/>
                </a:solidFill>
                <a:latin typeface="Times New Roman" panose="02020603050405020304" pitchFamily="18" charset="0"/>
                <a:cs typeface="Times New Roman" panose="02020603050405020304" pitchFamily="18" charset="0"/>
              </a:rPr>
              <a:t>2. En Eski Türkçe Dönemi</a:t>
            </a:r>
          </a:p>
          <a:p>
            <a:pPr marL="0" indent="0" algn="just">
              <a:lnSpc>
                <a:spcPct val="125000"/>
              </a:lnSpc>
              <a:buNone/>
            </a:pPr>
            <a:r>
              <a:rPr lang="tr-TR" sz="2400" dirty="0">
                <a:latin typeface="Times New Roman" panose="02020603050405020304" pitchFamily="18" charset="0"/>
                <a:cs typeface="Times New Roman" panose="02020603050405020304" pitchFamily="18" charset="0"/>
              </a:rPr>
              <a:t>Altay dil teorisini, yani bu dillerin genetik akrabalığını kabul etmeyenler için Türk dilinin dönemlendirilmesindeki ilk evre, 5000 yıllık geçmişi olan İlk Türkçe (Erken En Eski Türkçe, Ön Türkçe, İng. Pre-turkic) dönemidir. Altay dil birliğini kabul edenler için ise bu dönemde Türk dili, Ana Altaycadan ayrılmış ve bağımsız bir dil olarak gelişmeye başlamıştır. Bu dönemin başlangıcı için kesin bir zaman verilmemekle birlikte MÖ 3500’lü yıllardan milat sıralarına kadarki süreç gösterilir. </a:t>
            </a:r>
          </a:p>
          <a:p>
            <a:endParaRPr lang="tr-TR" dirty="0"/>
          </a:p>
        </p:txBody>
      </p:sp>
    </p:spTree>
    <p:extLst>
      <p:ext uri="{BB962C8B-B14F-4D97-AF65-F5344CB8AC3E}">
        <p14:creationId xmlns:p14="http://schemas.microsoft.com/office/powerpoint/2010/main" val="348730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3B0462-2339-41D1-888D-7968724C82A7}"/>
              </a:ext>
            </a:extLst>
          </p:cNvPr>
          <p:cNvSpPr>
            <a:spLocks noGrp="1"/>
          </p:cNvSpPr>
          <p:nvPr>
            <p:ph idx="1"/>
          </p:nvPr>
        </p:nvSpPr>
        <p:spPr/>
        <p:txBody>
          <a:bodyPr>
            <a:normAutofit fontScale="85000" lnSpcReduction="10000"/>
          </a:bodyPr>
          <a:lstStyle/>
          <a:p>
            <a:pPr marL="0" indent="0" algn="just">
              <a:lnSpc>
                <a:spcPct val="125000"/>
              </a:lnSpc>
              <a:buNone/>
            </a:pPr>
            <a:r>
              <a:rPr lang="tr-TR" sz="2800" b="1" dirty="0">
                <a:solidFill>
                  <a:srgbClr val="FF0000"/>
                </a:solidFill>
                <a:latin typeface="Times New Roman" panose="02020603050405020304" pitchFamily="18" charset="0"/>
                <a:cs typeface="Times New Roman" panose="02020603050405020304" pitchFamily="18" charset="0"/>
              </a:rPr>
              <a:t>3. İlk Türkçe Dönemi</a:t>
            </a:r>
          </a:p>
          <a:p>
            <a:pPr marL="0" indent="0" algn="just">
              <a:lnSpc>
                <a:spcPct val="125000"/>
              </a:lnSpc>
              <a:buNone/>
            </a:pPr>
            <a:r>
              <a:rPr lang="tr-TR" sz="2800" dirty="0">
                <a:latin typeface="Times New Roman" panose="02020603050405020304" pitchFamily="18" charset="0"/>
                <a:cs typeface="Times New Roman" panose="02020603050405020304" pitchFamily="18" charset="0"/>
              </a:rPr>
              <a:t>Türkçenin bu dönemde Batı ve Doğu olmak üzere iki kola ayrıldığı düşünülür. Batı kolunu Bulgar Türkleri ve devamında Çuvaş Türklerinin konuştuğu Türkçe; Doğu kolunu ise bu ikisi dışında kalan Türk lehçeleri oluşturmuştur. Tuna ve Volga Bulgarlarından kalma metinler ile Hunlar, Avarlar, Peçenekler gibi tarihi açıdan Türk oldukları kabul edilen kavimlerden kalan birtakım yer, boy ve hükümdar adları bu dönemden kalan Türkçe kelimeler olarak değerlendirilmektedir. Ancak bu adların geçtiği kaynaklar doğrudan Türkçe yazılmış kaynaklar olmayıp Çin ve Bizans kronikleri ve Bulgarlardan kalmış listelerdir. </a:t>
            </a:r>
          </a:p>
          <a:p>
            <a:endParaRPr lang="tr-TR" dirty="0"/>
          </a:p>
        </p:txBody>
      </p:sp>
    </p:spTree>
    <p:extLst>
      <p:ext uri="{BB962C8B-B14F-4D97-AF65-F5344CB8AC3E}">
        <p14:creationId xmlns:p14="http://schemas.microsoft.com/office/powerpoint/2010/main" val="10432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F2A568-51B4-4928-9418-45C80CEFE1D9}"/>
              </a:ext>
            </a:extLst>
          </p:cNvPr>
          <p:cNvSpPr>
            <a:spLocks noGrp="1"/>
          </p:cNvSpPr>
          <p:nvPr>
            <p:ph idx="1"/>
          </p:nvPr>
        </p:nvSpPr>
        <p:spPr/>
        <p:txBody>
          <a:bodyPr>
            <a:normAutofit fontScale="85000" lnSpcReduction="10000"/>
          </a:bodyPr>
          <a:lstStyle/>
          <a:p>
            <a:pPr marL="0" indent="0" algn="just">
              <a:lnSpc>
                <a:spcPct val="125000"/>
              </a:lnSpc>
              <a:buNone/>
            </a:pPr>
            <a:r>
              <a:rPr lang="tr-TR" b="1" dirty="0">
                <a:solidFill>
                  <a:srgbClr val="FF0000"/>
                </a:solidFill>
                <a:latin typeface="Times New Roman" panose="02020603050405020304" pitchFamily="18" charset="0"/>
                <a:cs typeface="Times New Roman" panose="02020603050405020304" pitchFamily="18" charset="0"/>
              </a:rPr>
              <a:t>1</a:t>
            </a:r>
            <a:r>
              <a:rPr lang="tr-TR" sz="2800" b="1" dirty="0">
                <a:solidFill>
                  <a:srgbClr val="FF0000"/>
                </a:solidFill>
                <a:latin typeface="Times New Roman" panose="02020603050405020304" pitchFamily="18" charset="0"/>
                <a:cs typeface="Times New Roman" panose="02020603050405020304" pitchFamily="18" charset="0"/>
              </a:rPr>
              <a:t>. Eski Türkçe dönemi (7-13. yy): Köktürk, Uygur ve Karahanlı Metinleri)</a:t>
            </a:r>
          </a:p>
          <a:p>
            <a:pPr marL="0" indent="0" algn="just">
              <a:lnSpc>
                <a:spcPct val="125000"/>
              </a:lnSpc>
              <a:buNone/>
            </a:pPr>
            <a:r>
              <a:rPr lang="tr-TR" sz="2800" dirty="0">
                <a:latin typeface="Times New Roman" panose="02020603050405020304" pitchFamily="18" charset="0"/>
                <a:cs typeface="Times New Roman" panose="02020603050405020304" pitchFamily="18" charset="0"/>
              </a:rPr>
              <a:t>Bugünkü bilgilerimiz ışığında Eski Türkçe dönemi, Türk yazı dili tarihinin başlangıç noktasıdır. Bu dönem, Türk dilinin yazılı ürünler vermeye başladığı ilk dönemdir. Başka bir deyişle, Eski Türkçe dönemi öncesinde Türkler tarafından yazıya geçmiş, Türk diliyle yazılmış herhangi bir belge bulunmamaktadır.</a:t>
            </a:r>
          </a:p>
          <a:p>
            <a:pPr marL="0" indent="0" algn="just">
              <a:lnSpc>
                <a:spcPct val="125000"/>
              </a:lnSpc>
              <a:buNone/>
            </a:pPr>
            <a:r>
              <a:rPr lang="tr-TR" sz="2800" dirty="0">
                <a:latin typeface="Times New Roman" panose="02020603050405020304" pitchFamily="18" charset="0"/>
                <a:cs typeface="Times New Roman" panose="02020603050405020304" pitchFamily="18" charset="0"/>
              </a:rPr>
              <a:t>Eski Türkçe döneminin başlangıç aşaması Köktürkçedir. Köktürkçe, “Türk” adının tarihî kaynaklarda ilk olarak geçtiği, Türkçenin ilk yazılı kaynaklarının bulunduğu ve Türkçenin yapısını gerçek bilgilerle tespit edebildiğimiz ilk dönemdir.</a:t>
            </a:r>
          </a:p>
          <a:p>
            <a:endParaRPr lang="tr-TR" dirty="0"/>
          </a:p>
        </p:txBody>
      </p:sp>
    </p:spTree>
    <p:extLst>
      <p:ext uri="{BB962C8B-B14F-4D97-AF65-F5344CB8AC3E}">
        <p14:creationId xmlns:p14="http://schemas.microsoft.com/office/powerpoint/2010/main" val="40900305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2337</TotalTime>
  <Words>5026</Words>
  <Application>Microsoft Macintosh PowerPoint</Application>
  <PresentationFormat>Geniş ekran</PresentationFormat>
  <Paragraphs>221</Paragraphs>
  <Slides>54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54</vt:i4>
      </vt:variant>
    </vt:vector>
  </HeadingPairs>
  <TitlesOfParts>
    <vt:vector size="60" baseType="lpstr">
      <vt:lpstr>Arial</vt:lpstr>
      <vt:lpstr>Calibri</vt:lpstr>
      <vt:lpstr>Calibri Light</vt:lpstr>
      <vt:lpstr>Times</vt:lpstr>
      <vt:lpstr>Times New Roman</vt:lpstr>
      <vt:lpstr>Office Teması</vt:lpstr>
      <vt:lpstr>PowerPoint Sunusu</vt:lpstr>
      <vt:lpstr>PowerPoint Sunusu</vt:lpstr>
      <vt:lpstr>PowerPoint Sunusu</vt:lpstr>
      <vt:lpstr>PowerPoint Sunusu</vt:lpstr>
      <vt:lpstr>TÜRK DİLİNİN TARİHÎ DÖNEMLERİ</vt:lpstr>
      <vt:lpstr>TÜRK DİLİNİN TARİHÎ DÖNEMLERİ A) KARANLIK DÖNEMLER</vt:lpstr>
      <vt:lpstr>PowerPoint Sunusu</vt:lpstr>
      <vt:lpstr>PowerPoint Sunusu</vt:lpstr>
      <vt:lpstr>PowerPoint Sunusu</vt:lpstr>
      <vt:lpstr>PowerPoint Sunusu</vt:lpstr>
      <vt:lpstr>PowerPoint Sunusu</vt:lpstr>
      <vt:lpstr>Orhun Abideleri</vt:lpstr>
      <vt:lpstr>PowerPoint Sunusu</vt:lpstr>
      <vt:lpstr>PowerPoint Sunusu</vt:lpstr>
      <vt:lpstr>PowerPoint Sunusu</vt:lpstr>
      <vt:lpstr>PowerPoint Sunusu</vt:lpstr>
      <vt:lpstr>PowerPoint Sunusu</vt:lpstr>
      <vt:lpstr>Prof. Dr. Muharrem ERGİN’in Orhun Abideleri adlı eserinin ön sözünden:</vt:lpstr>
      <vt:lpstr>PowerPoint Sunusu</vt:lpstr>
      <vt:lpstr>PowerPoint Sunusu</vt:lpstr>
      <vt:lpstr>PowerPoint Sunusu</vt:lpstr>
      <vt:lpstr>PowerPoint Sunusu</vt:lpstr>
      <vt:lpstr>PowerPoint Sunusu</vt:lpstr>
      <vt:lpstr>PowerPoint Sunusu</vt:lpstr>
      <vt:lpstr>PowerPoint Sunusu</vt:lpstr>
      <vt:lpstr>Köktürk ve Uygur Alfabesi Görselleri</vt:lpstr>
      <vt:lpstr>PowerPoint Sunusu</vt:lpstr>
      <vt:lpstr>PowerPoint Sunusu</vt:lpstr>
      <vt:lpstr>PowerPoint Sunusu</vt:lpstr>
      <vt:lpstr>PowerPoint Sunusu</vt:lpstr>
      <vt:lpstr>Karahanlıların Kullandığı Arap Alfabesi</vt:lpstr>
      <vt:lpstr>PowerPoint Sunusu</vt:lpstr>
      <vt:lpstr>PowerPoint Sunusu</vt:lpstr>
      <vt:lpstr>PowerPoint Sunusu</vt:lpstr>
      <vt:lpstr>Kutadgu Bilig’den Bir Örnek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Haktan Kaplan</dc:creator>
  <cp:lastModifiedBy>bahar kunul</cp:lastModifiedBy>
  <cp:revision>32</cp:revision>
  <dcterms:created xsi:type="dcterms:W3CDTF">2021-10-05T17:25:31Z</dcterms:created>
  <dcterms:modified xsi:type="dcterms:W3CDTF">2022-10-04T19:05:52Z</dcterms:modified>
</cp:coreProperties>
</file>