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0" r:id="rId2"/>
    <p:sldId id="329" r:id="rId3"/>
    <p:sldId id="331" r:id="rId4"/>
    <p:sldId id="258" r:id="rId5"/>
    <p:sldId id="259" r:id="rId6"/>
    <p:sldId id="260" r:id="rId7"/>
    <p:sldId id="261" r:id="rId8"/>
    <p:sldId id="262" r:id="rId9"/>
    <p:sldId id="263" r:id="rId10"/>
    <p:sldId id="264" r:id="rId11"/>
    <p:sldId id="265" r:id="rId12"/>
    <p:sldId id="266" r:id="rId13"/>
    <p:sldId id="390" r:id="rId14"/>
    <p:sldId id="267" r:id="rId15"/>
    <p:sldId id="268" r:id="rId16"/>
    <p:sldId id="269" r:id="rId17"/>
    <p:sldId id="270" r:id="rId18"/>
    <p:sldId id="271" r:id="rId19"/>
    <p:sldId id="334" r:id="rId20"/>
    <p:sldId id="333" r:id="rId21"/>
    <p:sldId id="335" r:id="rId22"/>
    <p:sldId id="336" r:id="rId23"/>
    <p:sldId id="272" r:id="rId24"/>
    <p:sldId id="273" r:id="rId25"/>
    <p:sldId id="274" r:id="rId26"/>
    <p:sldId id="275" r:id="rId27"/>
    <p:sldId id="276" r:id="rId28"/>
    <p:sldId id="277" r:id="rId29"/>
    <p:sldId id="279" r:id="rId30"/>
    <p:sldId id="389" r:id="rId3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98" d="100"/>
          <a:sy n="98" d="100"/>
        </p:scale>
        <p:origin x="1048" y="184"/>
      </p:cViewPr>
      <p:guideLst>
        <p:guide orient="horz" pos="2160"/>
        <p:guide pos="3840"/>
      </p:guideLst>
    </p:cSldViewPr>
  </p:slideViewPr>
  <p:notesTextViewPr>
    <p:cViewPr>
      <p:scale>
        <a:sx n="1" d="1"/>
        <a:sy n="1" d="1"/>
      </p:scale>
      <p:origin x="0" y="0"/>
    </p:cViewPr>
  </p:notesTextViewPr>
  <p:notesViewPr>
    <p:cSldViewPr snapToGrid="0">
      <p:cViewPr varScale="1">
        <p:scale>
          <a:sx n="77" d="100"/>
          <a:sy n="77" d="100"/>
        </p:scale>
        <p:origin x="411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C90BA-F07A-0444-AB59-7C57D174071A}" type="datetimeFigureOut">
              <a:rPr lang="tr-TR" smtClean="0"/>
              <a:t>28.10.2022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E6679D-F2C5-824F-8FB8-201D6E8328DC}" type="slidenum">
              <a:rPr lang="tr-TR" smtClean="0"/>
              <a:t>‹#›</a:t>
            </a:fld>
            <a:endParaRPr lang="tr-TR"/>
          </a:p>
        </p:txBody>
      </p:sp>
    </p:spTree>
    <p:extLst>
      <p:ext uri="{BB962C8B-B14F-4D97-AF65-F5344CB8AC3E}">
        <p14:creationId xmlns:p14="http://schemas.microsoft.com/office/powerpoint/2010/main" val="2174246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F3E6679D-F2C5-824F-8FB8-201D6E8328DC}" type="slidenum">
              <a:rPr lang="tr-TR" smtClean="0"/>
              <a:t>1</a:t>
            </a:fld>
            <a:endParaRPr lang="tr-TR"/>
          </a:p>
        </p:txBody>
      </p:sp>
    </p:spTree>
    <p:extLst>
      <p:ext uri="{BB962C8B-B14F-4D97-AF65-F5344CB8AC3E}">
        <p14:creationId xmlns:p14="http://schemas.microsoft.com/office/powerpoint/2010/main" val="2948514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10</a:t>
            </a:fld>
            <a:endParaRPr lang="tr-TR"/>
          </a:p>
        </p:txBody>
      </p:sp>
    </p:spTree>
    <p:extLst>
      <p:ext uri="{BB962C8B-B14F-4D97-AF65-F5344CB8AC3E}">
        <p14:creationId xmlns:p14="http://schemas.microsoft.com/office/powerpoint/2010/main" val="1641312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11</a:t>
            </a:fld>
            <a:endParaRPr lang="tr-TR"/>
          </a:p>
        </p:txBody>
      </p:sp>
    </p:spTree>
    <p:extLst>
      <p:ext uri="{BB962C8B-B14F-4D97-AF65-F5344CB8AC3E}">
        <p14:creationId xmlns:p14="http://schemas.microsoft.com/office/powerpoint/2010/main" val="3726945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12</a:t>
            </a:fld>
            <a:endParaRPr lang="tr-TR"/>
          </a:p>
        </p:txBody>
      </p:sp>
    </p:spTree>
    <p:extLst>
      <p:ext uri="{BB962C8B-B14F-4D97-AF65-F5344CB8AC3E}">
        <p14:creationId xmlns:p14="http://schemas.microsoft.com/office/powerpoint/2010/main" val="1449846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13</a:t>
            </a:fld>
            <a:endParaRPr lang="tr-TR"/>
          </a:p>
        </p:txBody>
      </p:sp>
    </p:spTree>
    <p:extLst>
      <p:ext uri="{BB962C8B-B14F-4D97-AF65-F5344CB8AC3E}">
        <p14:creationId xmlns:p14="http://schemas.microsoft.com/office/powerpoint/2010/main" val="1859144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14</a:t>
            </a:fld>
            <a:endParaRPr lang="tr-TR"/>
          </a:p>
        </p:txBody>
      </p:sp>
    </p:spTree>
    <p:extLst>
      <p:ext uri="{BB962C8B-B14F-4D97-AF65-F5344CB8AC3E}">
        <p14:creationId xmlns:p14="http://schemas.microsoft.com/office/powerpoint/2010/main" val="1943361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15</a:t>
            </a:fld>
            <a:endParaRPr lang="tr-TR"/>
          </a:p>
        </p:txBody>
      </p:sp>
    </p:spTree>
    <p:extLst>
      <p:ext uri="{BB962C8B-B14F-4D97-AF65-F5344CB8AC3E}">
        <p14:creationId xmlns:p14="http://schemas.microsoft.com/office/powerpoint/2010/main" val="1986278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16</a:t>
            </a:fld>
            <a:endParaRPr lang="tr-TR"/>
          </a:p>
        </p:txBody>
      </p:sp>
    </p:spTree>
    <p:extLst>
      <p:ext uri="{BB962C8B-B14F-4D97-AF65-F5344CB8AC3E}">
        <p14:creationId xmlns:p14="http://schemas.microsoft.com/office/powerpoint/2010/main" val="4294326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17</a:t>
            </a:fld>
            <a:endParaRPr lang="tr-TR"/>
          </a:p>
        </p:txBody>
      </p:sp>
    </p:spTree>
    <p:extLst>
      <p:ext uri="{BB962C8B-B14F-4D97-AF65-F5344CB8AC3E}">
        <p14:creationId xmlns:p14="http://schemas.microsoft.com/office/powerpoint/2010/main" val="3191163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18</a:t>
            </a:fld>
            <a:endParaRPr lang="tr-TR"/>
          </a:p>
        </p:txBody>
      </p:sp>
    </p:spTree>
    <p:extLst>
      <p:ext uri="{BB962C8B-B14F-4D97-AF65-F5344CB8AC3E}">
        <p14:creationId xmlns:p14="http://schemas.microsoft.com/office/powerpoint/2010/main" val="826307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19</a:t>
            </a:fld>
            <a:endParaRPr lang="tr-TR"/>
          </a:p>
        </p:txBody>
      </p:sp>
    </p:spTree>
    <p:extLst>
      <p:ext uri="{BB962C8B-B14F-4D97-AF65-F5344CB8AC3E}">
        <p14:creationId xmlns:p14="http://schemas.microsoft.com/office/powerpoint/2010/main" val="2009102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2</a:t>
            </a:fld>
            <a:endParaRPr lang="tr-TR"/>
          </a:p>
        </p:txBody>
      </p:sp>
    </p:spTree>
    <p:extLst>
      <p:ext uri="{BB962C8B-B14F-4D97-AF65-F5344CB8AC3E}">
        <p14:creationId xmlns:p14="http://schemas.microsoft.com/office/powerpoint/2010/main" val="2922183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20</a:t>
            </a:fld>
            <a:endParaRPr lang="tr-TR"/>
          </a:p>
        </p:txBody>
      </p:sp>
    </p:spTree>
    <p:extLst>
      <p:ext uri="{BB962C8B-B14F-4D97-AF65-F5344CB8AC3E}">
        <p14:creationId xmlns:p14="http://schemas.microsoft.com/office/powerpoint/2010/main" val="2426538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21</a:t>
            </a:fld>
            <a:endParaRPr lang="tr-TR"/>
          </a:p>
        </p:txBody>
      </p:sp>
    </p:spTree>
    <p:extLst>
      <p:ext uri="{BB962C8B-B14F-4D97-AF65-F5344CB8AC3E}">
        <p14:creationId xmlns:p14="http://schemas.microsoft.com/office/powerpoint/2010/main" val="2421525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22</a:t>
            </a:fld>
            <a:endParaRPr lang="tr-TR"/>
          </a:p>
        </p:txBody>
      </p:sp>
    </p:spTree>
    <p:extLst>
      <p:ext uri="{BB962C8B-B14F-4D97-AF65-F5344CB8AC3E}">
        <p14:creationId xmlns:p14="http://schemas.microsoft.com/office/powerpoint/2010/main" val="3838748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23</a:t>
            </a:fld>
            <a:endParaRPr lang="tr-TR"/>
          </a:p>
        </p:txBody>
      </p:sp>
    </p:spTree>
    <p:extLst>
      <p:ext uri="{BB962C8B-B14F-4D97-AF65-F5344CB8AC3E}">
        <p14:creationId xmlns:p14="http://schemas.microsoft.com/office/powerpoint/2010/main" val="3527518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24</a:t>
            </a:fld>
            <a:endParaRPr lang="tr-TR"/>
          </a:p>
        </p:txBody>
      </p:sp>
    </p:spTree>
    <p:extLst>
      <p:ext uri="{BB962C8B-B14F-4D97-AF65-F5344CB8AC3E}">
        <p14:creationId xmlns:p14="http://schemas.microsoft.com/office/powerpoint/2010/main" val="33683426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25</a:t>
            </a:fld>
            <a:endParaRPr lang="tr-TR"/>
          </a:p>
        </p:txBody>
      </p:sp>
    </p:spTree>
    <p:extLst>
      <p:ext uri="{BB962C8B-B14F-4D97-AF65-F5344CB8AC3E}">
        <p14:creationId xmlns:p14="http://schemas.microsoft.com/office/powerpoint/2010/main" val="2604715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F3E6679D-F2C5-824F-8FB8-201D6E8328DC}" type="slidenum">
              <a:rPr lang="tr-TR" smtClean="0"/>
              <a:t>26</a:t>
            </a:fld>
            <a:endParaRPr lang="tr-TR"/>
          </a:p>
        </p:txBody>
      </p:sp>
    </p:spTree>
    <p:extLst>
      <p:ext uri="{BB962C8B-B14F-4D97-AF65-F5344CB8AC3E}">
        <p14:creationId xmlns:p14="http://schemas.microsoft.com/office/powerpoint/2010/main" val="3308352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27</a:t>
            </a:fld>
            <a:endParaRPr lang="tr-TR"/>
          </a:p>
        </p:txBody>
      </p:sp>
    </p:spTree>
    <p:extLst>
      <p:ext uri="{BB962C8B-B14F-4D97-AF65-F5344CB8AC3E}">
        <p14:creationId xmlns:p14="http://schemas.microsoft.com/office/powerpoint/2010/main" val="27130455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28</a:t>
            </a:fld>
            <a:endParaRPr lang="tr-TR"/>
          </a:p>
        </p:txBody>
      </p:sp>
    </p:spTree>
    <p:extLst>
      <p:ext uri="{BB962C8B-B14F-4D97-AF65-F5344CB8AC3E}">
        <p14:creationId xmlns:p14="http://schemas.microsoft.com/office/powerpoint/2010/main" val="4163744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29</a:t>
            </a:fld>
            <a:endParaRPr lang="tr-TR"/>
          </a:p>
        </p:txBody>
      </p:sp>
    </p:spTree>
    <p:extLst>
      <p:ext uri="{BB962C8B-B14F-4D97-AF65-F5344CB8AC3E}">
        <p14:creationId xmlns:p14="http://schemas.microsoft.com/office/powerpoint/2010/main" val="4116728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3</a:t>
            </a:fld>
            <a:endParaRPr lang="tr-TR"/>
          </a:p>
        </p:txBody>
      </p:sp>
    </p:spTree>
    <p:extLst>
      <p:ext uri="{BB962C8B-B14F-4D97-AF65-F5344CB8AC3E}">
        <p14:creationId xmlns:p14="http://schemas.microsoft.com/office/powerpoint/2010/main" val="2962931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30</a:t>
            </a:fld>
            <a:endParaRPr lang="tr-TR"/>
          </a:p>
        </p:txBody>
      </p:sp>
    </p:spTree>
    <p:extLst>
      <p:ext uri="{BB962C8B-B14F-4D97-AF65-F5344CB8AC3E}">
        <p14:creationId xmlns:p14="http://schemas.microsoft.com/office/powerpoint/2010/main" val="3596024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4</a:t>
            </a:fld>
            <a:endParaRPr lang="tr-TR"/>
          </a:p>
        </p:txBody>
      </p:sp>
    </p:spTree>
    <p:extLst>
      <p:ext uri="{BB962C8B-B14F-4D97-AF65-F5344CB8AC3E}">
        <p14:creationId xmlns:p14="http://schemas.microsoft.com/office/powerpoint/2010/main" val="645999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5</a:t>
            </a:fld>
            <a:endParaRPr lang="tr-TR"/>
          </a:p>
        </p:txBody>
      </p:sp>
    </p:spTree>
    <p:extLst>
      <p:ext uri="{BB962C8B-B14F-4D97-AF65-F5344CB8AC3E}">
        <p14:creationId xmlns:p14="http://schemas.microsoft.com/office/powerpoint/2010/main" val="155914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6</a:t>
            </a:fld>
            <a:endParaRPr lang="tr-TR"/>
          </a:p>
        </p:txBody>
      </p:sp>
    </p:spTree>
    <p:extLst>
      <p:ext uri="{BB962C8B-B14F-4D97-AF65-F5344CB8AC3E}">
        <p14:creationId xmlns:p14="http://schemas.microsoft.com/office/powerpoint/2010/main" val="1407662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7</a:t>
            </a:fld>
            <a:endParaRPr lang="tr-TR"/>
          </a:p>
        </p:txBody>
      </p:sp>
    </p:spTree>
    <p:extLst>
      <p:ext uri="{BB962C8B-B14F-4D97-AF65-F5344CB8AC3E}">
        <p14:creationId xmlns:p14="http://schemas.microsoft.com/office/powerpoint/2010/main" val="1265669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8</a:t>
            </a:fld>
            <a:endParaRPr lang="tr-TR"/>
          </a:p>
        </p:txBody>
      </p:sp>
    </p:spTree>
    <p:extLst>
      <p:ext uri="{BB962C8B-B14F-4D97-AF65-F5344CB8AC3E}">
        <p14:creationId xmlns:p14="http://schemas.microsoft.com/office/powerpoint/2010/main" val="39762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F3E6679D-F2C5-824F-8FB8-201D6E8328DC}" type="slidenum">
              <a:rPr lang="tr-TR" smtClean="0"/>
              <a:t>9</a:t>
            </a:fld>
            <a:endParaRPr lang="tr-TR"/>
          </a:p>
        </p:txBody>
      </p:sp>
    </p:spTree>
    <p:extLst>
      <p:ext uri="{BB962C8B-B14F-4D97-AF65-F5344CB8AC3E}">
        <p14:creationId xmlns:p14="http://schemas.microsoft.com/office/powerpoint/2010/main" val="102612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1638D9-B94E-489A-A990-8C8F1D5A579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CF2B788-187D-4EB7-A4B1-B6A65011B0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79E6089-6ED7-4F3D-96C1-7D4AC71A8F63}"/>
              </a:ext>
            </a:extLst>
          </p:cNvPr>
          <p:cNvSpPr>
            <a:spLocks noGrp="1"/>
          </p:cNvSpPr>
          <p:nvPr>
            <p:ph type="dt" sz="half" idx="10"/>
          </p:nvPr>
        </p:nvSpPr>
        <p:spPr/>
        <p:txBody>
          <a:bodyPr/>
          <a:lstStyle/>
          <a:p>
            <a:fld id="{E855114F-6E5A-494C-BF39-D36BC1B6896F}" type="datetimeFigureOut">
              <a:rPr lang="tr-TR" smtClean="0"/>
              <a:pPr/>
              <a:t>28.10.2022</a:t>
            </a:fld>
            <a:endParaRPr lang="tr-TR"/>
          </a:p>
        </p:txBody>
      </p:sp>
      <p:sp>
        <p:nvSpPr>
          <p:cNvPr id="5" name="Alt Bilgi Yer Tutucusu 4">
            <a:extLst>
              <a:ext uri="{FF2B5EF4-FFF2-40B4-BE49-F238E27FC236}">
                <a16:creationId xmlns:a16="http://schemas.microsoft.com/office/drawing/2014/main" id="{57B16FCD-EA3D-46CA-8812-E89EB112584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39ED184-7AB2-4AA7-861F-CA11B3469915}"/>
              </a:ext>
            </a:extLst>
          </p:cNvPr>
          <p:cNvSpPr>
            <a:spLocks noGrp="1"/>
          </p:cNvSpPr>
          <p:nvPr>
            <p:ph type="sldNum" sz="quarter" idx="12"/>
          </p:nvPr>
        </p:nvSpPr>
        <p:spPr/>
        <p:txBody>
          <a:bodyPr/>
          <a:lstStyle/>
          <a:p>
            <a:fld id="{4A22DBA3-5B8B-40E3-A0F0-24033EA53D93}" type="slidenum">
              <a:rPr lang="tr-TR" smtClean="0"/>
              <a:pPr/>
              <a:t>‹#›</a:t>
            </a:fld>
            <a:endParaRPr lang="tr-TR"/>
          </a:p>
        </p:txBody>
      </p:sp>
    </p:spTree>
    <p:extLst>
      <p:ext uri="{BB962C8B-B14F-4D97-AF65-F5344CB8AC3E}">
        <p14:creationId xmlns:p14="http://schemas.microsoft.com/office/powerpoint/2010/main" val="2560902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EE4E05-268A-452A-AA6F-6DD9336D4D8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25E74119-AE03-40F4-9E9D-71473D1D8FA3}"/>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D42A787-A841-4E45-BA67-C5BD82AE3904}"/>
              </a:ext>
            </a:extLst>
          </p:cNvPr>
          <p:cNvSpPr>
            <a:spLocks noGrp="1"/>
          </p:cNvSpPr>
          <p:nvPr>
            <p:ph type="dt" sz="half" idx="10"/>
          </p:nvPr>
        </p:nvSpPr>
        <p:spPr/>
        <p:txBody>
          <a:bodyPr/>
          <a:lstStyle/>
          <a:p>
            <a:fld id="{E855114F-6E5A-494C-BF39-D36BC1B6896F}" type="datetimeFigureOut">
              <a:rPr lang="tr-TR" smtClean="0"/>
              <a:pPr/>
              <a:t>28.10.2022</a:t>
            </a:fld>
            <a:endParaRPr lang="tr-TR"/>
          </a:p>
        </p:txBody>
      </p:sp>
      <p:sp>
        <p:nvSpPr>
          <p:cNvPr id="5" name="Alt Bilgi Yer Tutucusu 4">
            <a:extLst>
              <a:ext uri="{FF2B5EF4-FFF2-40B4-BE49-F238E27FC236}">
                <a16:creationId xmlns:a16="http://schemas.microsoft.com/office/drawing/2014/main" id="{40C378CB-001B-44A3-A6A4-5FE7FA0A740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76C6BFB-9D30-4BC3-8E23-EF199E93CADD}"/>
              </a:ext>
            </a:extLst>
          </p:cNvPr>
          <p:cNvSpPr>
            <a:spLocks noGrp="1"/>
          </p:cNvSpPr>
          <p:nvPr>
            <p:ph type="sldNum" sz="quarter" idx="12"/>
          </p:nvPr>
        </p:nvSpPr>
        <p:spPr/>
        <p:txBody>
          <a:bodyPr/>
          <a:lstStyle/>
          <a:p>
            <a:fld id="{4A22DBA3-5B8B-40E3-A0F0-24033EA53D93}" type="slidenum">
              <a:rPr lang="tr-TR" smtClean="0"/>
              <a:pPr/>
              <a:t>‹#›</a:t>
            </a:fld>
            <a:endParaRPr lang="tr-TR"/>
          </a:p>
        </p:txBody>
      </p:sp>
    </p:spTree>
    <p:extLst>
      <p:ext uri="{BB962C8B-B14F-4D97-AF65-F5344CB8AC3E}">
        <p14:creationId xmlns:p14="http://schemas.microsoft.com/office/powerpoint/2010/main" val="411910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2CC3A2C-C7CB-47C8-833C-2AC30F6EE1A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C728CF0F-C589-43BD-B29A-6E4660B1C59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15A0B17-5E7E-4D50-8243-7A387ED897CF}"/>
              </a:ext>
            </a:extLst>
          </p:cNvPr>
          <p:cNvSpPr>
            <a:spLocks noGrp="1"/>
          </p:cNvSpPr>
          <p:nvPr>
            <p:ph type="dt" sz="half" idx="10"/>
          </p:nvPr>
        </p:nvSpPr>
        <p:spPr/>
        <p:txBody>
          <a:bodyPr/>
          <a:lstStyle/>
          <a:p>
            <a:fld id="{E855114F-6E5A-494C-BF39-D36BC1B6896F}" type="datetimeFigureOut">
              <a:rPr lang="tr-TR" smtClean="0"/>
              <a:pPr/>
              <a:t>28.10.2022</a:t>
            </a:fld>
            <a:endParaRPr lang="tr-TR"/>
          </a:p>
        </p:txBody>
      </p:sp>
      <p:sp>
        <p:nvSpPr>
          <p:cNvPr id="5" name="Alt Bilgi Yer Tutucusu 4">
            <a:extLst>
              <a:ext uri="{FF2B5EF4-FFF2-40B4-BE49-F238E27FC236}">
                <a16:creationId xmlns:a16="http://schemas.microsoft.com/office/drawing/2014/main" id="{F8AC90D1-D561-4B5A-B905-76FC80D1F84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79B6C1A-D392-49A5-AF06-A4DE0D38F509}"/>
              </a:ext>
            </a:extLst>
          </p:cNvPr>
          <p:cNvSpPr>
            <a:spLocks noGrp="1"/>
          </p:cNvSpPr>
          <p:nvPr>
            <p:ph type="sldNum" sz="quarter" idx="12"/>
          </p:nvPr>
        </p:nvSpPr>
        <p:spPr/>
        <p:txBody>
          <a:bodyPr/>
          <a:lstStyle/>
          <a:p>
            <a:fld id="{4A22DBA3-5B8B-40E3-A0F0-24033EA53D93}" type="slidenum">
              <a:rPr lang="tr-TR" smtClean="0"/>
              <a:pPr/>
              <a:t>‹#›</a:t>
            </a:fld>
            <a:endParaRPr lang="tr-TR"/>
          </a:p>
        </p:txBody>
      </p:sp>
    </p:spTree>
    <p:extLst>
      <p:ext uri="{BB962C8B-B14F-4D97-AF65-F5344CB8AC3E}">
        <p14:creationId xmlns:p14="http://schemas.microsoft.com/office/powerpoint/2010/main" val="257763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9AC268-BB05-44D1-B6BD-1113B622770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C09819F-12E0-4554-83E8-1F5E2CF40A2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B5767B2-885B-499F-A541-7B2FC8F9C5FE}"/>
              </a:ext>
            </a:extLst>
          </p:cNvPr>
          <p:cNvSpPr>
            <a:spLocks noGrp="1"/>
          </p:cNvSpPr>
          <p:nvPr>
            <p:ph type="dt" sz="half" idx="10"/>
          </p:nvPr>
        </p:nvSpPr>
        <p:spPr/>
        <p:txBody>
          <a:bodyPr/>
          <a:lstStyle/>
          <a:p>
            <a:fld id="{E855114F-6E5A-494C-BF39-D36BC1B6896F}" type="datetimeFigureOut">
              <a:rPr lang="tr-TR" smtClean="0"/>
              <a:pPr/>
              <a:t>28.10.2022</a:t>
            </a:fld>
            <a:endParaRPr lang="tr-TR"/>
          </a:p>
        </p:txBody>
      </p:sp>
      <p:sp>
        <p:nvSpPr>
          <p:cNvPr id="5" name="Alt Bilgi Yer Tutucusu 4">
            <a:extLst>
              <a:ext uri="{FF2B5EF4-FFF2-40B4-BE49-F238E27FC236}">
                <a16:creationId xmlns:a16="http://schemas.microsoft.com/office/drawing/2014/main" id="{F3B002A2-32C1-40E7-A732-94D0F86D793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FFAB9F4-8DB6-427E-A4F7-0D024FD79982}"/>
              </a:ext>
            </a:extLst>
          </p:cNvPr>
          <p:cNvSpPr>
            <a:spLocks noGrp="1"/>
          </p:cNvSpPr>
          <p:nvPr>
            <p:ph type="sldNum" sz="quarter" idx="12"/>
          </p:nvPr>
        </p:nvSpPr>
        <p:spPr/>
        <p:txBody>
          <a:bodyPr/>
          <a:lstStyle/>
          <a:p>
            <a:fld id="{4A22DBA3-5B8B-40E3-A0F0-24033EA53D93}" type="slidenum">
              <a:rPr lang="tr-TR" smtClean="0"/>
              <a:pPr/>
              <a:t>‹#›</a:t>
            </a:fld>
            <a:endParaRPr lang="tr-TR"/>
          </a:p>
        </p:txBody>
      </p:sp>
    </p:spTree>
    <p:extLst>
      <p:ext uri="{BB962C8B-B14F-4D97-AF65-F5344CB8AC3E}">
        <p14:creationId xmlns:p14="http://schemas.microsoft.com/office/powerpoint/2010/main" val="13198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21DC21-FF6C-4547-B8FC-34516FC6564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08FA2138-1A45-4AC9-AA84-1A8C271FAB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57EBFFD-E2DF-4522-8DA4-9D7463E584E5}"/>
              </a:ext>
            </a:extLst>
          </p:cNvPr>
          <p:cNvSpPr>
            <a:spLocks noGrp="1"/>
          </p:cNvSpPr>
          <p:nvPr>
            <p:ph type="dt" sz="half" idx="10"/>
          </p:nvPr>
        </p:nvSpPr>
        <p:spPr/>
        <p:txBody>
          <a:bodyPr/>
          <a:lstStyle/>
          <a:p>
            <a:fld id="{E855114F-6E5A-494C-BF39-D36BC1B6896F}" type="datetimeFigureOut">
              <a:rPr lang="tr-TR" smtClean="0"/>
              <a:pPr/>
              <a:t>28.10.2022</a:t>
            </a:fld>
            <a:endParaRPr lang="tr-TR"/>
          </a:p>
        </p:txBody>
      </p:sp>
      <p:sp>
        <p:nvSpPr>
          <p:cNvPr id="5" name="Alt Bilgi Yer Tutucusu 4">
            <a:extLst>
              <a:ext uri="{FF2B5EF4-FFF2-40B4-BE49-F238E27FC236}">
                <a16:creationId xmlns:a16="http://schemas.microsoft.com/office/drawing/2014/main" id="{4114372C-F6EE-4066-B078-533D9AD3EF9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0E2B267-0F31-41F4-94A6-CFD85DBB34FD}"/>
              </a:ext>
            </a:extLst>
          </p:cNvPr>
          <p:cNvSpPr>
            <a:spLocks noGrp="1"/>
          </p:cNvSpPr>
          <p:nvPr>
            <p:ph type="sldNum" sz="quarter" idx="12"/>
          </p:nvPr>
        </p:nvSpPr>
        <p:spPr/>
        <p:txBody>
          <a:bodyPr/>
          <a:lstStyle/>
          <a:p>
            <a:fld id="{4A22DBA3-5B8B-40E3-A0F0-24033EA53D93}" type="slidenum">
              <a:rPr lang="tr-TR" smtClean="0"/>
              <a:pPr/>
              <a:t>‹#›</a:t>
            </a:fld>
            <a:endParaRPr lang="tr-TR"/>
          </a:p>
        </p:txBody>
      </p:sp>
    </p:spTree>
    <p:extLst>
      <p:ext uri="{BB962C8B-B14F-4D97-AF65-F5344CB8AC3E}">
        <p14:creationId xmlns:p14="http://schemas.microsoft.com/office/powerpoint/2010/main" val="92319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B15BB7-C4BB-423E-8AD3-EB28AA7C388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4F248C8-220D-475E-A2B5-73FE5D4F8AB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36372664-6596-4C9B-85F0-5FF178F9E3E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EED6B75-B5EE-4502-B1DB-455458F837E6}"/>
              </a:ext>
            </a:extLst>
          </p:cNvPr>
          <p:cNvSpPr>
            <a:spLocks noGrp="1"/>
          </p:cNvSpPr>
          <p:nvPr>
            <p:ph type="dt" sz="half" idx="10"/>
          </p:nvPr>
        </p:nvSpPr>
        <p:spPr/>
        <p:txBody>
          <a:bodyPr/>
          <a:lstStyle/>
          <a:p>
            <a:fld id="{E855114F-6E5A-494C-BF39-D36BC1B6896F}" type="datetimeFigureOut">
              <a:rPr lang="tr-TR" smtClean="0"/>
              <a:pPr/>
              <a:t>28.10.2022</a:t>
            </a:fld>
            <a:endParaRPr lang="tr-TR"/>
          </a:p>
        </p:txBody>
      </p:sp>
      <p:sp>
        <p:nvSpPr>
          <p:cNvPr id="6" name="Alt Bilgi Yer Tutucusu 5">
            <a:extLst>
              <a:ext uri="{FF2B5EF4-FFF2-40B4-BE49-F238E27FC236}">
                <a16:creationId xmlns:a16="http://schemas.microsoft.com/office/drawing/2014/main" id="{47A5F8F7-0F32-4C0E-8BD3-E7AEF2CA270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856B787-902F-468D-90E4-19FB727EEC21}"/>
              </a:ext>
            </a:extLst>
          </p:cNvPr>
          <p:cNvSpPr>
            <a:spLocks noGrp="1"/>
          </p:cNvSpPr>
          <p:nvPr>
            <p:ph type="sldNum" sz="quarter" idx="12"/>
          </p:nvPr>
        </p:nvSpPr>
        <p:spPr/>
        <p:txBody>
          <a:bodyPr/>
          <a:lstStyle/>
          <a:p>
            <a:fld id="{4A22DBA3-5B8B-40E3-A0F0-24033EA53D93}" type="slidenum">
              <a:rPr lang="tr-TR" smtClean="0"/>
              <a:pPr/>
              <a:t>‹#›</a:t>
            </a:fld>
            <a:endParaRPr lang="tr-TR"/>
          </a:p>
        </p:txBody>
      </p:sp>
    </p:spTree>
    <p:extLst>
      <p:ext uri="{BB962C8B-B14F-4D97-AF65-F5344CB8AC3E}">
        <p14:creationId xmlns:p14="http://schemas.microsoft.com/office/powerpoint/2010/main" val="315642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B2730A-E4EE-414F-9109-DAACE4CC7CC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C9B1FA3-9856-493A-8048-1017F577B9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8AA1259E-2194-4FEB-A78A-5030BCCB986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2B2F81F-3D7F-4BD1-825D-63414394C4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4583C3A9-1ADB-46A5-BA69-33F7C74CD56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EF60D5E-FDBD-401B-94F4-ABEA679FEDE0}"/>
              </a:ext>
            </a:extLst>
          </p:cNvPr>
          <p:cNvSpPr>
            <a:spLocks noGrp="1"/>
          </p:cNvSpPr>
          <p:nvPr>
            <p:ph type="dt" sz="half" idx="10"/>
          </p:nvPr>
        </p:nvSpPr>
        <p:spPr/>
        <p:txBody>
          <a:bodyPr/>
          <a:lstStyle/>
          <a:p>
            <a:fld id="{E855114F-6E5A-494C-BF39-D36BC1B6896F}" type="datetimeFigureOut">
              <a:rPr lang="tr-TR" smtClean="0"/>
              <a:pPr/>
              <a:t>28.10.2022</a:t>
            </a:fld>
            <a:endParaRPr lang="tr-TR"/>
          </a:p>
        </p:txBody>
      </p:sp>
      <p:sp>
        <p:nvSpPr>
          <p:cNvPr id="8" name="Alt Bilgi Yer Tutucusu 7">
            <a:extLst>
              <a:ext uri="{FF2B5EF4-FFF2-40B4-BE49-F238E27FC236}">
                <a16:creationId xmlns:a16="http://schemas.microsoft.com/office/drawing/2014/main" id="{DB619552-7CC2-4F0C-9772-BCE9B5D15AD3}"/>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AC974A20-7A37-4A87-AEEE-84CC1D9421ED}"/>
              </a:ext>
            </a:extLst>
          </p:cNvPr>
          <p:cNvSpPr>
            <a:spLocks noGrp="1"/>
          </p:cNvSpPr>
          <p:nvPr>
            <p:ph type="sldNum" sz="quarter" idx="12"/>
          </p:nvPr>
        </p:nvSpPr>
        <p:spPr/>
        <p:txBody>
          <a:bodyPr/>
          <a:lstStyle/>
          <a:p>
            <a:fld id="{4A22DBA3-5B8B-40E3-A0F0-24033EA53D93}" type="slidenum">
              <a:rPr lang="tr-TR" smtClean="0"/>
              <a:pPr/>
              <a:t>‹#›</a:t>
            </a:fld>
            <a:endParaRPr lang="tr-TR"/>
          </a:p>
        </p:txBody>
      </p:sp>
    </p:spTree>
    <p:extLst>
      <p:ext uri="{BB962C8B-B14F-4D97-AF65-F5344CB8AC3E}">
        <p14:creationId xmlns:p14="http://schemas.microsoft.com/office/powerpoint/2010/main" val="116857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27F540-34E7-4AFB-920E-72EA6665747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4A0F9C5D-239C-4722-A093-5F1214627E9F}"/>
              </a:ext>
            </a:extLst>
          </p:cNvPr>
          <p:cNvSpPr>
            <a:spLocks noGrp="1"/>
          </p:cNvSpPr>
          <p:nvPr>
            <p:ph type="dt" sz="half" idx="10"/>
          </p:nvPr>
        </p:nvSpPr>
        <p:spPr/>
        <p:txBody>
          <a:bodyPr/>
          <a:lstStyle/>
          <a:p>
            <a:fld id="{E855114F-6E5A-494C-BF39-D36BC1B6896F}" type="datetimeFigureOut">
              <a:rPr lang="tr-TR" smtClean="0"/>
              <a:pPr/>
              <a:t>28.10.2022</a:t>
            </a:fld>
            <a:endParaRPr lang="tr-TR"/>
          </a:p>
        </p:txBody>
      </p:sp>
      <p:sp>
        <p:nvSpPr>
          <p:cNvPr id="4" name="Alt Bilgi Yer Tutucusu 3">
            <a:extLst>
              <a:ext uri="{FF2B5EF4-FFF2-40B4-BE49-F238E27FC236}">
                <a16:creationId xmlns:a16="http://schemas.microsoft.com/office/drawing/2014/main" id="{F3562F90-AD1B-439D-9678-15EF0B7201AB}"/>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94BF0AB-84BB-4D46-8E66-6983D916BB88}"/>
              </a:ext>
            </a:extLst>
          </p:cNvPr>
          <p:cNvSpPr>
            <a:spLocks noGrp="1"/>
          </p:cNvSpPr>
          <p:nvPr>
            <p:ph type="sldNum" sz="quarter" idx="12"/>
          </p:nvPr>
        </p:nvSpPr>
        <p:spPr/>
        <p:txBody>
          <a:bodyPr/>
          <a:lstStyle/>
          <a:p>
            <a:fld id="{4A22DBA3-5B8B-40E3-A0F0-24033EA53D93}" type="slidenum">
              <a:rPr lang="tr-TR" smtClean="0"/>
              <a:pPr/>
              <a:t>‹#›</a:t>
            </a:fld>
            <a:endParaRPr lang="tr-TR"/>
          </a:p>
        </p:txBody>
      </p:sp>
    </p:spTree>
    <p:extLst>
      <p:ext uri="{BB962C8B-B14F-4D97-AF65-F5344CB8AC3E}">
        <p14:creationId xmlns:p14="http://schemas.microsoft.com/office/powerpoint/2010/main" val="369768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01CFCF1-8C68-429A-B692-F6E209305EA5}"/>
              </a:ext>
            </a:extLst>
          </p:cNvPr>
          <p:cNvSpPr>
            <a:spLocks noGrp="1"/>
          </p:cNvSpPr>
          <p:nvPr>
            <p:ph type="dt" sz="half" idx="10"/>
          </p:nvPr>
        </p:nvSpPr>
        <p:spPr/>
        <p:txBody>
          <a:bodyPr/>
          <a:lstStyle/>
          <a:p>
            <a:fld id="{E855114F-6E5A-494C-BF39-D36BC1B6896F}" type="datetimeFigureOut">
              <a:rPr lang="tr-TR" smtClean="0"/>
              <a:pPr/>
              <a:t>28.10.2022</a:t>
            </a:fld>
            <a:endParaRPr lang="tr-TR"/>
          </a:p>
        </p:txBody>
      </p:sp>
      <p:sp>
        <p:nvSpPr>
          <p:cNvPr id="3" name="Alt Bilgi Yer Tutucusu 2">
            <a:extLst>
              <a:ext uri="{FF2B5EF4-FFF2-40B4-BE49-F238E27FC236}">
                <a16:creationId xmlns:a16="http://schemas.microsoft.com/office/drawing/2014/main" id="{086050BB-AB2F-431C-82FD-305080A5FF8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BBF4462-B5C3-4448-B2A8-EC305C5E4329}"/>
              </a:ext>
            </a:extLst>
          </p:cNvPr>
          <p:cNvSpPr>
            <a:spLocks noGrp="1"/>
          </p:cNvSpPr>
          <p:nvPr>
            <p:ph type="sldNum" sz="quarter" idx="12"/>
          </p:nvPr>
        </p:nvSpPr>
        <p:spPr/>
        <p:txBody>
          <a:bodyPr/>
          <a:lstStyle/>
          <a:p>
            <a:fld id="{4A22DBA3-5B8B-40E3-A0F0-24033EA53D93}" type="slidenum">
              <a:rPr lang="tr-TR" smtClean="0"/>
              <a:pPr/>
              <a:t>‹#›</a:t>
            </a:fld>
            <a:endParaRPr lang="tr-TR"/>
          </a:p>
        </p:txBody>
      </p:sp>
    </p:spTree>
    <p:extLst>
      <p:ext uri="{BB962C8B-B14F-4D97-AF65-F5344CB8AC3E}">
        <p14:creationId xmlns:p14="http://schemas.microsoft.com/office/powerpoint/2010/main" val="262705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18B3AD-6953-491E-AE7A-11D8EEB54AD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F7E064F-1317-4080-A2FE-91475ABF09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1EB4A0B-9AF1-4668-93D0-BA3CEA0BB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F53C131-FD45-4716-974A-950042EE82C7}"/>
              </a:ext>
            </a:extLst>
          </p:cNvPr>
          <p:cNvSpPr>
            <a:spLocks noGrp="1"/>
          </p:cNvSpPr>
          <p:nvPr>
            <p:ph type="dt" sz="half" idx="10"/>
          </p:nvPr>
        </p:nvSpPr>
        <p:spPr/>
        <p:txBody>
          <a:bodyPr/>
          <a:lstStyle/>
          <a:p>
            <a:fld id="{E855114F-6E5A-494C-BF39-D36BC1B6896F}" type="datetimeFigureOut">
              <a:rPr lang="tr-TR" smtClean="0"/>
              <a:pPr/>
              <a:t>28.10.2022</a:t>
            </a:fld>
            <a:endParaRPr lang="tr-TR"/>
          </a:p>
        </p:txBody>
      </p:sp>
      <p:sp>
        <p:nvSpPr>
          <p:cNvPr id="6" name="Alt Bilgi Yer Tutucusu 5">
            <a:extLst>
              <a:ext uri="{FF2B5EF4-FFF2-40B4-BE49-F238E27FC236}">
                <a16:creationId xmlns:a16="http://schemas.microsoft.com/office/drawing/2014/main" id="{7B2C98A6-07BF-42AE-9618-A7C2F25563F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47236A2-91DC-4679-A960-A426ECF3138E}"/>
              </a:ext>
            </a:extLst>
          </p:cNvPr>
          <p:cNvSpPr>
            <a:spLocks noGrp="1"/>
          </p:cNvSpPr>
          <p:nvPr>
            <p:ph type="sldNum" sz="quarter" idx="12"/>
          </p:nvPr>
        </p:nvSpPr>
        <p:spPr/>
        <p:txBody>
          <a:bodyPr/>
          <a:lstStyle/>
          <a:p>
            <a:fld id="{4A22DBA3-5B8B-40E3-A0F0-24033EA53D93}" type="slidenum">
              <a:rPr lang="tr-TR" smtClean="0"/>
              <a:pPr/>
              <a:t>‹#›</a:t>
            </a:fld>
            <a:endParaRPr lang="tr-TR"/>
          </a:p>
        </p:txBody>
      </p:sp>
    </p:spTree>
    <p:extLst>
      <p:ext uri="{BB962C8B-B14F-4D97-AF65-F5344CB8AC3E}">
        <p14:creationId xmlns:p14="http://schemas.microsoft.com/office/powerpoint/2010/main" val="1992512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4C8F95-4916-4FCB-91D2-6022ED9A679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2DD5918-999D-4688-B0BB-163134F31A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AC3644A-BD22-454D-8A23-24585C601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52D9A0C-63C1-47F0-ABD5-AFFAB8613EEB}"/>
              </a:ext>
            </a:extLst>
          </p:cNvPr>
          <p:cNvSpPr>
            <a:spLocks noGrp="1"/>
          </p:cNvSpPr>
          <p:nvPr>
            <p:ph type="dt" sz="half" idx="10"/>
          </p:nvPr>
        </p:nvSpPr>
        <p:spPr/>
        <p:txBody>
          <a:bodyPr/>
          <a:lstStyle/>
          <a:p>
            <a:fld id="{E855114F-6E5A-494C-BF39-D36BC1B6896F}" type="datetimeFigureOut">
              <a:rPr lang="tr-TR" smtClean="0"/>
              <a:pPr/>
              <a:t>28.10.2022</a:t>
            </a:fld>
            <a:endParaRPr lang="tr-TR"/>
          </a:p>
        </p:txBody>
      </p:sp>
      <p:sp>
        <p:nvSpPr>
          <p:cNvPr id="6" name="Alt Bilgi Yer Tutucusu 5">
            <a:extLst>
              <a:ext uri="{FF2B5EF4-FFF2-40B4-BE49-F238E27FC236}">
                <a16:creationId xmlns:a16="http://schemas.microsoft.com/office/drawing/2014/main" id="{AED6B93B-C865-4437-B67A-2437ACB4F14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BFF85B3-7295-441A-BE9D-F8687AF26346}"/>
              </a:ext>
            </a:extLst>
          </p:cNvPr>
          <p:cNvSpPr>
            <a:spLocks noGrp="1"/>
          </p:cNvSpPr>
          <p:nvPr>
            <p:ph type="sldNum" sz="quarter" idx="12"/>
          </p:nvPr>
        </p:nvSpPr>
        <p:spPr/>
        <p:txBody>
          <a:bodyPr/>
          <a:lstStyle/>
          <a:p>
            <a:fld id="{4A22DBA3-5B8B-40E3-A0F0-24033EA53D93}" type="slidenum">
              <a:rPr lang="tr-TR" smtClean="0"/>
              <a:pPr/>
              <a:t>‹#›</a:t>
            </a:fld>
            <a:endParaRPr lang="tr-TR"/>
          </a:p>
        </p:txBody>
      </p:sp>
    </p:spTree>
    <p:extLst>
      <p:ext uri="{BB962C8B-B14F-4D97-AF65-F5344CB8AC3E}">
        <p14:creationId xmlns:p14="http://schemas.microsoft.com/office/powerpoint/2010/main" val="3681755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CBD7150-8989-4335-BEAB-9099077E3E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4B2CE8B-34CB-4CE9-B9C6-FB06858ED8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4D4478-DF67-499A-B999-E55E8C0D9F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5114F-6E5A-494C-BF39-D36BC1B6896F}" type="datetimeFigureOut">
              <a:rPr lang="tr-TR" smtClean="0"/>
              <a:pPr/>
              <a:t>28.10.2022</a:t>
            </a:fld>
            <a:endParaRPr lang="tr-TR"/>
          </a:p>
        </p:txBody>
      </p:sp>
      <p:sp>
        <p:nvSpPr>
          <p:cNvPr id="5" name="Alt Bilgi Yer Tutucusu 4">
            <a:extLst>
              <a:ext uri="{FF2B5EF4-FFF2-40B4-BE49-F238E27FC236}">
                <a16:creationId xmlns:a16="http://schemas.microsoft.com/office/drawing/2014/main" id="{69ED8E78-3DBB-40EF-80FB-8702BE74C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8A472D95-0CEE-42E0-90DE-AA0C29DBD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2DBA3-5B8B-40E3-A0F0-24033EA53D93}" type="slidenum">
              <a:rPr lang="tr-TR" smtClean="0"/>
              <a:pPr/>
              <a:t>‹#›</a:t>
            </a:fld>
            <a:endParaRPr lang="tr-TR"/>
          </a:p>
        </p:txBody>
      </p:sp>
    </p:spTree>
    <p:extLst>
      <p:ext uri="{BB962C8B-B14F-4D97-AF65-F5344CB8AC3E}">
        <p14:creationId xmlns:p14="http://schemas.microsoft.com/office/powerpoint/2010/main" val="2935887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64CB536-5136-4131-8A01-A22BA8AF0BB7}"/>
              </a:ext>
            </a:extLst>
          </p:cNvPr>
          <p:cNvSpPr>
            <a:spLocks noGrp="1"/>
          </p:cNvSpPr>
          <p:nvPr>
            <p:ph type="subTitle" idx="1"/>
          </p:nvPr>
        </p:nvSpPr>
        <p:spPr>
          <a:xfrm>
            <a:off x="1524000" y="3975100"/>
            <a:ext cx="9144000" cy="1563890"/>
          </a:xfrm>
        </p:spPr>
        <p:txBody>
          <a:bodyPr>
            <a:normAutofit/>
          </a:bodyPr>
          <a:lstStyle/>
          <a:p>
            <a:r>
              <a:rPr lang="tr-TR" dirty="0">
                <a:solidFill>
                  <a:srgbClr val="C00000"/>
                </a:solidFill>
                <a:latin typeface="Times New Roman" panose="02020603050405020304" pitchFamily="18" charset="0"/>
                <a:cs typeface="Times New Roman" panose="02020603050405020304" pitchFamily="18" charset="0"/>
              </a:rPr>
              <a:t>5. HAFTA</a:t>
            </a:r>
          </a:p>
          <a:p>
            <a:r>
              <a:rPr lang="tr-TR" dirty="0">
                <a:solidFill>
                  <a:srgbClr val="C00000"/>
                </a:solidFill>
                <a:latin typeface="Times New Roman" panose="02020603050405020304" pitchFamily="18" charset="0"/>
                <a:cs typeface="Times New Roman" panose="02020603050405020304" pitchFamily="18" charset="0"/>
              </a:rPr>
              <a:t>TÜRK DİLİNİN BUGÜNKÜ DURUMU VE YAYILMA ALANLARI </a:t>
            </a:r>
          </a:p>
        </p:txBody>
      </p:sp>
      <p:pic>
        <p:nvPicPr>
          <p:cNvPr id="5" name="Resim 4">
            <a:extLst>
              <a:ext uri="{FF2B5EF4-FFF2-40B4-BE49-F238E27FC236}">
                <a16:creationId xmlns:a16="http://schemas.microsoft.com/office/drawing/2014/main" id="{C9833C22-0A62-4C9B-A87A-DF863BA4EA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4045" y="1319010"/>
            <a:ext cx="6103909" cy="2283028"/>
          </a:xfrm>
          <a:prstGeom prst="rect">
            <a:avLst/>
          </a:prstGeom>
        </p:spPr>
      </p:pic>
    </p:spTree>
    <p:extLst>
      <p:ext uri="{BB962C8B-B14F-4D97-AF65-F5344CB8AC3E}">
        <p14:creationId xmlns:p14="http://schemas.microsoft.com/office/powerpoint/2010/main" val="2752310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7285E32-89CB-417B-A274-01F00EF8C676}"/>
              </a:ext>
            </a:extLst>
          </p:cNvPr>
          <p:cNvSpPr>
            <a:spLocks noGrp="1"/>
          </p:cNvSpPr>
          <p:nvPr>
            <p:ph idx="1"/>
          </p:nvPr>
        </p:nvSpPr>
        <p:spPr>
          <a:xfrm>
            <a:off x="838200" y="861237"/>
            <a:ext cx="10515600" cy="5315726"/>
          </a:xfrm>
        </p:spPr>
        <p:txBody>
          <a:bodyPr/>
          <a:lstStyle/>
          <a:p>
            <a:pPr marL="758825" indent="0">
              <a:buNone/>
            </a:pPr>
            <a:r>
              <a:rPr lang="tr-TR" altLang="tr-TR" sz="3600" b="1" dirty="0">
                <a:latin typeface="Verdana" panose="020B0604030504040204" pitchFamily="34" charset="0"/>
              </a:rPr>
              <a:t>	</a:t>
            </a:r>
            <a:r>
              <a:rPr lang="tr-TR" altLang="tr-TR" b="1" dirty="0">
                <a:latin typeface="Times New Roman" panose="02020603050405020304" pitchFamily="18" charset="0"/>
                <a:cs typeface="Times New Roman" panose="02020603050405020304" pitchFamily="18" charset="0"/>
              </a:rPr>
              <a:t>	B. DOĞU TÜRKLÜĞÜ</a:t>
            </a:r>
          </a:p>
          <a:p>
            <a:pPr marL="758825" indent="0" algn="just">
              <a:lnSpc>
                <a:spcPct val="150000"/>
              </a:lnSpc>
              <a:buNone/>
            </a:pPr>
            <a:r>
              <a:rPr lang="tr-TR" altLang="tr-TR" sz="3200" dirty="0">
                <a:latin typeface="Times New Roman" panose="02020603050405020304" pitchFamily="18" charset="0"/>
                <a:cs typeface="Times New Roman" panose="02020603050405020304" pitchFamily="18" charset="0"/>
              </a:rPr>
              <a:t> </a:t>
            </a:r>
            <a:r>
              <a:rPr lang="tr-TR" altLang="tr-TR" dirty="0">
                <a:latin typeface="Times New Roman" panose="02020603050405020304" pitchFamily="18" charset="0"/>
                <a:cs typeface="Times New Roman" panose="02020603050405020304" pitchFamily="18" charset="0"/>
              </a:rPr>
              <a:t>1. Batı  Türkistan Türkleri  (Türkmen, Özbek, Karakalpak, Kazak ve Kırgız Türkleri)</a:t>
            </a:r>
          </a:p>
          <a:p>
            <a:pPr marL="758825" indent="0" algn="just">
              <a:lnSpc>
                <a:spcPct val="150000"/>
              </a:lnSpc>
              <a:buNone/>
            </a:pPr>
            <a:r>
              <a:rPr lang="tr-TR" altLang="tr-TR" dirty="0">
                <a:latin typeface="Times New Roman" panose="02020603050405020304" pitchFamily="18" charset="0"/>
                <a:cs typeface="Times New Roman" panose="02020603050405020304" pitchFamily="18" charset="0"/>
              </a:rPr>
              <a:t> 2. Doğu Türkistan Türkleri (Uygur ve Kazak Türkleri)</a:t>
            </a:r>
          </a:p>
          <a:p>
            <a:pPr marL="0" indent="0">
              <a:buNone/>
            </a:pPr>
            <a:endParaRPr lang="tr-TR" dirty="0"/>
          </a:p>
        </p:txBody>
      </p:sp>
    </p:spTree>
    <p:extLst>
      <p:ext uri="{BB962C8B-B14F-4D97-AF65-F5344CB8AC3E}">
        <p14:creationId xmlns:p14="http://schemas.microsoft.com/office/powerpoint/2010/main" val="4158429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4784599-3692-40C8-88C7-42BEF8FBE6AF}"/>
              </a:ext>
            </a:extLst>
          </p:cNvPr>
          <p:cNvSpPr>
            <a:spLocks noGrp="1"/>
          </p:cNvSpPr>
          <p:nvPr>
            <p:ph idx="1"/>
          </p:nvPr>
        </p:nvSpPr>
        <p:spPr>
          <a:xfrm>
            <a:off x="838200" y="797442"/>
            <a:ext cx="10515600" cy="5379521"/>
          </a:xfrm>
        </p:spPr>
        <p:txBody>
          <a:bodyPr/>
          <a:lstStyle/>
          <a:p>
            <a:pPr indent="0">
              <a:lnSpc>
                <a:spcPct val="150000"/>
              </a:lnSpc>
              <a:buNone/>
            </a:pPr>
            <a:r>
              <a:rPr lang="tr-TR" altLang="tr-TR" b="1" dirty="0">
                <a:latin typeface="Verdana" panose="020B0604030504040204" pitchFamily="34" charset="0"/>
              </a:rPr>
              <a:t>	</a:t>
            </a:r>
            <a:r>
              <a:rPr lang="tr-TR" altLang="tr-TR" b="1" dirty="0">
                <a:latin typeface="Times New Roman" panose="02020603050405020304" pitchFamily="18" charset="0"/>
                <a:cs typeface="Times New Roman" panose="02020603050405020304" pitchFamily="18" charset="0"/>
              </a:rPr>
              <a:t>	C. KUZEY TÜRKLÜĞÜ</a:t>
            </a:r>
          </a:p>
          <a:p>
            <a:pPr marL="1235075" lvl="1" indent="-88900">
              <a:lnSpc>
                <a:spcPct val="150000"/>
              </a:lnSpc>
              <a:buFontTx/>
              <a:buNone/>
            </a:pPr>
            <a:r>
              <a:rPr lang="tr-TR" altLang="tr-TR" sz="2400" dirty="0">
                <a:latin typeface="Times New Roman" panose="02020603050405020304" pitchFamily="18" charset="0"/>
                <a:cs typeface="Times New Roman" panose="02020603050405020304" pitchFamily="18" charset="0"/>
              </a:rPr>
              <a:t>1. Sibirya Türkleri (Yakutlar)</a:t>
            </a:r>
          </a:p>
          <a:p>
            <a:pPr marL="1235075" lvl="1" indent="-88900">
              <a:lnSpc>
                <a:spcPct val="150000"/>
              </a:lnSpc>
              <a:buFontTx/>
              <a:buNone/>
            </a:pPr>
            <a:r>
              <a:rPr lang="tr-TR" altLang="tr-TR" sz="2400" dirty="0">
                <a:latin typeface="Times New Roman" panose="02020603050405020304" pitchFamily="18" charset="0"/>
                <a:cs typeface="Times New Roman" panose="02020603050405020304" pitchFamily="18" charset="0"/>
              </a:rPr>
              <a:t>2. Abakan Türkleri (Tuvalar ve Hakaslar)</a:t>
            </a:r>
          </a:p>
          <a:p>
            <a:pPr marL="1235075" lvl="1" indent="-88900">
              <a:lnSpc>
                <a:spcPct val="150000"/>
              </a:lnSpc>
              <a:buFontTx/>
              <a:buNone/>
            </a:pPr>
            <a:r>
              <a:rPr lang="tr-TR" altLang="tr-TR" sz="2400" dirty="0">
                <a:latin typeface="Times New Roman" panose="02020603050405020304" pitchFamily="18" charset="0"/>
                <a:cs typeface="Times New Roman" panose="02020603050405020304" pitchFamily="18" charset="0"/>
              </a:rPr>
              <a:t>3. Altay Türkleri</a:t>
            </a:r>
          </a:p>
          <a:p>
            <a:pPr marL="1235075" lvl="1" indent="-88900">
              <a:lnSpc>
                <a:spcPct val="150000"/>
              </a:lnSpc>
              <a:buFontTx/>
              <a:buNone/>
            </a:pPr>
            <a:r>
              <a:rPr lang="tr-TR" altLang="tr-TR" sz="2400" dirty="0">
                <a:latin typeface="Times New Roman" panose="02020603050405020304" pitchFamily="18" charset="0"/>
                <a:cs typeface="Times New Roman" panose="02020603050405020304" pitchFamily="18" charset="0"/>
              </a:rPr>
              <a:t>4. İdil-Ural Türkleri (Kazan ve Batı Sibirya Tatarları, Başkurtlar, Çuvaşlar</a:t>
            </a:r>
          </a:p>
          <a:p>
            <a:pPr marL="1235075" lvl="1" indent="-88900">
              <a:lnSpc>
                <a:spcPct val="150000"/>
              </a:lnSpc>
              <a:buFontTx/>
              <a:buNone/>
            </a:pPr>
            <a:r>
              <a:rPr lang="tr-TR" altLang="tr-TR" sz="2400" dirty="0">
                <a:latin typeface="Times New Roman" panose="02020603050405020304" pitchFamily="18" charset="0"/>
                <a:cs typeface="Times New Roman" panose="02020603050405020304" pitchFamily="18" charset="0"/>
              </a:rPr>
              <a:t>5. Kafkas Türkleri (Karaçay, Malkar, Nogay ve Kumuk Türkleri)</a:t>
            </a:r>
          </a:p>
          <a:p>
            <a:pPr marL="1235075" lvl="1" indent="-88900">
              <a:lnSpc>
                <a:spcPct val="150000"/>
              </a:lnSpc>
              <a:buFontTx/>
              <a:buNone/>
            </a:pPr>
            <a:r>
              <a:rPr lang="tr-TR" altLang="tr-TR" sz="2400" dirty="0">
                <a:latin typeface="Times New Roman" panose="02020603050405020304" pitchFamily="18" charset="0"/>
                <a:cs typeface="Times New Roman" panose="02020603050405020304" pitchFamily="18" charset="0"/>
              </a:rPr>
              <a:t>6. Kırım Türkleri</a:t>
            </a:r>
          </a:p>
          <a:p>
            <a:pPr marL="1235075" lvl="1" indent="-88900">
              <a:lnSpc>
                <a:spcPct val="150000"/>
              </a:lnSpc>
              <a:buFontTx/>
              <a:buNone/>
            </a:pPr>
            <a:r>
              <a:rPr lang="tr-TR" altLang="tr-TR" sz="2400" dirty="0">
                <a:latin typeface="Times New Roman" panose="02020603050405020304" pitchFamily="18" charset="0"/>
                <a:cs typeface="Times New Roman" panose="02020603050405020304" pitchFamily="18" charset="0"/>
              </a:rPr>
              <a:t>7. Karay Türkleri</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533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6">
            <a:extLst>
              <a:ext uri="{FF2B5EF4-FFF2-40B4-BE49-F238E27FC236}">
                <a16:creationId xmlns:a16="http://schemas.microsoft.com/office/drawing/2014/main" id="{02813FFA-D9F4-4C5D-9302-4D44DB362CA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250" y="112888"/>
            <a:ext cx="11933499" cy="676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2121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8E04420A-5EBD-BBCE-137B-9CA5D6223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264678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DE93001-F6B5-4289-A762-B62AE1A14DE6}"/>
              </a:ext>
            </a:extLst>
          </p:cNvPr>
          <p:cNvSpPr>
            <a:spLocks noGrp="1"/>
          </p:cNvSpPr>
          <p:nvPr>
            <p:ph idx="1"/>
          </p:nvPr>
        </p:nvSpPr>
        <p:spPr>
          <a:xfrm>
            <a:off x="714022" y="561270"/>
            <a:ext cx="10515600" cy="5681486"/>
          </a:xfrm>
        </p:spPr>
        <p:txBody>
          <a:bodyPr/>
          <a:lstStyle/>
          <a:p>
            <a:pPr marL="0" indent="0">
              <a:buNone/>
            </a:pPr>
            <a:r>
              <a:rPr lang="tr-TR" altLang="tr-TR" sz="2800" dirty="0">
                <a:latin typeface="Verdana" panose="020B0604030504040204" pitchFamily="34" charset="0"/>
              </a:rPr>
              <a:t>	</a:t>
            </a:r>
            <a:r>
              <a:rPr lang="tr-TR" altLang="tr-TR" sz="2800" b="1" dirty="0">
                <a:latin typeface="Times New Roman" panose="02020603050405020304" pitchFamily="18" charset="0"/>
                <a:cs typeface="Times New Roman" panose="02020603050405020304" pitchFamily="18" charset="0"/>
              </a:rPr>
              <a:t>TÜRKÇENİN BUGÜNKÜ YAZI DİLLERİ</a:t>
            </a:r>
          </a:p>
          <a:p>
            <a:pPr marL="0" indent="0" algn="just">
              <a:buNone/>
            </a:pPr>
            <a:r>
              <a:rPr lang="tr-TR" sz="2400" dirty="0">
                <a:latin typeface="Times New Roman" panose="02020603050405020304" pitchFamily="18" charset="0"/>
                <a:cs typeface="Times New Roman" panose="02020603050405020304" pitchFamily="18" charset="0"/>
              </a:rPr>
              <a:t>Bir dilin </a:t>
            </a:r>
            <a:r>
              <a:rPr lang="tr-TR" sz="2400" b="1" dirty="0">
                <a:latin typeface="Times New Roman" panose="02020603050405020304" pitchFamily="18" charset="0"/>
                <a:cs typeface="Times New Roman" panose="02020603050405020304" pitchFamily="18" charset="0"/>
              </a:rPr>
              <a:t>konuşma dili </a:t>
            </a:r>
            <a:r>
              <a:rPr lang="tr-TR" sz="2400" dirty="0">
                <a:latin typeface="Times New Roman" panose="02020603050405020304" pitchFamily="18" charset="0"/>
                <a:cs typeface="Times New Roman" panose="02020603050405020304" pitchFamily="18" charset="0"/>
              </a:rPr>
              <a:t>ve </a:t>
            </a:r>
            <a:r>
              <a:rPr lang="tr-TR" sz="2400" b="1" dirty="0">
                <a:latin typeface="Times New Roman" panose="02020603050405020304" pitchFamily="18" charset="0"/>
                <a:cs typeface="Times New Roman" panose="02020603050405020304" pitchFamily="18" charset="0"/>
              </a:rPr>
              <a:t>yazı dili </a:t>
            </a:r>
            <a:r>
              <a:rPr lang="tr-TR" sz="2400" dirty="0">
                <a:latin typeface="Times New Roman" panose="02020603050405020304" pitchFamily="18" charset="0"/>
                <a:cs typeface="Times New Roman" panose="02020603050405020304" pitchFamily="18" charset="0"/>
              </a:rPr>
              <a:t>olmak üzere iki farklı biçimi vardır.</a:t>
            </a:r>
          </a:p>
          <a:p>
            <a:pPr marL="0" indent="0" algn="just">
              <a:buNone/>
            </a:pPr>
            <a:r>
              <a:rPr lang="tr-TR" sz="2400" b="1" dirty="0">
                <a:latin typeface="Times New Roman" panose="02020603050405020304" pitchFamily="18" charset="0"/>
                <a:cs typeface="Times New Roman" panose="02020603050405020304" pitchFamily="18" charset="0"/>
              </a:rPr>
              <a:t>Konuşma dili: </a:t>
            </a:r>
            <a:r>
              <a:rPr lang="tr-TR" sz="2400" dirty="0">
                <a:latin typeface="Times New Roman" panose="02020603050405020304" pitchFamily="18" charset="0"/>
                <a:cs typeface="Times New Roman" panose="02020603050405020304" pitchFamily="18" charset="0"/>
              </a:rPr>
              <a:t>Günlük hayatta iletişim kurmak için konuşurken kullanılan, dilin en doğal yönüdür. Cümlenin kurallı olup olmadığına, söyleyişe, ses özelliklerine pek dikkat edilmez. Bu sebeple zamanla bölgeden bölgeye değişen bazı söyleyiş, ses ve kelime farklılıkları ortaya çıkar.  Bu farklılıkların tarihî süreçte bölgelere geçirdiği maceradan o dilin lehçeleri ortaya çıkar.</a:t>
            </a:r>
          </a:p>
          <a:p>
            <a:pPr marL="0" indent="0" algn="just">
              <a:buNone/>
            </a:pPr>
            <a:endParaRPr lang="tr-TR" sz="2400" dirty="0">
              <a:latin typeface="Times New Roman" panose="02020603050405020304" pitchFamily="18" charset="0"/>
              <a:cs typeface="Times New Roman" panose="02020603050405020304" pitchFamily="18" charset="0"/>
            </a:endParaRPr>
          </a:p>
          <a:p>
            <a:pPr marL="0" indent="0" algn="just">
              <a:buNone/>
            </a:pPr>
            <a:r>
              <a:rPr lang="tr-TR" sz="2400" b="1" dirty="0">
                <a:latin typeface="Times New Roman" panose="02020603050405020304" pitchFamily="18" charset="0"/>
                <a:cs typeface="Times New Roman" panose="02020603050405020304" pitchFamily="18" charset="0"/>
              </a:rPr>
              <a:t>Lehçe: </a:t>
            </a:r>
            <a:r>
              <a:rPr lang="tr-TR" sz="2400" dirty="0">
                <a:latin typeface="Times New Roman" panose="02020603050405020304" pitchFamily="18" charset="0"/>
                <a:cs typeface="Times New Roman" panose="02020603050405020304" pitchFamily="18" charset="0"/>
              </a:rPr>
              <a:t>Bir dilin değişik bölgelerde aynı dil grubuna dâhil kişiler tarafından konuşulan değişik biçimidir. Bir dilin tarihî dönemlerinde ayrılmış, uzak bölgelerde konuşulan, önemli ses ve şekil ayrılıkları gösteren kollarına Lehçe denir. Türkçe, diğer pek çok dile göre oldukça geniş bir coğrafyada hareketli bir macera geçirdiği için yirmi kadar lehçesi olan bir dildir.</a:t>
            </a:r>
          </a:p>
          <a:p>
            <a:pPr marL="0" indent="0" algn="just">
              <a:buNone/>
            </a:pPr>
            <a:endParaRPr lang="tr-TR" dirty="0">
              <a:latin typeface="Times New Roman" panose="02020603050405020304" pitchFamily="18" charset="0"/>
              <a:cs typeface="Times New Roman" panose="02020603050405020304" pitchFamily="18" charset="0"/>
            </a:endParaRPr>
          </a:p>
          <a:p>
            <a:pPr marL="0" indent="0">
              <a:buNone/>
            </a:pPr>
            <a:endParaRPr lang="tr-TR" dirty="0"/>
          </a:p>
        </p:txBody>
      </p:sp>
    </p:spTree>
    <p:extLst>
      <p:ext uri="{BB962C8B-B14F-4D97-AF65-F5344CB8AC3E}">
        <p14:creationId xmlns:p14="http://schemas.microsoft.com/office/powerpoint/2010/main" val="1193603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853EF76-B6BA-47DC-BDBF-76B652BA576B}"/>
              </a:ext>
            </a:extLst>
          </p:cNvPr>
          <p:cNvSpPr>
            <a:spLocks noGrp="1"/>
          </p:cNvSpPr>
          <p:nvPr>
            <p:ph idx="1"/>
          </p:nvPr>
        </p:nvSpPr>
        <p:spPr>
          <a:xfrm>
            <a:off x="838200" y="587022"/>
            <a:ext cx="10515600" cy="5589941"/>
          </a:xfrm>
        </p:spPr>
        <p:txBody>
          <a:bodyPr>
            <a:normAutofit lnSpcReduction="10000"/>
          </a:bodyPr>
          <a:lstStyle/>
          <a:p>
            <a:pPr marL="0" indent="0" algn="just">
              <a:buNone/>
            </a:pPr>
            <a:r>
              <a:rPr lang="tr-TR" sz="2400" dirty="0">
                <a:latin typeface="Times New Roman" panose="02020603050405020304" pitchFamily="18" charset="0"/>
                <a:cs typeface="Times New Roman" panose="02020603050405020304" pitchFamily="18" charset="0"/>
              </a:rPr>
              <a:t>Türkçenin uzak lehçeleri olan </a:t>
            </a:r>
            <a:r>
              <a:rPr lang="tr-TR" sz="2400" b="1" dirty="0">
                <a:latin typeface="Times New Roman" panose="02020603050405020304" pitchFamily="18" charset="0"/>
                <a:cs typeface="Times New Roman" panose="02020603050405020304" pitchFamily="18" charset="0"/>
              </a:rPr>
              <a:t>Yakutça</a:t>
            </a:r>
            <a:r>
              <a:rPr lang="tr-TR" sz="2400" dirty="0">
                <a:latin typeface="Times New Roman" panose="02020603050405020304" pitchFamily="18" charset="0"/>
                <a:cs typeface="Times New Roman" panose="02020603050405020304" pitchFamily="18" charset="0"/>
              </a:rPr>
              <a:t> ve </a:t>
            </a:r>
            <a:r>
              <a:rPr lang="tr-TR" sz="2400" b="1" dirty="0">
                <a:latin typeface="Times New Roman" panose="02020603050405020304" pitchFamily="18" charset="0"/>
                <a:cs typeface="Times New Roman" panose="02020603050405020304" pitchFamily="18" charset="0"/>
              </a:rPr>
              <a:t>Çuvaşça</a:t>
            </a:r>
            <a:r>
              <a:rPr lang="tr-TR" sz="2400" dirty="0">
                <a:latin typeface="Times New Roman" panose="02020603050405020304" pitchFamily="18" charset="0"/>
                <a:cs typeface="Times New Roman" panose="02020603050405020304" pitchFamily="18" charset="0"/>
              </a:rPr>
              <a:t> bugünkü Türk lehçeleriyle –ayrı birer dil olduklarını düşündürecek kadar- büyük farklılıklar gösterirler.  Türkmence, Özbekçe, Kazakça vb. Türkçenin bugünkü lehçelerindendir.</a:t>
            </a:r>
          </a:p>
          <a:p>
            <a:pPr marL="0" indent="0" algn="just">
              <a:buNone/>
            </a:pPr>
            <a:r>
              <a:rPr lang="tr-TR" sz="2400" b="1" dirty="0">
                <a:latin typeface="Times New Roman" panose="02020603050405020304" pitchFamily="18" charset="0"/>
                <a:cs typeface="Times New Roman" panose="02020603050405020304" pitchFamily="18" charset="0"/>
              </a:rPr>
              <a:t>Türkçenin Lehçeleri çeşitli özelliklerine göre üç ana grupta değerlendirilebilir:</a:t>
            </a:r>
          </a:p>
          <a:p>
            <a:pPr marL="457200" indent="-457200" algn="just">
              <a:buAutoNum type="alphaLcParenR"/>
            </a:pPr>
            <a:r>
              <a:rPr lang="tr-TR" sz="2400" dirty="0">
                <a:latin typeface="Times New Roman" panose="02020603050405020304" pitchFamily="18" charset="0"/>
                <a:cs typeface="Times New Roman" panose="02020603050405020304" pitchFamily="18" charset="0"/>
              </a:rPr>
              <a:t>Oğuz-Türkmen grubu (Güney-Batı Türkçesi)</a:t>
            </a:r>
          </a:p>
          <a:p>
            <a:pPr marL="457200" indent="-457200" algn="just">
              <a:buAutoNum type="alphaLcParenR"/>
            </a:pPr>
            <a:r>
              <a:rPr lang="tr-TR" sz="2400" dirty="0">
                <a:latin typeface="Times New Roman" panose="02020603050405020304" pitchFamily="18" charset="0"/>
                <a:cs typeface="Times New Roman" panose="02020603050405020304" pitchFamily="18" charset="0"/>
              </a:rPr>
              <a:t>Kıpçak grubu (Kuzey-Batı Türkçesi)</a:t>
            </a:r>
          </a:p>
          <a:p>
            <a:pPr marL="457200" indent="-457200" algn="just">
              <a:buAutoNum type="alphaLcParenR"/>
            </a:pPr>
            <a:r>
              <a:rPr lang="tr-TR" sz="2400" dirty="0">
                <a:latin typeface="Times New Roman" panose="02020603050405020304" pitchFamily="18" charset="0"/>
                <a:cs typeface="Times New Roman" panose="02020603050405020304" pitchFamily="18" charset="0"/>
              </a:rPr>
              <a:t>Karluk grubu (Kuzey-Doğu Türkçesi)</a:t>
            </a:r>
          </a:p>
          <a:p>
            <a:pPr marL="0" indent="0" algn="just">
              <a:buNone/>
            </a:pPr>
            <a:endParaRPr lang="tr-TR" sz="2400" dirty="0">
              <a:latin typeface="Times New Roman" panose="02020603050405020304" pitchFamily="18" charset="0"/>
              <a:cs typeface="Times New Roman" panose="02020603050405020304" pitchFamily="18" charset="0"/>
            </a:endParaRPr>
          </a:p>
          <a:p>
            <a:pPr marL="0" indent="0" algn="just">
              <a:buNone/>
            </a:pPr>
            <a:r>
              <a:rPr lang="tr-TR" sz="2400" dirty="0">
                <a:latin typeface="Times New Roman" panose="02020603050405020304" pitchFamily="18" charset="0"/>
                <a:cs typeface="Times New Roman" panose="02020603050405020304" pitchFamily="18" charset="0"/>
              </a:rPr>
              <a:t>Aynı gruptaki lehçeleri konuşanlar birbirleriyle daha kolay anlaşabilirler. Türkiye Türkçesi ve Azerbaycan Türkçesi Oğuz grubu lehçelerinden oldukları için bu lehçeleri konuşanlar kolaylıkla anlaşabilirler.</a:t>
            </a:r>
          </a:p>
          <a:p>
            <a:pPr marL="0" indent="0" algn="just">
              <a:buNone/>
            </a:pPr>
            <a:endParaRPr lang="tr-TR" sz="2400" dirty="0">
              <a:latin typeface="Times New Roman" panose="02020603050405020304" pitchFamily="18" charset="0"/>
              <a:cs typeface="Times New Roman" panose="02020603050405020304" pitchFamily="18" charset="0"/>
            </a:endParaRPr>
          </a:p>
          <a:p>
            <a:pPr marL="0" indent="0" algn="just">
              <a:buNone/>
            </a:pPr>
            <a:r>
              <a:rPr lang="tr-TR" sz="2400" b="1" dirty="0">
                <a:latin typeface="Times New Roman" panose="02020603050405020304" pitchFamily="18" charset="0"/>
                <a:cs typeface="Times New Roman" panose="02020603050405020304" pitchFamily="18" charset="0"/>
              </a:rPr>
              <a:t>Şive</a:t>
            </a:r>
            <a:r>
              <a:rPr lang="tr-TR" sz="2400" dirty="0">
                <a:latin typeface="Times New Roman" panose="02020603050405020304" pitchFamily="18" charset="0"/>
                <a:cs typeface="Times New Roman" panose="02020603050405020304" pitchFamily="18" charset="0"/>
              </a:rPr>
              <a:t>: Bugün Türkoloji’de şive terimi pek tercih edilmemektedir. Eskiden lehçe terimi yerine kullanılmıştır. Halk dilinde ise şive terimi ağız terimiyle aynı anlamda kullanılmaktadır.</a:t>
            </a:r>
          </a:p>
        </p:txBody>
      </p:sp>
    </p:spTree>
    <p:extLst>
      <p:ext uri="{BB962C8B-B14F-4D97-AF65-F5344CB8AC3E}">
        <p14:creationId xmlns:p14="http://schemas.microsoft.com/office/powerpoint/2010/main" val="762530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75BEE8D-01DF-4E41-8923-923D5CAD8497}"/>
              </a:ext>
            </a:extLst>
          </p:cNvPr>
          <p:cNvSpPr>
            <a:spLocks noGrp="1"/>
          </p:cNvSpPr>
          <p:nvPr>
            <p:ph idx="1"/>
          </p:nvPr>
        </p:nvSpPr>
        <p:spPr>
          <a:xfrm>
            <a:off x="838200" y="778933"/>
            <a:ext cx="10515600" cy="5398030"/>
          </a:xfrm>
        </p:spPr>
        <p:txBody>
          <a:bodyPr>
            <a:normAutofit/>
          </a:bodyPr>
          <a:lstStyle/>
          <a:p>
            <a:pPr marL="0" indent="0" algn="just">
              <a:buNone/>
            </a:pPr>
            <a:r>
              <a:rPr lang="tr-TR" sz="2400" b="1" dirty="0">
                <a:latin typeface="Times New Roman" panose="02020603050405020304" pitchFamily="18" charset="0"/>
                <a:cs typeface="Times New Roman" panose="02020603050405020304" pitchFamily="18" charset="0"/>
              </a:rPr>
              <a:t>Ağız: </a:t>
            </a:r>
            <a:r>
              <a:rPr lang="tr-TR" sz="2400" dirty="0">
                <a:latin typeface="Times New Roman" panose="02020603050405020304" pitchFamily="18" charset="0"/>
                <a:cs typeface="Times New Roman" panose="02020603050405020304" pitchFamily="18" charset="0"/>
              </a:rPr>
              <a:t>Bir dil veya lehçenin yakın zamanda ayrılmış, bölgeden bölgeye veya şehirden </a:t>
            </a:r>
            <a:r>
              <a:rPr lang="tr-TR" sz="2400" dirty="0" err="1">
                <a:latin typeface="Times New Roman" panose="02020603050405020304" pitchFamily="18" charset="0"/>
                <a:cs typeface="Times New Roman" panose="02020603050405020304" pitchFamily="18" charset="0"/>
              </a:rPr>
              <a:t>şehire</a:t>
            </a:r>
            <a:r>
              <a:rPr lang="tr-TR" sz="2400" dirty="0">
                <a:latin typeface="Times New Roman" panose="02020603050405020304" pitchFamily="18" charset="0"/>
                <a:cs typeface="Times New Roman" panose="02020603050405020304" pitchFamily="18" charset="0"/>
              </a:rPr>
              <a:t> sadece söyleyiş farklılıkları gösteren küçük kollarıdır. Söz konusu söyleyiş farklılıkları yazı diline yansıtılmaz.</a:t>
            </a:r>
          </a:p>
          <a:p>
            <a:pPr marL="0" indent="0" algn="just">
              <a:buNone/>
            </a:pPr>
            <a:r>
              <a:rPr lang="tr-TR" sz="2400" dirty="0">
                <a:latin typeface="Times New Roman" panose="02020603050405020304" pitchFamily="18" charset="0"/>
                <a:cs typeface="Times New Roman" panose="02020603050405020304" pitchFamily="18" charset="0"/>
              </a:rPr>
              <a:t>Ankara şivesi, Konya lehçesi gibi adlandırmalar yanlıştır. Bunların doğrusu Ankara ağzı, Konya ağzı şeklindedir.</a:t>
            </a:r>
          </a:p>
          <a:p>
            <a:pPr marL="0" indent="0" algn="just">
              <a:buNone/>
            </a:pPr>
            <a:endParaRPr lang="tr-TR" sz="2400" dirty="0">
              <a:latin typeface="Times New Roman" panose="02020603050405020304" pitchFamily="18" charset="0"/>
              <a:cs typeface="Times New Roman" panose="02020603050405020304" pitchFamily="18" charset="0"/>
            </a:endParaRPr>
          </a:p>
          <a:p>
            <a:pPr marL="0" indent="0" algn="just">
              <a:buNone/>
            </a:pPr>
            <a:r>
              <a:rPr lang="tr-TR" sz="2400" b="1" dirty="0">
                <a:latin typeface="Times New Roman" panose="02020603050405020304" pitchFamily="18" charset="0"/>
                <a:cs typeface="Times New Roman" panose="02020603050405020304" pitchFamily="18" charset="0"/>
              </a:rPr>
              <a:t>Yazı Dili</a:t>
            </a:r>
            <a:r>
              <a:rPr lang="tr-TR" sz="2400" dirty="0">
                <a:latin typeface="Times New Roman" panose="02020603050405020304" pitchFamily="18" charset="0"/>
                <a:cs typeface="Times New Roman" panose="02020603050405020304" pitchFamily="18" charset="0"/>
              </a:rPr>
              <a:t>: Yazıda kullanılan ortak dildir. Edebiyat, kültür, sanat dilidir. Dilde birliği, anlaşma kolaylığını sağlamak için kullanılan kitap dilidir. Konuşma dili şehirlere bölgelere göre farklılıklar gösterebilir ama yazı dili okuma yazmada kullanılan ortak dildir.</a:t>
            </a:r>
          </a:p>
          <a:p>
            <a:pPr marL="0" indent="0" algn="just">
              <a:buNone/>
            </a:pPr>
            <a:r>
              <a:rPr lang="tr-TR" sz="2400" dirty="0">
                <a:latin typeface="Times New Roman" panose="02020603050405020304" pitchFamily="18" charset="0"/>
                <a:cs typeface="Times New Roman" panose="02020603050405020304" pitchFamily="18" charset="0"/>
              </a:rPr>
              <a:t>Türk dili derslerinin amaçlarından biri de konuşma diliyle yazı dilini birbirine yaklaştırmaktır. Aydın bir kişi sözlü iletişimde ağız özelliklerini yansıtmamalı, olabildiğince yazı dili özelliklerine bağlı kalmaya dikkat etmelidir. </a:t>
            </a:r>
          </a:p>
        </p:txBody>
      </p:sp>
    </p:spTree>
    <p:extLst>
      <p:ext uri="{BB962C8B-B14F-4D97-AF65-F5344CB8AC3E}">
        <p14:creationId xmlns:p14="http://schemas.microsoft.com/office/powerpoint/2010/main" val="4275347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2246FB9-5B6D-4BC8-B8BC-68441DA1388C}"/>
              </a:ext>
            </a:extLst>
          </p:cNvPr>
          <p:cNvSpPr>
            <a:spLocks noGrp="1"/>
          </p:cNvSpPr>
          <p:nvPr>
            <p:ph idx="1"/>
          </p:nvPr>
        </p:nvSpPr>
        <p:spPr>
          <a:xfrm>
            <a:off x="769189" y="614412"/>
            <a:ext cx="10515600" cy="5380946"/>
          </a:xfrm>
        </p:spPr>
        <p:txBody>
          <a:bodyPr/>
          <a:lstStyle/>
          <a:p>
            <a:pPr marL="0" indent="0">
              <a:lnSpc>
                <a:spcPct val="150000"/>
              </a:lnSpc>
              <a:buNone/>
            </a:pPr>
            <a:r>
              <a:rPr lang="tr-TR" b="1" dirty="0">
                <a:latin typeface="Times New Roman" panose="02020603050405020304" pitchFamily="18" charset="0"/>
                <a:cs typeface="Times New Roman" panose="02020603050405020304" pitchFamily="18" charset="0"/>
              </a:rPr>
              <a:t>Türkçenin bugünkü yazı dilleri (Çağdaş Türk Lehçeleri):</a:t>
            </a:r>
          </a:p>
          <a:p>
            <a:pPr marL="457200" indent="-457200">
              <a:lnSpc>
                <a:spcPct val="150000"/>
              </a:lnSpc>
              <a:buAutoNum type="alphaUcPeriod"/>
            </a:pPr>
            <a:r>
              <a:rPr lang="tr-TR" b="1" dirty="0">
                <a:latin typeface="Times New Roman" panose="02020603050405020304" pitchFamily="18" charset="0"/>
                <a:cs typeface="Times New Roman" panose="02020603050405020304" pitchFamily="18" charset="0"/>
              </a:rPr>
              <a:t>Batı Türkçesi (Güney-Batı Türkçesi, Oğuz Grubu Lehçeler)</a:t>
            </a:r>
          </a:p>
          <a:p>
            <a:pPr marL="0" indent="0">
              <a:lnSpc>
                <a:spcPct val="150000"/>
              </a:lnSpc>
              <a:buNone/>
            </a:pPr>
            <a:r>
              <a:rPr lang="tr-TR" sz="2400" dirty="0">
                <a:latin typeface="Times New Roman" panose="02020603050405020304" pitchFamily="18" charset="0"/>
                <a:cs typeface="Times New Roman" panose="02020603050405020304" pitchFamily="18" charset="0"/>
              </a:rPr>
              <a:t>	1. Türkiye Türkçesi </a:t>
            </a:r>
          </a:p>
          <a:p>
            <a:pPr marL="0" indent="0">
              <a:lnSpc>
                <a:spcPct val="150000"/>
              </a:lnSpc>
              <a:buNone/>
            </a:pPr>
            <a:r>
              <a:rPr lang="tr-TR" sz="2400" dirty="0">
                <a:latin typeface="Times New Roman" panose="02020603050405020304" pitchFamily="18" charset="0"/>
                <a:cs typeface="Times New Roman" panose="02020603050405020304" pitchFamily="18" charset="0"/>
              </a:rPr>
              <a:t>	2. Gagavuz Türkçesi</a:t>
            </a:r>
          </a:p>
          <a:p>
            <a:pPr marL="0" indent="0">
              <a:lnSpc>
                <a:spcPct val="150000"/>
              </a:lnSpc>
              <a:buNone/>
            </a:pPr>
            <a:r>
              <a:rPr lang="tr-TR" sz="2400" dirty="0">
                <a:latin typeface="Times New Roman" panose="02020603050405020304" pitchFamily="18" charset="0"/>
                <a:cs typeface="Times New Roman" panose="02020603050405020304" pitchFamily="18" charset="0"/>
              </a:rPr>
              <a:t>	3. Azerbaycan Türkçesi</a:t>
            </a:r>
          </a:p>
          <a:p>
            <a:pPr marL="0" indent="0">
              <a:lnSpc>
                <a:spcPct val="150000"/>
              </a:lnSpc>
              <a:buNone/>
            </a:pPr>
            <a:r>
              <a:rPr lang="tr-TR" sz="2400" dirty="0">
                <a:latin typeface="Times New Roman" panose="02020603050405020304" pitchFamily="18" charset="0"/>
                <a:cs typeface="Times New Roman" panose="02020603050405020304" pitchFamily="18" charset="0"/>
              </a:rPr>
              <a:t>	4. Türkmen Türkçesi</a:t>
            </a:r>
          </a:p>
        </p:txBody>
      </p:sp>
    </p:spTree>
    <p:extLst>
      <p:ext uri="{BB962C8B-B14F-4D97-AF65-F5344CB8AC3E}">
        <p14:creationId xmlns:p14="http://schemas.microsoft.com/office/powerpoint/2010/main" val="585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34340F1-2657-4265-A3BF-F2D096CBCBA9}"/>
              </a:ext>
            </a:extLst>
          </p:cNvPr>
          <p:cNvSpPr>
            <a:spLocks noGrp="1"/>
          </p:cNvSpPr>
          <p:nvPr>
            <p:ph idx="1"/>
          </p:nvPr>
        </p:nvSpPr>
        <p:spPr>
          <a:xfrm>
            <a:off x="838200" y="787047"/>
            <a:ext cx="10515600" cy="4351338"/>
          </a:xfrm>
        </p:spPr>
        <p:txBody>
          <a:bodyPr/>
          <a:lstStyle/>
          <a:p>
            <a:pPr marL="0" indent="0">
              <a:buNone/>
            </a:pPr>
            <a:r>
              <a:rPr lang="tr-TR" b="1" dirty="0">
                <a:latin typeface="Times New Roman" panose="02020603050405020304" pitchFamily="18" charset="0"/>
                <a:cs typeface="Times New Roman" panose="02020603050405020304" pitchFamily="18" charset="0"/>
              </a:rPr>
              <a:t>B. Kuzey- Doğu Türkçesi (Doğu Türkçesi, Kıpçak Grubu Lehçeler)</a:t>
            </a:r>
          </a:p>
          <a:p>
            <a:pPr marL="457200" indent="-457200">
              <a:buAutoNum type="arabicPeriod"/>
            </a:pPr>
            <a:r>
              <a:rPr lang="tr-TR" sz="2400" dirty="0">
                <a:latin typeface="Times New Roman" panose="02020603050405020304" pitchFamily="18" charset="0"/>
                <a:cs typeface="Times New Roman" panose="02020603050405020304" pitchFamily="18" charset="0"/>
              </a:rPr>
              <a:t>Özbek Türkçesi			9. Nogay Türkçesi</a:t>
            </a:r>
          </a:p>
          <a:p>
            <a:pPr marL="457200" indent="-457200">
              <a:buAutoNum type="arabicPeriod"/>
            </a:pPr>
            <a:r>
              <a:rPr lang="tr-TR" sz="2400" dirty="0">
                <a:latin typeface="Times New Roman" panose="02020603050405020304" pitchFamily="18" charset="0"/>
                <a:cs typeface="Times New Roman" panose="02020603050405020304" pitchFamily="18" charset="0"/>
              </a:rPr>
              <a:t>Uygur Türkçesi			10. Karaçay Türkçesi</a:t>
            </a:r>
          </a:p>
          <a:p>
            <a:pPr marL="457200" indent="-457200">
              <a:buAutoNum type="arabicPeriod"/>
            </a:pPr>
            <a:r>
              <a:rPr lang="tr-TR" sz="2400" dirty="0">
                <a:latin typeface="Times New Roman" panose="02020603050405020304" pitchFamily="18" charset="0"/>
                <a:cs typeface="Times New Roman" panose="02020603050405020304" pitchFamily="18" charset="0"/>
              </a:rPr>
              <a:t>Kazak Türkçesi			11. Malkar (Balkar) Türkçesi</a:t>
            </a:r>
          </a:p>
          <a:p>
            <a:pPr marL="457200" indent="-457200">
              <a:buAutoNum type="arabicPeriod"/>
            </a:pPr>
            <a:r>
              <a:rPr lang="tr-TR" sz="2400" dirty="0">
                <a:latin typeface="Times New Roman" panose="02020603050405020304" pitchFamily="18" charset="0"/>
                <a:cs typeface="Times New Roman" panose="02020603050405020304" pitchFamily="18" charset="0"/>
              </a:rPr>
              <a:t>Karakalpak Türkçesi		12. Kumuk Türkçesi</a:t>
            </a:r>
          </a:p>
          <a:p>
            <a:pPr marL="457200" indent="-457200">
              <a:buAutoNum type="arabicPeriod"/>
            </a:pPr>
            <a:r>
              <a:rPr lang="tr-TR" sz="2400" dirty="0">
                <a:latin typeface="Times New Roman" panose="02020603050405020304" pitchFamily="18" charset="0"/>
                <a:cs typeface="Times New Roman" panose="02020603050405020304" pitchFamily="18" charset="0"/>
              </a:rPr>
              <a:t>Kazan Türkçesi			13. Altay Türkçesi</a:t>
            </a:r>
          </a:p>
          <a:p>
            <a:pPr marL="457200" indent="-457200">
              <a:buAutoNum type="arabicPeriod"/>
            </a:pPr>
            <a:r>
              <a:rPr lang="tr-TR" sz="2400" dirty="0">
                <a:latin typeface="Times New Roman" panose="02020603050405020304" pitchFamily="18" charset="0"/>
                <a:cs typeface="Times New Roman" panose="02020603050405020304" pitchFamily="18" charset="0"/>
              </a:rPr>
              <a:t>Başkurt Türkçesi			14. Hakas Türkçesi</a:t>
            </a:r>
          </a:p>
          <a:p>
            <a:pPr marL="457200" indent="-457200">
              <a:buAutoNum type="arabicPeriod"/>
            </a:pPr>
            <a:r>
              <a:rPr lang="tr-TR" sz="2400" dirty="0">
                <a:latin typeface="Times New Roman" panose="02020603050405020304" pitchFamily="18" charset="0"/>
                <a:cs typeface="Times New Roman" panose="02020603050405020304" pitchFamily="18" charset="0"/>
              </a:rPr>
              <a:t>Kırım Türkçesi			15. Tuva Türkçesi</a:t>
            </a:r>
          </a:p>
          <a:p>
            <a:pPr marL="457200" indent="-457200">
              <a:buAutoNum type="arabicPeriod"/>
            </a:pPr>
            <a:r>
              <a:rPr lang="tr-TR" sz="2400" dirty="0">
                <a:latin typeface="Times New Roman" panose="02020603050405020304" pitchFamily="18" charset="0"/>
                <a:cs typeface="Times New Roman" panose="02020603050405020304" pitchFamily="18" charset="0"/>
              </a:rPr>
              <a:t>Kırgız Türkçesi</a:t>
            </a:r>
          </a:p>
        </p:txBody>
      </p:sp>
    </p:spTree>
    <p:extLst>
      <p:ext uri="{BB962C8B-B14F-4D97-AF65-F5344CB8AC3E}">
        <p14:creationId xmlns:p14="http://schemas.microsoft.com/office/powerpoint/2010/main" val="3526050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245665D1-AE7A-4587-A154-22E4A362592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8347" t="10717" r="35775" b="16143"/>
          <a:stretch/>
        </p:blipFill>
        <p:spPr>
          <a:xfrm>
            <a:off x="688769" y="285009"/>
            <a:ext cx="10901548" cy="6032664"/>
          </a:xfrm>
        </p:spPr>
      </p:pic>
    </p:spTree>
    <p:extLst>
      <p:ext uri="{BB962C8B-B14F-4D97-AF65-F5344CB8AC3E}">
        <p14:creationId xmlns:p14="http://schemas.microsoft.com/office/powerpoint/2010/main" val="97684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E9F79663-C486-40D3-A614-15009CF090D4}"/>
              </a:ext>
            </a:extLst>
          </p:cNvPr>
          <p:cNvSpPr>
            <a:spLocks noGrp="1"/>
          </p:cNvSpPr>
          <p:nvPr>
            <p:ph type="subTitle" idx="1"/>
          </p:nvPr>
        </p:nvSpPr>
        <p:spPr>
          <a:xfrm>
            <a:off x="1498600" y="1341690"/>
            <a:ext cx="9144000" cy="3589233"/>
          </a:xfrm>
        </p:spPr>
        <p:txBody>
          <a:bodyPr>
            <a:normAutofit/>
          </a:bodyPr>
          <a:lstStyle/>
          <a:p>
            <a:pPr algn="just">
              <a:lnSpc>
                <a:spcPct val="150000"/>
              </a:lnSpc>
              <a:spcBef>
                <a:spcPts val="0"/>
              </a:spcBef>
            </a:pPr>
            <a:r>
              <a:rPr lang="tr-TR" b="1" dirty="0">
                <a:solidFill>
                  <a:srgbClr val="FF0000"/>
                </a:solidFill>
                <a:latin typeface="Times New Roman" panose="02020603050405020304" pitchFamily="18" charset="0"/>
                <a:cs typeface="Times New Roman" panose="02020603050405020304" pitchFamily="18" charset="0"/>
              </a:rPr>
              <a:t>Amaçlar:</a:t>
            </a:r>
          </a:p>
          <a:p>
            <a:pPr marL="342900" indent="-342900" algn="just">
              <a:lnSpc>
                <a:spcPct val="150000"/>
              </a:lnSpc>
              <a:spcBef>
                <a:spcPts val="0"/>
              </a:spcBef>
              <a:buFont typeface="Arial" charset="0"/>
              <a:buChar char="•"/>
            </a:pPr>
            <a:r>
              <a:rPr lang="tr-TR" dirty="0">
                <a:latin typeface="Times New Roman" panose="02020603050405020304" pitchFamily="18" charset="0"/>
                <a:cs typeface="Times New Roman" panose="02020603050405020304" pitchFamily="18" charset="0"/>
              </a:rPr>
              <a:t>Türk dilinin yayıldığı bölgeleri tanıtmak</a:t>
            </a:r>
          </a:p>
          <a:p>
            <a:pPr marL="342900" indent="-342900" algn="just">
              <a:lnSpc>
                <a:spcPct val="150000"/>
              </a:lnSpc>
              <a:spcBef>
                <a:spcPts val="0"/>
              </a:spcBef>
              <a:buFont typeface="Arial" charset="0"/>
              <a:buChar char="•"/>
            </a:pPr>
            <a:r>
              <a:rPr lang="tr-TR" dirty="0">
                <a:latin typeface="Times New Roman" panose="02020603050405020304" pitchFamily="18" charset="0"/>
                <a:cs typeface="Times New Roman" panose="02020603050405020304" pitchFamily="18" charset="0"/>
              </a:rPr>
              <a:t>Türk dilinin lehçeleri ve özellikleri hakkında genel bir alt yapı oluşturmak</a:t>
            </a:r>
          </a:p>
        </p:txBody>
      </p:sp>
    </p:spTree>
    <p:extLst>
      <p:ext uri="{BB962C8B-B14F-4D97-AF65-F5344CB8AC3E}">
        <p14:creationId xmlns:p14="http://schemas.microsoft.com/office/powerpoint/2010/main" val="3521264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D2F012FB-792D-40EF-B74A-BC08AC2264D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9375" t="11659" r="39809" b="7265"/>
          <a:stretch/>
        </p:blipFill>
        <p:spPr>
          <a:xfrm>
            <a:off x="-1240972" y="328056"/>
            <a:ext cx="12004766" cy="6201888"/>
          </a:xfrm>
        </p:spPr>
      </p:pic>
    </p:spTree>
    <p:extLst>
      <p:ext uri="{BB962C8B-B14F-4D97-AF65-F5344CB8AC3E}">
        <p14:creationId xmlns:p14="http://schemas.microsoft.com/office/powerpoint/2010/main" val="691045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42960B1E-97C6-48FE-B772-A034FAD2D63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8192" t="8533" r="33933" b="16416"/>
          <a:stretch/>
        </p:blipFill>
        <p:spPr>
          <a:xfrm>
            <a:off x="771896" y="451262"/>
            <a:ext cx="10319657" cy="5723907"/>
          </a:xfrm>
        </p:spPr>
      </p:pic>
    </p:spTree>
    <p:extLst>
      <p:ext uri="{BB962C8B-B14F-4D97-AF65-F5344CB8AC3E}">
        <p14:creationId xmlns:p14="http://schemas.microsoft.com/office/powerpoint/2010/main" val="4226593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85E04D7D-B285-4EA9-AA41-1D807095077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668" t="15902" r="30810" b="15325"/>
          <a:stretch/>
        </p:blipFill>
        <p:spPr>
          <a:xfrm>
            <a:off x="878774" y="581891"/>
            <a:ext cx="10474036" cy="4928260"/>
          </a:xfrm>
        </p:spPr>
      </p:pic>
    </p:spTree>
    <p:extLst>
      <p:ext uri="{BB962C8B-B14F-4D97-AF65-F5344CB8AC3E}">
        <p14:creationId xmlns:p14="http://schemas.microsoft.com/office/powerpoint/2010/main" val="3341363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2C0DFBF-16C0-4485-8C04-CB682A5FF73C}"/>
              </a:ext>
            </a:extLst>
          </p:cNvPr>
          <p:cNvSpPr>
            <a:spLocks noGrp="1"/>
          </p:cNvSpPr>
          <p:nvPr>
            <p:ph idx="1"/>
          </p:nvPr>
        </p:nvSpPr>
        <p:spPr>
          <a:xfrm>
            <a:off x="838200" y="538692"/>
            <a:ext cx="10515600" cy="5760508"/>
          </a:xfrm>
        </p:spPr>
        <p:txBody>
          <a:bodyPr/>
          <a:lstStyle/>
          <a:p>
            <a:pPr marL="0" indent="0" algn="just">
              <a:buNone/>
            </a:pPr>
            <a:r>
              <a:rPr lang="tr-TR" b="1" dirty="0">
                <a:latin typeface="Times New Roman" panose="02020603050405020304" pitchFamily="18" charset="0"/>
                <a:cs typeface="Times New Roman" panose="02020603050405020304" pitchFamily="18" charset="0"/>
              </a:rPr>
              <a:t>Bugünkü Türk Yazı Dillerinin Kullanıldığı Yerler:</a:t>
            </a:r>
          </a:p>
          <a:p>
            <a:pPr marL="0" indent="0" algn="just">
              <a:buNone/>
            </a:pPr>
            <a:r>
              <a:rPr lang="tr-TR" sz="2400" dirty="0">
                <a:latin typeface="Times New Roman" panose="02020603050405020304" pitchFamily="18" charset="0"/>
                <a:cs typeface="Times New Roman" panose="02020603050405020304" pitchFamily="18" charset="0"/>
              </a:rPr>
              <a:t>Türkiye Türkçesi: Türkiye, KKTC; Irak, Suriye, Yunanistan, Bulgaristan, Bosna, Hırvatistan, Makedonya, Karadağ, Sırbistan, Slovenya, Rusya’daki </a:t>
            </a:r>
            <a:r>
              <a:rPr lang="tr-TR" sz="2400" dirty="0" err="1">
                <a:latin typeface="Times New Roman" panose="02020603050405020304" pitchFamily="18" charset="0"/>
                <a:cs typeface="Times New Roman" panose="02020603050405020304" pitchFamily="18" charset="0"/>
              </a:rPr>
              <a:t>Ahıska</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Meshet</a:t>
            </a:r>
            <a:r>
              <a:rPr lang="tr-TR" sz="2400" dirty="0">
                <a:latin typeface="Times New Roman" panose="02020603050405020304" pitchFamily="18" charset="0"/>
                <a:cs typeface="Times New Roman" panose="02020603050405020304" pitchFamily="18" charset="0"/>
              </a:rPr>
              <a:t>) Türkleri arasında, Avrupa, Avustralya, ABD’deki Türk vatandaşları arasında.</a:t>
            </a:r>
          </a:p>
          <a:p>
            <a:pPr marL="0" indent="0" algn="just">
              <a:buNone/>
            </a:pPr>
            <a:endParaRPr lang="tr-TR" sz="2400" dirty="0">
              <a:latin typeface="Times New Roman" panose="02020603050405020304" pitchFamily="18" charset="0"/>
              <a:cs typeface="Times New Roman" panose="02020603050405020304" pitchFamily="18" charset="0"/>
            </a:endParaRPr>
          </a:p>
          <a:p>
            <a:pPr marL="0" indent="0" algn="just">
              <a:buNone/>
            </a:pPr>
            <a:r>
              <a:rPr lang="tr-TR" sz="2400" dirty="0">
                <a:latin typeface="Times New Roman" panose="02020603050405020304" pitchFamily="18" charset="0"/>
                <a:cs typeface="Times New Roman" panose="02020603050405020304" pitchFamily="18" charset="0"/>
              </a:rPr>
              <a:t>Gagavuz Türkçesi: Moldova, Ukrayna, Bulgaristan ve Romanya’daki Türkler arasında.</a:t>
            </a:r>
          </a:p>
          <a:p>
            <a:pPr marL="0" indent="0" algn="just">
              <a:buNone/>
            </a:pPr>
            <a:endParaRPr lang="tr-TR" sz="2400" dirty="0">
              <a:latin typeface="Times New Roman" panose="02020603050405020304" pitchFamily="18" charset="0"/>
              <a:cs typeface="Times New Roman" panose="02020603050405020304" pitchFamily="18" charset="0"/>
            </a:endParaRPr>
          </a:p>
          <a:p>
            <a:pPr marL="0" indent="0" algn="just">
              <a:buNone/>
            </a:pPr>
            <a:r>
              <a:rPr lang="tr-TR" sz="2400" dirty="0">
                <a:latin typeface="Times New Roman" panose="02020603050405020304" pitchFamily="18" charset="0"/>
                <a:cs typeface="Times New Roman" panose="02020603050405020304" pitchFamily="18" charset="0"/>
              </a:rPr>
              <a:t>Azerbaycan Türkçesi: Kuzey Azerbaycan (Azerbaycan ve Gürcistan’da), Güney Azerbaycan’da (İran’da)</a:t>
            </a:r>
          </a:p>
          <a:p>
            <a:pPr marL="0" indent="0" algn="just">
              <a:buNone/>
            </a:pPr>
            <a:endParaRPr lang="tr-TR" sz="2400" dirty="0">
              <a:latin typeface="Times New Roman" panose="02020603050405020304" pitchFamily="18" charset="0"/>
              <a:cs typeface="Times New Roman" panose="02020603050405020304" pitchFamily="18" charset="0"/>
            </a:endParaRPr>
          </a:p>
          <a:p>
            <a:pPr marL="0" indent="0" algn="just">
              <a:buNone/>
            </a:pPr>
            <a:r>
              <a:rPr lang="tr-TR" sz="2400" dirty="0">
                <a:latin typeface="Times New Roman" panose="02020603050405020304" pitchFamily="18" charset="0"/>
                <a:cs typeface="Times New Roman" panose="02020603050405020304" pitchFamily="18" charset="0"/>
              </a:rPr>
              <a:t>Türkmen Türkçesi: Türkmenistan’da, İran’ın Horasan bölgesinde, Afganistan ve Pakistan’daki Türkmenler arasında.</a:t>
            </a:r>
          </a:p>
        </p:txBody>
      </p:sp>
    </p:spTree>
    <p:extLst>
      <p:ext uri="{BB962C8B-B14F-4D97-AF65-F5344CB8AC3E}">
        <p14:creationId xmlns:p14="http://schemas.microsoft.com/office/powerpoint/2010/main" val="1494562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808124-DB87-4FA4-8D61-9C901E39806F}"/>
              </a:ext>
            </a:extLst>
          </p:cNvPr>
          <p:cNvSpPr>
            <a:spLocks noGrp="1"/>
          </p:cNvSpPr>
          <p:nvPr>
            <p:ph idx="1"/>
          </p:nvPr>
        </p:nvSpPr>
        <p:spPr>
          <a:xfrm>
            <a:off x="838200" y="835378"/>
            <a:ext cx="10515600" cy="5341585"/>
          </a:xfrm>
        </p:spPr>
        <p:txBody>
          <a:bodyPr/>
          <a:lstStyle/>
          <a:p>
            <a:pPr marL="0" indent="0">
              <a:buNone/>
            </a:pPr>
            <a:r>
              <a:rPr lang="tr-TR" sz="2400" dirty="0">
                <a:latin typeface="Times New Roman" panose="02020603050405020304" pitchFamily="18" charset="0"/>
                <a:cs typeface="Times New Roman" panose="02020603050405020304" pitchFamily="18" charset="0"/>
              </a:rPr>
              <a:t>Özbek Türkçesi:  Özbekistan’da, Afganistan ve Pakistan’daki Özbekler arasında.</a:t>
            </a:r>
          </a:p>
          <a:p>
            <a:pPr marL="0" indent="0">
              <a:buNone/>
            </a:pPr>
            <a:endParaRPr lang="tr-TR" sz="2400" dirty="0">
              <a:latin typeface="Times New Roman" panose="02020603050405020304" pitchFamily="18" charset="0"/>
              <a:cs typeface="Times New Roman" panose="02020603050405020304" pitchFamily="18" charset="0"/>
            </a:endParaRPr>
          </a:p>
          <a:p>
            <a:pPr marL="0" indent="0">
              <a:buNone/>
            </a:pPr>
            <a:r>
              <a:rPr lang="tr-TR" sz="2400" dirty="0">
                <a:latin typeface="Times New Roman" panose="02020603050405020304" pitchFamily="18" charset="0"/>
                <a:cs typeface="Times New Roman" panose="02020603050405020304" pitchFamily="18" charset="0"/>
              </a:rPr>
              <a:t>Uygur Türkçesi: Doğu Türkistan’da (Çin işgalinde), </a:t>
            </a:r>
            <a:r>
              <a:rPr lang="tr-TR" sz="2400" dirty="0" err="1">
                <a:latin typeface="Times New Roman" panose="02020603050405020304" pitchFamily="18" charset="0"/>
                <a:cs typeface="Times New Roman" panose="02020603050405020304" pitchFamily="18" charset="0"/>
              </a:rPr>
              <a:t>Kazakistandaki</a:t>
            </a:r>
            <a:r>
              <a:rPr lang="tr-TR" sz="2400" dirty="0">
                <a:latin typeface="Times New Roman" panose="02020603050405020304" pitchFamily="18" charset="0"/>
                <a:cs typeface="Times New Roman" panose="02020603050405020304" pitchFamily="18" charset="0"/>
              </a:rPr>
              <a:t> Uygur Türkleri arasında.</a:t>
            </a:r>
          </a:p>
          <a:p>
            <a:pPr marL="0" indent="0">
              <a:buNone/>
            </a:pPr>
            <a:endParaRPr lang="tr-TR" sz="2400" dirty="0">
              <a:latin typeface="Times New Roman" panose="02020603050405020304" pitchFamily="18" charset="0"/>
              <a:cs typeface="Times New Roman" panose="02020603050405020304" pitchFamily="18" charset="0"/>
            </a:endParaRPr>
          </a:p>
          <a:p>
            <a:pPr marL="0" indent="0">
              <a:buNone/>
            </a:pPr>
            <a:r>
              <a:rPr lang="tr-TR" sz="2400" dirty="0">
                <a:latin typeface="Times New Roman" panose="02020603050405020304" pitchFamily="18" charset="0"/>
                <a:cs typeface="Times New Roman" panose="02020603050405020304" pitchFamily="18" charset="0"/>
              </a:rPr>
              <a:t>Kazak Türkçesi: Kazakistan’da, Doğu Türkistan’daki Kazak Türkleri arasında.</a:t>
            </a:r>
          </a:p>
          <a:p>
            <a:pPr marL="0" indent="0">
              <a:buNone/>
            </a:pPr>
            <a:endParaRPr lang="tr-TR" sz="2400" dirty="0">
              <a:latin typeface="Times New Roman" panose="02020603050405020304" pitchFamily="18" charset="0"/>
              <a:cs typeface="Times New Roman" panose="02020603050405020304" pitchFamily="18" charset="0"/>
            </a:endParaRPr>
          </a:p>
          <a:p>
            <a:pPr marL="0" indent="0">
              <a:buNone/>
            </a:pPr>
            <a:r>
              <a:rPr lang="tr-TR" sz="2400" dirty="0">
                <a:latin typeface="Times New Roman" panose="02020603050405020304" pitchFamily="18" charset="0"/>
                <a:cs typeface="Times New Roman" panose="02020603050405020304" pitchFamily="18" charset="0"/>
              </a:rPr>
              <a:t>Kırgız Türkçesi: Kırgızistan’da, Doğu Türkistan’daki Kırgızlar arasında.</a:t>
            </a:r>
          </a:p>
          <a:p>
            <a:pPr marL="0" indent="0">
              <a:buNone/>
            </a:pPr>
            <a:endParaRPr lang="tr-TR" sz="2400" dirty="0">
              <a:latin typeface="Times New Roman" panose="02020603050405020304" pitchFamily="18" charset="0"/>
              <a:cs typeface="Times New Roman" panose="02020603050405020304" pitchFamily="18" charset="0"/>
            </a:endParaRPr>
          </a:p>
          <a:p>
            <a:pPr marL="0" indent="0">
              <a:buNone/>
            </a:pPr>
            <a:r>
              <a:rPr lang="tr-TR" sz="2400" dirty="0">
                <a:latin typeface="Times New Roman" panose="02020603050405020304" pitchFamily="18" charset="0"/>
                <a:cs typeface="Times New Roman" panose="02020603050405020304" pitchFamily="18" charset="0"/>
              </a:rPr>
              <a:t>Kazan (Tatar) Türkçesi: Tatar Muhtar Cumhuriyeti’nde.</a:t>
            </a:r>
          </a:p>
          <a:p>
            <a:pPr marL="0" indent="0">
              <a:buNone/>
            </a:pPr>
            <a:endParaRPr lang="tr-TR" sz="2400" dirty="0">
              <a:latin typeface="Times New Roman" panose="02020603050405020304" pitchFamily="18" charset="0"/>
              <a:cs typeface="Times New Roman" panose="02020603050405020304" pitchFamily="18" charset="0"/>
            </a:endParaRPr>
          </a:p>
          <a:p>
            <a:pPr marL="0" indent="0">
              <a:buNone/>
            </a:pPr>
            <a:r>
              <a:rPr lang="tr-TR" sz="2400" dirty="0">
                <a:latin typeface="Times New Roman" panose="02020603050405020304" pitchFamily="18" charset="0"/>
                <a:cs typeface="Times New Roman" panose="02020603050405020304" pitchFamily="18" charset="0"/>
              </a:rPr>
              <a:t>Başkurt Türkçesi: Başkurdistan’da.</a:t>
            </a:r>
          </a:p>
          <a:p>
            <a:pPr marL="0" indent="0">
              <a:buNone/>
            </a:pPr>
            <a:endParaRPr lang="tr-TR" dirty="0"/>
          </a:p>
        </p:txBody>
      </p:sp>
    </p:spTree>
    <p:extLst>
      <p:ext uri="{BB962C8B-B14F-4D97-AF65-F5344CB8AC3E}">
        <p14:creationId xmlns:p14="http://schemas.microsoft.com/office/powerpoint/2010/main" val="3830995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F32CA97-AB1D-4DEC-BC8B-23D196808D76}"/>
              </a:ext>
            </a:extLst>
          </p:cNvPr>
          <p:cNvSpPr>
            <a:spLocks noGrp="1"/>
          </p:cNvSpPr>
          <p:nvPr>
            <p:ph idx="1"/>
          </p:nvPr>
        </p:nvSpPr>
        <p:spPr>
          <a:xfrm>
            <a:off x="838200" y="843492"/>
            <a:ext cx="10515600" cy="5681486"/>
          </a:xfrm>
        </p:spPr>
        <p:txBody>
          <a:bodyPr>
            <a:normAutofit/>
          </a:bodyPr>
          <a:lstStyle/>
          <a:p>
            <a:pPr marL="0" indent="0" algn="just">
              <a:buNone/>
            </a:pPr>
            <a:r>
              <a:rPr lang="tr-TR" sz="2400" dirty="0">
                <a:latin typeface="Times New Roman" pitchFamily="18" charset="0"/>
                <a:cs typeface="Times New Roman" pitchFamily="18" charset="0"/>
              </a:rPr>
              <a:t>Kırım Türkçesi: : Kırım’da, Romanya’daki Kırım Türkleri arasında.</a:t>
            </a:r>
          </a:p>
          <a:p>
            <a:pPr marL="0" indent="0" algn="just">
              <a:buNone/>
            </a:pPr>
            <a:endParaRPr lang="tr-TR" sz="2400" dirty="0">
              <a:latin typeface="Times New Roman" pitchFamily="18" charset="0"/>
              <a:cs typeface="Times New Roman" pitchFamily="18" charset="0"/>
            </a:endParaRPr>
          </a:p>
          <a:p>
            <a:pPr marL="0" indent="0" algn="just">
              <a:buNone/>
            </a:pPr>
            <a:r>
              <a:rPr lang="tr-TR" sz="2400" dirty="0">
                <a:latin typeface="Times New Roman" pitchFamily="18" charset="0"/>
                <a:cs typeface="Times New Roman" pitchFamily="18" charset="0"/>
              </a:rPr>
              <a:t>Karakalpak </a:t>
            </a:r>
            <a:r>
              <a:rPr lang="tr-TR" sz="2400" dirty="0"/>
              <a:t>Türkçesi: </a:t>
            </a:r>
            <a:r>
              <a:rPr lang="tr-TR" sz="2400" dirty="0">
                <a:latin typeface="Times New Roman" panose="02020603050405020304" pitchFamily="18" charset="0"/>
                <a:cs typeface="Times New Roman" panose="02020603050405020304" pitchFamily="18" charset="0"/>
              </a:rPr>
              <a:t>:Aral Gölü çevresinde Karakalpaklar arasında.</a:t>
            </a:r>
          </a:p>
          <a:p>
            <a:pPr marL="0" indent="0" algn="just">
              <a:buNone/>
            </a:pPr>
            <a:endParaRPr lang="tr-TR" sz="2400" dirty="0">
              <a:latin typeface="Times New Roman" panose="02020603050405020304" pitchFamily="18" charset="0"/>
              <a:cs typeface="Times New Roman" panose="02020603050405020304" pitchFamily="18" charset="0"/>
            </a:endParaRPr>
          </a:p>
          <a:p>
            <a:pPr marL="0" indent="0" algn="just">
              <a:buNone/>
            </a:pPr>
            <a:r>
              <a:rPr lang="tr-TR" sz="2400" dirty="0">
                <a:latin typeface="Times New Roman" panose="02020603050405020304" pitchFamily="18" charset="0"/>
                <a:cs typeface="Times New Roman" panose="02020603050405020304" pitchFamily="18" charset="0"/>
              </a:rPr>
              <a:t>Hakas (Abakan) Türkçesi: Dağılan Sovyet bölgelerindeki Hakas Türkleri ve Çin’in Kansu Eyaleti’ndeki Hakaslar arasında.</a:t>
            </a:r>
          </a:p>
          <a:p>
            <a:pPr marL="0" indent="0" algn="just">
              <a:buNone/>
            </a:pPr>
            <a:endParaRPr lang="tr-TR" sz="2400" dirty="0">
              <a:latin typeface="Times New Roman" panose="02020603050405020304" pitchFamily="18" charset="0"/>
              <a:cs typeface="Times New Roman" panose="02020603050405020304" pitchFamily="18" charset="0"/>
            </a:endParaRPr>
          </a:p>
          <a:p>
            <a:pPr marL="0" indent="0" algn="just">
              <a:buNone/>
            </a:pPr>
            <a:r>
              <a:rPr lang="tr-TR" sz="2400" dirty="0">
                <a:latin typeface="Times New Roman" panose="02020603050405020304" pitchFamily="18" charset="0"/>
                <a:cs typeface="Times New Roman" panose="02020603050405020304" pitchFamily="18" charset="0"/>
              </a:rPr>
              <a:t>Tuva Türkçesi</a:t>
            </a:r>
            <a:r>
              <a:rPr lang="tr-TR" sz="2400" dirty="0"/>
              <a:t>: </a:t>
            </a:r>
            <a:r>
              <a:rPr lang="tr-TR" sz="2400" dirty="0">
                <a:latin typeface="Times New Roman" panose="02020603050405020304" pitchFamily="18" charset="0"/>
                <a:cs typeface="Times New Roman" panose="02020603050405020304" pitchFamily="18" charset="0"/>
              </a:rPr>
              <a:t>Tuva Muhtar Cumhuriyeti ve Moğolistan’daki Tuvalar arasında. </a:t>
            </a:r>
          </a:p>
          <a:p>
            <a:pPr marL="0" indent="0" algn="just">
              <a:buNone/>
            </a:pPr>
            <a:endParaRPr lang="tr-TR" sz="2400" dirty="0">
              <a:latin typeface="Times New Roman" panose="02020603050405020304" pitchFamily="18" charset="0"/>
              <a:cs typeface="Times New Roman" panose="02020603050405020304" pitchFamily="18" charset="0"/>
            </a:endParaRPr>
          </a:p>
          <a:p>
            <a:pPr marL="0" indent="0" algn="just">
              <a:buNone/>
            </a:pPr>
            <a:r>
              <a:rPr lang="tr-TR" sz="2400" dirty="0">
                <a:latin typeface="Times New Roman" panose="02020603050405020304" pitchFamily="18" charset="0"/>
                <a:cs typeface="Times New Roman" panose="02020603050405020304" pitchFamily="18" charset="0"/>
              </a:rPr>
              <a:t>Sovyet politikalarının bir sonucu olarak Türk cumhuriyetlerindeki nüfus dağılımları çeşitlilik göstermektedir. Mesela, Türkmenistan denilince Türkmenlerin yaşadıkları ülke akla gelmektedir ancak burada farklı etnik gruplardan diğer Türk boylarından insanlar da yaşamaktadırlar.</a:t>
            </a:r>
          </a:p>
        </p:txBody>
      </p:sp>
    </p:spTree>
    <p:extLst>
      <p:ext uri="{BB962C8B-B14F-4D97-AF65-F5344CB8AC3E}">
        <p14:creationId xmlns:p14="http://schemas.microsoft.com/office/powerpoint/2010/main" val="1837893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4A3C990-2D1B-4070-B689-6D34538ECACD}"/>
              </a:ext>
            </a:extLst>
          </p:cNvPr>
          <p:cNvSpPr>
            <a:spLocks noGrp="1"/>
          </p:cNvSpPr>
          <p:nvPr>
            <p:ph idx="1"/>
          </p:nvPr>
        </p:nvSpPr>
        <p:spPr>
          <a:xfrm>
            <a:off x="838200" y="708025"/>
            <a:ext cx="10515600" cy="5117042"/>
          </a:xfrm>
        </p:spPr>
        <p:txBody>
          <a:bodyPr>
            <a:normAutofit fontScale="92500"/>
          </a:bodyPr>
          <a:lstStyle/>
          <a:p>
            <a:pPr marL="0" indent="0" algn="just">
              <a:lnSpc>
                <a:spcPct val="150000"/>
              </a:lnSpc>
              <a:buNone/>
            </a:pPr>
            <a:r>
              <a:rPr lang="tr-TR" sz="2400" dirty="0">
                <a:latin typeface="Times New Roman" panose="02020603050405020304" pitchFamily="18" charset="0"/>
                <a:cs typeface="Times New Roman" panose="02020603050405020304" pitchFamily="18" charset="0"/>
              </a:rPr>
              <a:t>Günümüzde Türkçe üç değişik alfabe ve yirmiye yakın yazı diliyle varlığını devam ettirmektedir.</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Batı Türkleri çoğunlukla Latin temeline dayalı Türk alfabesini kullanmaktadırlar.</a:t>
            </a:r>
          </a:p>
          <a:p>
            <a:pPr marL="0" indent="0" algn="just">
              <a:lnSpc>
                <a:spcPct val="150000"/>
              </a:lnSpc>
              <a:buNone/>
            </a:pPr>
            <a:r>
              <a:rPr lang="tr-TR" sz="2400" dirty="0">
                <a:latin typeface="Times New Roman" panose="02020603050405020304" pitchFamily="18" charset="0"/>
                <a:cs typeface="Times New Roman" panose="02020603050405020304" pitchFamily="18" charset="0"/>
              </a:rPr>
              <a:t>Dağılan Sovyetler Birliği’ndeki Türkler ise özellikle Stalin’in böl, parçala, yut politikasıyla uzun yıllar Kiril temelli farklı alfabeler kullanmışlar, günümüzde hemen hemen hepsi Latin temelli alfabeler geçmişlerdir.</a:t>
            </a:r>
          </a:p>
          <a:p>
            <a:pPr marL="0" indent="0" algn="just">
              <a:lnSpc>
                <a:spcPct val="150000"/>
              </a:lnSpc>
              <a:buNone/>
            </a:pPr>
            <a:endParaRPr lang="tr-TR" sz="2400" dirty="0">
              <a:latin typeface="Times New Roman" panose="02020603050405020304" pitchFamily="18" charset="0"/>
              <a:cs typeface="Times New Roman" panose="02020603050405020304" pitchFamily="18" charset="0"/>
            </a:endParaRPr>
          </a:p>
          <a:p>
            <a:pPr marL="0" indent="0" algn="just">
              <a:lnSpc>
                <a:spcPct val="150000"/>
              </a:lnSpc>
              <a:buNone/>
            </a:pPr>
            <a:r>
              <a:rPr lang="tr-TR" sz="2400" dirty="0">
                <a:latin typeface="Times New Roman" panose="02020603050405020304" pitchFamily="18" charset="0"/>
                <a:cs typeface="Times New Roman" panose="02020603050405020304" pitchFamily="18" charset="0"/>
              </a:rPr>
              <a:t>Çin, İran, Afganistan, Irak gibi bölgelerdeki doğu Türkleri Arap harflerine dayalı alfabeler kullanmaktadırlar.</a:t>
            </a:r>
          </a:p>
        </p:txBody>
      </p:sp>
    </p:spTree>
    <p:extLst>
      <p:ext uri="{BB962C8B-B14F-4D97-AF65-F5344CB8AC3E}">
        <p14:creationId xmlns:p14="http://schemas.microsoft.com/office/powerpoint/2010/main" val="1172063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42B86B3-D61F-4575-B606-97C674B6AC58}"/>
              </a:ext>
            </a:extLst>
          </p:cNvPr>
          <p:cNvSpPr>
            <a:spLocks noGrp="1"/>
          </p:cNvSpPr>
          <p:nvPr>
            <p:ph idx="1"/>
          </p:nvPr>
        </p:nvSpPr>
        <p:spPr>
          <a:xfrm>
            <a:off x="1049867" y="722489"/>
            <a:ext cx="10699044" cy="5870222"/>
          </a:xfrm>
        </p:spPr>
        <p:txBody>
          <a:bodyPr>
            <a:normAutofit/>
          </a:bodyPr>
          <a:lstStyle/>
          <a:p>
            <a:pPr marL="0" indent="0">
              <a:buNone/>
            </a:pPr>
            <a:r>
              <a:rPr lang="tr-TR" b="1" dirty="0">
                <a:latin typeface="Times New Roman" panose="02020603050405020304" pitchFamily="18" charset="0"/>
                <a:cs typeface="Times New Roman" panose="02020603050405020304" pitchFamily="18" charset="0"/>
              </a:rPr>
              <a:t>Günümüzde Türk Dünyası ve Türk Dili adına sevindirici gelişmeler:</a:t>
            </a:r>
          </a:p>
          <a:p>
            <a:pPr algn="just">
              <a:buFontTx/>
              <a:buChar char="-"/>
            </a:pPr>
            <a:r>
              <a:rPr lang="tr-TR" sz="2400" dirty="0">
                <a:latin typeface="Times New Roman" panose="02020603050405020304" pitchFamily="18" charset="0"/>
                <a:cs typeface="Times New Roman" panose="02020603050405020304" pitchFamily="18" charset="0"/>
              </a:rPr>
              <a:t>Türk dili kurultaylarında Türk dünyasından bilim adamlarının katılımlarıyla Türkçenin sorunları, ortak alfabe, ortak yazı dili gibi konular tartışılarak bu yolda epeyce mesafe </a:t>
            </a:r>
            <a:r>
              <a:rPr lang="tr-TR" sz="2400" dirty="0" err="1">
                <a:latin typeface="Times New Roman" panose="02020603050405020304" pitchFamily="18" charset="0"/>
                <a:cs typeface="Times New Roman" panose="02020603050405020304" pitchFamily="18" charset="0"/>
              </a:rPr>
              <a:t>katedilmiştir</a:t>
            </a:r>
            <a:r>
              <a:rPr lang="tr-TR" sz="2400" dirty="0">
                <a:latin typeface="Times New Roman" panose="02020603050405020304" pitchFamily="18" charset="0"/>
                <a:cs typeface="Times New Roman" panose="02020603050405020304" pitchFamily="18" charset="0"/>
              </a:rPr>
              <a:t>.</a:t>
            </a:r>
          </a:p>
          <a:p>
            <a:pPr algn="just">
              <a:buFontTx/>
              <a:buChar char="-"/>
            </a:pPr>
            <a:r>
              <a:rPr lang="tr-TR" sz="2400" dirty="0">
                <a:latin typeface="Times New Roman" panose="02020603050405020304" pitchFamily="18" charset="0"/>
                <a:cs typeface="Times New Roman" panose="02020603050405020304" pitchFamily="18" charset="0"/>
              </a:rPr>
              <a:t>Türk devletleri ve akraba topluluklarıyla dostluk, kardeşlik ve iş birliği kurultayları yapılmaktadır.</a:t>
            </a:r>
          </a:p>
          <a:p>
            <a:pPr algn="just">
              <a:buFontTx/>
              <a:buChar char="-"/>
            </a:pPr>
            <a:r>
              <a:rPr lang="tr-TR" sz="2400" dirty="0">
                <a:latin typeface="Times New Roman" panose="02020603050405020304" pitchFamily="18" charset="0"/>
                <a:cs typeface="Times New Roman" panose="02020603050405020304" pitchFamily="18" charset="0"/>
              </a:rPr>
              <a:t>Türkçe konuşan devletlerin başkanları her yıl bir araya gelerek Türk Dünyası’nın sorunlarını görüşmektedirler.</a:t>
            </a:r>
          </a:p>
          <a:p>
            <a:pPr algn="just">
              <a:buFontTx/>
              <a:buChar char="-"/>
            </a:pPr>
            <a:r>
              <a:rPr lang="tr-TR" sz="2400" dirty="0">
                <a:latin typeface="Times New Roman" panose="02020603050405020304" pitchFamily="18" charset="0"/>
                <a:cs typeface="Times New Roman" panose="02020603050405020304" pitchFamily="18" charset="0"/>
              </a:rPr>
              <a:t>Bazı Edebiyat Fakültelerinde Çağdaş Türk Lehçeleri ve Edebiyatları ve Bölümleri açılmıştır.</a:t>
            </a:r>
          </a:p>
          <a:p>
            <a:pPr algn="just">
              <a:buFontTx/>
              <a:buChar char="-"/>
            </a:pPr>
            <a:r>
              <a:rPr lang="tr-TR" sz="2400" dirty="0">
                <a:latin typeface="Times New Roman" panose="02020603050405020304" pitchFamily="18" charset="0"/>
                <a:cs typeface="Times New Roman" panose="02020603050405020304" pitchFamily="18" charset="0"/>
              </a:rPr>
              <a:t>Kazakistan’daki Ahmet </a:t>
            </a:r>
            <a:r>
              <a:rPr lang="tr-TR" sz="2400" dirty="0" err="1">
                <a:latin typeface="Times New Roman" panose="02020603050405020304" pitchFamily="18" charset="0"/>
                <a:cs typeface="Times New Roman" panose="02020603050405020304" pitchFamily="18" charset="0"/>
              </a:rPr>
              <a:t>Yesevî</a:t>
            </a:r>
            <a:r>
              <a:rPr lang="tr-TR" sz="2400" dirty="0">
                <a:latin typeface="Times New Roman" panose="02020603050405020304" pitchFamily="18" charset="0"/>
                <a:cs typeface="Times New Roman" panose="02020603050405020304" pitchFamily="18" charset="0"/>
              </a:rPr>
              <a:t> Uluslararası Türk-Kazak Üniversitesi’nde Türkçe öğretim yapılmakta, </a:t>
            </a:r>
            <a:r>
              <a:rPr lang="tr-TR" sz="2400" dirty="0" err="1">
                <a:latin typeface="Times New Roman" panose="02020603050405020304" pitchFamily="18" charset="0"/>
                <a:cs typeface="Times New Roman" panose="02020603050405020304" pitchFamily="18" charset="0"/>
              </a:rPr>
              <a:t>Kırgzistan’daki</a:t>
            </a:r>
            <a:r>
              <a:rPr lang="tr-TR" sz="2400" dirty="0">
                <a:latin typeface="Times New Roman" panose="02020603050405020304" pitchFamily="18" charset="0"/>
                <a:cs typeface="Times New Roman" panose="02020603050405020304" pitchFamily="18" charset="0"/>
              </a:rPr>
              <a:t> Bişkek Manas Üniversitesi’nde yine Türkçe eğitim yapılmaktadır.</a:t>
            </a:r>
          </a:p>
        </p:txBody>
      </p:sp>
    </p:spTree>
    <p:extLst>
      <p:ext uri="{BB962C8B-B14F-4D97-AF65-F5344CB8AC3E}">
        <p14:creationId xmlns:p14="http://schemas.microsoft.com/office/powerpoint/2010/main" val="3964972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CCD94CB-ADA5-4CA0-B0EA-4063011BA0CD}"/>
              </a:ext>
            </a:extLst>
          </p:cNvPr>
          <p:cNvSpPr>
            <a:spLocks noGrp="1"/>
          </p:cNvSpPr>
          <p:nvPr>
            <p:ph idx="1"/>
          </p:nvPr>
        </p:nvSpPr>
        <p:spPr>
          <a:xfrm>
            <a:off x="838200" y="651581"/>
            <a:ext cx="10515600" cy="5512152"/>
          </a:xfrm>
        </p:spPr>
        <p:txBody>
          <a:bodyPr/>
          <a:lstStyle/>
          <a:p>
            <a:pPr marL="0" indent="0" algn="just">
              <a:buNone/>
            </a:pPr>
            <a:r>
              <a:rPr lang="tr-TR" dirty="0"/>
              <a:t>-</a:t>
            </a:r>
            <a:r>
              <a:rPr lang="tr-TR" sz="2400" dirty="0">
                <a:latin typeface="Times New Roman" panose="02020603050405020304" pitchFamily="18" charset="0"/>
                <a:cs typeface="Times New Roman" panose="02020603050405020304" pitchFamily="18" charset="0"/>
              </a:rPr>
              <a:t>MEB’in Türk Cumhuriyetleri’nde ve başka birçok yabancı ülkede açtığı, Türkçe Öğretim Merkezler, Türkçe eğitim veren okullar bulunmaktadır.</a:t>
            </a:r>
          </a:p>
          <a:p>
            <a:pPr marL="0" indent="0" algn="just">
              <a:buNone/>
            </a:pPr>
            <a:endParaRPr lang="tr-TR" sz="2400" dirty="0">
              <a:latin typeface="Times New Roman" panose="02020603050405020304" pitchFamily="18" charset="0"/>
              <a:cs typeface="Times New Roman" panose="02020603050405020304" pitchFamily="18" charset="0"/>
            </a:endParaRPr>
          </a:p>
          <a:p>
            <a:pPr marL="0" indent="0" algn="just">
              <a:buNone/>
            </a:pPr>
            <a:r>
              <a:rPr lang="tr-TR" sz="2400" dirty="0">
                <a:latin typeface="Times New Roman" panose="02020603050405020304" pitchFamily="18" charset="0"/>
                <a:cs typeface="Times New Roman" panose="02020603050405020304" pitchFamily="18" charset="0"/>
              </a:rPr>
              <a:t>-Türk Lehçelerinin sözlükleri ve gramerleri yayınlanmaktadır.</a:t>
            </a:r>
          </a:p>
          <a:p>
            <a:pPr marL="0" indent="0" algn="just">
              <a:buNone/>
            </a:pPr>
            <a:endParaRPr lang="tr-TR" sz="2400" dirty="0">
              <a:latin typeface="Times New Roman" panose="02020603050405020304" pitchFamily="18" charset="0"/>
              <a:cs typeface="Times New Roman" panose="02020603050405020304" pitchFamily="18" charset="0"/>
            </a:endParaRPr>
          </a:p>
          <a:p>
            <a:pPr algn="just">
              <a:buFontTx/>
              <a:buChar char="-"/>
            </a:pPr>
            <a:r>
              <a:rPr lang="tr-TR" sz="2400" dirty="0">
                <a:latin typeface="Times New Roman" panose="02020603050405020304" pitchFamily="18" charset="0"/>
                <a:cs typeface="Times New Roman" panose="02020603050405020304" pitchFamily="18" charset="0"/>
              </a:rPr>
              <a:t>Üniversitelerimizde TÖMER’ler kurulmuştur.</a:t>
            </a:r>
          </a:p>
          <a:p>
            <a:pPr algn="just">
              <a:buFontTx/>
              <a:buChar char="-"/>
            </a:pPr>
            <a:endParaRPr lang="tr-TR" sz="2400" dirty="0">
              <a:latin typeface="Times New Roman" panose="02020603050405020304" pitchFamily="18" charset="0"/>
              <a:cs typeface="Times New Roman" panose="02020603050405020304" pitchFamily="18" charset="0"/>
            </a:endParaRPr>
          </a:p>
          <a:p>
            <a:pPr algn="just">
              <a:buFontTx/>
              <a:buChar char="-"/>
            </a:pPr>
            <a:r>
              <a:rPr lang="tr-TR" sz="2400" dirty="0">
                <a:latin typeface="Times New Roman" panose="02020603050405020304" pitchFamily="18" charset="0"/>
                <a:cs typeface="Times New Roman" panose="02020603050405020304" pitchFamily="18" charset="0"/>
              </a:rPr>
              <a:t>Türk Dünyasıyla ticari ilişkiler, iş birliği, ortak bilimsel faaliyetler gün geçtikçe artmaktadır.</a:t>
            </a:r>
          </a:p>
          <a:p>
            <a:pPr marL="0" indent="0" algn="just">
              <a:buNone/>
            </a:pPr>
            <a:endParaRPr lang="tr-TR" dirty="0"/>
          </a:p>
        </p:txBody>
      </p:sp>
    </p:spTree>
    <p:extLst>
      <p:ext uri="{BB962C8B-B14F-4D97-AF65-F5344CB8AC3E}">
        <p14:creationId xmlns:p14="http://schemas.microsoft.com/office/powerpoint/2010/main" val="522880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6AC847F-1183-4C3C-BF48-9F0659E7B2EC}"/>
              </a:ext>
            </a:extLst>
          </p:cNvPr>
          <p:cNvSpPr>
            <a:spLocks noGrp="1"/>
          </p:cNvSpPr>
          <p:nvPr>
            <p:ph idx="1"/>
          </p:nvPr>
        </p:nvSpPr>
        <p:spPr>
          <a:xfrm>
            <a:off x="838200" y="474133"/>
            <a:ext cx="10515600" cy="5702830"/>
          </a:xfrm>
        </p:spPr>
        <p:txBody>
          <a:bodyPr>
            <a:normAutofit fontScale="92500" lnSpcReduction="10000"/>
          </a:bodyPr>
          <a:lstStyle/>
          <a:p>
            <a:pPr marL="0" indent="0" algn="just">
              <a:lnSpc>
                <a:spcPct val="150000"/>
              </a:lnSpc>
              <a:buNone/>
            </a:pPr>
            <a:r>
              <a:rPr lang="tr-TR" altLang="tr-TR" sz="2400" dirty="0">
                <a:latin typeface="Times New Roman" panose="02020603050405020304" pitchFamily="18" charset="0"/>
                <a:cs typeface="Times New Roman" panose="02020603050405020304" pitchFamily="18" charset="0"/>
              </a:rPr>
              <a:t>«Bugün Sovyetler Birliği, dostumuzdur, komşumuzdur, müttefikimizdir. Bu dostluğa ihtiyacımız vardır. Fakat yarın ne olacağını kimse kestiremez. Tıpkı Osmanlı gibi, tıpkı Avusturya-Macaristan gibi parçalanabilir, ufalanabilir. Bugün elinde sımsıkı tuttuğu milletler avuçlarından kaçabilir. Dünya yeni bir dengeye ulaşabilir. İşte o zaman Türkiye ne yapacağını bilmelidir... Bizim bu dostumuzun idaresinde dili bir, inancı bir, özü bir kardeşlerimiz vardır. Onlara sahip çıkmaya hazır olmalıyız. Hazır olmak demek, yalnız o günü susup beklemek değildir. Hazırlanmak lazımdır. Milletler buna nasıl hazırlanır? Manevî köprülerini sağlam tutarak. Dil, bir köprüdür... İnanç, bir köprüdür... Tarih, bir köprüdür... Köklerimize inmeli ve olayların böldüğü tarihimiz içinde bütünleşmeliyiz. Onların bize yaklaşmasını beklememeliyiz. Bizim onlara yaklaşmamız gerekir.»</a:t>
            </a:r>
          </a:p>
          <a:p>
            <a:pPr marL="0" indent="0" algn="just">
              <a:lnSpc>
                <a:spcPct val="150000"/>
              </a:lnSpc>
              <a:buNone/>
            </a:pPr>
            <a:r>
              <a:rPr lang="tr-TR" altLang="tr-TR" sz="2600" dirty="0">
                <a:latin typeface="Times New Roman" panose="02020603050405020304" pitchFamily="18" charset="0"/>
                <a:cs typeface="Times New Roman" panose="02020603050405020304" pitchFamily="18" charset="0"/>
              </a:rPr>
              <a:t>(Atatürk’ün cumhuriyetin onuncu yılında yaptığı </a:t>
            </a:r>
            <a:r>
              <a:rPr lang="tr-TR" altLang="tr-TR" sz="2600">
                <a:latin typeface="Times New Roman" panose="02020603050405020304" pitchFamily="18" charset="0"/>
                <a:cs typeface="Times New Roman" panose="02020603050405020304" pitchFamily="18" charset="0"/>
              </a:rPr>
              <a:t>konuşmadan)</a:t>
            </a:r>
            <a:endParaRPr lang="tr-TR" altLang="tr-TR" sz="1800" dirty="0">
              <a:solidFill>
                <a:schemeClr val="bg1"/>
              </a:solidFill>
              <a:latin typeface="Verdana" panose="020B0604030504040204" pitchFamily="34" charset="0"/>
            </a:endParaRPr>
          </a:p>
        </p:txBody>
      </p:sp>
    </p:spTree>
    <p:extLst>
      <p:ext uri="{BB962C8B-B14F-4D97-AF65-F5344CB8AC3E}">
        <p14:creationId xmlns:p14="http://schemas.microsoft.com/office/powerpoint/2010/main" val="249532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E9F79663-C486-40D3-A614-15009CF090D4}"/>
              </a:ext>
            </a:extLst>
          </p:cNvPr>
          <p:cNvSpPr>
            <a:spLocks noGrp="1"/>
          </p:cNvSpPr>
          <p:nvPr>
            <p:ph type="subTitle" idx="1"/>
          </p:nvPr>
        </p:nvSpPr>
        <p:spPr>
          <a:xfrm>
            <a:off x="1308100" y="734938"/>
            <a:ext cx="9144000" cy="5341122"/>
          </a:xfrm>
        </p:spPr>
        <p:txBody>
          <a:bodyPr>
            <a:normAutofit/>
          </a:bodyPr>
          <a:lstStyle/>
          <a:p>
            <a:pPr algn="just">
              <a:lnSpc>
                <a:spcPct val="100000"/>
              </a:lnSpc>
              <a:spcBef>
                <a:spcPts val="0"/>
              </a:spcBef>
            </a:pPr>
            <a:r>
              <a:rPr lang="tr-TR" sz="2000" b="1" dirty="0">
                <a:solidFill>
                  <a:srgbClr val="FF0000"/>
                </a:solidFill>
                <a:latin typeface="Times New Roman" panose="02020603050405020304" pitchFamily="18" charset="0"/>
                <a:cs typeface="Times New Roman" panose="02020603050405020304" pitchFamily="18" charset="0"/>
              </a:rPr>
              <a:t>Anahtar Kavramlar: </a:t>
            </a:r>
          </a:p>
          <a:p>
            <a:pPr algn="just">
              <a:lnSpc>
                <a:spcPct val="100000"/>
              </a:lnSpc>
              <a:spcBef>
                <a:spcPts val="0"/>
              </a:spcBef>
            </a:pPr>
            <a:endParaRPr lang="tr-TR" b="1" dirty="0">
              <a:latin typeface="Times New Roman" panose="02020603050405020304" pitchFamily="18" charset="0"/>
              <a:cs typeface="Times New Roman" panose="02020603050405020304" pitchFamily="18" charset="0"/>
            </a:endParaRPr>
          </a:p>
          <a:p>
            <a:pPr marL="342900" indent="-342900" algn="just">
              <a:lnSpc>
                <a:spcPct val="160000"/>
              </a:lnSpc>
              <a:spcBef>
                <a:spcPts val="0"/>
              </a:spcBef>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Yazı dili</a:t>
            </a:r>
          </a:p>
          <a:p>
            <a:pPr marL="342900" indent="-342900" algn="just">
              <a:lnSpc>
                <a:spcPct val="160000"/>
              </a:lnSpc>
              <a:spcBef>
                <a:spcPts val="0"/>
              </a:spcBef>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Konuşma dili</a:t>
            </a:r>
          </a:p>
          <a:p>
            <a:pPr marL="342900" indent="-342900" algn="just">
              <a:lnSpc>
                <a:spcPct val="160000"/>
              </a:lnSpc>
              <a:spcBef>
                <a:spcPts val="0"/>
              </a:spcBef>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Lehçe</a:t>
            </a:r>
          </a:p>
          <a:p>
            <a:pPr marL="342900" indent="-342900" algn="just">
              <a:lnSpc>
                <a:spcPct val="160000"/>
              </a:lnSpc>
              <a:spcBef>
                <a:spcPts val="0"/>
              </a:spcBef>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Ağız</a:t>
            </a:r>
          </a:p>
          <a:p>
            <a:pPr marL="342900" indent="-342900" algn="just">
              <a:lnSpc>
                <a:spcPct val="160000"/>
              </a:lnSpc>
              <a:spcBef>
                <a:spcPts val="0"/>
              </a:spcBef>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Türkçenin  Bugünkü Lehçeleri</a:t>
            </a:r>
          </a:p>
          <a:p>
            <a:pPr algn="just">
              <a:lnSpc>
                <a:spcPct val="160000"/>
              </a:lnSpc>
              <a:spcBef>
                <a:spcPts val="0"/>
              </a:spcBef>
            </a:pPr>
            <a:endParaRPr lang="tr-TR" sz="1800" dirty="0">
              <a:latin typeface="Times New Roman" panose="02020603050405020304" pitchFamily="18" charset="0"/>
              <a:cs typeface="Times New Roman" panose="02020603050405020304" pitchFamily="18" charset="0"/>
            </a:endParaRPr>
          </a:p>
          <a:p>
            <a:pPr marL="342900" indent="-342900" algn="just">
              <a:lnSpc>
                <a:spcPct val="160000"/>
              </a:lnSpc>
              <a:spcBef>
                <a:spcPts val="0"/>
              </a:spcBef>
              <a:buFont typeface="Arial" panose="020B0604020202020204" pitchFamily="34" charset="0"/>
              <a:buChar char="•"/>
            </a:pPr>
            <a:endParaRPr lang="tr-TR"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969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79958" y="687629"/>
            <a:ext cx="11007242" cy="6627571"/>
          </a:xfrm>
        </p:spPr>
        <p:txBody>
          <a:bodyPr>
            <a:normAutofit/>
          </a:bodyPr>
          <a:lstStyle/>
          <a:p>
            <a:pPr marL="0" indent="0" algn="just">
              <a:lnSpc>
                <a:spcPct val="150000"/>
              </a:lnSpc>
              <a:buNone/>
            </a:pPr>
            <a:r>
              <a:rPr lang="tr-TR" sz="2200" b="1" dirty="0">
                <a:latin typeface="Times New Roman" panose="02020603050405020304" pitchFamily="18" charset="0"/>
                <a:cs typeface="Times New Roman" panose="02020603050405020304" pitchFamily="18" charset="0"/>
              </a:rPr>
              <a:t>Kaynakça</a:t>
            </a:r>
          </a:p>
          <a:p>
            <a:pPr marL="0" indent="0">
              <a:lnSpc>
                <a:spcPct val="150000"/>
              </a:lnSpc>
              <a:buNone/>
            </a:pPr>
            <a:r>
              <a:rPr lang="tr-TR" sz="2400" i="0" u="none" strike="noStrike" baseline="0" dirty="0">
                <a:latin typeface="Times New Roman" panose="02020603050405020304" pitchFamily="18" charset="0"/>
                <a:cs typeface="Times New Roman" panose="02020603050405020304" pitchFamily="18" charset="0"/>
              </a:rPr>
              <a:t>EKER, Süer (2005). </a:t>
            </a:r>
            <a:r>
              <a:rPr lang="tr-TR" sz="2400" i="1" u="none" strike="noStrike" baseline="0" dirty="0">
                <a:latin typeface="Times New Roman" panose="02020603050405020304" pitchFamily="18" charset="0"/>
                <a:cs typeface="Times New Roman" panose="02020603050405020304" pitchFamily="18" charset="0"/>
              </a:rPr>
              <a:t>Çağdaş Türk Dili</a:t>
            </a:r>
            <a:r>
              <a:rPr lang="tr-TR" sz="2400" i="0" u="none" strike="noStrike" baseline="0" dirty="0">
                <a:latin typeface="Times New Roman" panose="02020603050405020304" pitchFamily="18" charset="0"/>
                <a:cs typeface="Times New Roman" panose="02020603050405020304" pitchFamily="18" charset="0"/>
              </a:rPr>
              <a:t>, 3. Basım, Ankara: Grafiker Yayınları.</a:t>
            </a:r>
          </a:p>
          <a:p>
            <a:pPr marL="0" indent="0">
              <a:lnSpc>
                <a:spcPct val="150000"/>
              </a:lnSpc>
              <a:buNone/>
            </a:pPr>
            <a:r>
              <a:rPr lang="tr-TR" sz="2400" dirty="0">
                <a:latin typeface="Times New Roman" panose="02020603050405020304" pitchFamily="18" charset="0"/>
                <a:cs typeface="Times New Roman" panose="02020603050405020304" pitchFamily="18" charset="0"/>
              </a:rPr>
              <a:t>KARASOY, Yakup-YAVUZ, Orhan vd. (2017). Üniversiteler İçin Uygulamalı Türk Dili ve Kompozisyon Bilgileri, 15. Basım, Konya: Palet Yayınları.</a:t>
            </a:r>
            <a:endParaRPr lang="tr-TR" sz="2400" i="0" u="none" strike="noStrike" baseline="0" dirty="0">
              <a:latin typeface="Times New Roman" panose="02020603050405020304" pitchFamily="18" charset="0"/>
              <a:cs typeface="Times New Roman" panose="02020603050405020304" pitchFamily="18" charset="0"/>
            </a:endParaRPr>
          </a:p>
          <a:p>
            <a:pPr marL="0" indent="0" algn="just">
              <a:lnSpc>
                <a:spcPct val="150000"/>
              </a:lnSpc>
              <a:buNone/>
            </a:pPr>
            <a:endParaRPr lang="tr-TR"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66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5050F9-3410-43CE-8644-ACB5865D30A7}"/>
              </a:ext>
            </a:extLst>
          </p:cNvPr>
          <p:cNvSpPr>
            <a:spLocks noGrp="1"/>
          </p:cNvSpPr>
          <p:nvPr>
            <p:ph type="title"/>
          </p:nvPr>
        </p:nvSpPr>
        <p:spPr/>
        <p:txBody>
          <a:bodyPr>
            <a:normAutofit/>
          </a:bodyPr>
          <a:lstStyle/>
          <a:p>
            <a:r>
              <a:rPr lang="tr-TR" sz="2800" b="1" dirty="0">
                <a:latin typeface="Times New Roman" panose="02020603050405020304" pitchFamily="18" charset="0"/>
                <a:cs typeface="Times New Roman" panose="02020603050405020304" pitchFamily="18" charset="0"/>
              </a:rPr>
              <a:t>TÜRKÇENİN BUGÜNKÜ DURUMU VE YAYILMA ALANLARI</a:t>
            </a:r>
          </a:p>
        </p:txBody>
      </p:sp>
      <p:sp>
        <p:nvSpPr>
          <p:cNvPr id="3" name="İçerik Yer Tutucusu 2">
            <a:extLst>
              <a:ext uri="{FF2B5EF4-FFF2-40B4-BE49-F238E27FC236}">
                <a16:creationId xmlns:a16="http://schemas.microsoft.com/office/drawing/2014/main" id="{B09B875C-D3B1-4BA3-B95B-5EB1CC37A203}"/>
              </a:ext>
            </a:extLst>
          </p:cNvPr>
          <p:cNvSpPr>
            <a:spLocks noGrp="1"/>
          </p:cNvSpPr>
          <p:nvPr>
            <p:ph idx="1"/>
          </p:nvPr>
        </p:nvSpPr>
        <p:spPr/>
        <p:txBody>
          <a:bodyPr>
            <a:normAutofit/>
          </a:bodyPr>
          <a:lstStyle/>
          <a:p>
            <a:pPr marL="0" indent="0">
              <a:lnSpc>
                <a:spcPct val="150000"/>
              </a:lnSpc>
              <a:buNone/>
            </a:pPr>
            <a:r>
              <a:rPr lang="tr-TR" sz="2400" dirty="0">
                <a:latin typeface="Times New Roman" panose="02020603050405020304" pitchFamily="18" charset="0"/>
                <a:cs typeface="Times New Roman" panose="02020603050405020304" pitchFamily="18" charset="0"/>
              </a:rPr>
              <a:t>Uluslararası bazı kuruluşların tespitlerine göre Türkçe, yayıldığı alanın genişliği bakımından dünyanın ilk üç büyük dili arasına girebilecek durumdadır. Dünyanın en çok konuşulan dilleri içerisinde ise bazı tespitlere göre altıncı bazı tespitlere göre ise sekizinci sıradadır. Gerek coğrafi gerekse demografik açıdan ele alındığında Türkçe yeryüzünün en önemli dillerinden biridir.</a:t>
            </a:r>
          </a:p>
        </p:txBody>
      </p:sp>
    </p:spTree>
    <p:extLst>
      <p:ext uri="{BB962C8B-B14F-4D97-AF65-F5344CB8AC3E}">
        <p14:creationId xmlns:p14="http://schemas.microsoft.com/office/powerpoint/2010/main" val="306875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85E0D4-8EBF-4DD9-B774-D3EE17835D0A}"/>
              </a:ext>
            </a:extLst>
          </p:cNvPr>
          <p:cNvSpPr>
            <a:spLocks noGrp="1"/>
          </p:cNvSpPr>
          <p:nvPr>
            <p:ph type="title"/>
          </p:nvPr>
        </p:nvSpPr>
        <p:spPr/>
        <p:txBody>
          <a:bodyPr>
            <a:normAutofit/>
          </a:bodyPr>
          <a:lstStyle/>
          <a:p>
            <a:r>
              <a:rPr lang="tr-TR" sz="3600" dirty="0">
                <a:latin typeface="Times New Roman" panose="02020603050405020304" pitchFamily="18" charset="0"/>
                <a:cs typeface="Times New Roman" panose="02020603050405020304" pitchFamily="18" charset="0"/>
              </a:rPr>
              <a:t>TÜRKLERİN YAŞADIKLARI YERLER</a:t>
            </a:r>
          </a:p>
        </p:txBody>
      </p:sp>
      <p:sp>
        <p:nvSpPr>
          <p:cNvPr id="3" name="İçerik Yer Tutucusu 2">
            <a:extLst>
              <a:ext uri="{FF2B5EF4-FFF2-40B4-BE49-F238E27FC236}">
                <a16:creationId xmlns:a16="http://schemas.microsoft.com/office/drawing/2014/main" id="{F4B54D19-6D3A-4720-ADCE-055E3180E7F3}"/>
              </a:ext>
            </a:extLst>
          </p:cNvPr>
          <p:cNvSpPr>
            <a:spLocks noGrp="1"/>
          </p:cNvSpPr>
          <p:nvPr>
            <p:ph idx="1"/>
          </p:nvPr>
        </p:nvSpPr>
        <p:spPr>
          <a:xfrm>
            <a:off x="838200" y="1573619"/>
            <a:ext cx="10515600" cy="4603344"/>
          </a:xfrm>
        </p:spPr>
        <p:txBody>
          <a:bodyPr numCol="2">
            <a:normAutofit fontScale="85000" lnSpcReduction="20000"/>
          </a:bodyPr>
          <a:lstStyle/>
          <a:p>
            <a:pPr marL="669925" indent="88900">
              <a:lnSpc>
                <a:spcPct val="90000"/>
              </a:lnSpc>
              <a:buFontTx/>
              <a:buNone/>
            </a:pPr>
            <a:r>
              <a:rPr lang="tr-TR" altLang="tr-TR" sz="2800" dirty="0">
                <a:latin typeface="Times New Roman" panose="02020603050405020304" pitchFamily="18" charset="0"/>
                <a:cs typeface="Times New Roman" panose="02020603050405020304" pitchFamily="18" charset="0"/>
              </a:rPr>
              <a:t>Moğolistan  </a:t>
            </a:r>
          </a:p>
          <a:p>
            <a:pPr marL="669925" indent="88900">
              <a:lnSpc>
                <a:spcPct val="90000"/>
              </a:lnSpc>
              <a:buFontTx/>
              <a:buNone/>
            </a:pPr>
            <a:r>
              <a:rPr lang="tr-TR" altLang="tr-TR" sz="2800" dirty="0">
                <a:latin typeface="Times New Roman" panose="02020603050405020304" pitchFamily="18" charset="0"/>
                <a:cs typeface="Times New Roman" panose="02020603050405020304" pitchFamily="18" charset="0"/>
              </a:rPr>
              <a:t>Çin                      </a:t>
            </a:r>
          </a:p>
          <a:p>
            <a:pPr marL="669925" indent="88900">
              <a:lnSpc>
                <a:spcPct val="90000"/>
              </a:lnSpc>
              <a:buFontTx/>
              <a:buNone/>
            </a:pPr>
            <a:r>
              <a:rPr lang="tr-TR" altLang="tr-TR" sz="2800" dirty="0">
                <a:latin typeface="Times New Roman" panose="02020603050405020304" pitchFamily="18" charset="0"/>
                <a:cs typeface="Times New Roman" panose="02020603050405020304" pitchFamily="18" charset="0"/>
              </a:rPr>
              <a:t>Rusya</a:t>
            </a:r>
          </a:p>
          <a:p>
            <a:pPr marL="669925" indent="88900">
              <a:lnSpc>
                <a:spcPct val="90000"/>
              </a:lnSpc>
              <a:buFontTx/>
              <a:buNone/>
            </a:pPr>
            <a:r>
              <a:rPr lang="tr-TR" altLang="tr-TR" sz="2800" dirty="0">
                <a:latin typeface="Times New Roman" panose="02020603050405020304" pitchFamily="18" charset="0"/>
                <a:cs typeface="Times New Roman" panose="02020603050405020304" pitchFamily="18" charset="0"/>
              </a:rPr>
              <a:t>Afganistan</a:t>
            </a:r>
          </a:p>
          <a:p>
            <a:pPr marL="669925" indent="88900">
              <a:lnSpc>
                <a:spcPct val="90000"/>
              </a:lnSpc>
              <a:buFontTx/>
              <a:buNone/>
            </a:pPr>
            <a:r>
              <a:rPr lang="tr-TR" altLang="tr-TR" sz="2800" dirty="0">
                <a:latin typeface="Times New Roman" panose="02020603050405020304" pitchFamily="18" charset="0"/>
                <a:cs typeface="Times New Roman" panose="02020603050405020304" pitchFamily="18" charset="0"/>
              </a:rPr>
              <a:t>Azerbaycan</a:t>
            </a:r>
          </a:p>
          <a:p>
            <a:pPr marL="669925" indent="88900">
              <a:lnSpc>
                <a:spcPct val="90000"/>
              </a:lnSpc>
              <a:buFontTx/>
              <a:buNone/>
            </a:pPr>
            <a:r>
              <a:rPr lang="tr-TR" altLang="tr-TR" sz="2800" dirty="0">
                <a:latin typeface="Times New Roman" panose="02020603050405020304" pitchFamily="18" charset="0"/>
                <a:cs typeface="Times New Roman" panose="02020603050405020304" pitchFamily="18" charset="0"/>
              </a:rPr>
              <a:t>Türkmenistan</a:t>
            </a:r>
          </a:p>
          <a:p>
            <a:pPr marL="669925" indent="88900">
              <a:lnSpc>
                <a:spcPct val="90000"/>
              </a:lnSpc>
              <a:buFontTx/>
              <a:buNone/>
            </a:pPr>
            <a:r>
              <a:rPr lang="tr-TR" altLang="tr-TR" sz="2800" dirty="0">
                <a:latin typeface="Times New Roman" panose="02020603050405020304" pitchFamily="18" charset="0"/>
                <a:cs typeface="Times New Roman" panose="02020603050405020304" pitchFamily="18" charset="0"/>
              </a:rPr>
              <a:t>Kazakistan,</a:t>
            </a:r>
          </a:p>
          <a:p>
            <a:pPr marL="669925" indent="88900">
              <a:lnSpc>
                <a:spcPct val="90000"/>
              </a:lnSpc>
              <a:buFontTx/>
              <a:buNone/>
            </a:pPr>
            <a:r>
              <a:rPr lang="tr-TR" altLang="tr-TR" sz="2800" dirty="0">
                <a:latin typeface="Times New Roman" panose="02020603050405020304" pitchFamily="18" charset="0"/>
                <a:cs typeface="Times New Roman" panose="02020603050405020304" pitchFamily="18" charset="0"/>
              </a:rPr>
              <a:t>Kırgızistan</a:t>
            </a:r>
          </a:p>
          <a:p>
            <a:pPr marL="669925" indent="88900">
              <a:lnSpc>
                <a:spcPct val="90000"/>
              </a:lnSpc>
              <a:buFontTx/>
              <a:buNone/>
            </a:pPr>
            <a:r>
              <a:rPr lang="tr-TR" altLang="tr-TR" sz="2800" dirty="0">
                <a:latin typeface="Times New Roman" panose="02020603050405020304" pitchFamily="18" charset="0"/>
                <a:cs typeface="Times New Roman" panose="02020603050405020304" pitchFamily="18" charset="0"/>
              </a:rPr>
              <a:t>Özbekistan</a:t>
            </a:r>
          </a:p>
          <a:p>
            <a:pPr marL="669925" indent="88900">
              <a:lnSpc>
                <a:spcPct val="90000"/>
              </a:lnSpc>
              <a:buFontTx/>
              <a:buNone/>
            </a:pPr>
            <a:r>
              <a:rPr lang="tr-TR" altLang="tr-TR" sz="2800" dirty="0">
                <a:latin typeface="Times New Roman" panose="02020603050405020304" pitchFamily="18" charset="0"/>
                <a:cs typeface="Times New Roman" panose="02020603050405020304" pitchFamily="18" charset="0"/>
              </a:rPr>
              <a:t>İran</a:t>
            </a:r>
          </a:p>
          <a:p>
            <a:pPr marL="669925" indent="88900">
              <a:lnSpc>
                <a:spcPct val="90000"/>
              </a:lnSpc>
              <a:buFontTx/>
              <a:buNone/>
            </a:pPr>
            <a:r>
              <a:rPr lang="tr-TR" altLang="tr-TR" sz="2800" dirty="0">
                <a:latin typeface="Times New Roman" panose="02020603050405020304" pitchFamily="18" charset="0"/>
                <a:cs typeface="Times New Roman" panose="02020603050405020304" pitchFamily="18" charset="0"/>
              </a:rPr>
              <a:t>Irak</a:t>
            </a:r>
          </a:p>
          <a:p>
            <a:pPr marL="669925" indent="88900">
              <a:lnSpc>
                <a:spcPct val="90000"/>
              </a:lnSpc>
              <a:buFontTx/>
              <a:buNone/>
            </a:pPr>
            <a:r>
              <a:rPr lang="tr-TR" altLang="tr-TR" sz="2800" dirty="0">
                <a:latin typeface="Times New Roman" panose="02020603050405020304" pitchFamily="18" charset="0"/>
                <a:cs typeface="Times New Roman" panose="02020603050405020304" pitchFamily="18" charset="0"/>
              </a:rPr>
              <a:t>Suriye </a:t>
            </a:r>
          </a:p>
          <a:p>
            <a:pPr>
              <a:lnSpc>
                <a:spcPct val="90000"/>
              </a:lnSpc>
              <a:buFontTx/>
              <a:buNone/>
            </a:pPr>
            <a:r>
              <a:rPr lang="tr-TR" altLang="tr-TR" sz="2800" dirty="0">
                <a:latin typeface="Times New Roman" panose="02020603050405020304" pitchFamily="18" charset="0"/>
                <a:cs typeface="Times New Roman" panose="02020603050405020304" pitchFamily="18" charset="0"/>
              </a:rPr>
              <a:t>Türkiye</a:t>
            </a:r>
          </a:p>
          <a:p>
            <a:pPr>
              <a:lnSpc>
                <a:spcPct val="90000"/>
              </a:lnSpc>
              <a:buFontTx/>
              <a:buNone/>
            </a:pPr>
            <a:r>
              <a:rPr lang="tr-TR" altLang="tr-TR" sz="2800" dirty="0">
                <a:latin typeface="Times New Roman" panose="02020603050405020304" pitchFamily="18" charset="0"/>
                <a:cs typeface="Times New Roman" panose="02020603050405020304" pitchFamily="18" charset="0"/>
              </a:rPr>
              <a:t>KKTC </a:t>
            </a:r>
          </a:p>
          <a:p>
            <a:pPr>
              <a:lnSpc>
                <a:spcPct val="90000"/>
              </a:lnSpc>
              <a:buFontTx/>
              <a:buNone/>
            </a:pPr>
            <a:r>
              <a:rPr lang="tr-TR" altLang="tr-TR" sz="2800" dirty="0">
                <a:latin typeface="Times New Roman" panose="02020603050405020304" pitchFamily="18" charset="0"/>
                <a:cs typeface="Times New Roman" panose="02020603050405020304" pitchFamily="18" charset="0"/>
              </a:rPr>
              <a:t>Yunanistan</a:t>
            </a:r>
          </a:p>
          <a:p>
            <a:pPr>
              <a:lnSpc>
                <a:spcPct val="90000"/>
              </a:lnSpc>
              <a:buFontTx/>
              <a:buNone/>
            </a:pPr>
            <a:r>
              <a:rPr lang="tr-TR" altLang="tr-TR" sz="2800" dirty="0">
                <a:latin typeface="Times New Roman" panose="02020603050405020304" pitchFamily="18" charset="0"/>
                <a:cs typeface="Times New Roman" panose="02020603050405020304" pitchFamily="18" charset="0"/>
              </a:rPr>
              <a:t>Bulgaristan</a:t>
            </a:r>
          </a:p>
          <a:p>
            <a:pPr>
              <a:lnSpc>
                <a:spcPct val="90000"/>
              </a:lnSpc>
              <a:buFontTx/>
              <a:buNone/>
            </a:pPr>
            <a:r>
              <a:rPr lang="tr-TR" altLang="tr-TR" sz="2800" dirty="0">
                <a:latin typeface="Times New Roman" panose="02020603050405020304" pitchFamily="18" charset="0"/>
                <a:cs typeface="Times New Roman" panose="02020603050405020304" pitchFamily="18" charset="0"/>
              </a:rPr>
              <a:t>Bosna</a:t>
            </a:r>
          </a:p>
          <a:p>
            <a:pPr>
              <a:lnSpc>
                <a:spcPct val="90000"/>
              </a:lnSpc>
              <a:buFontTx/>
              <a:buNone/>
            </a:pPr>
            <a:r>
              <a:rPr lang="tr-TR" altLang="tr-TR" sz="2800" dirty="0">
                <a:latin typeface="Times New Roman" panose="02020603050405020304" pitchFamily="18" charset="0"/>
                <a:cs typeface="Times New Roman" panose="02020603050405020304" pitchFamily="18" charset="0"/>
              </a:rPr>
              <a:t>Hırvatistan</a:t>
            </a:r>
          </a:p>
          <a:p>
            <a:pPr>
              <a:lnSpc>
                <a:spcPct val="90000"/>
              </a:lnSpc>
              <a:buFontTx/>
              <a:buNone/>
            </a:pPr>
            <a:r>
              <a:rPr lang="tr-TR" altLang="tr-TR" sz="2800" dirty="0">
                <a:latin typeface="Times New Roman" panose="02020603050405020304" pitchFamily="18" charset="0"/>
                <a:cs typeface="Times New Roman" panose="02020603050405020304" pitchFamily="18" charset="0"/>
              </a:rPr>
              <a:t>Makedonya</a:t>
            </a:r>
          </a:p>
          <a:p>
            <a:pPr>
              <a:lnSpc>
                <a:spcPct val="90000"/>
              </a:lnSpc>
              <a:buFontTx/>
              <a:buNone/>
            </a:pPr>
            <a:r>
              <a:rPr lang="tr-TR" altLang="tr-TR" sz="2800" dirty="0">
                <a:latin typeface="Times New Roman" panose="02020603050405020304" pitchFamily="18" charset="0"/>
                <a:cs typeface="Times New Roman" panose="02020603050405020304" pitchFamily="18" charset="0"/>
              </a:rPr>
              <a:t>Karadağ		            </a:t>
            </a:r>
          </a:p>
          <a:p>
            <a:pPr>
              <a:lnSpc>
                <a:spcPct val="90000"/>
              </a:lnSpc>
              <a:buFontTx/>
              <a:buNone/>
            </a:pPr>
            <a:r>
              <a:rPr lang="tr-TR" altLang="tr-TR" sz="2800" dirty="0">
                <a:latin typeface="Times New Roman" panose="02020603050405020304" pitchFamily="18" charset="0"/>
                <a:cs typeface="Times New Roman" panose="02020603050405020304" pitchFamily="18" charset="0"/>
              </a:rPr>
              <a:t>Sırbistan</a:t>
            </a:r>
          </a:p>
          <a:p>
            <a:pPr>
              <a:lnSpc>
                <a:spcPct val="90000"/>
              </a:lnSpc>
              <a:buFontTx/>
              <a:buNone/>
            </a:pPr>
            <a:r>
              <a:rPr lang="tr-TR" altLang="tr-TR" sz="2800" dirty="0">
                <a:latin typeface="Times New Roman" panose="02020603050405020304" pitchFamily="18" charset="0"/>
                <a:cs typeface="Times New Roman" panose="02020603050405020304" pitchFamily="18" charset="0"/>
              </a:rPr>
              <a:t>Slovenya</a:t>
            </a:r>
          </a:p>
          <a:p>
            <a:pPr>
              <a:lnSpc>
                <a:spcPct val="90000"/>
              </a:lnSpc>
              <a:buFontTx/>
              <a:buNone/>
            </a:pPr>
            <a:r>
              <a:rPr lang="tr-TR" altLang="tr-TR" sz="2800" dirty="0">
                <a:latin typeface="Times New Roman" panose="02020603050405020304" pitchFamily="18" charset="0"/>
                <a:cs typeface="Times New Roman" panose="02020603050405020304" pitchFamily="18" charset="0"/>
              </a:rPr>
              <a:t>Romanya</a:t>
            </a:r>
          </a:p>
          <a:p>
            <a:pPr>
              <a:lnSpc>
                <a:spcPct val="90000"/>
              </a:lnSpc>
              <a:buFontTx/>
              <a:buNone/>
            </a:pPr>
            <a:r>
              <a:rPr lang="tr-TR" altLang="tr-TR" sz="2800" dirty="0">
                <a:latin typeface="Times New Roman" panose="02020603050405020304" pitchFamily="18" charset="0"/>
                <a:cs typeface="Times New Roman" panose="02020603050405020304" pitchFamily="18" charset="0"/>
              </a:rPr>
              <a:t>Polonya</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88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5D6BC69-E8C1-446A-BD72-097A5EA9E50F}"/>
              </a:ext>
            </a:extLst>
          </p:cNvPr>
          <p:cNvSpPr>
            <a:spLocks noGrp="1"/>
          </p:cNvSpPr>
          <p:nvPr>
            <p:ph idx="1"/>
          </p:nvPr>
        </p:nvSpPr>
        <p:spPr>
          <a:xfrm>
            <a:off x="838200" y="362309"/>
            <a:ext cx="10515600" cy="6185139"/>
          </a:xfrm>
        </p:spPr>
        <p:txBody>
          <a:bodyPr>
            <a:noAutofit/>
          </a:bodyPr>
          <a:lstStyle/>
          <a:p>
            <a:pPr marL="0" indent="0" algn="just">
              <a:buNone/>
            </a:pPr>
            <a:r>
              <a:rPr lang="tr-TR" sz="2400" dirty="0">
                <a:latin typeface="Times New Roman" panose="02020603050405020304" pitchFamily="18" charset="0"/>
                <a:cs typeface="Times New Roman" panose="02020603050405020304" pitchFamily="18" charset="0"/>
              </a:rPr>
              <a:t>Günümüzde başta iş ve eğitim gibi çeşitli sebeplerle dünyanın pek çok farklı ülkesinde yaşayan Türkler de vardır. Bunların bazıları ve sayıları şöyledir:</a:t>
            </a:r>
          </a:p>
          <a:p>
            <a:pPr marL="0" indent="0">
              <a:buNone/>
            </a:pPr>
            <a:r>
              <a:rPr lang="tr-TR" sz="2400" dirty="0">
                <a:latin typeface="Times New Roman" panose="02020603050405020304" pitchFamily="18" charset="0"/>
                <a:cs typeface="Times New Roman" panose="02020603050405020304" pitchFamily="18" charset="0"/>
              </a:rPr>
              <a:t>Almanya:2.300.000			Avustralya: 120.000</a:t>
            </a:r>
          </a:p>
          <a:p>
            <a:pPr marL="0" indent="0">
              <a:buNone/>
            </a:pPr>
            <a:r>
              <a:rPr lang="tr-TR" sz="2400" dirty="0">
                <a:latin typeface="Times New Roman" panose="02020603050405020304" pitchFamily="18" charset="0"/>
                <a:cs typeface="Times New Roman" panose="02020603050405020304" pitchFamily="18" charset="0"/>
              </a:rPr>
              <a:t>Hollanda: 280.000			Suudi Arabistan: 120.000</a:t>
            </a:r>
          </a:p>
          <a:p>
            <a:pPr marL="0" indent="0">
              <a:buNone/>
            </a:pPr>
            <a:r>
              <a:rPr lang="tr-TR" sz="2400" dirty="0">
                <a:latin typeface="Times New Roman" panose="02020603050405020304" pitchFamily="18" charset="0"/>
                <a:cs typeface="Times New Roman" panose="02020603050405020304" pitchFamily="18" charset="0"/>
              </a:rPr>
              <a:t>Fransa: 305.300			İsrail: 30.000</a:t>
            </a:r>
          </a:p>
          <a:p>
            <a:pPr marL="0" indent="0">
              <a:buNone/>
            </a:pPr>
            <a:r>
              <a:rPr lang="tr-TR" sz="2400" dirty="0">
                <a:latin typeface="Times New Roman" panose="02020603050405020304" pitchFamily="18" charset="0"/>
                <a:cs typeface="Times New Roman" panose="02020603050405020304" pitchFamily="18" charset="0"/>
              </a:rPr>
              <a:t>Avusturya: 140.000			Rusya: 30.000</a:t>
            </a:r>
          </a:p>
          <a:p>
            <a:pPr marL="0" indent="0">
              <a:buNone/>
            </a:pPr>
            <a:r>
              <a:rPr lang="tr-TR" sz="2400" dirty="0">
                <a:latin typeface="Times New Roman" panose="02020603050405020304" pitchFamily="18" charset="0"/>
                <a:cs typeface="Times New Roman" panose="02020603050405020304" pitchFamily="18" charset="0"/>
              </a:rPr>
              <a:t>Belçika: 130.000</a:t>
            </a:r>
          </a:p>
          <a:p>
            <a:pPr marL="0" indent="0">
              <a:buNone/>
            </a:pPr>
            <a:r>
              <a:rPr lang="tr-TR" sz="2400" dirty="0">
                <a:latin typeface="Times New Roman" panose="02020603050405020304" pitchFamily="18" charset="0"/>
                <a:cs typeface="Times New Roman" panose="02020603050405020304" pitchFamily="18" charset="0"/>
              </a:rPr>
              <a:t>İsviçre: 80.000</a:t>
            </a:r>
          </a:p>
          <a:p>
            <a:pPr marL="0" indent="0">
              <a:buNone/>
            </a:pPr>
            <a:r>
              <a:rPr lang="tr-TR" sz="2400" dirty="0">
                <a:latin typeface="Times New Roman" panose="02020603050405020304" pitchFamily="18" charset="0"/>
                <a:cs typeface="Times New Roman" panose="02020603050405020304" pitchFamily="18" charset="0"/>
              </a:rPr>
              <a:t>İngiltere: 80.000</a:t>
            </a:r>
          </a:p>
          <a:p>
            <a:pPr marL="0" indent="0">
              <a:buNone/>
            </a:pPr>
            <a:r>
              <a:rPr lang="tr-TR" sz="2400" dirty="0">
                <a:latin typeface="Times New Roman" panose="02020603050405020304" pitchFamily="18" charset="0"/>
                <a:cs typeface="Times New Roman" panose="02020603050405020304" pitchFamily="18" charset="0"/>
              </a:rPr>
              <a:t>İsveç: 50.000</a:t>
            </a:r>
          </a:p>
          <a:p>
            <a:pPr marL="0" indent="0">
              <a:buNone/>
            </a:pPr>
            <a:r>
              <a:rPr lang="tr-TR" sz="2400" dirty="0">
                <a:latin typeface="Times New Roman" panose="02020603050405020304" pitchFamily="18" charset="0"/>
                <a:cs typeface="Times New Roman" panose="02020603050405020304" pitchFamily="18" charset="0"/>
              </a:rPr>
              <a:t>Danimarka: 45.000</a:t>
            </a:r>
          </a:p>
          <a:p>
            <a:pPr marL="0" indent="0">
              <a:buNone/>
            </a:pPr>
            <a:r>
              <a:rPr lang="tr-TR" sz="2400" dirty="0">
                <a:latin typeface="Times New Roman" panose="02020603050405020304" pitchFamily="18" charset="0"/>
                <a:cs typeface="Times New Roman" panose="02020603050405020304" pitchFamily="18" charset="0"/>
              </a:rPr>
              <a:t>Norveç: 10. 000</a:t>
            </a:r>
          </a:p>
          <a:p>
            <a:pPr marL="0" indent="0">
              <a:buNone/>
            </a:pPr>
            <a:r>
              <a:rPr lang="tr-TR" sz="2400" dirty="0">
                <a:latin typeface="Times New Roman" panose="02020603050405020304" pitchFamily="18" charset="0"/>
                <a:cs typeface="Times New Roman" panose="02020603050405020304" pitchFamily="18" charset="0"/>
              </a:rPr>
              <a:t>ABD: 130.000</a:t>
            </a:r>
          </a:p>
          <a:p>
            <a:pPr marL="0" indent="0">
              <a:buNone/>
            </a:pPr>
            <a:r>
              <a:rPr lang="tr-TR"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5885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20D2178-7635-4022-A15B-9BE778256D3E}"/>
              </a:ext>
            </a:extLst>
          </p:cNvPr>
          <p:cNvSpPr>
            <a:spLocks noGrp="1"/>
          </p:cNvSpPr>
          <p:nvPr>
            <p:ph idx="1"/>
          </p:nvPr>
        </p:nvSpPr>
        <p:spPr>
          <a:xfrm>
            <a:off x="838200" y="677308"/>
            <a:ext cx="10515600" cy="4351338"/>
          </a:xfrm>
        </p:spPr>
        <p:txBody>
          <a:bodyPr>
            <a:normAutofit/>
          </a:bodyPr>
          <a:lstStyle/>
          <a:p>
            <a:pPr marL="0" indent="0">
              <a:lnSpc>
                <a:spcPct val="150000"/>
              </a:lnSpc>
              <a:buNone/>
            </a:pPr>
            <a:r>
              <a:rPr lang="tr-TR" sz="2400" dirty="0">
                <a:latin typeface="Times New Roman" panose="02020603050405020304" pitchFamily="18" charset="0"/>
                <a:cs typeface="Times New Roman" panose="02020603050405020304" pitchFamily="18" charset="0"/>
              </a:rPr>
              <a:t>Dünya Türklüğü yönlere göre gruplandırılırken </a:t>
            </a:r>
            <a:r>
              <a:rPr lang="tr-TR" sz="2400" b="1" dirty="0">
                <a:latin typeface="Times New Roman" panose="02020603050405020304" pitchFamily="18" charset="0"/>
                <a:cs typeface="Times New Roman" panose="02020603050405020304" pitchFamily="18" charset="0"/>
              </a:rPr>
              <a:t>Hazar Gölü ( veya Denizi) </a:t>
            </a:r>
            <a:r>
              <a:rPr lang="tr-TR" sz="2400" dirty="0">
                <a:latin typeface="Times New Roman" panose="02020603050405020304" pitchFamily="18" charset="0"/>
                <a:cs typeface="Times New Roman" panose="02020603050405020304" pitchFamily="18" charset="0"/>
              </a:rPr>
              <a:t>esas alınır. Hazar Gölü’nün doğusunda kalan Türkler Doğu Türklüğü, batısında ve güneyinde kalan Türkler Batı Türklüğü, Karadeniz, Kafkaslar ve Hazar Gölü’nün kuzeyinde kalanlar Kuzey Türklüğü olarak adlandırılır.</a:t>
            </a:r>
          </a:p>
        </p:txBody>
      </p:sp>
    </p:spTree>
    <p:extLst>
      <p:ext uri="{BB962C8B-B14F-4D97-AF65-F5344CB8AC3E}">
        <p14:creationId xmlns:p14="http://schemas.microsoft.com/office/powerpoint/2010/main" val="2929909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81902A3-93BB-4297-9EB9-E0A37ED21096}"/>
              </a:ext>
            </a:extLst>
          </p:cNvPr>
          <p:cNvSpPr>
            <a:spLocks noGrp="1"/>
          </p:cNvSpPr>
          <p:nvPr>
            <p:ph idx="1"/>
          </p:nvPr>
        </p:nvSpPr>
        <p:spPr>
          <a:xfrm>
            <a:off x="838200" y="687941"/>
            <a:ext cx="10515600" cy="4351338"/>
          </a:xfrm>
        </p:spPr>
        <p:txBody>
          <a:bodyPr/>
          <a:lstStyle/>
          <a:p>
            <a:pPr marL="0" indent="0">
              <a:buNone/>
            </a:pPr>
            <a:r>
              <a:rPr lang="tr-TR" altLang="tr-TR" sz="2800" b="1" dirty="0">
                <a:latin typeface="Verdana" panose="020B0604030504040204" pitchFamily="34" charset="0"/>
              </a:rPr>
              <a:t>	</a:t>
            </a:r>
            <a:r>
              <a:rPr lang="tr-TR" altLang="tr-TR" sz="2800" b="1" dirty="0">
                <a:latin typeface="Times New Roman" panose="02020603050405020304" pitchFamily="18" charset="0"/>
                <a:cs typeface="Times New Roman" panose="02020603050405020304" pitchFamily="18" charset="0"/>
              </a:rPr>
              <a:t>DÜNYA TÜRKLÜĞÜ</a:t>
            </a:r>
          </a:p>
          <a:p>
            <a:pPr marL="0" indent="0">
              <a:buNone/>
            </a:pPr>
            <a:endParaRPr lang="tr-TR" b="1" dirty="0">
              <a:solidFill>
                <a:srgbClr val="0000FF"/>
              </a:solidFill>
              <a:latin typeface="Verdana" panose="020B0604030504040204" pitchFamily="34" charset="0"/>
            </a:endParaRPr>
          </a:p>
          <a:p>
            <a:pPr marL="952500" indent="0">
              <a:lnSpc>
                <a:spcPct val="150000"/>
              </a:lnSpc>
              <a:buNone/>
            </a:pPr>
            <a:r>
              <a:rPr lang="tr-TR" altLang="tr-TR" sz="2400" dirty="0">
                <a:latin typeface="Times New Roman" panose="02020603050405020304" pitchFamily="18" charset="0"/>
                <a:cs typeface="Times New Roman" panose="02020603050405020304" pitchFamily="18" charset="0"/>
              </a:rPr>
              <a:t>A. BATI TÜRKLÜĞÜ</a:t>
            </a:r>
          </a:p>
          <a:p>
            <a:pPr marL="952500" indent="0">
              <a:lnSpc>
                <a:spcPct val="150000"/>
              </a:lnSpc>
              <a:buNone/>
            </a:pPr>
            <a:r>
              <a:rPr lang="tr-TR" altLang="tr-TR" sz="2400" dirty="0">
                <a:latin typeface="Times New Roman" panose="02020603050405020304" pitchFamily="18" charset="0"/>
                <a:cs typeface="Times New Roman" panose="02020603050405020304" pitchFamily="18" charset="0"/>
              </a:rPr>
              <a:t>B. DOĞU TÜRKLÜĞÜ</a:t>
            </a:r>
          </a:p>
          <a:p>
            <a:pPr marL="952500" indent="0">
              <a:lnSpc>
                <a:spcPct val="150000"/>
              </a:lnSpc>
              <a:buNone/>
            </a:pPr>
            <a:r>
              <a:rPr lang="tr-TR" altLang="tr-TR" sz="2400" dirty="0">
                <a:latin typeface="Times New Roman" panose="02020603050405020304" pitchFamily="18" charset="0"/>
                <a:cs typeface="Times New Roman" panose="02020603050405020304" pitchFamily="18" charset="0"/>
              </a:rPr>
              <a:t>C. KUZEY TÜRKLÜĞÜ</a:t>
            </a: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3462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D3E86E7-7BE7-493C-B8F2-099CDE714F98}"/>
              </a:ext>
            </a:extLst>
          </p:cNvPr>
          <p:cNvSpPr>
            <a:spLocks noGrp="1"/>
          </p:cNvSpPr>
          <p:nvPr>
            <p:ph idx="1"/>
          </p:nvPr>
        </p:nvSpPr>
        <p:spPr>
          <a:xfrm>
            <a:off x="838200" y="1017551"/>
            <a:ext cx="10515600" cy="4351338"/>
          </a:xfrm>
        </p:spPr>
        <p:txBody>
          <a:bodyPr>
            <a:normAutofit lnSpcReduction="10000"/>
          </a:bodyPr>
          <a:lstStyle/>
          <a:p>
            <a:pPr marL="1041400" indent="0">
              <a:lnSpc>
                <a:spcPct val="150000"/>
              </a:lnSpc>
              <a:buNone/>
            </a:pPr>
            <a:r>
              <a:rPr lang="tr-TR" altLang="tr-TR" sz="3600" b="1" dirty="0">
                <a:latin typeface="Times New Roman" panose="02020603050405020304" pitchFamily="18" charset="0"/>
                <a:cs typeface="Times New Roman" panose="02020603050405020304" pitchFamily="18" charset="0"/>
              </a:rPr>
              <a:t>	</a:t>
            </a:r>
            <a:r>
              <a:rPr lang="tr-TR" altLang="tr-TR" sz="3200" b="1" dirty="0">
                <a:latin typeface="Times New Roman" panose="02020603050405020304" pitchFamily="18" charset="0"/>
                <a:cs typeface="Times New Roman" panose="02020603050405020304" pitchFamily="18" charset="0"/>
              </a:rPr>
              <a:t>A. BATI TÜRKLÜĞÜ</a:t>
            </a:r>
            <a:endParaRPr lang="tr-TR" altLang="tr-TR" sz="3200" dirty="0">
              <a:latin typeface="Times New Roman" panose="02020603050405020304" pitchFamily="18" charset="0"/>
              <a:cs typeface="Times New Roman" panose="02020603050405020304" pitchFamily="18" charset="0"/>
            </a:endParaRPr>
          </a:p>
          <a:p>
            <a:pPr marL="1622425" lvl="1" indent="282575">
              <a:lnSpc>
                <a:spcPct val="150000"/>
              </a:lnSpc>
              <a:buFontTx/>
              <a:buNone/>
            </a:pPr>
            <a:r>
              <a:rPr lang="tr-TR" altLang="tr-TR" b="1" dirty="0">
                <a:latin typeface="Times New Roman" panose="02020603050405020304" pitchFamily="18" charset="0"/>
                <a:cs typeface="Times New Roman" panose="02020603050405020304" pitchFamily="18" charset="0"/>
              </a:rPr>
              <a:t>  </a:t>
            </a:r>
            <a:r>
              <a:rPr lang="tr-TR" altLang="tr-TR" dirty="0">
                <a:latin typeface="Times New Roman" panose="02020603050405020304" pitchFamily="18" charset="0"/>
                <a:cs typeface="Times New Roman" panose="02020603050405020304" pitchFamily="18" charset="0"/>
              </a:rPr>
              <a:t>1. Türkiye Türkleri</a:t>
            </a:r>
          </a:p>
          <a:p>
            <a:pPr marL="1622425" lvl="1" indent="282575">
              <a:lnSpc>
                <a:spcPct val="150000"/>
              </a:lnSpc>
              <a:buFontTx/>
              <a:buNone/>
            </a:pPr>
            <a:r>
              <a:rPr lang="tr-TR" altLang="tr-TR" dirty="0">
                <a:latin typeface="Times New Roman" panose="02020603050405020304" pitchFamily="18" charset="0"/>
                <a:cs typeface="Times New Roman" panose="02020603050405020304" pitchFamily="18" charset="0"/>
              </a:rPr>
              <a:t>  2. Rumeli Türkleri</a:t>
            </a:r>
          </a:p>
          <a:p>
            <a:pPr marL="1622425" lvl="1" indent="282575">
              <a:lnSpc>
                <a:spcPct val="150000"/>
              </a:lnSpc>
              <a:buFontTx/>
              <a:buNone/>
            </a:pPr>
            <a:r>
              <a:rPr lang="tr-TR" altLang="tr-TR" dirty="0">
                <a:latin typeface="Times New Roman" panose="02020603050405020304" pitchFamily="18" charset="0"/>
                <a:cs typeface="Times New Roman" panose="02020603050405020304" pitchFamily="18" charset="0"/>
              </a:rPr>
              <a:t>  3. Kıbrıs Türkleri</a:t>
            </a:r>
          </a:p>
          <a:p>
            <a:pPr marL="1622425" lvl="1" indent="282575">
              <a:lnSpc>
                <a:spcPct val="150000"/>
              </a:lnSpc>
              <a:buFontTx/>
              <a:buNone/>
            </a:pPr>
            <a:r>
              <a:rPr lang="tr-TR" altLang="tr-TR" dirty="0">
                <a:latin typeface="Times New Roman" panose="02020603050405020304" pitchFamily="18" charset="0"/>
                <a:cs typeface="Times New Roman" panose="02020603050405020304" pitchFamily="18" charset="0"/>
              </a:rPr>
              <a:t>  4. Suriye Türkleri</a:t>
            </a:r>
          </a:p>
          <a:p>
            <a:pPr marL="1622425" lvl="1" indent="282575">
              <a:lnSpc>
                <a:spcPct val="150000"/>
              </a:lnSpc>
              <a:buFontTx/>
              <a:buNone/>
            </a:pPr>
            <a:r>
              <a:rPr lang="tr-TR" altLang="tr-TR" dirty="0">
                <a:latin typeface="Times New Roman" panose="02020603050405020304" pitchFamily="18" charset="0"/>
                <a:cs typeface="Times New Roman" panose="02020603050405020304" pitchFamily="18" charset="0"/>
              </a:rPr>
              <a:t>  5. Irak Türkleri</a:t>
            </a:r>
          </a:p>
          <a:p>
            <a:pPr marL="1622425" lvl="1" indent="282575">
              <a:lnSpc>
                <a:spcPct val="150000"/>
              </a:lnSpc>
              <a:buFontTx/>
              <a:buNone/>
            </a:pPr>
            <a:r>
              <a:rPr lang="tr-TR" altLang="tr-TR" dirty="0">
                <a:latin typeface="Times New Roman" panose="02020603050405020304" pitchFamily="18" charset="0"/>
                <a:cs typeface="Times New Roman" panose="02020603050405020304" pitchFamily="18" charset="0"/>
              </a:rPr>
              <a:t>  6. Azerbaycan Türkleri</a:t>
            </a:r>
          </a:p>
          <a:p>
            <a:pPr marL="0" indent="0">
              <a:lnSpc>
                <a:spcPct val="150000"/>
              </a:lnSpc>
              <a:buNone/>
            </a:pPr>
            <a:endParaRPr lang="tr-TR" dirty="0"/>
          </a:p>
        </p:txBody>
      </p:sp>
    </p:spTree>
    <p:extLst>
      <p:ext uri="{BB962C8B-B14F-4D97-AF65-F5344CB8AC3E}">
        <p14:creationId xmlns:p14="http://schemas.microsoft.com/office/powerpoint/2010/main" val="324697698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1766</TotalTime>
  <Words>1566</Words>
  <Application>Microsoft Macintosh PowerPoint</Application>
  <PresentationFormat>Geniş ekran</PresentationFormat>
  <Paragraphs>191</Paragraphs>
  <Slides>30</Slides>
  <Notes>30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30</vt:i4>
      </vt:variant>
    </vt:vector>
  </HeadingPairs>
  <TitlesOfParts>
    <vt:vector size="36" baseType="lpstr">
      <vt:lpstr>Arial</vt:lpstr>
      <vt:lpstr>Calibri</vt:lpstr>
      <vt:lpstr>Calibri Light</vt:lpstr>
      <vt:lpstr>Times New Roman</vt:lpstr>
      <vt:lpstr>Verdana</vt:lpstr>
      <vt:lpstr>Office Teması</vt:lpstr>
      <vt:lpstr>PowerPoint Sunusu</vt:lpstr>
      <vt:lpstr>PowerPoint Sunusu</vt:lpstr>
      <vt:lpstr>PowerPoint Sunusu</vt:lpstr>
      <vt:lpstr>TÜRKÇENİN BUGÜNKÜ DURUMU VE YAYILMA ALANLARI</vt:lpstr>
      <vt:lpstr>TÜRKLERİN YAŞADIKLARI YERLER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Yildiray Cavdar</dc:creator>
  <cp:lastModifiedBy>bahar kunul</cp:lastModifiedBy>
  <cp:revision>28</cp:revision>
  <dcterms:created xsi:type="dcterms:W3CDTF">2021-10-24T07:18:32Z</dcterms:created>
  <dcterms:modified xsi:type="dcterms:W3CDTF">2022-10-28T17:04:44Z</dcterms:modified>
</cp:coreProperties>
</file>