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2" r:id="rId3"/>
    <p:sldId id="264" r:id="rId4"/>
    <p:sldId id="294" r:id="rId5"/>
    <p:sldId id="257" r:id="rId6"/>
    <p:sldId id="258" r:id="rId7"/>
    <p:sldId id="259" r:id="rId8"/>
    <p:sldId id="265" r:id="rId9"/>
    <p:sldId id="266" r:id="rId10"/>
    <p:sldId id="299" r:id="rId11"/>
    <p:sldId id="267" r:id="rId12"/>
    <p:sldId id="268" r:id="rId13"/>
    <p:sldId id="269" r:id="rId14"/>
    <p:sldId id="270" r:id="rId15"/>
    <p:sldId id="296" r:id="rId16"/>
    <p:sldId id="271" r:id="rId17"/>
    <p:sldId id="272" r:id="rId18"/>
    <p:sldId id="273" r:id="rId19"/>
    <p:sldId id="274" r:id="rId20"/>
    <p:sldId id="275" r:id="rId21"/>
    <p:sldId id="276" r:id="rId22"/>
    <p:sldId id="297" r:id="rId23"/>
    <p:sldId id="298" r:id="rId24"/>
    <p:sldId id="277" r:id="rId25"/>
    <p:sldId id="278" r:id="rId26"/>
    <p:sldId id="279" r:id="rId27"/>
    <p:sldId id="300" r:id="rId28"/>
    <p:sldId id="280" r:id="rId29"/>
    <p:sldId id="281" r:id="rId30"/>
    <p:sldId id="282" r:id="rId31"/>
    <p:sldId id="283" r:id="rId32"/>
    <p:sldId id="284" r:id="rId33"/>
    <p:sldId id="302" r:id="rId34"/>
    <p:sldId id="301" r:id="rId35"/>
    <p:sldId id="285" r:id="rId36"/>
    <p:sldId id="303" r:id="rId37"/>
    <p:sldId id="286" r:id="rId38"/>
    <p:sldId id="287" r:id="rId39"/>
    <p:sldId id="288" r:id="rId40"/>
    <p:sldId id="289" r:id="rId41"/>
    <p:sldId id="290" r:id="rId42"/>
    <p:sldId id="291" r:id="rId43"/>
    <p:sldId id="292" r:id="rId44"/>
    <p:sldId id="293" r:id="rId4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5"/>
    <p:restoredTop sz="94599"/>
  </p:normalViewPr>
  <p:slideViewPr>
    <p:cSldViewPr>
      <p:cViewPr varScale="1">
        <p:scale>
          <a:sx n="101" d="100"/>
          <a:sy n="101" d="100"/>
        </p:scale>
        <p:origin x="193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24C17-2B4D-4531-90F3-0D24D600DC74}" type="datetimeFigureOut">
              <a:rPr lang="tr-TR" smtClean="0"/>
              <a:t>30.09.2022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53C03-6F8D-4E61-8ED8-16FA14B8F4E6}" type="slidenum">
              <a:rPr lang="tr-TR" smtClean="0"/>
              <a:t>‹#›</a:t>
            </a:fld>
            <a:endParaRPr lang="tr-TR"/>
          </a:p>
        </p:txBody>
      </p:sp>
    </p:spTree>
    <p:extLst>
      <p:ext uri="{BB962C8B-B14F-4D97-AF65-F5344CB8AC3E}">
        <p14:creationId xmlns:p14="http://schemas.microsoft.com/office/powerpoint/2010/main" val="289064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CD53C03-6F8D-4E61-8ED8-16FA14B8F4E6}" type="slidenum">
              <a:rPr lang="tr-TR" smtClean="0"/>
              <a:t>10</a:t>
            </a:fld>
            <a:endParaRPr lang="tr-TR"/>
          </a:p>
        </p:txBody>
      </p:sp>
    </p:spTree>
    <p:extLst>
      <p:ext uri="{BB962C8B-B14F-4D97-AF65-F5344CB8AC3E}">
        <p14:creationId xmlns:p14="http://schemas.microsoft.com/office/powerpoint/2010/main" val="344799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CD53C03-6F8D-4E61-8ED8-16FA14B8F4E6}" type="slidenum">
              <a:rPr lang="tr-TR" smtClean="0"/>
              <a:t>11</a:t>
            </a:fld>
            <a:endParaRPr lang="tr-TR"/>
          </a:p>
        </p:txBody>
      </p:sp>
    </p:spTree>
    <p:extLst>
      <p:ext uri="{BB962C8B-B14F-4D97-AF65-F5344CB8AC3E}">
        <p14:creationId xmlns:p14="http://schemas.microsoft.com/office/powerpoint/2010/main" val="24053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01E42909-BA37-422F-87A7-7B172B4F58F1}" type="datetimeFigureOut">
              <a:rPr lang="tr-TR" smtClean="0"/>
              <a:t>30.09.2022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408997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1E42909-BA37-422F-87A7-7B172B4F58F1}" type="datetimeFigureOut">
              <a:rPr lang="tr-TR" smtClean="0"/>
              <a:t>30.09.2022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265360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1E42909-BA37-422F-87A7-7B172B4F58F1}" type="datetimeFigureOut">
              <a:rPr lang="tr-TR" smtClean="0"/>
              <a:t>30.09.2022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189352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1E42909-BA37-422F-87A7-7B172B4F58F1}" type="datetimeFigureOut">
              <a:rPr lang="tr-TR" smtClean="0"/>
              <a:t>30.09.2022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145061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01E42909-BA37-422F-87A7-7B172B4F58F1}" type="datetimeFigureOut">
              <a:rPr lang="tr-TR" smtClean="0"/>
              <a:t>30.09.2022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283612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01E42909-BA37-422F-87A7-7B172B4F58F1}" type="datetimeFigureOut">
              <a:rPr lang="tr-TR" smtClean="0"/>
              <a:t>30.09.2022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49990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01E42909-BA37-422F-87A7-7B172B4F58F1}" type="datetimeFigureOut">
              <a:rPr lang="tr-TR" smtClean="0"/>
              <a:t>30.09.2022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111191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01E42909-BA37-422F-87A7-7B172B4F58F1}" type="datetimeFigureOut">
              <a:rPr lang="tr-TR" smtClean="0"/>
              <a:t>30.09.2022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97608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1E42909-BA37-422F-87A7-7B172B4F58F1}" type="datetimeFigureOut">
              <a:rPr lang="tr-TR" smtClean="0"/>
              <a:t>30.09.2022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300792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01E42909-BA37-422F-87A7-7B172B4F58F1}" type="datetimeFigureOut">
              <a:rPr lang="tr-TR" smtClean="0"/>
              <a:t>30.09.2022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50530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01E42909-BA37-422F-87A7-7B172B4F58F1}" type="datetimeFigureOut">
              <a:rPr lang="tr-TR" smtClean="0"/>
              <a:t>30.09.2022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40C66E3-BA1F-48CA-8ECC-BA0E25C7E38E}" type="slidenum">
              <a:rPr lang="tr-TR" smtClean="0"/>
              <a:t>‹#›</a:t>
            </a:fld>
            <a:endParaRPr lang="tr-TR"/>
          </a:p>
        </p:txBody>
      </p:sp>
    </p:spTree>
    <p:extLst>
      <p:ext uri="{BB962C8B-B14F-4D97-AF65-F5344CB8AC3E}">
        <p14:creationId xmlns:p14="http://schemas.microsoft.com/office/powerpoint/2010/main" val="315478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42909-BA37-422F-87A7-7B172B4F58F1}" type="datetimeFigureOut">
              <a:rPr lang="tr-TR" smtClean="0"/>
              <a:t>30.09.2022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C66E3-BA1F-48CA-8ECC-BA0E25C7E38E}" type="slidenum">
              <a:rPr lang="tr-TR" smtClean="0"/>
              <a:t>‹#›</a:t>
            </a:fld>
            <a:endParaRPr lang="tr-TR"/>
          </a:p>
        </p:txBody>
      </p:sp>
    </p:spTree>
    <p:extLst>
      <p:ext uri="{BB962C8B-B14F-4D97-AF65-F5344CB8AC3E}">
        <p14:creationId xmlns:p14="http://schemas.microsoft.com/office/powerpoint/2010/main" val="62435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827584" y="4005064"/>
            <a:ext cx="7704856" cy="1705744"/>
          </a:xfrm>
        </p:spPr>
        <p:txBody>
          <a:bodyPr>
            <a:normAutofit fontScale="85000" lnSpcReduction="20000"/>
          </a:bodyPr>
          <a:lstStyle/>
          <a:p>
            <a:r>
              <a:rPr lang="tr-TR" dirty="0">
                <a:solidFill>
                  <a:srgbClr val="FF0000"/>
                </a:solidFill>
                <a:latin typeface="Times New Roman" panose="02020603050405020304" pitchFamily="18" charset="0"/>
                <a:cs typeface="Times New Roman" panose="02020603050405020304" pitchFamily="18" charset="0"/>
              </a:rPr>
              <a:t>7. HAFTA</a:t>
            </a:r>
          </a:p>
          <a:p>
            <a:r>
              <a:rPr lang="tr-TR" dirty="0">
                <a:solidFill>
                  <a:srgbClr val="FF0000"/>
                </a:solidFill>
                <a:latin typeface="Times New Roman" panose="02020603050405020304" pitchFamily="18" charset="0"/>
                <a:cs typeface="Times New Roman" panose="02020603050405020304" pitchFamily="18" charset="0"/>
              </a:rPr>
              <a:t>TÜRKÇEDE SES OLAYLARI</a:t>
            </a:r>
          </a:p>
          <a:p>
            <a:r>
              <a:rPr lang="tr-TR" dirty="0">
                <a:solidFill>
                  <a:srgbClr val="FF0000"/>
                </a:solidFill>
                <a:latin typeface="Times New Roman" panose="02020603050405020304" pitchFamily="18" charset="0"/>
                <a:cs typeface="Times New Roman" panose="02020603050405020304" pitchFamily="18" charset="0"/>
              </a:rPr>
              <a:t>TÜRKÇEDE HECE ÇEŞİTLERİ</a:t>
            </a:r>
          </a:p>
          <a:p>
            <a:r>
              <a:rPr lang="tr-TR" dirty="0">
                <a:solidFill>
                  <a:srgbClr val="FF0000"/>
                </a:solidFill>
                <a:latin typeface="Times New Roman" panose="02020603050405020304" pitchFamily="18" charset="0"/>
                <a:cs typeface="Times New Roman" panose="02020603050405020304" pitchFamily="18" charset="0"/>
              </a:rPr>
              <a:t>TÜRKÇEDE VURGU</a:t>
            </a: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C9833C22-0A62-4C9B-A87A-DF863BA4EA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1" y="908720"/>
            <a:ext cx="7200800" cy="2283028"/>
          </a:xfrm>
          <a:prstGeom prst="rect">
            <a:avLst/>
          </a:prstGeom>
        </p:spPr>
      </p:pic>
    </p:spTree>
    <p:extLst>
      <p:ext uri="{BB962C8B-B14F-4D97-AF65-F5344CB8AC3E}">
        <p14:creationId xmlns:p14="http://schemas.microsoft.com/office/powerpoint/2010/main" val="350002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628800"/>
            <a:ext cx="8229600" cy="3744416"/>
          </a:xfrm>
        </p:spPr>
        <p:txBody>
          <a:bodyPr>
            <a:noAutofit/>
          </a:bodyPr>
          <a:lstStyle/>
          <a:p>
            <a:pPr marL="0" indent="0">
              <a:buNone/>
            </a:pPr>
            <a:r>
              <a:rPr lang="tr-TR" sz="2200" dirty="0">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3.Ses Düşmeleri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Kelimedeki bir veya birkaç sesin, dilin ses özelliklerinden kaynaklanan sebeplerle, düşmesi olayıdır. Kaybolan sesin kelimedeki yerine göre ve kaybolma şekline göre aşağıdaki gibidir: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r>
              <a:rPr lang="tr-TR" sz="2200" i="1" dirty="0">
                <a:solidFill>
                  <a:srgbClr val="C00000"/>
                </a:solidFill>
                <a:latin typeface="Times New Roman" panose="02020603050405020304" pitchFamily="18" charset="0"/>
                <a:cs typeface="Times New Roman" panose="02020603050405020304" pitchFamily="18" charset="0"/>
              </a:rPr>
              <a:t>a) Ön ses düşmesi: </a:t>
            </a:r>
            <a:r>
              <a:rPr lang="tr-TR" sz="2200" i="1" dirty="0">
                <a:latin typeface="Times New Roman" panose="02020603050405020304" pitchFamily="18" charset="0"/>
                <a:cs typeface="Times New Roman" panose="02020603050405020304" pitchFamily="18" charset="0"/>
              </a:rPr>
              <a:t>ısıcak </a:t>
            </a:r>
            <a:r>
              <a:rPr lang="tr-TR" sz="2200" dirty="0">
                <a:latin typeface="Times New Roman" panose="02020603050405020304" pitchFamily="18" charset="0"/>
                <a:cs typeface="Times New Roman" panose="02020603050405020304" pitchFamily="18" charset="0"/>
              </a:rPr>
              <a:t>&gt; </a:t>
            </a:r>
            <a:r>
              <a:rPr lang="tr-TR" sz="2200" i="1" dirty="0">
                <a:latin typeface="Times New Roman" panose="02020603050405020304" pitchFamily="18" charset="0"/>
                <a:cs typeface="Times New Roman" panose="02020603050405020304" pitchFamily="18" charset="0"/>
              </a:rPr>
              <a:t>sıcak. </a:t>
            </a:r>
          </a:p>
          <a:p>
            <a:pPr marL="0" indent="0">
              <a:lnSpc>
                <a:spcPct val="150000"/>
              </a:lnSpc>
              <a:buNone/>
            </a:pPr>
            <a:endParaRPr lang="tr-TR"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00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700808"/>
            <a:ext cx="8229600" cy="4104456"/>
          </a:xfrm>
        </p:spPr>
        <p:txBody>
          <a:bodyPr>
            <a:noAutofit/>
          </a:bodyPr>
          <a:lstStyle/>
          <a:p>
            <a:pPr marL="0" indent="0">
              <a:lnSpc>
                <a:spcPct val="150000"/>
              </a:lnSpc>
              <a:buNone/>
            </a:pPr>
            <a:r>
              <a:rPr lang="tr-TR" sz="2200" i="1" dirty="0">
                <a:latin typeface="Times New Roman" panose="02020603050405020304" pitchFamily="18" charset="0"/>
                <a:cs typeface="Times New Roman" panose="02020603050405020304" pitchFamily="18" charset="0"/>
              </a:rPr>
              <a:t>	</a:t>
            </a:r>
            <a:r>
              <a:rPr lang="tr-TR" sz="2200" i="1" dirty="0">
                <a:solidFill>
                  <a:srgbClr val="C00000"/>
                </a:solidFill>
                <a:latin typeface="Times New Roman" panose="02020603050405020304" pitchFamily="18" charset="0"/>
                <a:cs typeface="Times New Roman" panose="02020603050405020304" pitchFamily="18" charset="0"/>
              </a:rPr>
              <a:t>b) Orta hece ünlüsün düşmesi: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Orta hecenin </a:t>
            </a:r>
            <a:r>
              <a:rPr lang="tr-TR" sz="2200" dirty="0" err="1">
                <a:latin typeface="Times New Roman" panose="02020603050405020304" pitchFamily="18" charset="0"/>
                <a:cs typeface="Times New Roman" panose="02020603050405020304" pitchFamily="18" charset="0"/>
              </a:rPr>
              <a:t>vurgusuz</a:t>
            </a:r>
            <a:r>
              <a:rPr lang="tr-TR" sz="2200" dirty="0">
                <a:latin typeface="Times New Roman" panose="02020603050405020304" pitchFamily="18" charset="0"/>
                <a:cs typeface="Times New Roman" panose="02020603050405020304" pitchFamily="18" charset="0"/>
              </a:rPr>
              <a:t> olması sebebiyle, özellikle ğ, r, y, z zayıf  ünsüzlerinin yanındaki ünlünün düşmesi olayıdır: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ağızı &gt; ağzı, boyunum&gt; boynum, buradan &gt; </a:t>
            </a:r>
            <a:r>
              <a:rPr lang="tr-TR" sz="2200" i="1" dirty="0" err="1">
                <a:latin typeface="Times New Roman" panose="02020603050405020304" pitchFamily="18" charset="0"/>
                <a:cs typeface="Times New Roman" panose="02020603050405020304" pitchFamily="18" charset="0"/>
              </a:rPr>
              <a:t>burdan</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buyuruk</a:t>
            </a:r>
            <a:r>
              <a:rPr lang="tr-TR" sz="2200" i="1" dirty="0">
                <a:latin typeface="Times New Roman" panose="02020603050405020304" pitchFamily="18" charset="0"/>
                <a:cs typeface="Times New Roman" panose="02020603050405020304" pitchFamily="18" charset="0"/>
              </a:rPr>
              <a:t> &gt; buyruk, dirilik &gt; dirlik, gazete &gt; </a:t>
            </a:r>
            <a:r>
              <a:rPr lang="tr-TR" sz="2200" i="1" dirty="0" err="1">
                <a:latin typeface="Times New Roman" panose="02020603050405020304" pitchFamily="18" charset="0"/>
                <a:cs typeface="Times New Roman" panose="02020603050405020304" pitchFamily="18" charset="0"/>
              </a:rPr>
              <a:t>gazte</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kıvırım</a:t>
            </a:r>
            <a:r>
              <a:rPr lang="tr-TR" sz="2200" i="1" dirty="0">
                <a:latin typeface="Times New Roman" panose="02020603050405020304" pitchFamily="18" charset="0"/>
                <a:cs typeface="Times New Roman" panose="02020603050405020304" pitchFamily="18" charset="0"/>
              </a:rPr>
              <a:t>&gt; kıvrım, </a:t>
            </a:r>
            <a:r>
              <a:rPr lang="tr-TR" sz="2200" i="1" dirty="0" err="1">
                <a:latin typeface="Times New Roman" panose="02020603050405020304" pitchFamily="18" charset="0"/>
                <a:cs typeface="Times New Roman" panose="02020603050405020304" pitchFamily="18" charset="0"/>
              </a:rPr>
              <a:t>oğulu</a:t>
            </a:r>
            <a:r>
              <a:rPr lang="tr-TR" sz="2200" i="1" dirty="0">
                <a:latin typeface="Times New Roman" panose="02020603050405020304" pitchFamily="18" charset="0"/>
                <a:cs typeface="Times New Roman" panose="02020603050405020304" pitchFamily="18" charset="0"/>
              </a:rPr>
              <a:t> &gt; oğlu, satılık &gt; </a:t>
            </a:r>
            <a:r>
              <a:rPr lang="tr-TR" sz="2200" i="1" dirty="0" err="1">
                <a:latin typeface="Times New Roman" panose="02020603050405020304" pitchFamily="18" charset="0"/>
                <a:cs typeface="Times New Roman" panose="02020603050405020304" pitchFamily="18" charset="0"/>
              </a:rPr>
              <a:t>satlık</a:t>
            </a:r>
            <a:r>
              <a:rPr lang="tr-TR" sz="2200" i="1" dirty="0">
                <a:latin typeface="Times New Roman" panose="02020603050405020304" pitchFamily="18" charset="0"/>
                <a:cs typeface="Times New Roman" panose="02020603050405020304" pitchFamily="18" charset="0"/>
              </a:rPr>
              <a:t>, yalınız &gt; yalnız, yanılış &gt;yanlış</a:t>
            </a:r>
          </a:p>
          <a:p>
            <a:pPr marL="0" indent="0" algn="just">
              <a:lnSpc>
                <a:spcPct val="150000"/>
              </a:lnSpc>
              <a:buNone/>
            </a:pPr>
            <a:endParaRPr lang="tr-TR"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15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1484784"/>
            <a:ext cx="8229600" cy="4353347"/>
          </a:xfrm>
        </p:spPr>
        <p:txBody>
          <a:bodyPr>
            <a:noAutofit/>
          </a:bodyPr>
          <a:lstStyle/>
          <a:p>
            <a:pPr marL="0" indent="0" algn="just">
              <a:lnSpc>
                <a:spcPct val="150000"/>
              </a:lnSpc>
              <a:buNone/>
            </a:pPr>
            <a:r>
              <a:rPr lang="tr-TR" sz="2200" i="1" dirty="0">
                <a:latin typeface="Times New Roman" panose="02020603050405020304" pitchFamily="18" charset="0"/>
                <a:cs typeface="Times New Roman" panose="02020603050405020304" pitchFamily="18" charset="0"/>
              </a:rPr>
              <a:t>	</a:t>
            </a:r>
            <a:r>
              <a:rPr lang="tr-TR" sz="2200" i="1" dirty="0">
                <a:solidFill>
                  <a:srgbClr val="C00000"/>
                </a:solidFill>
                <a:latin typeface="Times New Roman" panose="02020603050405020304" pitchFamily="18" charset="0"/>
                <a:cs typeface="Times New Roman" panose="02020603050405020304" pitchFamily="18" charset="0"/>
              </a:rPr>
              <a:t>c)Ünsüz</a:t>
            </a:r>
            <a:r>
              <a:rPr lang="tr-TR" sz="2200" b="1" i="1" dirty="0">
                <a:solidFill>
                  <a:srgbClr val="C00000"/>
                </a:solidFill>
                <a:latin typeface="Times New Roman" panose="02020603050405020304" pitchFamily="18" charset="0"/>
                <a:cs typeface="Times New Roman" panose="02020603050405020304" pitchFamily="18" charset="0"/>
              </a:rPr>
              <a:t> </a:t>
            </a:r>
            <a:r>
              <a:rPr lang="tr-TR" sz="2200" i="1" dirty="0">
                <a:solidFill>
                  <a:srgbClr val="C00000"/>
                </a:solidFill>
                <a:latin typeface="Times New Roman" panose="02020603050405020304" pitchFamily="18" charset="0"/>
                <a:cs typeface="Times New Roman" panose="02020603050405020304" pitchFamily="18" charset="0"/>
              </a:rPr>
              <a:t>düşmesi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Seslerin bir1eşmesi sırasında  söyleyiş güçlüğü veya zayıf  sesler  (g, h, n, 1, r, y, z) sebebiyle bir ünsüzün düşmesi olayıdır: </a:t>
            </a:r>
            <a:r>
              <a:rPr lang="tr-TR" sz="2200" i="1" dirty="0" err="1">
                <a:latin typeface="Times New Roman" panose="02020603050405020304" pitchFamily="18" charset="0"/>
                <a:cs typeface="Times New Roman" panose="02020603050405020304" pitchFamily="18" charset="0"/>
              </a:rPr>
              <a:t>küçükcük</a:t>
            </a:r>
            <a:r>
              <a:rPr lang="tr-TR" sz="2200" i="1" dirty="0">
                <a:latin typeface="Times New Roman" panose="02020603050405020304" pitchFamily="18" charset="0"/>
                <a:cs typeface="Times New Roman" panose="02020603050405020304" pitchFamily="18" charset="0"/>
              </a:rPr>
              <a:t> &gt; küçücük, </a:t>
            </a:r>
            <a:r>
              <a:rPr lang="tr-TR" sz="2200" i="1" dirty="0" err="1">
                <a:latin typeface="Times New Roman" panose="02020603050405020304" pitchFamily="18" charset="0"/>
                <a:cs typeface="Times New Roman" panose="02020603050405020304" pitchFamily="18" charset="0"/>
              </a:rPr>
              <a:t>ufakrak</a:t>
            </a:r>
            <a:r>
              <a:rPr lang="tr-TR" sz="2200" i="1" dirty="0">
                <a:latin typeface="Times New Roman" panose="02020603050405020304" pitchFamily="18" charset="0"/>
                <a:cs typeface="Times New Roman" panose="02020603050405020304" pitchFamily="18" charset="0"/>
              </a:rPr>
              <a:t> &gt; ufarak; kağan &gt; </a:t>
            </a:r>
            <a:r>
              <a:rPr lang="tr-TR" sz="2200" i="1" dirty="0" err="1">
                <a:latin typeface="Times New Roman" panose="02020603050405020304" pitchFamily="18" charset="0"/>
                <a:cs typeface="Times New Roman" panose="02020603050405020304" pitchFamily="18" charset="0"/>
              </a:rPr>
              <a:t>kaan</a:t>
            </a:r>
            <a:r>
              <a:rPr lang="tr-TR" sz="2200" i="1" dirty="0">
                <a:latin typeface="Times New Roman" panose="02020603050405020304" pitchFamily="18" charset="0"/>
                <a:cs typeface="Times New Roman" panose="02020603050405020304" pitchFamily="18" charset="0"/>
              </a:rPr>
              <a:t>, soğan &gt; </a:t>
            </a:r>
            <a:r>
              <a:rPr lang="tr-TR" sz="2200" i="1" dirty="0" err="1">
                <a:latin typeface="Times New Roman" panose="02020603050405020304" pitchFamily="18" charset="0"/>
                <a:cs typeface="Times New Roman" panose="02020603050405020304" pitchFamily="18" charset="0"/>
              </a:rPr>
              <a:t>soan</a:t>
            </a:r>
            <a:r>
              <a:rPr lang="tr-TR" sz="2200" i="1" dirty="0">
                <a:latin typeface="Times New Roman" panose="02020603050405020304" pitchFamily="18" charset="0"/>
                <a:cs typeface="Times New Roman" panose="02020603050405020304" pitchFamily="18" charset="0"/>
              </a:rPr>
              <a:t>, soğuk &gt; </a:t>
            </a:r>
            <a:r>
              <a:rPr lang="tr-TR" sz="2200" i="1" dirty="0" err="1">
                <a:latin typeface="Times New Roman" panose="02020603050405020304" pitchFamily="18" charset="0"/>
                <a:cs typeface="Times New Roman" panose="02020603050405020304" pitchFamily="18" charset="0"/>
              </a:rPr>
              <a:t>souk</a:t>
            </a:r>
            <a:r>
              <a:rPr lang="tr-TR" sz="2200" i="1" dirty="0">
                <a:latin typeface="Times New Roman" panose="02020603050405020304" pitchFamily="18" charset="0"/>
                <a:cs typeface="Times New Roman" panose="02020603050405020304" pitchFamily="18" charset="0"/>
              </a:rPr>
              <a:t>, uğur&gt;</a:t>
            </a:r>
            <a:r>
              <a:rPr lang="tr-TR" sz="2200" i="1" dirty="0" err="1">
                <a:latin typeface="Times New Roman" panose="02020603050405020304" pitchFamily="18" charset="0"/>
                <a:cs typeface="Times New Roman" panose="02020603050405020304" pitchFamily="18" charset="0"/>
              </a:rPr>
              <a:t>uur</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yapurgak</a:t>
            </a:r>
            <a:r>
              <a:rPr lang="tr-TR" sz="2200" i="1" dirty="0">
                <a:latin typeface="Times New Roman" panose="02020603050405020304" pitchFamily="18" charset="0"/>
                <a:cs typeface="Times New Roman" panose="02020603050405020304" pitchFamily="18" charset="0"/>
              </a:rPr>
              <a:t>&gt; yaprak, çift &gt;</a:t>
            </a:r>
            <a:r>
              <a:rPr lang="tr-TR" sz="2200" i="1" dirty="0" err="1">
                <a:latin typeface="Times New Roman" panose="02020603050405020304" pitchFamily="18" charset="0"/>
                <a:cs typeface="Times New Roman" panose="02020603050405020304" pitchFamily="18" charset="0"/>
              </a:rPr>
              <a:t>çif</a:t>
            </a:r>
            <a:r>
              <a:rPr lang="tr-TR" sz="2200" i="1" dirty="0">
                <a:latin typeface="Times New Roman" panose="02020603050405020304" pitchFamily="18" charset="0"/>
                <a:cs typeface="Times New Roman" panose="02020603050405020304" pitchFamily="18" charset="0"/>
              </a:rPr>
              <a:t>, bir daha &gt;</a:t>
            </a:r>
            <a:r>
              <a:rPr lang="tr-TR" sz="2200" i="1" dirty="0" err="1">
                <a:latin typeface="Times New Roman" panose="02020603050405020304" pitchFamily="18" charset="0"/>
                <a:cs typeface="Times New Roman" panose="02020603050405020304" pitchFamily="18" charset="0"/>
              </a:rPr>
              <a:t>bi</a:t>
            </a:r>
            <a:r>
              <a:rPr lang="tr-TR" sz="2200" i="1" dirty="0">
                <a:latin typeface="Times New Roman" panose="02020603050405020304" pitchFamily="18" charset="0"/>
                <a:cs typeface="Times New Roman" panose="02020603050405020304" pitchFamily="18" charset="0"/>
              </a:rPr>
              <a:t> daha, geliyor &gt;</a:t>
            </a:r>
            <a:r>
              <a:rPr lang="tr-TR" sz="2200" i="1" dirty="0" err="1">
                <a:latin typeface="Times New Roman" panose="02020603050405020304" pitchFamily="18" charset="0"/>
                <a:cs typeface="Times New Roman" panose="02020603050405020304" pitchFamily="18" charset="0"/>
              </a:rPr>
              <a:t>geliyo</a:t>
            </a:r>
            <a:r>
              <a:rPr lang="tr-TR"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757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268760"/>
            <a:ext cx="8229600" cy="4857403"/>
          </a:xfrm>
        </p:spPr>
        <p:txBody>
          <a:bodyPr>
            <a:normAutofit/>
          </a:bodyPr>
          <a:lstStyle/>
          <a:p>
            <a:pPr marL="0" lvl="1"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	ç) Hece düşmesi</a:t>
            </a: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	Peş peşe gelen ve sesleri birbirine benzeyen hecelerden birinin düşmesidir: </a:t>
            </a:r>
            <a:r>
              <a:rPr lang="tr-TR" sz="2200" i="1" dirty="0">
                <a:latin typeface="Times New Roman" panose="02020603050405020304" pitchFamily="18" charset="0"/>
                <a:cs typeface="Times New Roman" panose="02020603050405020304" pitchFamily="18" charset="0"/>
              </a:rPr>
              <a:t>alıyor (&lt;ala </a:t>
            </a:r>
            <a:r>
              <a:rPr lang="tr-TR" sz="2200" i="1" dirty="0" err="1">
                <a:latin typeface="Times New Roman" panose="02020603050405020304" pitchFamily="18" charset="0"/>
                <a:cs typeface="Times New Roman" panose="02020603050405020304" pitchFamily="18" charset="0"/>
              </a:rPr>
              <a:t>yorır</a:t>
            </a:r>
            <a:r>
              <a:rPr lang="tr-TR" sz="2200" i="1" dirty="0">
                <a:latin typeface="Times New Roman" panose="02020603050405020304" pitchFamily="18" charset="0"/>
                <a:cs typeface="Times New Roman" panose="02020603050405020304" pitchFamily="18" charset="0"/>
              </a:rPr>
              <a:t>), başlayım (&lt;başlayayım), budur (&lt;bu durur), pazartesi (&lt;pazar ertesi), </a:t>
            </a:r>
            <a:r>
              <a:rPr lang="tr-TR" sz="2200" i="1" dirty="0" err="1">
                <a:latin typeface="Times New Roman" panose="02020603050405020304" pitchFamily="18" charset="0"/>
                <a:cs typeface="Times New Roman" panose="02020603050405020304" pitchFamily="18" charset="0"/>
              </a:rPr>
              <a:t>söyleyim</a:t>
            </a:r>
            <a:r>
              <a:rPr lang="tr-TR" sz="2200" i="1" dirty="0">
                <a:latin typeface="Times New Roman" panose="02020603050405020304" pitchFamily="18" charset="0"/>
                <a:cs typeface="Times New Roman" panose="02020603050405020304" pitchFamily="18" charset="0"/>
              </a:rPr>
              <a:t> (&lt;söyleyeyim).</a:t>
            </a:r>
            <a:endParaRPr lang="tr-TR" sz="2200" i="1"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	d) Tekleşme</a:t>
            </a:r>
            <a:endParaRPr lang="tr-TR" sz="22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	Genellikle alınma kelimelerdeki ayrı cinsten ve yan yana bulunan iki ünsüzden birinin dilin ses özeliğine uyarak düşmesidir: </a:t>
            </a:r>
            <a:r>
              <a:rPr lang="tr-TR" sz="2200" i="1" dirty="0" err="1">
                <a:latin typeface="Times New Roman" panose="02020603050405020304" pitchFamily="18" charset="0"/>
                <a:cs typeface="Times New Roman" panose="02020603050405020304" pitchFamily="18" charset="0"/>
              </a:rPr>
              <a:t>Edebiyyat</a:t>
            </a:r>
            <a:r>
              <a:rPr lang="tr-TR" sz="2200" i="1" dirty="0">
                <a:latin typeface="Times New Roman" panose="02020603050405020304" pitchFamily="18" charset="0"/>
                <a:cs typeface="Times New Roman" panose="02020603050405020304" pitchFamily="18" charset="0"/>
              </a:rPr>
              <a:t> &gt; edebiyat, </a:t>
            </a:r>
            <a:r>
              <a:rPr lang="tr-TR" sz="2200" i="1" dirty="0" err="1">
                <a:latin typeface="Times New Roman" panose="02020603050405020304" pitchFamily="18" charset="0"/>
                <a:cs typeface="Times New Roman" panose="02020603050405020304" pitchFamily="18" charset="0"/>
              </a:rPr>
              <a:t>hammâl</a:t>
            </a:r>
            <a:r>
              <a:rPr lang="tr-TR" sz="2200" i="1" dirty="0">
                <a:latin typeface="Times New Roman" panose="02020603050405020304" pitchFamily="18" charset="0"/>
                <a:cs typeface="Times New Roman" panose="02020603050405020304" pitchFamily="18" charset="0"/>
              </a:rPr>
              <a:t> &gt; hamal, </a:t>
            </a:r>
            <a:r>
              <a:rPr lang="tr-TR" sz="2200" i="1" dirty="0" err="1">
                <a:latin typeface="Times New Roman" panose="02020603050405020304" pitchFamily="18" charset="0"/>
                <a:cs typeface="Times New Roman" panose="02020603050405020304" pitchFamily="18" charset="0"/>
              </a:rPr>
              <a:t>kemmiyyet</a:t>
            </a:r>
            <a:r>
              <a:rPr lang="tr-TR" sz="2200" i="1" dirty="0">
                <a:latin typeface="Times New Roman" panose="02020603050405020304" pitchFamily="18" charset="0"/>
                <a:cs typeface="Times New Roman" panose="02020603050405020304" pitchFamily="18" charset="0"/>
              </a:rPr>
              <a:t> &gt; kemiyet, </a:t>
            </a:r>
            <a:r>
              <a:rPr lang="tr-TR" sz="2200" i="1" dirty="0" err="1">
                <a:latin typeface="Times New Roman" panose="02020603050405020304" pitchFamily="18" charset="0"/>
                <a:cs typeface="Times New Roman" panose="02020603050405020304" pitchFamily="18" charset="0"/>
              </a:rPr>
              <a:t>medeniyyet</a:t>
            </a:r>
            <a:r>
              <a:rPr lang="tr-TR" sz="2200" i="1" dirty="0">
                <a:latin typeface="Times New Roman" panose="02020603050405020304" pitchFamily="18" charset="0"/>
                <a:cs typeface="Times New Roman" panose="02020603050405020304" pitchFamily="18" charset="0"/>
              </a:rPr>
              <a:t> &gt;medeniyet.</a:t>
            </a:r>
          </a:p>
        </p:txBody>
      </p:sp>
    </p:spTree>
    <p:extLst>
      <p:ext uri="{BB962C8B-B14F-4D97-AF65-F5344CB8AC3E}">
        <p14:creationId xmlns:p14="http://schemas.microsoft.com/office/powerpoint/2010/main" val="392963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412776"/>
            <a:ext cx="8229600" cy="4281339"/>
          </a:xfrm>
        </p:spPr>
        <p:txBody>
          <a:bodyPr>
            <a:normAutofit/>
          </a:bodyPr>
          <a:lstStyle/>
          <a:p>
            <a:pPr marL="0" indent="0">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a:t>
            </a:r>
            <a:r>
              <a:rPr lang="tr-TR" sz="2200" i="1" dirty="0">
                <a:solidFill>
                  <a:srgbClr val="C00000"/>
                </a:solidFill>
                <a:latin typeface="Times New Roman" panose="02020603050405020304" pitchFamily="18" charset="0"/>
                <a:cs typeface="Times New Roman" panose="02020603050405020304" pitchFamily="18" charset="0"/>
              </a:rPr>
              <a:t>e )Ünlü birleşmesi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Ün1üy1e biten, ikincisi ünlüyle baş1ayan ve her zaman birlikte kullanılan bir1eşik kelimelerde, peş peşe gelen ünlülerin kaynaşarak bir ünlü hâline gelmesiyle ortaya çıkan ses olayıdır:</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bulamaç </a:t>
            </a:r>
            <a:r>
              <a:rPr lang="tr-TR" sz="2200" dirty="0">
                <a:latin typeface="Times New Roman" panose="02020603050405020304" pitchFamily="18" charset="0"/>
                <a:cs typeface="Times New Roman" panose="02020603050405020304" pitchFamily="18" charset="0"/>
              </a:rPr>
              <a:t>(&lt;</a:t>
            </a:r>
            <a:r>
              <a:rPr lang="tr-TR" sz="2200" dirty="0" err="1">
                <a:latin typeface="Times New Roman" panose="02020603050405020304" pitchFamily="18" charset="0"/>
                <a:cs typeface="Times New Roman" panose="02020603050405020304" pitchFamily="18" charset="0"/>
              </a:rPr>
              <a:t>bulama+aş</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cumartesi (&lt;</a:t>
            </a:r>
            <a:r>
              <a:rPr lang="tr-TR" sz="2200" i="1" dirty="0" err="1">
                <a:latin typeface="Times New Roman" panose="02020603050405020304" pitchFamily="18" charset="0"/>
                <a:cs typeface="Times New Roman" panose="02020603050405020304" pitchFamily="18" charset="0"/>
              </a:rPr>
              <a:t>cuma+ertesi</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Delorman</a:t>
            </a:r>
            <a:r>
              <a:rPr lang="tr-TR" sz="2200" i="1" dirty="0">
                <a:latin typeface="Times New Roman" panose="02020603050405020304" pitchFamily="18" charset="0"/>
                <a:cs typeface="Times New Roman" panose="02020603050405020304" pitchFamily="18" charset="0"/>
              </a:rPr>
              <a:t> &lt;Deli orman), kahvaltı </a:t>
            </a:r>
            <a:r>
              <a:rPr lang="tr-TR" sz="2200" dirty="0">
                <a:latin typeface="Times New Roman" panose="02020603050405020304" pitchFamily="18" charset="0"/>
                <a:cs typeface="Times New Roman" panose="02020603050405020304" pitchFamily="18" charset="0"/>
              </a:rPr>
              <a:t>(&lt;kahvaltı), </a:t>
            </a:r>
            <a:r>
              <a:rPr lang="tr-TR" sz="2200" i="1" dirty="0">
                <a:latin typeface="Times New Roman" panose="02020603050405020304" pitchFamily="18" charset="0"/>
                <a:cs typeface="Times New Roman" panose="02020603050405020304" pitchFamily="18" charset="0"/>
              </a:rPr>
              <a:t>nasıl (&lt;</a:t>
            </a:r>
            <a:r>
              <a:rPr lang="tr-TR" sz="2200" i="1" dirty="0" err="1">
                <a:latin typeface="Times New Roman" panose="02020603050405020304" pitchFamily="18" charset="0"/>
                <a:cs typeface="Times New Roman" panose="02020603050405020304" pitchFamily="18" charset="0"/>
              </a:rPr>
              <a:t>ne+asıl</a:t>
            </a:r>
            <a:r>
              <a:rPr lang="tr-TR" sz="2200" i="1" dirty="0">
                <a:latin typeface="Times New Roman" panose="02020603050405020304" pitchFamily="18" charset="0"/>
                <a:cs typeface="Times New Roman" panose="02020603050405020304" pitchFamily="18" charset="0"/>
              </a:rPr>
              <a:t>).</a:t>
            </a: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	</a:t>
            </a:r>
            <a:endParaRPr lang="tr-TR"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55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1556792"/>
            <a:ext cx="8229600" cy="3993307"/>
          </a:xfrm>
        </p:spPr>
        <p:txBody>
          <a:bodyPr>
            <a:normAutofit/>
          </a:bodyPr>
          <a:lstStyle/>
          <a:p>
            <a:pPr marL="0" indent="0">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	f) Hece kaynaşması</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ğ, h, y zayıf ünsüzleri bazen iki ünlü arasında eriyerek kaybolur, kalan iki ünlü kaynaşarak tek ünlü olur. Dolayısıyla bir hece eksilir: </a:t>
            </a:r>
            <a:r>
              <a:rPr lang="tr-TR" sz="2200" i="1" dirty="0" err="1">
                <a:latin typeface="Times New Roman" panose="02020603050405020304" pitchFamily="18" charset="0"/>
                <a:cs typeface="Times New Roman" panose="02020603050405020304" pitchFamily="18" charset="0"/>
              </a:rPr>
              <a:t>âbi</a:t>
            </a:r>
            <a:r>
              <a:rPr lang="tr-TR" sz="2200" i="1" dirty="0">
                <a:latin typeface="Times New Roman" panose="02020603050405020304" pitchFamily="18" charset="0"/>
                <a:cs typeface="Times New Roman" panose="02020603050405020304" pitchFamily="18" charset="0"/>
              </a:rPr>
              <a:t> !(&lt; ağabey), ayol (&lt; ay oğul), </a:t>
            </a:r>
            <a:r>
              <a:rPr lang="tr-TR" sz="2200" i="1" dirty="0" err="1">
                <a:latin typeface="Times New Roman" panose="02020603050405020304" pitchFamily="18" charset="0"/>
                <a:cs typeface="Times New Roman" panose="02020603050405020304" pitchFamily="18" charset="0"/>
              </a:rPr>
              <a:t>eczâne</a:t>
            </a:r>
            <a:r>
              <a:rPr lang="tr-TR" sz="2200" i="1" dirty="0">
                <a:latin typeface="Times New Roman" panose="02020603050405020304" pitchFamily="18" charset="0"/>
                <a:cs typeface="Times New Roman" panose="02020603050405020304" pitchFamily="18" charset="0"/>
              </a:rPr>
              <a:t>(&lt; </a:t>
            </a:r>
            <a:r>
              <a:rPr lang="tr-TR" sz="2200" i="1" dirty="0" err="1">
                <a:latin typeface="Times New Roman" panose="02020603050405020304" pitchFamily="18" charset="0"/>
                <a:cs typeface="Times New Roman" panose="02020603050405020304" pitchFamily="18" charset="0"/>
              </a:rPr>
              <a:t>eczahane</a:t>
            </a:r>
            <a:r>
              <a:rPr lang="tr-TR" sz="2200" i="1" dirty="0">
                <a:latin typeface="Times New Roman" panose="02020603050405020304" pitchFamily="18" charset="0"/>
                <a:cs typeface="Times New Roman" panose="02020603050405020304" pitchFamily="18" charset="0"/>
              </a:rPr>
              <a:t>), eyvallah (&lt; </a:t>
            </a:r>
            <a:r>
              <a:rPr lang="tr-TR" sz="2200" i="1" dirty="0" err="1">
                <a:latin typeface="Times New Roman" panose="02020603050405020304" pitchFamily="18" charset="0"/>
                <a:cs typeface="Times New Roman" panose="02020603050405020304" pitchFamily="18" charset="0"/>
              </a:rPr>
              <a:t>eyi</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vallah</a:t>
            </a:r>
            <a:r>
              <a:rPr lang="tr-TR" sz="2200" i="1" dirty="0">
                <a:latin typeface="Times New Roman" panose="02020603050405020304" pitchFamily="18" charset="0"/>
                <a:cs typeface="Times New Roman" panose="02020603050405020304" pitchFamily="18" charset="0"/>
              </a:rPr>
              <a:t>), pastane .(&lt; </a:t>
            </a:r>
            <a:r>
              <a:rPr lang="tr-TR" sz="2200" i="1" dirty="0" err="1">
                <a:latin typeface="Times New Roman" panose="02020603050405020304" pitchFamily="18" charset="0"/>
                <a:cs typeface="Times New Roman" panose="02020603050405020304" pitchFamily="18" charset="0"/>
              </a:rPr>
              <a:t>pastahâne</a:t>
            </a:r>
            <a:r>
              <a:rPr lang="tr-TR" sz="2200" i="1" dirty="0">
                <a:latin typeface="Times New Roman" panose="02020603050405020304" pitchFamily="18" charset="0"/>
                <a:cs typeface="Times New Roman" panose="02020603050405020304" pitchFamily="18" charset="0"/>
              </a:rPr>
              <a:t>), peki (&lt; pek iyi ).</a:t>
            </a:r>
          </a:p>
        </p:txBody>
      </p:sp>
    </p:spTree>
    <p:extLst>
      <p:ext uri="{BB962C8B-B14F-4D97-AF65-F5344CB8AC3E}">
        <p14:creationId xmlns:p14="http://schemas.microsoft.com/office/powerpoint/2010/main" val="116997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268760"/>
            <a:ext cx="8229600" cy="4857403"/>
          </a:xfrm>
        </p:spPr>
        <p:txBody>
          <a:bodyPr>
            <a:normAutofit/>
          </a:bodyPr>
          <a:lstStyle/>
          <a:p>
            <a:pPr marL="914400" lvl="2" indent="0" algn="just">
              <a:lnSpc>
                <a:spcPct val="150000"/>
              </a:lnSpc>
              <a:buNone/>
            </a:pPr>
            <a:r>
              <a:rPr lang="tr-TR" sz="2200" b="1" dirty="0">
                <a:latin typeface="Times New Roman" panose="02020603050405020304" pitchFamily="18" charset="0"/>
                <a:cs typeface="Times New Roman" panose="02020603050405020304" pitchFamily="18" charset="0"/>
              </a:rPr>
              <a:t>4-Yer Değiştirme (Göçüşme)</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Kelimedeki iki önsüzün yer değiştirmesi şek1inde ortaya çıkan ve ağızlarda çok görülen bir ses olayıdır: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gibi-</a:t>
            </a:r>
            <a:r>
              <a:rPr lang="tr-TR" sz="2200" i="1" dirty="0" err="1">
                <a:latin typeface="Times New Roman" panose="02020603050405020304" pitchFamily="18" charset="0"/>
                <a:cs typeface="Times New Roman" panose="02020603050405020304" pitchFamily="18" charset="0"/>
              </a:rPr>
              <a:t>bigi</a:t>
            </a:r>
            <a:r>
              <a:rPr lang="tr-TR" sz="2200" i="1" dirty="0">
                <a:latin typeface="Times New Roman" panose="02020603050405020304" pitchFamily="18" charset="0"/>
                <a:cs typeface="Times New Roman" panose="02020603050405020304" pitchFamily="18" charset="0"/>
              </a:rPr>
              <a:t>, cereyan-</a:t>
            </a:r>
            <a:r>
              <a:rPr lang="tr-TR" sz="2200" i="1" dirty="0" err="1">
                <a:latin typeface="Times New Roman" panose="02020603050405020304" pitchFamily="18" charset="0"/>
                <a:cs typeface="Times New Roman" panose="02020603050405020304" pitchFamily="18" charset="0"/>
              </a:rPr>
              <a:t>ceyran</a:t>
            </a:r>
            <a:r>
              <a:rPr lang="tr-TR" sz="2200" i="1" dirty="0">
                <a:latin typeface="Times New Roman" panose="02020603050405020304" pitchFamily="18" charset="0"/>
                <a:cs typeface="Times New Roman" panose="02020603050405020304" pitchFamily="18" charset="0"/>
              </a:rPr>
              <a:t>, çömlek- </a:t>
            </a:r>
            <a:r>
              <a:rPr lang="tr-TR" sz="2200" i="1" dirty="0" err="1">
                <a:latin typeface="Times New Roman" panose="02020603050405020304" pitchFamily="18" charset="0"/>
                <a:cs typeface="Times New Roman" panose="02020603050405020304" pitchFamily="18" charset="0"/>
              </a:rPr>
              <a:t>çölmek</a:t>
            </a:r>
            <a:r>
              <a:rPr lang="tr-TR" sz="2200" i="1" dirty="0">
                <a:latin typeface="Times New Roman" panose="02020603050405020304" pitchFamily="18" charset="0"/>
                <a:cs typeface="Times New Roman" panose="02020603050405020304" pitchFamily="18" charset="0"/>
              </a:rPr>
              <a:t>, ekşi-</a:t>
            </a:r>
            <a:r>
              <a:rPr lang="tr-TR" sz="2200" i="1" dirty="0" err="1">
                <a:latin typeface="Times New Roman" panose="02020603050405020304" pitchFamily="18" charset="0"/>
                <a:cs typeface="Times New Roman" panose="02020603050405020304" pitchFamily="18" charset="0"/>
              </a:rPr>
              <a:t>eşki</a:t>
            </a:r>
            <a:r>
              <a:rPr lang="tr-TR" sz="2200" i="1" dirty="0">
                <a:latin typeface="Times New Roman" panose="02020603050405020304" pitchFamily="18" charset="0"/>
                <a:cs typeface="Times New Roman" panose="02020603050405020304" pitchFamily="18" charset="0"/>
              </a:rPr>
              <a:t>, gömlek-</a:t>
            </a:r>
            <a:r>
              <a:rPr lang="tr-TR" sz="2200" i="1" dirty="0" err="1">
                <a:latin typeface="Times New Roman" panose="02020603050405020304" pitchFamily="18" charset="0"/>
                <a:cs typeface="Times New Roman" panose="02020603050405020304" pitchFamily="18" charset="0"/>
              </a:rPr>
              <a:t>gölmek</a:t>
            </a:r>
            <a:r>
              <a:rPr lang="tr-TR" sz="2200" i="1" dirty="0">
                <a:latin typeface="Times New Roman" panose="02020603050405020304" pitchFamily="18" charset="0"/>
                <a:cs typeface="Times New Roman" panose="02020603050405020304" pitchFamily="18" charset="0"/>
              </a:rPr>
              <a:t>, ileri-ireli, kibrit-</a:t>
            </a:r>
            <a:r>
              <a:rPr lang="tr-TR" sz="2200" i="1" dirty="0" err="1">
                <a:latin typeface="Times New Roman" panose="02020603050405020304" pitchFamily="18" charset="0"/>
                <a:cs typeface="Times New Roman" panose="02020603050405020304" pitchFamily="18" charset="0"/>
              </a:rPr>
              <a:t>kirbit</a:t>
            </a:r>
            <a:r>
              <a:rPr lang="tr-TR" sz="2200" i="1" dirty="0">
                <a:latin typeface="Times New Roman" panose="02020603050405020304" pitchFamily="18" charset="0"/>
                <a:cs typeface="Times New Roman" panose="02020603050405020304" pitchFamily="18" charset="0"/>
              </a:rPr>
              <a:t>, kirpi-</a:t>
            </a:r>
            <a:r>
              <a:rPr lang="tr-TR" sz="2200" i="1" dirty="0" err="1">
                <a:latin typeface="Times New Roman" panose="02020603050405020304" pitchFamily="18" charset="0"/>
                <a:cs typeface="Times New Roman" panose="02020603050405020304" pitchFamily="18" charset="0"/>
              </a:rPr>
              <a:t>kipri</a:t>
            </a:r>
            <a:r>
              <a:rPr lang="tr-TR" sz="2200" i="1" dirty="0">
                <a:latin typeface="Times New Roman" panose="02020603050405020304" pitchFamily="18" charset="0"/>
                <a:cs typeface="Times New Roman" panose="02020603050405020304" pitchFamily="18" charset="0"/>
              </a:rPr>
              <a:t>, köprü-</a:t>
            </a:r>
            <a:r>
              <a:rPr lang="tr-TR" sz="2200" i="1" dirty="0" err="1">
                <a:latin typeface="Times New Roman" panose="02020603050405020304" pitchFamily="18" charset="0"/>
                <a:cs typeface="Times New Roman" panose="02020603050405020304" pitchFamily="18" charset="0"/>
              </a:rPr>
              <a:t>körpü</a:t>
            </a:r>
            <a:r>
              <a:rPr lang="tr-TR" sz="2200" i="1" dirty="0">
                <a:latin typeface="Times New Roman" panose="02020603050405020304" pitchFamily="18" charset="0"/>
                <a:cs typeface="Times New Roman" panose="02020603050405020304" pitchFamily="18" charset="0"/>
              </a:rPr>
              <a:t>, lânet-</a:t>
            </a:r>
            <a:r>
              <a:rPr lang="tr-TR" sz="2200" i="1" dirty="0" err="1">
                <a:latin typeface="Times New Roman" panose="02020603050405020304" pitchFamily="18" charset="0"/>
                <a:cs typeface="Times New Roman" panose="02020603050405020304" pitchFamily="18" charset="0"/>
              </a:rPr>
              <a:t>nalet</a:t>
            </a:r>
            <a:r>
              <a:rPr lang="tr-TR" sz="2200" i="1" dirty="0">
                <a:latin typeface="Times New Roman" panose="02020603050405020304" pitchFamily="18" charset="0"/>
                <a:cs typeface="Times New Roman" panose="02020603050405020304" pitchFamily="18" charset="0"/>
              </a:rPr>
              <a:t>, memleket-</a:t>
            </a:r>
            <a:r>
              <a:rPr lang="tr-TR" sz="2200" i="1" dirty="0" err="1">
                <a:latin typeface="Times New Roman" panose="02020603050405020304" pitchFamily="18" charset="0"/>
                <a:cs typeface="Times New Roman" panose="02020603050405020304" pitchFamily="18" charset="0"/>
              </a:rPr>
              <a:t>melmeket</a:t>
            </a:r>
            <a:r>
              <a:rPr lang="tr-TR" sz="2200" i="1" dirty="0">
                <a:latin typeface="Times New Roman" panose="02020603050405020304" pitchFamily="18" charset="0"/>
                <a:cs typeface="Times New Roman" panose="02020603050405020304" pitchFamily="18" charset="0"/>
              </a:rPr>
              <a:t>, Meryem-</a:t>
            </a:r>
            <a:r>
              <a:rPr lang="tr-TR" sz="2200" i="1" dirty="0" err="1">
                <a:latin typeface="Times New Roman" panose="02020603050405020304" pitchFamily="18" charset="0"/>
                <a:cs typeface="Times New Roman" panose="02020603050405020304" pitchFamily="18" charset="0"/>
              </a:rPr>
              <a:t>Meyrem</a:t>
            </a:r>
            <a:r>
              <a:rPr lang="tr-TR" sz="2200" i="1" dirty="0">
                <a:latin typeface="Times New Roman" panose="02020603050405020304" pitchFamily="18" charset="0"/>
                <a:cs typeface="Times New Roman" panose="02020603050405020304" pitchFamily="18" charset="0"/>
              </a:rPr>
              <a:t>, ödünç-</a:t>
            </a:r>
            <a:r>
              <a:rPr lang="tr-TR" sz="2200" i="1" dirty="0" err="1">
                <a:latin typeface="Times New Roman" panose="02020603050405020304" pitchFamily="18" charset="0"/>
                <a:cs typeface="Times New Roman" panose="02020603050405020304" pitchFamily="18" charset="0"/>
              </a:rPr>
              <a:t>öndüç</a:t>
            </a:r>
            <a:r>
              <a:rPr lang="tr-TR" sz="2200" i="1" dirty="0">
                <a:latin typeface="Times New Roman" panose="02020603050405020304" pitchFamily="18" charset="0"/>
                <a:cs typeface="Times New Roman" panose="02020603050405020304" pitchFamily="18" charset="0"/>
              </a:rPr>
              <a:t>, öğrenmek-</a:t>
            </a:r>
            <a:r>
              <a:rPr lang="tr-TR" sz="2200" i="1" dirty="0" err="1">
                <a:latin typeface="Times New Roman" panose="02020603050405020304" pitchFamily="18" charset="0"/>
                <a:cs typeface="Times New Roman" panose="02020603050405020304" pitchFamily="18" charset="0"/>
              </a:rPr>
              <a:t>örğenmek</a:t>
            </a:r>
            <a:r>
              <a:rPr lang="tr-TR" sz="2200" i="1" dirty="0">
                <a:latin typeface="Times New Roman" panose="02020603050405020304" pitchFamily="18" charset="0"/>
                <a:cs typeface="Times New Roman" panose="02020603050405020304" pitchFamily="18" charset="0"/>
              </a:rPr>
              <a:t>, toprak-</a:t>
            </a:r>
            <a:r>
              <a:rPr lang="tr-TR" sz="2200" i="1" dirty="0" err="1">
                <a:latin typeface="Times New Roman" panose="02020603050405020304" pitchFamily="18" charset="0"/>
                <a:cs typeface="Times New Roman" panose="02020603050405020304" pitchFamily="18" charset="0"/>
              </a:rPr>
              <a:t>torpak</a:t>
            </a:r>
            <a:r>
              <a:rPr lang="tr-TR" sz="2200" i="1" dirty="0">
                <a:latin typeface="Times New Roman" panose="02020603050405020304" pitchFamily="18" charset="0"/>
                <a:cs typeface="Times New Roman" panose="02020603050405020304" pitchFamily="18" charset="0"/>
              </a:rPr>
              <a:t>, yalvarmak-</a:t>
            </a:r>
            <a:r>
              <a:rPr lang="tr-TR" sz="2200" i="1" dirty="0" err="1">
                <a:latin typeface="Times New Roman" panose="02020603050405020304" pitchFamily="18" charset="0"/>
                <a:cs typeface="Times New Roman" panose="02020603050405020304" pitchFamily="18" charset="0"/>
              </a:rPr>
              <a:t>yavralmak</a:t>
            </a:r>
            <a:r>
              <a:rPr lang="tr-TR" sz="2200" i="1" dirty="0">
                <a:latin typeface="Times New Roman" panose="02020603050405020304" pitchFamily="18" charset="0"/>
                <a:cs typeface="Times New Roman" panose="02020603050405020304" pitchFamily="18" charset="0"/>
              </a:rPr>
              <a:t>.</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Bu örneklerde birinci şekiller doğru, ikinci şekiller yanlıştır.</a:t>
            </a:r>
          </a:p>
          <a:p>
            <a:pPr algn="just">
              <a:lnSpc>
                <a:spcPct val="150000"/>
              </a:lnSpc>
            </a:pP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98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6120680"/>
          </a:xfrm>
        </p:spPr>
        <p:txBody>
          <a:bodyPr>
            <a:noAutofit/>
          </a:bodyPr>
          <a:lstStyle/>
          <a:p>
            <a:pPr marL="914400" lvl="2" indent="0" algn="just">
              <a:lnSpc>
                <a:spcPct val="150000"/>
              </a:lnSpc>
              <a:buNone/>
            </a:pPr>
            <a:r>
              <a:rPr lang="tr-TR" sz="2200" b="1" dirty="0">
                <a:latin typeface="Times New Roman" panose="02020603050405020304" pitchFamily="18" charset="0"/>
                <a:cs typeface="Times New Roman" panose="02020603050405020304" pitchFamily="18" charset="0"/>
              </a:rPr>
              <a:t>5-Benzeşme (Asimilasyon)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Kelime içinde bir araya gelen seslerden birinin diğer sesi kendisine benzetmesi demek olan </a:t>
            </a:r>
            <a:r>
              <a:rPr lang="tr-TR" sz="2200" i="1" dirty="0">
                <a:latin typeface="Times New Roman" panose="02020603050405020304" pitchFamily="18" charset="0"/>
                <a:cs typeface="Times New Roman" panose="02020603050405020304" pitchFamily="18" charset="0"/>
              </a:rPr>
              <a:t>benzeşme</a:t>
            </a:r>
            <a:r>
              <a:rPr lang="tr-TR" sz="2200" dirty="0">
                <a:latin typeface="Times New Roman" panose="02020603050405020304" pitchFamily="18" charset="0"/>
                <a:cs typeface="Times New Roman" panose="02020603050405020304" pitchFamily="18" charset="0"/>
              </a:rPr>
              <a:t>, Türkçede çok görülen ses olaylarından biridir. Benzeşme, yan yana gelen sesler arasında olabileceği gibi uzakta olan sesler arasında da mümkündür. Türkçenin ses kurallarının  çoğu benzeşmeyle yakından ilgilidir. Benzeşme çeşitleri şunlardır:</a:t>
            </a:r>
          </a:p>
          <a:p>
            <a:pPr marL="914400" lvl="2"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İlerleyici Benzeşme</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Önceki  ünsüzün,  sonraki ünsüzü kendine benzettiği olaydır:</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Anlamak-</a:t>
            </a:r>
            <a:r>
              <a:rPr lang="tr-TR" sz="2200" i="1" dirty="0" err="1">
                <a:latin typeface="Times New Roman" panose="02020603050405020304" pitchFamily="18" charset="0"/>
                <a:cs typeface="Times New Roman" panose="02020603050405020304" pitchFamily="18" charset="0"/>
              </a:rPr>
              <a:t>annamak</a:t>
            </a:r>
            <a:r>
              <a:rPr lang="tr-TR" sz="2200" i="1" dirty="0">
                <a:latin typeface="Times New Roman" panose="02020603050405020304" pitchFamily="18" charset="0"/>
                <a:cs typeface="Times New Roman" panose="02020603050405020304" pitchFamily="18" charset="0"/>
              </a:rPr>
              <a:t>, bunlar-</a:t>
            </a:r>
            <a:r>
              <a:rPr lang="tr-TR" sz="2200" i="1" dirty="0" err="1">
                <a:latin typeface="Times New Roman" panose="02020603050405020304" pitchFamily="18" charset="0"/>
                <a:cs typeface="Times New Roman" panose="02020603050405020304" pitchFamily="18" charset="0"/>
              </a:rPr>
              <a:t>bunnar</a:t>
            </a:r>
            <a:r>
              <a:rPr lang="tr-TR" sz="2200" i="1" dirty="0">
                <a:latin typeface="Times New Roman" panose="02020603050405020304" pitchFamily="18" charset="0"/>
                <a:cs typeface="Times New Roman" panose="02020603050405020304" pitchFamily="18" charset="0"/>
              </a:rPr>
              <a:t>, karanlık-</a:t>
            </a:r>
            <a:r>
              <a:rPr lang="tr-TR" sz="2200" i="1" dirty="0" err="1">
                <a:latin typeface="Times New Roman" panose="02020603050405020304" pitchFamily="18" charset="0"/>
                <a:cs typeface="Times New Roman" panose="02020603050405020304" pitchFamily="18" charset="0"/>
              </a:rPr>
              <a:t>karannık</a:t>
            </a:r>
            <a:r>
              <a:rPr lang="tr-TR" sz="2200" i="1" dirty="0">
                <a:latin typeface="Times New Roman" panose="02020603050405020304" pitchFamily="18" charset="0"/>
                <a:cs typeface="Times New Roman" panose="02020603050405020304" pitchFamily="18" charset="0"/>
              </a:rPr>
              <a:t>, nişanlı-</a:t>
            </a:r>
            <a:r>
              <a:rPr lang="tr-TR" sz="2200" i="1" dirty="0" err="1">
                <a:latin typeface="Times New Roman" panose="02020603050405020304" pitchFamily="18" charset="0"/>
                <a:cs typeface="Times New Roman" panose="02020603050405020304" pitchFamily="18" charset="0"/>
              </a:rPr>
              <a:t>nişannı</a:t>
            </a:r>
            <a:r>
              <a:rPr lang="tr-TR" sz="2200" i="1" dirty="0">
                <a:latin typeface="Times New Roman" panose="02020603050405020304" pitchFamily="18" charset="0"/>
                <a:cs typeface="Times New Roman" panose="02020603050405020304" pitchFamily="18" charset="0"/>
              </a:rPr>
              <a:t>, samanlık-</a:t>
            </a:r>
            <a:r>
              <a:rPr lang="tr-TR" sz="2200" i="1" dirty="0" err="1">
                <a:latin typeface="Times New Roman" panose="02020603050405020304" pitchFamily="18" charset="0"/>
                <a:cs typeface="Times New Roman" panose="02020603050405020304" pitchFamily="18" charset="0"/>
              </a:rPr>
              <a:t>samannık</a:t>
            </a:r>
            <a:r>
              <a:rPr lang="tr-TR" sz="22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673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49491"/>
          </a:xfrm>
        </p:spPr>
        <p:txBody>
          <a:bodyPr>
            <a:normAutofit lnSpcReduction="10000"/>
          </a:bodyPr>
          <a:lstStyle/>
          <a:p>
            <a:pPr marL="914400" lvl="2" indent="0">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Gerileyici benzeşme</a:t>
            </a:r>
          </a:p>
          <a:p>
            <a:pPr marL="0" indent="0">
              <a:lnSpc>
                <a:spcPct val="150000"/>
              </a:lnSpc>
              <a:buNone/>
            </a:pPr>
            <a:r>
              <a:rPr lang="tr-TR" sz="2200" dirty="0">
                <a:latin typeface="Times New Roman" panose="02020603050405020304" pitchFamily="18" charset="0"/>
                <a:cs typeface="Times New Roman" panose="02020603050405020304" pitchFamily="18" charset="0"/>
              </a:rPr>
              <a:t>	Sonraki ünsüzün, önceki ünsüzü kendine benzetmesi olayıdır: 	</a:t>
            </a:r>
            <a:r>
              <a:rPr lang="tr-TR" sz="2200" i="1" dirty="0">
                <a:latin typeface="Times New Roman" panose="02020603050405020304" pitchFamily="18" charset="0"/>
                <a:cs typeface="Times New Roman" panose="02020603050405020304" pitchFamily="18" charset="0"/>
              </a:rPr>
              <a:t>aramazsan &gt; </a:t>
            </a:r>
            <a:r>
              <a:rPr lang="tr-TR" sz="2200" i="1" dirty="0" err="1">
                <a:latin typeface="Times New Roman" panose="02020603050405020304" pitchFamily="18" charset="0"/>
                <a:cs typeface="Times New Roman" panose="02020603050405020304" pitchFamily="18" charset="0"/>
              </a:rPr>
              <a:t>aramassan</a:t>
            </a:r>
            <a:r>
              <a:rPr lang="tr-TR" sz="2200" i="1" dirty="0">
                <a:latin typeface="Times New Roman" panose="02020603050405020304" pitchFamily="18" charset="0"/>
                <a:cs typeface="Times New Roman" panose="02020603050405020304" pitchFamily="18" charset="0"/>
              </a:rPr>
              <a:t>, birlikte </a:t>
            </a:r>
            <a:r>
              <a:rPr lang="tr-TR" sz="2200" dirty="0">
                <a:latin typeface="Times New Roman" panose="02020603050405020304" pitchFamily="18" charset="0"/>
                <a:cs typeface="Times New Roman" panose="02020603050405020304" pitchFamily="18" charset="0"/>
              </a:rPr>
              <a:t>&gt; </a:t>
            </a:r>
            <a:r>
              <a:rPr lang="tr-TR" sz="2200" i="1" dirty="0" err="1">
                <a:latin typeface="Times New Roman" panose="02020603050405020304" pitchFamily="18" charset="0"/>
                <a:cs typeface="Times New Roman" panose="02020603050405020304" pitchFamily="18" charset="0"/>
              </a:rPr>
              <a:t>billikte</a:t>
            </a:r>
            <a:r>
              <a:rPr lang="tr-TR" sz="2200" i="1" dirty="0">
                <a:latin typeface="Times New Roman" panose="02020603050405020304" pitchFamily="18" charset="0"/>
                <a:cs typeface="Times New Roman" panose="02020603050405020304" pitchFamily="18" charset="0"/>
              </a:rPr>
              <a:t>, gözsüz&gt; </a:t>
            </a:r>
            <a:r>
              <a:rPr lang="tr-TR" sz="2200" i="1" dirty="0" err="1">
                <a:latin typeface="Times New Roman" panose="02020603050405020304" pitchFamily="18" charset="0"/>
                <a:cs typeface="Times New Roman" panose="02020603050405020304" pitchFamily="18" charset="0"/>
              </a:rPr>
              <a:t>gössüz</a:t>
            </a:r>
            <a:r>
              <a:rPr lang="tr-TR" sz="2200" i="1" dirty="0">
                <a:latin typeface="Times New Roman" panose="02020603050405020304" pitchFamily="18" charset="0"/>
                <a:cs typeface="Times New Roman" panose="02020603050405020304" pitchFamily="18" charset="0"/>
              </a:rPr>
              <a:t>, kalmazsa &gt;</a:t>
            </a:r>
            <a:r>
              <a:rPr lang="tr-TR" sz="2200" i="1" dirty="0" err="1">
                <a:latin typeface="Times New Roman" panose="02020603050405020304" pitchFamily="18" charset="0"/>
                <a:cs typeface="Times New Roman" panose="02020603050405020304" pitchFamily="18" charset="0"/>
              </a:rPr>
              <a:t>kalmassa</a:t>
            </a:r>
            <a:r>
              <a:rPr lang="tr-TR" sz="2200" i="1" dirty="0">
                <a:latin typeface="Times New Roman" panose="02020603050405020304" pitchFamily="18" charset="0"/>
                <a:cs typeface="Times New Roman" panose="02020603050405020304" pitchFamily="18" charset="0"/>
              </a:rPr>
              <a:t>, tarla &gt;</a:t>
            </a:r>
            <a:r>
              <a:rPr lang="tr-TR" sz="2200" i="1" dirty="0" err="1">
                <a:latin typeface="Times New Roman" panose="02020603050405020304" pitchFamily="18" charset="0"/>
                <a:cs typeface="Times New Roman" panose="02020603050405020304" pitchFamily="18" charset="0"/>
              </a:rPr>
              <a:t>talla</a:t>
            </a:r>
            <a:r>
              <a:rPr lang="tr-TR" sz="2200" i="1" dirty="0">
                <a:latin typeface="Times New Roman" panose="02020603050405020304" pitchFamily="18" charset="0"/>
                <a:cs typeface="Times New Roman" panose="02020603050405020304" pitchFamily="18" charset="0"/>
              </a:rPr>
              <a:t>, terli &gt;telli, türlü &gt;tüllü.</a:t>
            </a:r>
            <a:endParaRPr lang="tr-TR" sz="2200" dirty="0">
              <a:latin typeface="Times New Roman" panose="02020603050405020304" pitchFamily="18" charset="0"/>
              <a:cs typeface="Times New Roman" panose="02020603050405020304" pitchFamily="18" charset="0"/>
            </a:endParaRPr>
          </a:p>
          <a:p>
            <a:pPr marL="914400" lvl="2" indent="0">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Oluşum noktası benzeşmesi</a:t>
            </a:r>
            <a:endParaRPr lang="tr-TR" sz="2200"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tr-TR" sz="2200" dirty="0">
                <a:latin typeface="Times New Roman" panose="02020603050405020304" pitchFamily="18" charset="0"/>
                <a:cs typeface="Times New Roman" panose="02020603050405020304" pitchFamily="18" charset="0"/>
              </a:rPr>
              <a:t>	Kelime içinde yan yana bulunan ünsüzlerden birinin diğerini kendi oluşum noktasına çekmesi olayıdır: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Anbar</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onbaşı,çarşanba,perşenbe</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penbe</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kelimelerindeki b dudak ünsüzü yanındaki n’yi kendi  o1uşum noktasındaki  bir diğer dudak ünsüzü olan m’ye çevirerek kelimelerin </a:t>
            </a:r>
            <a:r>
              <a:rPr lang="tr-TR" sz="2200" i="1" dirty="0">
                <a:latin typeface="Times New Roman" panose="02020603050405020304" pitchFamily="18" charset="0"/>
                <a:cs typeface="Times New Roman" panose="02020603050405020304" pitchFamily="18" charset="0"/>
              </a:rPr>
              <a:t>ambar, </a:t>
            </a:r>
            <a:r>
              <a:rPr lang="tr-TR" sz="2200" i="1" dirty="0" err="1">
                <a:latin typeface="Times New Roman" panose="02020603050405020304" pitchFamily="18" charset="0"/>
                <a:cs typeface="Times New Roman" panose="02020603050405020304" pitchFamily="18" charset="0"/>
              </a:rPr>
              <a:t>ombaşı</a:t>
            </a:r>
            <a:r>
              <a:rPr lang="tr-TR" sz="2200" i="1" dirty="0">
                <a:latin typeface="Times New Roman" panose="02020603050405020304" pitchFamily="18" charset="0"/>
                <a:cs typeface="Times New Roman" panose="02020603050405020304" pitchFamily="18" charset="0"/>
              </a:rPr>
              <a:t>, çarşamba, pembe, perşembe. </a:t>
            </a:r>
            <a:endParaRPr lang="tr-TR" sz="2200" i="1" dirty="0"/>
          </a:p>
        </p:txBody>
      </p:sp>
    </p:spTree>
    <p:extLst>
      <p:ext uri="{BB962C8B-B14F-4D97-AF65-F5344CB8AC3E}">
        <p14:creationId xmlns:p14="http://schemas.microsoft.com/office/powerpoint/2010/main" val="179207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166018"/>
            <a:ext cx="8229600" cy="4999286"/>
          </a:xfrm>
        </p:spPr>
        <p:txBody>
          <a:bodyPr>
            <a:normAutofit/>
          </a:bodyPr>
          <a:lstStyle/>
          <a:p>
            <a:pPr marL="0" lvl="0" indent="0" algn="just">
              <a:lnSpc>
                <a:spcPct val="150000"/>
              </a:lnSpc>
              <a:buNone/>
            </a:pPr>
            <a:r>
              <a:rPr lang="tr-TR" sz="2200" b="1" dirty="0">
                <a:latin typeface="Times New Roman" panose="02020603050405020304" pitchFamily="18" charset="0"/>
                <a:cs typeface="Times New Roman" panose="02020603050405020304" pitchFamily="18" charset="0"/>
              </a:rPr>
              <a:t>	6-Ses Değişmeleri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Bir sesin başka bir sese dönmesiyle ilgili ses olayları aşağıdaki gibidir:</a:t>
            </a:r>
          </a:p>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	a-Orta hece ünlüsünün değişmesi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Orta hecenin  vurgusuzluğu  ve  y  sesinin  zayıflığı  sebebiyle  orta  hecedeki geniş ünlünün daralması olayıdır:</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Başlıyor &gt; başla-yor, diyor &gt;de-yor, gülmüyor &gt;gülme-yor, yiyor &gt;ye-yor</a:t>
            </a:r>
            <a:endParaRPr lang="tr-TR" sz="2200" dirty="0">
              <a:latin typeface="Times New Roman" panose="02020603050405020304" pitchFamily="18" charset="0"/>
              <a:cs typeface="Times New Roman" panose="02020603050405020304" pitchFamily="18" charset="0"/>
            </a:endParaRPr>
          </a:p>
          <a:p>
            <a:pPr marL="0" indent="0">
              <a:lnSpc>
                <a:spcPct val="150000"/>
              </a:lnSpc>
              <a:buNone/>
            </a:pPr>
            <a:endParaRPr lang="tr-TR" sz="2200" dirty="0"/>
          </a:p>
        </p:txBody>
      </p:sp>
    </p:spTree>
    <p:extLst>
      <p:ext uri="{BB962C8B-B14F-4D97-AF65-F5344CB8AC3E}">
        <p14:creationId xmlns:p14="http://schemas.microsoft.com/office/powerpoint/2010/main" val="293916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a:latin typeface="Times New Roman" panose="02020603050405020304" pitchFamily="18" charset="0"/>
                <a:cs typeface="Times New Roman" panose="02020603050405020304" pitchFamily="18" charset="0"/>
              </a:rPr>
              <a:t>			Amaçlar</a:t>
            </a:r>
          </a:p>
          <a:p>
            <a:pPr marL="0" indent="0">
              <a:buNone/>
            </a:pPr>
            <a:r>
              <a:rPr lang="tr-TR" sz="2000" dirty="0">
                <a:latin typeface="Times New Roman" panose="02020603050405020304" pitchFamily="18" charset="0"/>
                <a:cs typeface="Times New Roman" panose="02020603050405020304" pitchFamily="18" charset="0"/>
              </a:rPr>
              <a:t>	</a:t>
            </a:r>
          </a:p>
          <a:p>
            <a:pPr marL="0" indent="0" algn="just">
              <a:lnSpc>
                <a:spcPct val="150000"/>
              </a:lnSpc>
              <a:buNone/>
            </a:pPr>
            <a:r>
              <a:rPr lang="tr-TR" sz="2000" dirty="0">
                <a:latin typeface="Times New Roman" panose="02020603050405020304" pitchFamily="18" charset="0"/>
                <a:cs typeface="Times New Roman" panose="02020603050405020304" pitchFamily="18" charset="0"/>
              </a:rPr>
              <a:t>	</a:t>
            </a:r>
            <a:r>
              <a:rPr lang="tr-TR" sz="2800" dirty="0">
                <a:latin typeface="Times New Roman" panose="02020603050405020304" pitchFamily="18" charset="0"/>
                <a:cs typeface="Times New Roman" panose="02020603050405020304" pitchFamily="18" charset="0"/>
              </a:rPr>
              <a:t>     Bu bölümde,</a:t>
            </a:r>
          </a:p>
          <a:p>
            <a:pPr marL="0" indent="0" algn="just">
              <a:lnSpc>
                <a:spcPct val="150000"/>
              </a:lnSpc>
              <a:buNone/>
            </a:pPr>
            <a:r>
              <a:rPr lang="tr-TR" sz="2800" dirty="0">
                <a:latin typeface="Times New Roman" panose="02020603050405020304" pitchFamily="18" charset="0"/>
                <a:cs typeface="Times New Roman" panose="02020603050405020304" pitchFamily="18" charset="0"/>
              </a:rPr>
              <a:t>               Türkçede görülen Ses Olayları,</a:t>
            </a:r>
          </a:p>
          <a:p>
            <a:pPr marL="0" indent="0" algn="just">
              <a:lnSpc>
                <a:spcPct val="150000"/>
              </a:lnSpc>
              <a:buNone/>
            </a:pPr>
            <a:r>
              <a:rPr lang="tr-TR" sz="2800" dirty="0">
                <a:latin typeface="Times New Roman" panose="02020603050405020304" pitchFamily="18" charset="0"/>
                <a:cs typeface="Times New Roman" panose="02020603050405020304" pitchFamily="18" charset="0"/>
              </a:rPr>
              <a:t>               Türkçedeki Hece Çeşitleri,</a:t>
            </a:r>
          </a:p>
          <a:p>
            <a:pPr marL="0" indent="0" algn="just">
              <a:lnSpc>
                <a:spcPct val="150000"/>
              </a:lnSpc>
              <a:buNone/>
            </a:pPr>
            <a:r>
              <a:rPr lang="tr-TR" sz="2800" dirty="0">
                <a:latin typeface="Times New Roman" panose="02020603050405020304" pitchFamily="18" charset="0"/>
                <a:cs typeface="Times New Roman" panose="02020603050405020304" pitchFamily="18" charset="0"/>
              </a:rPr>
              <a:t>               Türkçedeki Vurgu başlıkları işlenecektir.</a:t>
            </a:r>
          </a:p>
          <a:p>
            <a:pPr marL="0" indent="0">
              <a:buNone/>
            </a:pP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210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56792"/>
            <a:ext cx="8229600" cy="4569371"/>
          </a:xfrm>
        </p:spPr>
        <p:txBody>
          <a:bodyPr>
            <a:normAutofit/>
          </a:bodyPr>
          <a:lstStyle/>
          <a:p>
            <a:pPr marL="914400" lvl="2"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b ) Sedalılaşma (yumuşama)</a:t>
            </a:r>
            <a:endParaRPr lang="tr-TR" sz="22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Kelime sonunda iki ünlü arasında kalan p, ç , t,  k  sedasız  seslerinin  se-</a:t>
            </a:r>
            <a:r>
              <a:rPr lang="tr-TR" sz="2200" dirty="0" err="1">
                <a:latin typeface="Times New Roman" panose="02020603050405020304" pitchFamily="18" charset="0"/>
                <a:cs typeface="Times New Roman" panose="02020603050405020304" pitchFamily="18" charset="0"/>
              </a:rPr>
              <a:t>dalılaşarak</a:t>
            </a:r>
            <a:r>
              <a:rPr lang="tr-TR" sz="2200" dirty="0">
                <a:latin typeface="Times New Roman" panose="02020603050405020304" pitchFamily="18" charset="0"/>
                <a:cs typeface="Times New Roman" panose="02020603050405020304" pitchFamily="18" charset="0"/>
              </a:rPr>
              <a:t> b, c, d ve g’ye dönüşmesidir: </a:t>
            </a:r>
            <a:r>
              <a:rPr lang="tr-TR" sz="2200" i="1" dirty="0" err="1">
                <a:latin typeface="Times New Roman" panose="02020603050405020304" pitchFamily="18" charset="0"/>
                <a:cs typeface="Times New Roman" panose="02020603050405020304" pitchFamily="18" charset="0"/>
              </a:rPr>
              <a:t>çorap+ı</a:t>
            </a:r>
            <a:r>
              <a:rPr lang="tr-TR" sz="2200" i="1" dirty="0">
                <a:latin typeface="Times New Roman" panose="02020603050405020304" pitchFamily="18" charset="0"/>
                <a:cs typeface="Times New Roman" panose="02020603050405020304" pitchFamily="18" charset="0"/>
              </a:rPr>
              <a:t> &gt;çorabı, </a:t>
            </a:r>
            <a:r>
              <a:rPr lang="tr-TR" sz="2200" i="1" dirty="0" err="1">
                <a:latin typeface="Times New Roman" panose="02020603050405020304" pitchFamily="18" charset="0"/>
                <a:cs typeface="Times New Roman" panose="02020603050405020304" pitchFamily="18" charset="0"/>
              </a:rPr>
              <a:t>genç+i</a:t>
            </a:r>
            <a:r>
              <a:rPr lang="tr-TR" sz="2200" i="1" dirty="0">
                <a:latin typeface="Times New Roman" panose="02020603050405020304" pitchFamily="18" charset="0"/>
                <a:cs typeface="Times New Roman" panose="02020603050405020304" pitchFamily="18" charset="0"/>
              </a:rPr>
              <a:t>&gt; genci, </a:t>
            </a:r>
            <a:r>
              <a:rPr lang="tr-TR" sz="2200" i="1" dirty="0" err="1">
                <a:latin typeface="Times New Roman" panose="02020603050405020304" pitchFamily="18" charset="0"/>
                <a:cs typeface="Times New Roman" panose="02020603050405020304" pitchFamily="18" charset="0"/>
              </a:rPr>
              <a:t>kanat+ı</a:t>
            </a:r>
            <a:r>
              <a:rPr lang="tr-TR" sz="2200" i="1" dirty="0">
                <a:latin typeface="Times New Roman" panose="02020603050405020304" pitchFamily="18" charset="0"/>
                <a:cs typeface="Times New Roman" panose="02020603050405020304" pitchFamily="18" charset="0"/>
              </a:rPr>
              <a:t> &gt; kanadı, </a:t>
            </a:r>
            <a:r>
              <a:rPr lang="tr-TR" sz="2200" i="1" dirty="0" err="1">
                <a:latin typeface="Times New Roman" panose="02020603050405020304" pitchFamily="18" charset="0"/>
                <a:cs typeface="Times New Roman" panose="02020603050405020304" pitchFamily="18" charset="0"/>
              </a:rPr>
              <a:t>konak+a</a:t>
            </a:r>
            <a:r>
              <a:rPr lang="tr-TR" sz="2200" i="1" dirty="0">
                <a:latin typeface="Times New Roman" panose="02020603050405020304" pitchFamily="18" charset="0"/>
                <a:cs typeface="Times New Roman" panose="02020603050405020304" pitchFamily="18" charset="0"/>
              </a:rPr>
              <a:t> &gt; konağa.</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Tek heceli kelimelerin sonunda ve sedalılaşma olduğunda anlamı değişecek kelimelerde yumuşama olmaz: </a:t>
            </a:r>
            <a:r>
              <a:rPr lang="tr-TR" sz="2200" i="1" dirty="0">
                <a:latin typeface="Times New Roman" panose="02020603050405020304" pitchFamily="18" charset="0"/>
                <a:cs typeface="Times New Roman" panose="02020603050405020304" pitchFamily="18" charset="0"/>
              </a:rPr>
              <a:t>atı, haçı, saça, suçu, otu.</a:t>
            </a:r>
          </a:p>
          <a:p>
            <a:pPr algn="just">
              <a:lnSpc>
                <a:spcPct val="150000"/>
              </a:lnSpc>
            </a:pPr>
            <a:endParaRPr lang="tr-TR" sz="2200" i="1" dirty="0"/>
          </a:p>
        </p:txBody>
      </p:sp>
    </p:spTree>
    <p:extLst>
      <p:ext uri="{BB962C8B-B14F-4D97-AF65-F5344CB8AC3E}">
        <p14:creationId xmlns:p14="http://schemas.microsoft.com/office/powerpoint/2010/main" val="191798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412776"/>
            <a:ext cx="8229600" cy="4209331"/>
          </a:xfrm>
        </p:spPr>
        <p:txBody>
          <a:bodyPr>
            <a:noAutofit/>
          </a:bodyPr>
          <a:lstStyle/>
          <a:p>
            <a:pPr marL="0" lv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              c-</a:t>
            </a:r>
            <a:r>
              <a:rPr lang="tr-TR" sz="2200" i="1" dirty="0" err="1">
                <a:solidFill>
                  <a:srgbClr val="C00000"/>
                </a:solidFill>
                <a:latin typeface="Times New Roman" panose="02020603050405020304" pitchFamily="18" charset="0"/>
                <a:cs typeface="Times New Roman" panose="02020603050405020304" pitchFamily="18" charset="0"/>
              </a:rPr>
              <a:t>Aykırılaşma</a:t>
            </a:r>
            <a:endParaRPr lang="tr-TR" sz="2200" i="1"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	Birbirine benzeyen veya aynı olan  iki  ünsüzden  birinin  başkalaşmasıdır: </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ahçı</a:t>
            </a:r>
            <a:r>
              <a:rPr lang="tr-TR" sz="2200" i="1" dirty="0">
                <a:latin typeface="Times New Roman" panose="02020603050405020304" pitchFamily="18" charset="0"/>
                <a:cs typeface="Times New Roman" panose="02020603050405020304" pitchFamily="18" charset="0"/>
              </a:rPr>
              <a:t>-aşçı, aktar-</a:t>
            </a:r>
            <a:r>
              <a:rPr lang="tr-TR" sz="2200" i="1" dirty="0" err="1">
                <a:latin typeface="Times New Roman" panose="02020603050405020304" pitchFamily="18" charset="0"/>
                <a:cs typeface="Times New Roman" panose="02020603050405020304" pitchFamily="18" charset="0"/>
              </a:rPr>
              <a:t>attâr</a:t>
            </a:r>
            <a:r>
              <a:rPr lang="tr-TR" sz="2200" i="1" dirty="0">
                <a:latin typeface="Times New Roman" panose="02020603050405020304" pitchFamily="18" charset="0"/>
                <a:cs typeface="Times New Roman" panose="02020603050405020304" pitchFamily="18" charset="0"/>
              </a:rPr>
              <a:t>, muşamba-</a:t>
            </a:r>
            <a:r>
              <a:rPr lang="tr-TR" sz="2200" i="1" dirty="0" err="1">
                <a:latin typeface="Times New Roman" panose="02020603050405020304" pitchFamily="18" charset="0"/>
                <a:cs typeface="Times New Roman" panose="02020603050405020304" pitchFamily="18" charset="0"/>
              </a:rPr>
              <a:t>muşamma</a:t>
            </a:r>
            <a:endParaRPr lang="tr-TR" sz="2200" i="1"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 ikiz ünlü (şedde) bulunmadığı için alınma kelimelerdeki ikiz ünlüden biri değişmiştir.</a:t>
            </a:r>
          </a:p>
        </p:txBody>
      </p:sp>
    </p:spTree>
    <p:extLst>
      <p:ext uri="{BB962C8B-B14F-4D97-AF65-F5344CB8AC3E}">
        <p14:creationId xmlns:p14="http://schemas.microsoft.com/office/powerpoint/2010/main" val="3164972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556792"/>
            <a:ext cx="8229600" cy="4569371"/>
          </a:xfrm>
        </p:spPr>
        <p:txBody>
          <a:bodyPr>
            <a:no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	Bunların dışında da ses değişiklikleri de mevcuttur:</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inmek - </a:t>
            </a:r>
            <a:r>
              <a:rPr lang="tr-TR" sz="2200" i="1" dirty="0" err="1">
                <a:latin typeface="Times New Roman" panose="02020603050405020304" pitchFamily="18" charset="0"/>
                <a:cs typeface="Times New Roman" panose="02020603050405020304" pitchFamily="18" charset="0"/>
              </a:rPr>
              <a:t>enmek</a:t>
            </a:r>
            <a:r>
              <a:rPr lang="tr-TR" sz="2200" i="1" dirty="0">
                <a:latin typeface="Times New Roman" panose="02020603050405020304" pitchFamily="18" charset="0"/>
                <a:cs typeface="Times New Roman" panose="02020603050405020304" pitchFamily="18" charset="0"/>
              </a:rPr>
              <a:t>, demek-</a:t>
            </a:r>
            <a:r>
              <a:rPr lang="tr-TR" sz="2200" i="1" dirty="0" err="1">
                <a:latin typeface="Times New Roman" panose="02020603050405020304" pitchFamily="18" charset="0"/>
                <a:cs typeface="Times New Roman" panose="02020603050405020304" pitchFamily="18" charset="0"/>
              </a:rPr>
              <a:t>dimek</a:t>
            </a:r>
            <a:r>
              <a:rPr lang="tr-TR" sz="2200" i="1" dirty="0">
                <a:latin typeface="Times New Roman" panose="02020603050405020304" pitchFamily="18" charset="0"/>
                <a:cs typeface="Times New Roman" panose="02020603050405020304" pitchFamily="18" charset="0"/>
              </a:rPr>
              <a:t>, emek </a:t>
            </a:r>
            <a:r>
              <a:rPr lang="tr-TR" sz="2200" i="1" dirty="0" err="1">
                <a:latin typeface="Times New Roman" panose="02020603050405020304" pitchFamily="18" charset="0"/>
                <a:cs typeface="Times New Roman" panose="02020603050405020304" pitchFamily="18" charset="0"/>
              </a:rPr>
              <a:t>yimek</a:t>
            </a:r>
            <a:r>
              <a:rPr lang="tr-TR" sz="2200" i="1" dirty="0">
                <a:latin typeface="Times New Roman" panose="02020603050405020304" pitchFamily="18" charset="0"/>
                <a:cs typeface="Times New Roman" panose="02020603050405020304" pitchFamily="18" charset="0"/>
              </a:rPr>
              <a:t> (e - i); börek - </a:t>
            </a:r>
            <a:r>
              <a:rPr lang="tr-TR" sz="2200" i="1" dirty="0" err="1">
                <a:latin typeface="Times New Roman" panose="02020603050405020304" pitchFamily="18" charset="0"/>
                <a:cs typeface="Times New Roman" panose="02020603050405020304" pitchFamily="18" charset="0"/>
              </a:rPr>
              <a:t>bürek</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büyiik</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böyük</a:t>
            </a:r>
            <a:r>
              <a:rPr lang="tr-TR" sz="2200" i="1" dirty="0">
                <a:latin typeface="Times New Roman" panose="02020603050405020304" pitchFamily="18" charset="0"/>
                <a:cs typeface="Times New Roman" panose="02020603050405020304" pitchFamily="18" charset="0"/>
              </a:rPr>
              <a:t>, güzel - </a:t>
            </a:r>
            <a:r>
              <a:rPr lang="tr-TR" sz="2200" i="1" dirty="0" err="1">
                <a:latin typeface="Times New Roman" panose="02020603050405020304" pitchFamily="18" charset="0"/>
                <a:cs typeface="Times New Roman" panose="02020603050405020304" pitchFamily="18" charset="0"/>
              </a:rPr>
              <a:t>gözel</a:t>
            </a:r>
            <a:r>
              <a:rPr lang="tr-TR" sz="2200" i="1" dirty="0">
                <a:latin typeface="Times New Roman" panose="02020603050405020304" pitchFamily="18" charset="0"/>
                <a:cs typeface="Times New Roman" panose="02020603050405020304" pitchFamily="18" charset="0"/>
              </a:rPr>
              <a:t> (ö-ü); kuş - </a:t>
            </a:r>
            <a:r>
              <a:rPr lang="tr-TR" sz="2200" i="1" dirty="0" err="1">
                <a:latin typeface="Times New Roman" panose="02020603050405020304" pitchFamily="18" charset="0"/>
                <a:cs typeface="Times New Roman" panose="02020603050405020304" pitchFamily="18" charset="0"/>
              </a:rPr>
              <a:t>guş</a:t>
            </a:r>
            <a:r>
              <a:rPr lang="tr-TR" sz="2200" i="1" dirty="0">
                <a:latin typeface="Times New Roman" panose="02020603050405020304" pitchFamily="18" charset="0"/>
                <a:cs typeface="Times New Roman" panose="02020603050405020304" pitchFamily="18" charset="0"/>
              </a:rPr>
              <a:t>, koyun - </a:t>
            </a:r>
            <a:r>
              <a:rPr lang="tr-TR" sz="2200" i="1" dirty="0" err="1">
                <a:latin typeface="Times New Roman" panose="02020603050405020304" pitchFamily="18" charset="0"/>
                <a:cs typeface="Times New Roman" panose="02020603050405020304" pitchFamily="18" charset="0"/>
              </a:rPr>
              <a:t>goyun</a:t>
            </a:r>
            <a:r>
              <a:rPr lang="tr-TR" sz="2200" i="1" dirty="0">
                <a:latin typeface="Times New Roman" panose="02020603050405020304" pitchFamily="18" charset="0"/>
                <a:cs typeface="Times New Roman" panose="02020603050405020304" pitchFamily="18" charset="0"/>
              </a:rPr>
              <a:t> (k - g); parmak - </a:t>
            </a:r>
            <a:r>
              <a:rPr lang="tr-TR" sz="2200" i="1" dirty="0" err="1">
                <a:latin typeface="Times New Roman" panose="02020603050405020304" pitchFamily="18" charset="0"/>
                <a:cs typeface="Times New Roman" panose="02020603050405020304" pitchFamily="18" charset="0"/>
              </a:rPr>
              <a:t>barmak</a:t>
            </a:r>
            <a:r>
              <a:rPr lang="tr-TR" sz="2200" i="1" dirty="0">
                <a:latin typeface="Times New Roman" panose="02020603050405020304" pitchFamily="18" charset="0"/>
                <a:cs typeface="Times New Roman" panose="02020603050405020304" pitchFamily="18" charset="0"/>
              </a:rPr>
              <a:t>, pastırma - </a:t>
            </a:r>
            <a:r>
              <a:rPr lang="tr-TR" sz="2200" i="1" dirty="0" err="1">
                <a:latin typeface="Times New Roman" panose="02020603050405020304" pitchFamily="18" charset="0"/>
                <a:cs typeface="Times New Roman" panose="02020603050405020304" pitchFamily="18" charset="0"/>
              </a:rPr>
              <a:t>basdırma</a:t>
            </a:r>
            <a:r>
              <a:rPr lang="tr-TR" sz="2200" i="1" dirty="0">
                <a:latin typeface="Times New Roman" panose="02020603050405020304" pitchFamily="18" charset="0"/>
                <a:cs typeface="Times New Roman" panose="02020603050405020304" pitchFamily="18" charset="0"/>
              </a:rPr>
              <a:t> ( p - b); ben - men, binmek - </a:t>
            </a:r>
            <a:r>
              <a:rPr lang="tr-TR" sz="2200" i="1" dirty="0" err="1">
                <a:latin typeface="Times New Roman" panose="02020603050405020304" pitchFamily="18" charset="0"/>
                <a:cs typeface="Times New Roman" panose="02020603050405020304" pitchFamily="18" charset="0"/>
              </a:rPr>
              <a:t>minmek</a:t>
            </a:r>
            <a:r>
              <a:rPr lang="tr-TR" sz="2200" i="1" dirty="0">
                <a:latin typeface="Times New Roman" panose="02020603050405020304" pitchFamily="18" charset="0"/>
                <a:cs typeface="Times New Roman" panose="02020603050405020304" pitchFamily="18" charset="0"/>
              </a:rPr>
              <a:t>, boncuk - </a:t>
            </a:r>
            <a:r>
              <a:rPr lang="tr-TR" sz="2200" i="1" dirty="0" err="1">
                <a:latin typeface="Times New Roman" panose="02020603050405020304" pitchFamily="18" charset="0"/>
                <a:cs typeface="Times New Roman" panose="02020603050405020304" pitchFamily="18" charset="0"/>
              </a:rPr>
              <a:t>muncuk</a:t>
            </a:r>
            <a:r>
              <a:rPr lang="tr-TR" sz="2200" i="1" dirty="0">
                <a:latin typeface="Times New Roman" panose="02020603050405020304" pitchFamily="18" charset="0"/>
                <a:cs typeface="Times New Roman" panose="02020603050405020304" pitchFamily="18" charset="0"/>
              </a:rPr>
              <a:t> (b - m); </a:t>
            </a:r>
            <a:r>
              <a:rPr lang="tr-TR" sz="2200" i="1" dirty="0" err="1">
                <a:latin typeface="Times New Roman" panose="02020603050405020304" pitchFamily="18" charset="0"/>
                <a:cs typeface="Times New Roman" panose="02020603050405020304" pitchFamily="18" charset="0"/>
              </a:rPr>
              <a:t>ögmek</a:t>
            </a:r>
            <a:r>
              <a:rPr lang="tr-TR" sz="2200" i="1" dirty="0">
                <a:latin typeface="Times New Roman" panose="02020603050405020304" pitchFamily="18" charset="0"/>
                <a:cs typeface="Times New Roman" panose="02020603050405020304" pitchFamily="18" charset="0"/>
              </a:rPr>
              <a:t>-</a:t>
            </a:r>
            <a:r>
              <a:rPr lang="tr-TR" sz="2200" i="1" dirty="0" err="1">
                <a:latin typeface="Times New Roman" panose="02020603050405020304" pitchFamily="18" charset="0"/>
                <a:cs typeface="Times New Roman" panose="02020603050405020304" pitchFamily="18" charset="0"/>
              </a:rPr>
              <a:t>öğmek</a:t>
            </a:r>
            <a:r>
              <a:rPr lang="tr-TR" sz="2200" i="1" dirty="0">
                <a:latin typeface="Times New Roman" panose="02020603050405020304" pitchFamily="18" charset="0"/>
                <a:cs typeface="Times New Roman" panose="02020603050405020304" pitchFamily="18" charset="0"/>
              </a:rPr>
              <a:t>-övmek, </a:t>
            </a:r>
            <a:r>
              <a:rPr lang="tr-TR" sz="2200" i="1" dirty="0" err="1">
                <a:latin typeface="Times New Roman" panose="02020603050405020304" pitchFamily="18" charset="0"/>
                <a:cs typeface="Times New Roman" panose="02020603050405020304" pitchFamily="18" charset="0"/>
              </a:rPr>
              <a:t>dögmek</a:t>
            </a:r>
            <a:r>
              <a:rPr lang="tr-TR" sz="2200" i="1" dirty="0">
                <a:latin typeface="Times New Roman" panose="02020603050405020304" pitchFamily="18" charset="0"/>
                <a:cs typeface="Times New Roman" panose="02020603050405020304" pitchFamily="18" charset="0"/>
              </a:rPr>
              <a:t> -döğmek-dövmek, ( g- v); </a:t>
            </a:r>
            <a:r>
              <a:rPr lang="tr-TR" sz="2200" i="1" dirty="0" err="1">
                <a:latin typeface="Times New Roman" panose="02020603050405020304" pitchFamily="18" charset="0"/>
                <a:cs typeface="Times New Roman" panose="02020603050405020304" pitchFamily="18" charset="0"/>
              </a:rPr>
              <a:t>kogmak</a:t>
            </a:r>
            <a:r>
              <a:rPr lang="tr-TR" sz="2200" i="1" dirty="0">
                <a:latin typeface="Times New Roman" panose="02020603050405020304" pitchFamily="18" charset="0"/>
                <a:cs typeface="Times New Roman" panose="02020603050405020304" pitchFamily="18" charset="0"/>
              </a:rPr>
              <a:t>-</a:t>
            </a:r>
            <a:r>
              <a:rPr lang="tr-TR" sz="2200" i="1" dirty="0" err="1">
                <a:latin typeface="Times New Roman" panose="02020603050405020304" pitchFamily="18" charset="0"/>
                <a:cs typeface="Times New Roman" panose="02020603050405020304" pitchFamily="18" charset="0"/>
              </a:rPr>
              <a:t>koğmak</a:t>
            </a:r>
            <a:r>
              <a:rPr lang="tr-TR" sz="2200" i="1" dirty="0">
                <a:latin typeface="Times New Roman" panose="02020603050405020304" pitchFamily="18" charset="0"/>
                <a:cs typeface="Times New Roman" panose="02020603050405020304" pitchFamily="18" charset="0"/>
              </a:rPr>
              <a:t>-kovmak ( ğ-v); </a:t>
            </a:r>
            <a:r>
              <a:rPr lang="tr-TR" sz="2200" i="1" dirty="0" err="1">
                <a:latin typeface="Times New Roman" panose="02020603050405020304" pitchFamily="18" charset="0"/>
                <a:cs typeface="Times New Roman" panose="02020603050405020304" pitchFamily="18" charset="0"/>
              </a:rPr>
              <a:t>tag</a:t>
            </a:r>
            <a:r>
              <a:rPr lang="tr-TR" sz="2200" i="1" dirty="0">
                <a:latin typeface="Times New Roman" panose="02020603050405020304" pitchFamily="18" charset="0"/>
                <a:cs typeface="Times New Roman" panose="02020603050405020304" pitchFamily="18" charset="0"/>
              </a:rPr>
              <a:t>&gt;dağ .</a:t>
            </a:r>
          </a:p>
        </p:txBody>
      </p:sp>
    </p:spTree>
    <p:extLst>
      <p:ext uri="{BB962C8B-B14F-4D97-AF65-F5344CB8AC3E}">
        <p14:creationId xmlns:p14="http://schemas.microsoft.com/office/powerpoint/2010/main" val="2771802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210146"/>
          </a:xfrm>
        </p:spPr>
        <p:txBody>
          <a:bodyPr>
            <a:normAutofit/>
          </a:bodyPr>
          <a:lstStyle/>
          <a:p>
            <a:r>
              <a:rPr lang="tr-TR" sz="4000" dirty="0">
                <a:solidFill>
                  <a:srgbClr val="C00000"/>
                </a:solidFill>
                <a:latin typeface="Times New Roman" panose="02020603050405020304" pitchFamily="18" charset="0"/>
                <a:cs typeface="Times New Roman" panose="02020603050405020304" pitchFamily="18" charset="0"/>
              </a:rPr>
              <a:t>TÜRKÇEDE HECE</a:t>
            </a:r>
          </a:p>
        </p:txBody>
      </p:sp>
      <p:sp>
        <p:nvSpPr>
          <p:cNvPr id="3" name="İçerik Yer Tutucusu 2"/>
          <p:cNvSpPr>
            <a:spLocks noGrp="1"/>
          </p:cNvSpPr>
          <p:nvPr>
            <p:ph idx="1"/>
          </p:nvPr>
        </p:nvSpPr>
        <p:spPr>
          <a:xfrm>
            <a:off x="457200" y="1700808"/>
            <a:ext cx="8229600" cy="4680520"/>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	Hece, ses organlarının aynı doğrultudaki hareketiyle ve bir çırpıda çıkarılan ses veya sesler topluluğudur.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Türkçede hecenin temelini oluşturan sesler ünlülerdir. Heceler de kelimelerin ses yapısını oluştururlar. Ünlüler tek başlarına hece özelliği gösterdikleri hâlde ünsüzler yanlarına ünlü almadan bir ses bütünlüğü, bir hece oluşturamazlar. Dolayısıyla Türkçe bir kelimede kaç tane ünlü varsa, o kadar da hece var demektir. Çünkü Türkçe bir hecede, birden fazla ünlünün bulunması mümkün değildir. </a:t>
            </a:r>
          </a:p>
        </p:txBody>
      </p:sp>
    </p:spTree>
    <p:extLst>
      <p:ext uri="{BB962C8B-B14F-4D97-AF65-F5344CB8AC3E}">
        <p14:creationId xmlns:p14="http://schemas.microsoft.com/office/powerpoint/2010/main" val="1544061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772816"/>
            <a:ext cx="8229600" cy="4320480"/>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 	Örnek: </a:t>
            </a:r>
            <a:r>
              <a:rPr lang="tr-TR" sz="2200" i="1" dirty="0">
                <a:latin typeface="Times New Roman" panose="02020603050405020304" pitchFamily="18" charset="0"/>
                <a:cs typeface="Times New Roman" panose="02020603050405020304" pitchFamily="18" charset="0"/>
              </a:rPr>
              <a:t>“gelenekselleştiremediklerimizden” </a:t>
            </a:r>
            <a:r>
              <a:rPr lang="tr-TR" sz="2200" dirty="0">
                <a:latin typeface="Times New Roman" panose="02020603050405020304" pitchFamily="18" charset="0"/>
                <a:cs typeface="Times New Roman" panose="02020603050405020304" pitchFamily="18" charset="0"/>
              </a:rPr>
              <a:t>Böyle uzun bir kelimenin hece sayısını bulabilmek için yapmamız gereken kelimedeki ünlüleri saymaktır.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Ünsüzler, kendilerini takip eden ünlülerle birleşerek hece oluştururlar. Bu sebeple bir kelime hecelerine ayrılırken -yan yana iki ünsüz gelmemişse- </a:t>
            </a:r>
            <a:r>
              <a:rPr lang="tr-TR" sz="2200" dirty="0" err="1">
                <a:latin typeface="Times New Roman" panose="02020603050405020304" pitchFamily="18" charset="0"/>
                <a:cs typeface="Times New Roman" panose="02020603050405020304" pitchFamily="18" charset="0"/>
              </a:rPr>
              <a:t>ünlü+ünsüz</a:t>
            </a:r>
            <a:r>
              <a:rPr lang="tr-TR" sz="2200" dirty="0">
                <a:latin typeface="Times New Roman" panose="02020603050405020304" pitchFamily="18" charset="0"/>
                <a:cs typeface="Times New Roman" panose="02020603050405020304" pitchFamily="18" charset="0"/>
              </a:rPr>
              <a:t> şeklinde değil, </a:t>
            </a:r>
            <a:r>
              <a:rPr lang="tr-TR" sz="2200" dirty="0" err="1">
                <a:latin typeface="Times New Roman" panose="02020603050405020304" pitchFamily="18" charset="0"/>
                <a:cs typeface="Times New Roman" panose="02020603050405020304" pitchFamily="18" charset="0"/>
              </a:rPr>
              <a:t>ünsüz+ünlü</a:t>
            </a:r>
            <a:r>
              <a:rPr lang="tr-TR" sz="2200" dirty="0">
                <a:latin typeface="Times New Roman" panose="02020603050405020304" pitchFamily="18" charset="0"/>
                <a:cs typeface="Times New Roman" panose="02020603050405020304" pitchFamily="18" charset="0"/>
              </a:rPr>
              <a:t> şeklinde hecelenir: </a:t>
            </a:r>
            <a:r>
              <a:rPr lang="tr-TR" sz="2200" i="1" dirty="0">
                <a:latin typeface="Times New Roman" panose="02020603050405020304" pitchFamily="18" charset="0"/>
                <a:cs typeface="Times New Roman" panose="02020603050405020304" pitchFamily="18" charset="0"/>
              </a:rPr>
              <a:t>güz – el – </a:t>
            </a:r>
            <a:r>
              <a:rPr lang="tr-TR" sz="2200" i="1" dirty="0" err="1">
                <a:latin typeface="Times New Roman" panose="02020603050405020304" pitchFamily="18" charset="0"/>
                <a:cs typeface="Times New Roman" panose="02020603050405020304" pitchFamily="18" charset="0"/>
              </a:rPr>
              <a:t>ler</a:t>
            </a:r>
            <a:r>
              <a:rPr lang="tr-TR" sz="2200" i="1" dirty="0">
                <a:latin typeface="Times New Roman" panose="02020603050405020304" pitchFamily="18" charset="0"/>
                <a:cs typeface="Times New Roman" panose="02020603050405020304" pitchFamily="18" charset="0"/>
              </a:rPr>
              <a:t> – in </a:t>
            </a:r>
            <a:r>
              <a:rPr lang="tr-TR" sz="2200" dirty="0">
                <a:latin typeface="Times New Roman" panose="02020603050405020304" pitchFamily="18" charset="0"/>
                <a:cs typeface="Times New Roman" panose="02020603050405020304" pitchFamily="18" charset="0"/>
              </a:rPr>
              <a:t>değil, </a:t>
            </a:r>
            <a:r>
              <a:rPr lang="tr-TR" sz="2200" i="1" dirty="0" err="1">
                <a:latin typeface="Times New Roman" panose="02020603050405020304" pitchFamily="18" charset="0"/>
                <a:cs typeface="Times New Roman" panose="02020603050405020304" pitchFamily="18" charset="0"/>
              </a:rPr>
              <a:t>gü</a:t>
            </a:r>
            <a:r>
              <a:rPr lang="tr-TR" sz="2200" i="1" dirty="0">
                <a:latin typeface="Times New Roman" panose="02020603050405020304" pitchFamily="18" charset="0"/>
                <a:cs typeface="Times New Roman" panose="02020603050405020304" pitchFamily="18" charset="0"/>
              </a:rPr>
              <a:t> – </a:t>
            </a:r>
            <a:r>
              <a:rPr lang="tr-TR" sz="2200" i="1" dirty="0" err="1">
                <a:latin typeface="Times New Roman" panose="02020603050405020304" pitchFamily="18" charset="0"/>
                <a:cs typeface="Times New Roman" panose="02020603050405020304" pitchFamily="18" charset="0"/>
              </a:rPr>
              <a:t>zel</a:t>
            </a:r>
            <a:r>
              <a:rPr lang="tr-TR" sz="2200" i="1" dirty="0">
                <a:latin typeface="Times New Roman" panose="02020603050405020304" pitchFamily="18" charset="0"/>
                <a:cs typeface="Times New Roman" panose="02020603050405020304" pitchFamily="18" charset="0"/>
              </a:rPr>
              <a:t> – le – </a:t>
            </a:r>
            <a:r>
              <a:rPr lang="tr-TR" sz="2200" i="1" dirty="0" err="1">
                <a:latin typeface="Times New Roman" panose="02020603050405020304" pitchFamily="18" charset="0"/>
                <a:cs typeface="Times New Roman" panose="02020603050405020304" pitchFamily="18" charset="0"/>
              </a:rPr>
              <a:t>rin</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gibi.</a:t>
            </a:r>
          </a:p>
        </p:txBody>
      </p:sp>
    </p:spTree>
    <p:extLst>
      <p:ext uri="{BB962C8B-B14F-4D97-AF65-F5344CB8AC3E}">
        <p14:creationId xmlns:p14="http://schemas.microsoft.com/office/powerpoint/2010/main" val="115942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rgbClr val="C00000"/>
                </a:solidFill>
                <a:latin typeface="Times New Roman" panose="02020603050405020304" pitchFamily="18" charset="0"/>
                <a:cs typeface="Times New Roman" panose="02020603050405020304" pitchFamily="18" charset="0"/>
              </a:rPr>
              <a:t>Türkçede Hece Çeşitleri</a:t>
            </a:r>
            <a:endParaRPr lang="tr-TR" dirty="0"/>
          </a:p>
        </p:txBody>
      </p:sp>
      <p:sp>
        <p:nvSpPr>
          <p:cNvPr id="3" name="İçerik Yer Tutucusu 2"/>
          <p:cNvSpPr>
            <a:spLocks noGrp="1"/>
          </p:cNvSpPr>
          <p:nvPr>
            <p:ph idx="1"/>
          </p:nvPr>
        </p:nvSpPr>
        <p:spPr>
          <a:xfrm>
            <a:off x="457200" y="1417638"/>
            <a:ext cx="8229600" cy="4708525"/>
          </a:xfrm>
        </p:spPr>
        <p:txBody>
          <a:bodyPr>
            <a:normAutofit lnSpcReduction="10000"/>
          </a:bodyPr>
          <a:lstStyle/>
          <a:p>
            <a:pPr marL="0" indent="0" algn="just">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Türkçe bir hecede en fazla dört ses bulunabilir. Türkçede heceyi oluşturan seslerin sayısına ve bu seslerin hecedeki yerine göre altı çeşit hece vardır:</a:t>
            </a:r>
          </a:p>
          <a:p>
            <a:pPr marL="457200" indent="-457200" algn="just">
              <a:lnSpc>
                <a:spcPct val="150000"/>
              </a:lnSpc>
              <a:buAutoNum type="arabicPeriod"/>
            </a:pPr>
            <a:r>
              <a:rPr lang="tr-TR" sz="2200" dirty="0">
                <a:latin typeface="Times New Roman" panose="02020603050405020304" pitchFamily="18" charset="0"/>
                <a:cs typeface="Times New Roman" panose="02020603050405020304" pitchFamily="18" charset="0"/>
              </a:rPr>
              <a:t>Tek ünlüden oluşan heceler: </a:t>
            </a:r>
            <a:r>
              <a:rPr lang="tr-TR" sz="2200" b="1" i="1" u="sng" dirty="0">
                <a:latin typeface="Times New Roman" panose="02020603050405020304" pitchFamily="18" charset="0"/>
                <a:cs typeface="Times New Roman" panose="02020603050405020304" pitchFamily="18" charset="0"/>
              </a:rPr>
              <a:t>o</a:t>
            </a:r>
            <a:r>
              <a:rPr lang="tr-TR" sz="2200" dirty="0">
                <a:latin typeface="Times New Roman" panose="02020603050405020304" pitchFamily="18" charset="0"/>
                <a:cs typeface="Times New Roman" panose="02020603050405020304" pitchFamily="18" charset="0"/>
              </a:rPr>
              <a:t>, </a:t>
            </a:r>
            <a:r>
              <a:rPr lang="tr-TR" sz="2200" b="1" i="1" u="sng" dirty="0">
                <a:latin typeface="Times New Roman" panose="02020603050405020304" pitchFamily="18" charset="0"/>
                <a:cs typeface="Times New Roman" panose="02020603050405020304" pitchFamily="18" charset="0"/>
              </a:rPr>
              <a:t>a</a:t>
            </a:r>
            <a:r>
              <a:rPr lang="tr-TR" sz="2200" dirty="0">
                <a:latin typeface="Times New Roman" panose="02020603050405020304" pitchFamily="18" charset="0"/>
                <a:cs typeface="Times New Roman" panose="02020603050405020304" pitchFamily="18" charset="0"/>
              </a:rPr>
              <a:t> – </a:t>
            </a:r>
            <a:r>
              <a:rPr lang="tr-TR" sz="2200" dirty="0" err="1">
                <a:latin typeface="Times New Roman" panose="02020603050405020304" pitchFamily="18" charset="0"/>
                <a:cs typeface="Times New Roman" panose="02020603050405020304" pitchFamily="18" charset="0"/>
              </a:rPr>
              <a:t>na</a:t>
            </a:r>
            <a:r>
              <a:rPr lang="tr-TR" sz="2200" dirty="0">
                <a:latin typeface="Times New Roman" panose="02020603050405020304" pitchFamily="18" charset="0"/>
                <a:cs typeface="Times New Roman" panose="02020603050405020304" pitchFamily="18" charset="0"/>
              </a:rPr>
              <a:t> , </a:t>
            </a:r>
            <a:r>
              <a:rPr lang="tr-TR" sz="2200" b="1" i="1" u="sng" dirty="0">
                <a:latin typeface="Times New Roman" panose="02020603050405020304" pitchFamily="18" charset="0"/>
                <a:cs typeface="Times New Roman" panose="02020603050405020304" pitchFamily="18" charset="0"/>
              </a:rPr>
              <a:t>e</a:t>
            </a:r>
            <a:r>
              <a:rPr lang="tr-TR" sz="2200" dirty="0">
                <a:latin typeface="Times New Roman" panose="02020603050405020304" pitchFamily="18" charset="0"/>
                <a:cs typeface="Times New Roman" panose="02020603050405020304" pitchFamily="18" charset="0"/>
              </a:rPr>
              <a:t> – </a:t>
            </a:r>
            <a:r>
              <a:rPr lang="tr-TR" sz="2200" dirty="0" err="1">
                <a:latin typeface="Times New Roman" panose="02020603050405020304" pitchFamily="18" charset="0"/>
                <a:cs typeface="Times New Roman" panose="02020603050405020304" pitchFamily="18" charset="0"/>
              </a:rPr>
              <a:t>rik</a:t>
            </a:r>
            <a:r>
              <a:rPr lang="tr-TR" sz="2200" dirty="0">
                <a:latin typeface="Times New Roman" panose="02020603050405020304" pitchFamily="18" charset="0"/>
                <a:cs typeface="Times New Roman" panose="02020603050405020304" pitchFamily="18" charset="0"/>
              </a:rPr>
              <a:t> vb.</a:t>
            </a:r>
          </a:p>
          <a:p>
            <a:pPr marL="457200" indent="-457200" algn="just">
              <a:lnSpc>
                <a:spcPct val="150000"/>
              </a:lnSpc>
              <a:buAutoNum type="arabicPeriod"/>
            </a:pPr>
            <a:r>
              <a:rPr lang="tr-TR" sz="2200" dirty="0">
                <a:latin typeface="Times New Roman" panose="02020603050405020304" pitchFamily="18" charset="0"/>
                <a:cs typeface="Times New Roman" panose="02020603050405020304" pitchFamily="18" charset="0"/>
              </a:rPr>
              <a:t>Ünsüz + ünlü: </a:t>
            </a:r>
            <a:r>
              <a:rPr lang="tr-TR" sz="2200" b="1" i="1" u="sng" dirty="0">
                <a:latin typeface="Times New Roman" panose="02020603050405020304" pitchFamily="18" charset="0"/>
                <a:cs typeface="Times New Roman" panose="02020603050405020304" pitchFamily="18" charset="0"/>
              </a:rPr>
              <a:t>bu</a:t>
            </a:r>
            <a:r>
              <a:rPr lang="tr-TR" sz="2200" dirty="0">
                <a:latin typeface="Times New Roman" panose="02020603050405020304" pitchFamily="18" charset="0"/>
                <a:cs typeface="Times New Roman" panose="02020603050405020304" pitchFamily="18" charset="0"/>
              </a:rPr>
              <a:t>, </a:t>
            </a:r>
            <a:r>
              <a:rPr lang="tr-TR" sz="2200" b="1" i="1" u="sng" dirty="0" err="1">
                <a:latin typeface="Times New Roman" panose="02020603050405020304" pitchFamily="18" charset="0"/>
                <a:cs typeface="Times New Roman" panose="02020603050405020304" pitchFamily="18" charset="0"/>
              </a:rPr>
              <a:t>ko</a:t>
            </a:r>
            <a:r>
              <a:rPr lang="tr-TR" sz="2200" dirty="0">
                <a:latin typeface="Times New Roman" panose="02020603050405020304" pitchFamily="18" charset="0"/>
                <a:cs typeface="Times New Roman" panose="02020603050405020304" pitchFamily="18" charset="0"/>
              </a:rPr>
              <a:t> – </a:t>
            </a:r>
            <a:r>
              <a:rPr lang="tr-TR" sz="2200" dirty="0" err="1">
                <a:latin typeface="Times New Roman" panose="02020603050405020304" pitchFamily="18" charset="0"/>
                <a:cs typeface="Times New Roman" panose="02020603050405020304" pitchFamily="18" charset="0"/>
              </a:rPr>
              <a:t>nuk</a:t>
            </a:r>
            <a:r>
              <a:rPr lang="tr-TR" sz="2200" dirty="0">
                <a:latin typeface="Times New Roman" panose="02020603050405020304" pitchFamily="18" charset="0"/>
                <a:cs typeface="Times New Roman" panose="02020603050405020304" pitchFamily="18" charset="0"/>
              </a:rPr>
              <a:t>, </a:t>
            </a:r>
            <a:r>
              <a:rPr lang="tr-TR" sz="2200" b="1" i="1" u="sng" dirty="0" err="1">
                <a:latin typeface="Times New Roman" panose="02020603050405020304" pitchFamily="18" charset="0"/>
                <a:cs typeface="Times New Roman" panose="02020603050405020304" pitchFamily="18" charset="0"/>
              </a:rPr>
              <a:t>gö</a:t>
            </a:r>
            <a:r>
              <a:rPr lang="tr-TR" sz="2200" dirty="0">
                <a:latin typeface="Times New Roman" panose="02020603050405020304" pitchFamily="18" charset="0"/>
                <a:cs typeface="Times New Roman" panose="02020603050405020304" pitchFamily="18" charset="0"/>
              </a:rPr>
              <a:t> – </a:t>
            </a:r>
            <a:r>
              <a:rPr lang="tr-TR" sz="2200" dirty="0" err="1">
                <a:latin typeface="Times New Roman" panose="02020603050405020304" pitchFamily="18" charset="0"/>
                <a:cs typeface="Times New Roman" panose="02020603050405020304" pitchFamily="18" charset="0"/>
              </a:rPr>
              <a:t>let</a:t>
            </a:r>
            <a:r>
              <a:rPr lang="tr-TR" sz="2200" dirty="0">
                <a:latin typeface="Times New Roman" panose="02020603050405020304" pitchFamily="18" charset="0"/>
                <a:cs typeface="Times New Roman" panose="02020603050405020304" pitchFamily="18" charset="0"/>
              </a:rPr>
              <a:t>  vb.</a:t>
            </a:r>
          </a:p>
          <a:p>
            <a:pPr marL="457200" indent="-457200" algn="just">
              <a:lnSpc>
                <a:spcPct val="150000"/>
              </a:lnSpc>
              <a:buAutoNum type="arabicPeriod"/>
            </a:pPr>
            <a:r>
              <a:rPr lang="tr-TR" sz="2200" dirty="0">
                <a:latin typeface="Times New Roman" panose="02020603050405020304" pitchFamily="18" charset="0"/>
                <a:cs typeface="Times New Roman" panose="02020603050405020304" pitchFamily="18" charset="0"/>
              </a:rPr>
              <a:t>Ünlü + ünsüz: </a:t>
            </a:r>
            <a:r>
              <a:rPr lang="tr-TR" sz="2200" b="1" i="1" u="sng" dirty="0">
                <a:latin typeface="Times New Roman" panose="02020603050405020304" pitchFamily="18" charset="0"/>
                <a:cs typeface="Times New Roman" panose="02020603050405020304" pitchFamily="18" charset="0"/>
              </a:rPr>
              <a:t>el</a:t>
            </a:r>
            <a:r>
              <a:rPr lang="tr-TR" sz="2200" dirty="0">
                <a:latin typeface="Times New Roman" panose="02020603050405020304" pitchFamily="18" charset="0"/>
                <a:cs typeface="Times New Roman" panose="02020603050405020304" pitchFamily="18" charset="0"/>
              </a:rPr>
              <a:t> – </a:t>
            </a:r>
            <a:r>
              <a:rPr lang="tr-TR" sz="2200" dirty="0" err="1">
                <a:latin typeface="Times New Roman" panose="02020603050405020304" pitchFamily="18" charset="0"/>
                <a:cs typeface="Times New Roman" panose="02020603050405020304" pitchFamily="18" charset="0"/>
              </a:rPr>
              <a:t>ma</a:t>
            </a:r>
            <a:r>
              <a:rPr lang="tr-TR" sz="2200" dirty="0">
                <a:latin typeface="Times New Roman" panose="02020603050405020304" pitchFamily="18" charset="0"/>
                <a:cs typeface="Times New Roman" panose="02020603050405020304" pitchFamily="18" charset="0"/>
              </a:rPr>
              <a:t>, </a:t>
            </a:r>
            <a:r>
              <a:rPr lang="tr-TR" sz="2200" b="1" i="1" u="sng" dirty="0" err="1">
                <a:latin typeface="Times New Roman" panose="02020603050405020304" pitchFamily="18" charset="0"/>
                <a:cs typeface="Times New Roman" panose="02020603050405020304" pitchFamily="18" charset="0"/>
              </a:rPr>
              <a:t>or</a:t>
            </a:r>
            <a:r>
              <a:rPr lang="tr-TR" sz="2200" dirty="0">
                <a:latin typeface="Times New Roman" panose="02020603050405020304" pitchFamily="18" charset="0"/>
                <a:cs typeface="Times New Roman" panose="02020603050405020304" pitchFamily="18" charset="0"/>
              </a:rPr>
              <a:t> – </a:t>
            </a:r>
            <a:r>
              <a:rPr lang="tr-TR" sz="2200" dirty="0" err="1">
                <a:latin typeface="Times New Roman" panose="02020603050405020304" pitchFamily="18" charset="0"/>
                <a:cs typeface="Times New Roman" panose="02020603050405020304" pitchFamily="18" charset="0"/>
              </a:rPr>
              <a:t>du</a:t>
            </a:r>
            <a:r>
              <a:rPr lang="tr-TR" sz="2200" dirty="0">
                <a:latin typeface="Times New Roman" panose="02020603050405020304" pitchFamily="18" charset="0"/>
                <a:cs typeface="Times New Roman" panose="02020603050405020304" pitchFamily="18" charset="0"/>
              </a:rPr>
              <a:t>, </a:t>
            </a:r>
            <a:r>
              <a:rPr lang="tr-TR" sz="2200" b="1" i="1" u="sng" dirty="0" err="1">
                <a:latin typeface="Times New Roman" panose="02020603050405020304" pitchFamily="18" charset="0"/>
                <a:cs typeface="Times New Roman" panose="02020603050405020304" pitchFamily="18" charset="0"/>
              </a:rPr>
              <a:t>ül</a:t>
            </a:r>
            <a:r>
              <a:rPr lang="tr-TR" sz="2200" dirty="0">
                <a:latin typeface="Times New Roman" panose="02020603050405020304" pitchFamily="18" charset="0"/>
                <a:cs typeface="Times New Roman" panose="02020603050405020304" pitchFamily="18" charset="0"/>
              </a:rPr>
              <a:t> – ke vb.</a:t>
            </a:r>
          </a:p>
          <a:p>
            <a:pPr marL="457200" indent="-457200" algn="just">
              <a:lnSpc>
                <a:spcPct val="150000"/>
              </a:lnSpc>
              <a:buAutoNum type="arabicPeriod"/>
            </a:pPr>
            <a:r>
              <a:rPr lang="tr-TR" sz="2200" dirty="0">
                <a:latin typeface="Times New Roman" panose="02020603050405020304" pitchFamily="18" charset="0"/>
                <a:cs typeface="Times New Roman" panose="02020603050405020304" pitchFamily="18" charset="0"/>
              </a:rPr>
              <a:t>Ünsüz + ünlü + ünsüz: </a:t>
            </a:r>
            <a:r>
              <a:rPr lang="tr-TR" sz="2200" b="1" i="1" u="sng" dirty="0">
                <a:latin typeface="Times New Roman" panose="02020603050405020304" pitchFamily="18" charset="0"/>
                <a:cs typeface="Times New Roman" panose="02020603050405020304" pitchFamily="18" charset="0"/>
              </a:rPr>
              <a:t>dil</a:t>
            </a:r>
            <a:r>
              <a:rPr lang="tr-TR" sz="2200" dirty="0">
                <a:latin typeface="Times New Roman" panose="02020603050405020304" pitchFamily="18" charset="0"/>
                <a:cs typeface="Times New Roman" panose="02020603050405020304" pitchFamily="18" charset="0"/>
              </a:rPr>
              <a:t>, </a:t>
            </a:r>
            <a:r>
              <a:rPr lang="tr-TR" sz="2200" b="1" i="1" u="sng" dirty="0">
                <a:latin typeface="Times New Roman" panose="02020603050405020304" pitchFamily="18" charset="0"/>
                <a:cs typeface="Times New Roman" panose="02020603050405020304" pitchFamily="18" charset="0"/>
              </a:rPr>
              <a:t>yer</a:t>
            </a:r>
            <a:r>
              <a:rPr lang="tr-TR" sz="2200" dirty="0">
                <a:latin typeface="Times New Roman" panose="02020603050405020304" pitchFamily="18" charset="0"/>
                <a:cs typeface="Times New Roman" panose="02020603050405020304" pitchFamily="18" charset="0"/>
              </a:rPr>
              <a:t>, </a:t>
            </a:r>
            <a:r>
              <a:rPr lang="tr-TR" sz="2200" b="1" i="1" u="sng" dirty="0">
                <a:latin typeface="Times New Roman" panose="02020603050405020304" pitchFamily="18" charset="0"/>
                <a:cs typeface="Times New Roman" panose="02020603050405020304" pitchFamily="18" charset="0"/>
              </a:rPr>
              <a:t>yal</a:t>
            </a:r>
            <a:r>
              <a:rPr lang="tr-TR" sz="2200" dirty="0">
                <a:latin typeface="Times New Roman" panose="02020603050405020304" pitchFamily="18" charset="0"/>
                <a:cs typeface="Times New Roman" panose="02020603050405020304" pitchFamily="18" charset="0"/>
              </a:rPr>
              <a:t> – </a:t>
            </a:r>
            <a:r>
              <a:rPr lang="tr-TR" sz="2200" b="1" i="1" u="sng" dirty="0" err="1">
                <a:latin typeface="Times New Roman" panose="02020603050405020304" pitchFamily="18" charset="0"/>
                <a:cs typeface="Times New Roman" panose="02020603050405020304" pitchFamily="18" charset="0"/>
              </a:rPr>
              <a:t>nız</a:t>
            </a:r>
            <a:r>
              <a:rPr lang="tr-TR" sz="2200" dirty="0">
                <a:latin typeface="Times New Roman" panose="02020603050405020304" pitchFamily="18" charset="0"/>
                <a:cs typeface="Times New Roman" panose="02020603050405020304" pitchFamily="18" charset="0"/>
              </a:rPr>
              <a:t> – </a:t>
            </a:r>
            <a:r>
              <a:rPr lang="tr-TR" sz="2200" b="1" i="1" u="sng" dirty="0" err="1">
                <a:latin typeface="Times New Roman" panose="02020603050405020304" pitchFamily="18" charset="0"/>
                <a:cs typeface="Times New Roman" panose="02020603050405020304" pitchFamily="18" charset="0"/>
              </a:rPr>
              <a:t>lık</a:t>
            </a:r>
            <a:r>
              <a:rPr lang="tr-TR" sz="2200" dirty="0">
                <a:latin typeface="Times New Roman" panose="02020603050405020304" pitchFamily="18" charset="0"/>
                <a:cs typeface="Times New Roman" panose="02020603050405020304" pitchFamily="18" charset="0"/>
              </a:rPr>
              <a:t> vb.</a:t>
            </a:r>
          </a:p>
          <a:p>
            <a:pPr marL="457200" indent="-457200" algn="just">
              <a:lnSpc>
                <a:spcPct val="150000"/>
              </a:lnSpc>
              <a:buAutoNum type="arabicPeriod"/>
            </a:pPr>
            <a:r>
              <a:rPr lang="tr-TR" sz="2200" dirty="0">
                <a:latin typeface="Times New Roman" panose="02020603050405020304" pitchFamily="18" charset="0"/>
                <a:cs typeface="Times New Roman" panose="02020603050405020304" pitchFamily="18" charset="0"/>
              </a:rPr>
              <a:t>Ünlü + ünsüz + ünsüz: </a:t>
            </a:r>
            <a:r>
              <a:rPr lang="tr-TR" sz="2200" b="1" i="1" u="sng" dirty="0">
                <a:latin typeface="Times New Roman" panose="02020603050405020304" pitchFamily="18" charset="0"/>
                <a:cs typeface="Times New Roman" panose="02020603050405020304" pitchFamily="18" charset="0"/>
              </a:rPr>
              <a:t>ilk</a:t>
            </a:r>
            <a:r>
              <a:rPr lang="tr-TR" sz="2200" dirty="0">
                <a:latin typeface="Times New Roman" panose="02020603050405020304" pitchFamily="18" charset="0"/>
                <a:cs typeface="Times New Roman" panose="02020603050405020304" pitchFamily="18" charset="0"/>
              </a:rPr>
              <a:t>, </a:t>
            </a:r>
            <a:r>
              <a:rPr lang="tr-TR" sz="2200" b="1" i="1" u="sng" dirty="0">
                <a:latin typeface="Times New Roman" panose="02020603050405020304" pitchFamily="18" charset="0"/>
                <a:cs typeface="Times New Roman" panose="02020603050405020304" pitchFamily="18" charset="0"/>
              </a:rPr>
              <a:t>alt</a:t>
            </a:r>
            <a:r>
              <a:rPr lang="tr-TR" sz="2200" dirty="0">
                <a:latin typeface="Times New Roman" panose="02020603050405020304" pitchFamily="18" charset="0"/>
                <a:cs typeface="Times New Roman" panose="02020603050405020304" pitchFamily="18" charset="0"/>
              </a:rPr>
              <a:t>, </a:t>
            </a:r>
            <a:r>
              <a:rPr lang="tr-TR" sz="2200" b="1" i="1" u="sng" dirty="0">
                <a:latin typeface="Times New Roman" panose="02020603050405020304" pitchFamily="18" charset="0"/>
                <a:cs typeface="Times New Roman" panose="02020603050405020304" pitchFamily="18" charset="0"/>
              </a:rPr>
              <a:t>üst</a:t>
            </a:r>
            <a:r>
              <a:rPr lang="tr-TR" sz="2200" dirty="0">
                <a:latin typeface="Times New Roman" panose="02020603050405020304" pitchFamily="18" charset="0"/>
                <a:cs typeface="Times New Roman" panose="02020603050405020304" pitchFamily="18" charset="0"/>
              </a:rPr>
              <a:t> vb.</a:t>
            </a:r>
          </a:p>
          <a:p>
            <a:pPr marL="457200" indent="-457200" algn="just">
              <a:lnSpc>
                <a:spcPct val="150000"/>
              </a:lnSpc>
              <a:buAutoNum type="arabicPeriod"/>
            </a:pPr>
            <a:r>
              <a:rPr lang="tr-TR" sz="2200" dirty="0">
                <a:latin typeface="Times New Roman" panose="02020603050405020304" pitchFamily="18" charset="0"/>
                <a:cs typeface="Times New Roman" panose="02020603050405020304" pitchFamily="18" charset="0"/>
              </a:rPr>
              <a:t>Ünsüz + ünlü + ünsüz + ünsüz: </a:t>
            </a:r>
            <a:r>
              <a:rPr lang="tr-TR" sz="2200" b="1" i="1" u="sng" dirty="0">
                <a:latin typeface="Times New Roman" panose="02020603050405020304" pitchFamily="18" charset="0"/>
                <a:cs typeface="Times New Roman" panose="02020603050405020304" pitchFamily="18" charset="0"/>
              </a:rPr>
              <a:t>Türk</a:t>
            </a:r>
            <a:r>
              <a:rPr lang="tr-TR" sz="2200" dirty="0">
                <a:latin typeface="Times New Roman" panose="02020603050405020304" pitchFamily="18" charset="0"/>
                <a:cs typeface="Times New Roman" panose="02020603050405020304" pitchFamily="18" charset="0"/>
              </a:rPr>
              <a:t>, </a:t>
            </a:r>
            <a:r>
              <a:rPr lang="tr-TR" sz="2200" b="1" i="1" u="sng" dirty="0">
                <a:latin typeface="Times New Roman" panose="02020603050405020304" pitchFamily="18" charset="0"/>
                <a:cs typeface="Times New Roman" panose="02020603050405020304" pitchFamily="18" charset="0"/>
              </a:rPr>
              <a:t>kurt</a:t>
            </a:r>
            <a:r>
              <a:rPr lang="tr-TR" sz="2200" dirty="0">
                <a:latin typeface="Times New Roman" panose="02020603050405020304" pitchFamily="18" charset="0"/>
                <a:cs typeface="Times New Roman" panose="02020603050405020304" pitchFamily="18" charset="0"/>
              </a:rPr>
              <a:t>, se – </a:t>
            </a:r>
            <a:r>
              <a:rPr lang="tr-TR" sz="2200" b="1" i="1" u="sng" dirty="0">
                <a:latin typeface="Times New Roman" panose="02020603050405020304" pitchFamily="18" charset="0"/>
                <a:cs typeface="Times New Roman" panose="02020603050405020304" pitchFamily="18" charset="0"/>
              </a:rPr>
              <a:t>vinç</a:t>
            </a:r>
            <a:r>
              <a:rPr lang="tr-TR" sz="2200" dirty="0">
                <a:latin typeface="Times New Roman" panose="02020603050405020304" pitchFamily="18" charset="0"/>
                <a:cs typeface="Times New Roman" panose="02020603050405020304" pitchFamily="18" charset="0"/>
              </a:rPr>
              <a:t> – ten vb.</a:t>
            </a:r>
          </a:p>
        </p:txBody>
      </p:sp>
    </p:spTree>
    <p:extLst>
      <p:ext uri="{BB962C8B-B14F-4D97-AF65-F5344CB8AC3E}">
        <p14:creationId xmlns:p14="http://schemas.microsoft.com/office/powerpoint/2010/main" val="2304960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rgbClr val="C00000"/>
                </a:solidFill>
                <a:latin typeface="Times New Roman" panose="02020603050405020304" pitchFamily="18" charset="0"/>
                <a:cs typeface="Times New Roman" panose="02020603050405020304" pitchFamily="18" charset="0"/>
              </a:rPr>
              <a:t>TÜRKÇEDE VURGU</a:t>
            </a:r>
          </a:p>
        </p:txBody>
      </p:sp>
      <p:sp>
        <p:nvSpPr>
          <p:cNvPr id="3" name="İçerik Yer Tutucusu 2"/>
          <p:cNvSpPr>
            <a:spLocks noGrp="1"/>
          </p:cNvSpPr>
          <p:nvPr>
            <p:ph idx="1"/>
          </p:nvPr>
        </p:nvSpPr>
        <p:spPr>
          <a:xfrm>
            <a:off x="457200" y="1844824"/>
            <a:ext cx="8229600" cy="3556992"/>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	Konuşma amacıyla çıkarılan ses dizisinde hecelerden birinin diğerlerine göre daha baskılı, daha kuvvetli olarak söylenmesine vurgu denir. Konuşmanın tekdüzelikten kurtarılması dilin doğasındaki vurgu ile sağlanmaktadır.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Vurgu, dilin bünyesinden ve konuşanın ruh hâlinden kaynaklanır. Bu sebeple vurgu, iki çeşittir:</a:t>
            </a:r>
          </a:p>
        </p:txBody>
      </p:sp>
    </p:spTree>
    <p:extLst>
      <p:ext uri="{BB962C8B-B14F-4D97-AF65-F5344CB8AC3E}">
        <p14:creationId xmlns:p14="http://schemas.microsoft.com/office/powerpoint/2010/main" val="3731370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124744"/>
            <a:ext cx="8229600" cy="5001419"/>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r>
              <a:rPr lang="tr-TR" sz="2200" dirty="0">
                <a:solidFill>
                  <a:srgbClr val="C00000"/>
                </a:solidFill>
                <a:latin typeface="Times New Roman" panose="02020603050405020304" pitchFamily="18" charset="0"/>
                <a:cs typeface="Times New Roman" panose="02020603050405020304" pitchFamily="18" charset="0"/>
              </a:rPr>
              <a:t>1.İsteğe Bağlı Vurgu</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Konuşanın isteğine ve kullanışına göre değişen, dilin doğal vurgusu dışında yapılan vurgudur. Konuşmanın etkisini artırmak, konuşmaya ahenk vermek, dinleyenleri etkilemek amacıyla yapılır. </a:t>
            </a:r>
            <a:r>
              <a:rPr lang="tr-TR" sz="2200" i="1" dirty="0">
                <a:latin typeface="Times New Roman" panose="02020603050405020304" pitchFamily="18" charset="0"/>
                <a:cs typeface="Times New Roman" panose="02020603050405020304" pitchFamily="18" charset="0"/>
              </a:rPr>
              <a:t>Pekiştirme vurgusu </a:t>
            </a:r>
            <a:r>
              <a:rPr lang="tr-TR" sz="2200" dirty="0">
                <a:latin typeface="Times New Roman" panose="02020603050405020304" pitchFamily="18" charset="0"/>
                <a:cs typeface="Times New Roman" panose="02020603050405020304" pitchFamily="18" charset="0"/>
              </a:rPr>
              <a:t>ve </a:t>
            </a:r>
            <a:r>
              <a:rPr lang="tr-TR" sz="2200" i="1" dirty="0">
                <a:latin typeface="Times New Roman" panose="02020603050405020304" pitchFamily="18" charset="0"/>
                <a:cs typeface="Times New Roman" panose="02020603050405020304" pitchFamily="18" charset="0"/>
              </a:rPr>
              <a:t>ahenk vurgusu</a:t>
            </a:r>
            <a:r>
              <a:rPr lang="tr-TR" sz="2200" dirty="0">
                <a:latin typeface="Times New Roman" panose="02020603050405020304" pitchFamily="18" charset="0"/>
                <a:cs typeface="Times New Roman" panose="02020603050405020304" pitchFamily="18" charset="0"/>
              </a:rPr>
              <a:t> olmak üzere ikiye ayrılır:</a:t>
            </a:r>
          </a:p>
          <a:p>
            <a:pPr marL="0" indent="0" algn="just">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1.1. Pekiştirme Vurgusu</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Duygu ve düşüncenin şiddetini, derecesini göstermeye yarayan vurgudur: </a:t>
            </a:r>
            <a:r>
              <a:rPr lang="tr-TR" sz="2200" b="1" i="1" dirty="0">
                <a:latin typeface="Times New Roman" panose="02020603050405020304" pitchFamily="18" charset="0"/>
                <a:cs typeface="Times New Roman" panose="02020603050405020304" pitchFamily="18" charset="0"/>
              </a:rPr>
              <a:t>Çok</a:t>
            </a:r>
            <a:r>
              <a:rPr lang="tr-TR" sz="2200" i="1" dirty="0">
                <a:latin typeface="Times New Roman" panose="02020603050405020304" pitchFamily="18" charset="0"/>
                <a:cs typeface="Times New Roman" panose="02020603050405020304" pitchFamily="18" charset="0"/>
              </a:rPr>
              <a:t> güzel! </a:t>
            </a:r>
            <a:r>
              <a:rPr lang="tr-TR" sz="2200" b="1" i="1" dirty="0">
                <a:latin typeface="Times New Roman" panose="02020603050405020304" pitchFamily="18" charset="0"/>
                <a:cs typeface="Times New Roman" panose="02020603050405020304" pitchFamily="18" charset="0"/>
              </a:rPr>
              <a:t>En</a:t>
            </a:r>
            <a:r>
              <a:rPr lang="tr-TR" sz="2200" i="1" dirty="0">
                <a:latin typeface="Times New Roman" panose="02020603050405020304" pitchFamily="18" charset="0"/>
                <a:cs typeface="Times New Roman" panose="02020603050405020304" pitchFamily="18" charset="0"/>
              </a:rPr>
              <a:t>fes! </a:t>
            </a:r>
            <a:r>
              <a:rPr lang="tr-TR" sz="2200" b="1" i="1" dirty="0">
                <a:latin typeface="Times New Roman" panose="02020603050405020304" pitchFamily="18" charset="0"/>
                <a:cs typeface="Times New Roman" panose="02020603050405020304" pitchFamily="18" charset="0"/>
              </a:rPr>
              <a:t>Ber</a:t>
            </a:r>
            <a:r>
              <a:rPr lang="tr-TR" sz="2200" i="1" dirty="0">
                <a:latin typeface="Times New Roman" panose="02020603050405020304" pitchFamily="18" charset="0"/>
                <a:cs typeface="Times New Roman" panose="02020603050405020304" pitchFamily="18" charset="0"/>
              </a:rPr>
              <a:t>bat! </a:t>
            </a:r>
            <a:r>
              <a:rPr lang="tr-TR" sz="2200" b="1" i="1" dirty="0">
                <a:latin typeface="Times New Roman" panose="02020603050405020304" pitchFamily="18" charset="0"/>
                <a:cs typeface="Times New Roman" panose="02020603050405020304" pitchFamily="18" charset="0"/>
              </a:rPr>
              <a:t>Çek</a:t>
            </a:r>
            <a:r>
              <a:rPr lang="tr-TR" sz="2200" i="1" dirty="0">
                <a:latin typeface="Times New Roman" panose="02020603050405020304" pitchFamily="18" charset="0"/>
                <a:cs typeface="Times New Roman" panose="02020603050405020304" pitchFamily="18" charset="0"/>
              </a:rPr>
              <a:t> git! </a:t>
            </a:r>
            <a:r>
              <a:rPr lang="tr-TR" sz="2200" b="1" i="1" dirty="0">
                <a:latin typeface="Times New Roman" panose="02020603050405020304" pitchFamily="18" charset="0"/>
                <a:cs typeface="Times New Roman" panose="02020603050405020304" pitchFamily="18" charset="0"/>
              </a:rPr>
              <a:t>Zevk</a:t>
            </a:r>
            <a:r>
              <a:rPr lang="tr-TR" sz="2200" i="1" dirty="0">
                <a:latin typeface="Times New Roman" panose="02020603050405020304" pitchFamily="18" charset="0"/>
                <a:cs typeface="Times New Roman" panose="02020603050405020304" pitchFamily="18" charset="0"/>
              </a:rPr>
              <a:t>siz adam! </a:t>
            </a:r>
            <a:r>
              <a:rPr lang="tr-TR" sz="2200" b="1" i="1" dirty="0">
                <a:latin typeface="Times New Roman" panose="02020603050405020304" pitchFamily="18" charset="0"/>
                <a:cs typeface="Times New Roman" panose="02020603050405020304" pitchFamily="18" charset="0"/>
              </a:rPr>
              <a:t>Kim</a:t>
            </a:r>
            <a:r>
              <a:rPr lang="tr-TR" sz="2200" i="1" dirty="0">
                <a:latin typeface="Times New Roman" panose="02020603050405020304" pitchFamily="18" charset="0"/>
                <a:cs typeface="Times New Roman" panose="02020603050405020304" pitchFamily="18" charset="0"/>
              </a:rPr>
              <a:t> alacaksa alsın!</a:t>
            </a:r>
          </a:p>
          <a:p>
            <a:pPr>
              <a:lnSpc>
                <a:spcPct val="150000"/>
              </a:lnSpc>
            </a:pPr>
            <a:endParaRPr lang="tr-TR" sz="2200" dirty="0"/>
          </a:p>
        </p:txBody>
      </p:sp>
    </p:spTree>
    <p:extLst>
      <p:ext uri="{BB962C8B-B14F-4D97-AF65-F5344CB8AC3E}">
        <p14:creationId xmlns:p14="http://schemas.microsoft.com/office/powerpoint/2010/main" val="760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just">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1.2. Ahenk Vurgusu</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Genellikle bir dinleyici grubuna karşı yapılan konuşmalarda ve şiir okumada sözün etkisini, ahengini artırmak, dinleyenler üzerinde olumlu bir etki uyandırmak amacıyla isteğe bağlı olarak yapılan vurgudur: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r>
              <a:rPr lang="tr-TR" sz="2200" b="1" i="1" dirty="0">
                <a:latin typeface="Times New Roman" panose="02020603050405020304" pitchFamily="18" charset="0"/>
                <a:cs typeface="Times New Roman" panose="02020603050405020304" pitchFamily="18" charset="0"/>
              </a:rPr>
              <a:t>Kork</a:t>
            </a:r>
            <a:r>
              <a:rPr lang="tr-TR" sz="2200" i="1" dirty="0">
                <a:latin typeface="Times New Roman" panose="02020603050405020304" pitchFamily="18" charset="0"/>
                <a:cs typeface="Times New Roman" panose="02020603050405020304" pitchFamily="18" charset="0"/>
              </a:rPr>
              <a:t>ma, sön</a:t>
            </a:r>
            <a:r>
              <a:rPr lang="tr-TR" sz="2200" b="1" i="1" dirty="0">
                <a:latin typeface="Times New Roman" panose="02020603050405020304" pitchFamily="18" charset="0"/>
                <a:cs typeface="Times New Roman" panose="02020603050405020304" pitchFamily="18" charset="0"/>
              </a:rPr>
              <a:t>mez</a:t>
            </a:r>
            <a:r>
              <a:rPr lang="tr-TR" sz="2200" i="1" dirty="0">
                <a:latin typeface="Times New Roman" panose="02020603050405020304" pitchFamily="18" charset="0"/>
                <a:cs typeface="Times New Roman" panose="02020603050405020304" pitchFamily="18" charset="0"/>
              </a:rPr>
              <a:t> bu şafaklarda yüzen </a:t>
            </a:r>
            <a:r>
              <a:rPr lang="tr-TR" sz="2200" b="1" i="1" dirty="0">
                <a:latin typeface="Times New Roman" panose="02020603050405020304" pitchFamily="18" charset="0"/>
                <a:cs typeface="Times New Roman" panose="02020603050405020304" pitchFamily="18" charset="0"/>
              </a:rPr>
              <a:t>al </a:t>
            </a:r>
            <a:r>
              <a:rPr lang="tr-TR" sz="2200" i="1" dirty="0">
                <a:latin typeface="Times New Roman" panose="02020603050405020304" pitchFamily="18" charset="0"/>
                <a:cs typeface="Times New Roman" panose="02020603050405020304" pitchFamily="18" charset="0"/>
              </a:rPr>
              <a:t>sancak!</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r>
              <a:rPr lang="tr-TR" sz="2200" b="1" i="1" dirty="0">
                <a:latin typeface="Times New Roman" panose="02020603050405020304" pitchFamily="18" charset="0"/>
                <a:cs typeface="Times New Roman" panose="02020603050405020304" pitchFamily="18" charset="0"/>
              </a:rPr>
              <a:t>Sön</a:t>
            </a:r>
            <a:r>
              <a:rPr lang="tr-TR" sz="2200" i="1" dirty="0">
                <a:latin typeface="Times New Roman" panose="02020603050405020304" pitchFamily="18" charset="0"/>
                <a:cs typeface="Times New Roman" panose="02020603050405020304" pitchFamily="18" charset="0"/>
              </a:rPr>
              <a:t>meden yurdumun üstünde tüten </a:t>
            </a:r>
            <a:r>
              <a:rPr lang="tr-TR" sz="2200" b="1" i="1" dirty="0">
                <a:latin typeface="Times New Roman" panose="02020603050405020304" pitchFamily="18" charset="0"/>
                <a:cs typeface="Times New Roman" panose="02020603050405020304" pitchFamily="18" charset="0"/>
              </a:rPr>
              <a:t>en</a:t>
            </a:r>
            <a:r>
              <a:rPr lang="tr-TR" sz="2200" i="1" dirty="0">
                <a:latin typeface="Times New Roman" panose="02020603050405020304" pitchFamily="18" charset="0"/>
                <a:cs typeface="Times New Roman" panose="02020603050405020304" pitchFamily="18" charset="0"/>
              </a:rPr>
              <a:t> son ocak.</a:t>
            </a:r>
          </a:p>
          <a:p>
            <a:pPr>
              <a:lnSpc>
                <a:spcPct val="150000"/>
              </a:lnSpc>
            </a:pPr>
            <a:endParaRPr lang="tr-TR" sz="2200" dirty="0"/>
          </a:p>
        </p:txBody>
      </p:sp>
    </p:spTree>
    <p:extLst>
      <p:ext uri="{BB962C8B-B14F-4D97-AF65-F5344CB8AC3E}">
        <p14:creationId xmlns:p14="http://schemas.microsoft.com/office/powerpoint/2010/main" val="1275178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904656"/>
          </a:xfrm>
        </p:spPr>
        <p:txBody>
          <a:bodyPr>
            <a:noAutofit/>
          </a:bodyPr>
          <a:lstStyle/>
          <a:p>
            <a:pPr marL="0" indent="0" algn="just">
              <a:buNone/>
            </a:pPr>
            <a:r>
              <a:rPr lang="tr-TR" sz="2200" dirty="0">
                <a:solidFill>
                  <a:srgbClr val="C00000"/>
                </a:solidFill>
                <a:latin typeface="Times New Roman" panose="02020603050405020304" pitchFamily="18" charset="0"/>
                <a:cs typeface="Times New Roman" panose="02020603050405020304" pitchFamily="18" charset="0"/>
              </a:rPr>
              <a:t>	2. Doğal Vurgu</a:t>
            </a:r>
          </a:p>
          <a:p>
            <a:pPr marL="0" indent="0" algn="just">
              <a:buNone/>
            </a:pPr>
            <a:r>
              <a:rPr lang="tr-TR" sz="2200" dirty="0">
                <a:latin typeface="Times New Roman" panose="02020603050405020304" pitchFamily="18" charset="0"/>
                <a:cs typeface="Times New Roman" panose="02020603050405020304" pitchFamily="18" charset="0"/>
              </a:rPr>
              <a:t>	Dilin yapısı ve kelimenin anlamıyla doğrudan ilgili olan, konuşana ve kullanışa göre değişmeyen, herkes tarafından uyulması gereken vurgudur. Doğal vurguya uyulmadığı zaman dilin yapısı bozulur. Bazen de söylenmek istenenle ortaya çıkan anlam birbirinden farklı olur.</a:t>
            </a:r>
          </a:p>
          <a:p>
            <a:pPr marL="0" indent="0" algn="just">
              <a:buNone/>
            </a:pPr>
            <a:r>
              <a:rPr lang="tr-TR" sz="2200" dirty="0">
                <a:latin typeface="Times New Roman" panose="02020603050405020304" pitchFamily="18" charset="0"/>
                <a:cs typeface="Times New Roman" panose="02020603050405020304" pitchFamily="18" charset="0"/>
              </a:rPr>
              <a:t>	Batı dillerinden bazılarındaki gibi, Arapçadaki gibi çok kuvvetli bir vurgu Türkçede yoktur. Türkçede vurgulu hecelerle vurgusuz heceler arasında fazla şiddet farkı olmadığı için vurgulu heceyi ayırt etmek zordur. Kelimede hangi hecenin vurgulu olduğunu doğru tespit etmek için her defasında farklı bir hece diğerlerinden abartılı bir biçimde söylenir. Bu söyleyişlerden hangisi kulağa anormal gelmezse vurgu o hece üzerinde demektir. Mesela, </a:t>
            </a:r>
            <a:r>
              <a:rPr lang="tr-TR" sz="2200" i="1" dirty="0">
                <a:latin typeface="Times New Roman" panose="02020603050405020304" pitchFamily="18" charset="0"/>
                <a:cs typeface="Times New Roman" panose="02020603050405020304" pitchFamily="18" charset="0"/>
              </a:rPr>
              <a:t>u-</a:t>
            </a:r>
            <a:r>
              <a:rPr lang="tr-TR" sz="2200" i="1" dirty="0" err="1">
                <a:latin typeface="Times New Roman" panose="02020603050405020304" pitchFamily="18" charset="0"/>
                <a:cs typeface="Times New Roman" panose="02020603050405020304" pitchFamily="18" charset="0"/>
              </a:rPr>
              <a:t>nut</a:t>
            </a:r>
            <a:r>
              <a:rPr lang="tr-TR" sz="2200" i="1" dirty="0">
                <a:latin typeface="Times New Roman" panose="02020603050405020304" pitchFamily="18" charset="0"/>
                <a:cs typeface="Times New Roman" panose="02020603050405020304" pitchFamily="18" charset="0"/>
              </a:rPr>
              <a:t>-</a:t>
            </a:r>
            <a:r>
              <a:rPr lang="tr-TR" sz="2200" i="1" dirty="0" err="1">
                <a:latin typeface="Times New Roman" panose="02020603050405020304" pitchFamily="18" charset="0"/>
                <a:cs typeface="Times New Roman" panose="02020603050405020304" pitchFamily="18" charset="0"/>
              </a:rPr>
              <a:t>ma</a:t>
            </a:r>
            <a:r>
              <a:rPr lang="tr-TR" sz="2200" dirty="0">
                <a:latin typeface="Times New Roman" panose="02020603050405020304" pitchFamily="18" charset="0"/>
                <a:cs typeface="Times New Roman" panose="02020603050405020304" pitchFamily="18" charset="0"/>
              </a:rPr>
              <a:t> kelimesinde </a:t>
            </a:r>
            <a:r>
              <a:rPr lang="tr-TR" sz="2200" b="1" dirty="0" err="1">
                <a:latin typeface="Times New Roman" panose="02020603050405020304" pitchFamily="18" charset="0"/>
                <a:cs typeface="Times New Roman" panose="02020603050405020304" pitchFamily="18" charset="0"/>
              </a:rPr>
              <a:t>ma</a:t>
            </a:r>
            <a:r>
              <a:rPr lang="tr-TR" sz="2200" dirty="0">
                <a:latin typeface="Times New Roman" panose="02020603050405020304" pitchFamily="18" charset="0"/>
                <a:cs typeface="Times New Roman" panose="02020603050405020304" pitchFamily="18" charset="0"/>
              </a:rPr>
              <a:t> hecesi dışındaki heceler vurgulu okunduğu zaman anormallik sezilmektedir. Demek ki bu kelimede vurgu son hecededir.</a:t>
            </a:r>
          </a:p>
        </p:txBody>
      </p:sp>
    </p:spTree>
    <p:extLst>
      <p:ext uri="{BB962C8B-B14F-4D97-AF65-F5344CB8AC3E}">
        <p14:creationId xmlns:p14="http://schemas.microsoft.com/office/powerpoint/2010/main" val="382032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8"/>
            <a:ext cx="8229600" cy="5505475"/>
          </a:xfrm>
        </p:spPr>
        <p:txBody>
          <a:bodyPr>
            <a:normAutofit/>
          </a:bodyPr>
          <a:lstStyle/>
          <a:p>
            <a:pPr marL="0" indent="0">
              <a:buNone/>
            </a:pPr>
            <a:r>
              <a:rPr lang="tr-TR" dirty="0">
                <a:solidFill>
                  <a:srgbClr val="FF0000"/>
                </a:solidFill>
                <a:latin typeface="Times New Roman" panose="02020603050405020304" pitchFamily="18" charset="0"/>
                <a:cs typeface="Times New Roman" panose="02020603050405020304" pitchFamily="18" charset="0"/>
              </a:rPr>
              <a:t>	</a:t>
            </a:r>
          </a:p>
          <a:p>
            <a:pPr marL="0" indent="0">
              <a:buNone/>
            </a:pPr>
            <a:r>
              <a:rPr lang="tr-TR" sz="2800" dirty="0">
                <a:solidFill>
                  <a:srgbClr val="FF0000"/>
                </a:solidFill>
                <a:latin typeface="Times New Roman" panose="02020603050405020304" pitchFamily="18" charset="0"/>
                <a:cs typeface="Times New Roman" panose="02020603050405020304" pitchFamily="18" charset="0"/>
              </a:rPr>
              <a:t>	Anahtar Kelimeler</a:t>
            </a:r>
            <a:endParaRPr lang="tr-TR" sz="2800" dirty="0">
              <a:latin typeface="Times New Roman" panose="02020603050405020304" pitchFamily="18" charset="0"/>
              <a:cs typeface="Times New Roman" panose="02020603050405020304" pitchFamily="18" charset="0"/>
            </a:endParaRPr>
          </a:p>
          <a:p>
            <a:pPr marL="0" indent="0">
              <a:lnSpc>
                <a:spcPct val="150000"/>
              </a:lnSpc>
              <a:buNone/>
            </a:pPr>
            <a:r>
              <a:rPr lang="tr-TR" sz="2800" dirty="0">
                <a:latin typeface="Times New Roman" panose="02020603050405020304" pitchFamily="18" charset="0"/>
                <a:cs typeface="Times New Roman" panose="02020603050405020304" pitchFamily="18" charset="0"/>
              </a:rPr>
              <a:t>         Ses,</a:t>
            </a:r>
          </a:p>
          <a:p>
            <a:pPr marL="0" indent="0">
              <a:lnSpc>
                <a:spcPct val="150000"/>
              </a:lnSpc>
              <a:buNone/>
            </a:pPr>
            <a:r>
              <a:rPr lang="tr-TR" sz="2800" dirty="0">
                <a:latin typeface="Times New Roman" panose="02020603050405020304" pitchFamily="18" charset="0"/>
                <a:cs typeface="Times New Roman" panose="02020603050405020304" pitchFamily="18" charset="0"/>
              </a:rPr>
              <a:t>         Ses Olayları,</a:t>
            </a:r>
          </a:p>
          <a:p>
            <a:pPr marL="0" indent="0">
              <a:lnSpc>
                <a:spcPct val="150000"/>
              </a:lnSpc>
              <a:buNone/>
            </a:pPr>
            <a:r>
              <a:rPr lang="tr-TR" sz="2800" dirty="0">
                <a:latin typeface="Times New Roman" panose="02020603050405020304" pitchFamily="18" charset="0"/>
                <a:cs typeface="Times New Roman" panose="02020603050405020304" pitchFamily="18" charset="0"/>
              </a:rPr>
              <a:t>         Ünlü Türemesi,</a:t>
            </a:r>
          </a:p>
          <a:p>
            <a:pPr marL="0" indent="0">
              <a:lnSpc>
                <a:spcPct val="150000"/>
              </a:lnSpc>
              <a:buNone/>
            </a:pPr>
            <a:r>
              <a:rPr lang="tr-TR" sz="2800" dirty="0">
                <a:latin typeface="Times New Roman" panose="02020603050405020304" pitchFamily="18" charset="0"/>
                <a:cs typeface="Times New Roman" panose="02020603050405020304" pitchFamily="18" charset="0"/>
              </a:rPr>
              <a:t>         Hece Düşmesi,</a:t>
            </a:r>
          </a:p>
          <a:p>
            <a:pPr marL="0" indent="0">
              <a:lnSpc>
                <a:spcPct val="150000"/>
              </a:lnSpc>
              <a:buNone/>
            </a:pPr>
            <a:r>
              <a:rPr lang="tr-TR" sz="2800" dirty="0">
                <a:latin typeface="Times New Roman" panose="02020603050405020304" pitchFamily="18" charset="0"/>
                <a:cs typeface="Times New Roman" panose="02020603050405020304" pitchFamily="18" charset="0"/>
              </a:rPr>
              <a:t>         Hece, Vurgu.</a:t>
            </a:r>
          </a:p>
          <a:p>
            <a:endParaRPr lang="tr-TR" dirty="0"/>
          </a:p>
        </p:txBody>
      </p:sp>
    </p:spTree>
    <p:extLst>
      <p:ext uri="{BB962C8B-B14F-4D97-AF65-F5344CB8AC3E}">
        <p14:creationId xmlns:p14="http://schemas.microsoft.com/office/powerpoint/2010/main" val="3874035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289451"/>
          </a:xfrm>
        </p:spPr>
        <p:txBody>
          <a:bodyPr>
            <a:normAutofit/>
          </a:bodyPr>
          <a:lstStyle/>
          <a:p>
            <a:pPr marL="0" indent="0" algn="just">
              <a:buNone/>
            </a:pPr>
            <a:r>
              <a:rPr lang="tr-TR" sz="2200" dirty="0">
                <a:latin typeface="Times New Roman" panose="02020603050405020304" pitchFamily="18" charset="0"/>
                <a:cs typeface="Times New Roman" panose="02020603050405020304" pitchFamily="18" charset="0"/>
              </a:rPr>
              <a:t>	Dil birliklerine göre; </a:t>
            </a:r>
            <a:r>
              <a:rPr lang="tr-TR" sz="2200" i="1" dirty="0">
                <a:latin typeface="Times New Roman" panose="02020603050405020304" pitchFamily="18" charset="0"/>
                <a:cs typeface="Times New Roman" panose="02020603050405020304" pitchFamily="18" charset="0"/>
              </a:rPr>
              <a:t>kelime vurgusu, grup vurgusu</a:t>
            </a:r>
            <a:r>
              <a:rPr lang="tr-TR" sz="2200" dirty="0">
                <a:latin typeface="Times New Roman" panose="02020603050405020304" pitchFamily="18" charset="0"/>
                <a:cs typeface="Times New Roman" panose="02020603050405020304" pitchFamily="18" charset="0"/>
              </a:rPr>
              <a:t> ve </a:t>
            </a:r>
            <a:r>
              <a:rPr lang="tr-TR" sz="2200" i="1" dirty="0">
                <a:latin typeface="Times New Roman" panose="02020603050405020304" pitchFamily="18" charset="0"/>
                <a:cs typeface="Times New Roman" panose="02020603050405020304" pitchFamily="18" charset="0"/>
              </a:rPr>
              <a:t>cümle vurgusu </a:t>
            </a:r>
            <a:r>
              <a:rPr lang="tr-TR" sz="2200" dirty="0">
                <a:latin typeface="Times New Roman" panose="02020603050405020304" pitchFamily="18" charset="0"/>
                <a:cs typeface="Times New Roman" panose="02020603050405020304" pitchFamily="18" charset="0"/>
              </a:rPr>
              <a:t>olmak üzere üç çeşit doğal vurgu vardır. </a:t>
            </a:r>
            <a:r>
              <a:rPr lang="tr-TR" sz="2200" dirty="0">
                <a:solidFill>
                  <a:srgbClr val="C00000"/>
                </a:solidFill>
                <a:latin typeface="Times New Roman" panose="02020603050405020304" pitchFamily="18" charset="0"/>
                <a:cs typeface="Times New Roman" panose="02020603050405020304" pitchFamily="18" charset="0"/>
              </a:rPr>
              <a:t>	</a:t>
            </a:r>
          </a:p>
          <a:p>
            <a:pPr marL="0" indent="0" algn="just">
              <a:buNone/>
            </a:pPr>
            <a:r>
              <a:rPr lang="tr-TR" sz="2200" dirty="0">
                <a:solidFill>
                  <a:srgbClr val="C00000"/>
                </a:solidFill>
                <a:latin typeface="Times New Roman" panose="02020603050405020304" pitchFamily="18" charset="0"/>
                <a:cs typeface="Times New Roman" panose="02020603050405020304" pitchFamily="18" charset="0"/>
              </a:rPr>
              <a:t>	2.1. Kelime Vurgusu</a:t>
            </a:r>
          </a:p>
          <a:p>
            <a:pPr marL="0" indent="0" algn="just">
              <a:buNone/>
            </a:pPr>
            <a:r>
              <a:rPr lang="tr-TR" sz="2200" dirty="0">
                <a:latin typeface="Times New Roman" panose="02020603050405020304" pitchFamily="18" charset="0"/>
                <a:cs typeface="Times New Roman" panose="02020603050405020304" pitchFamily="18" charset="0"/>
              </a:rPr>
              <a:t>	Kelimedeki hangi hecenin diğerlerinden daha şiddetli vurgu taşıdığını gösterir. Türkçe hafif vurgulu bir dildir. Türkçe kelime kök ve gövdelerinde orta hece ve heceler </a:t>
            </a:r>
            <a:r>
              <a:rPr lang="tr-TR" sz="2200" dirty="0" err="1">
                <a:latin typeface="Times New Roman" panose="02020603050405020304" pitchFamily="18" charset="0"/>
                <a:cs typeface="Times New Roman" panose="02020603050405020304" pitchFamily="18" charset="0"/>
              </a:rPr>
              <a:t>vurgusuzdur</a:t>
            </a:r>
            <a:r>
              <a:rPr lang="tr-TR" sz="2200" dirty="0">
                <a:latin typeface="Times New Roman" panose="02020603050405020304" pitchFamily="18" charset="0"/>
                <a:cs typeface="Times New Roman" panose="02020603050405020304" pitchFamily="18" charset="0"/>
              </a:rPr>
              <a:t>. Türkçede vurgu daha çok son hecede, bazen ilk hecede, bazen de sondan evvelki hecelerde bulunur. </a:t>
            </a:r>
            <a:r>
              <a:rPr lang="tr-TR" sz="2200" b="1" u="sng" dirty="0">
                <a:latin typeface="Times New Roman" panose="02020603050405020304" pitchFamily="18" charset="0"/>
                <a:cs typeface="Times New Roman" panose="02020603050405020304" pitchFamily="18" charset="0"/>
              </a:rPr>
              <a:t>Türkçede vurgu genellikle son hecededir.</a:t>
            </a:r>
          </a:p>
          <a:p>
            <a:pPr marL="0" indent="0" algn="just">
              <a:buNone/>
            </a:pPr>
            <a:r>
              <a:rPr lang="tr-TR" sz="2200" dirty="0">
                <a:latin typeface="Times New Roman" panose="02020603050405020304" pitchFamily="18" charset="0"/>
                <a:cs typeface="Times New Roman" panose="02020603050405020304" pitchFamily="18" charset="0"/>
              </a:rPr>
              <a:t>	Türkçede eklerin çoğu vurguyu kendi üstlerine çekerler. Ama kimi ekler daima vurguyu bir önceki heceye atarlar. Herhangi bir hecedeki vurgu, anlam kayması, anlatımdaki amaç vb. etkenlere bağlı olarak özel durumlarda değişebilir.</a:t>
            </a:r>
          </a:p>
          <a:p>
            <a:pPr marL="0" indent="0" algn="just">
              <a:buNone/>
            </a:pPr>
            <a:r>
              <a:rPr lang="tr-TR" sz="2200" dirty="0">
                <a:latin typeface="Times New Roman" panose="02020603050405020304" pitchFamily="18" charset="0"/>
                <a:cs typeface="Times New Roman" panose="02020603050405020304" pitchFamily="18" charset="0"/>
              </a:rPr>
              <a:t>	Kelimede bir hecenin ötekilerden daha güçlü olan vurgusuna </a:t>
            </a:r>
            <a:r>
              <a:rPr lang="tr-TR" sz="2200" i="1" dirty="0">
                <a:latin typeface="Times New Roman" panose="02020603050405020304" pitchFamily="18" charset="0"/>
                <a:cs typeface="Times New Roman" panose="02020603050405020304" pitchFamily="18" charset="0"/>
              </a:rPr>
              <a:t>kelime vurgusu </a:t>
            </a:r>
            <a:r>
              <a:rPr lang="tr-TR" sz="2200" dirty="0">
                <a:latin typeface="Times New Roman" panose="02020603050405020304" pitchFamily="18" charset="0"/>
                <a:cs typeface="Times New Roman" panose="02020603050405020304" pitchFamily="18" charset="0"/>
              </a:rPr>
              <a:t>denir.</a:t>
            </a:r>
          </a:p>
        </p:txBody>
      </p:sp>
    </p:spTree>
    <p:extLst>
      <p:ext uri="{BB962C8B-B14F-4D97-AF65-F5344CB8AC3E}">
        <p14:creationId xmlns:p14="http://schemas.microsoft.com/office/powerpoint/2010/main" val="3704939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289451"/>
          </a:xfrm>
        </p:spPr>
        <p:txBody>
          <a:bodyPr>
            <a:noAutofit/>
          </a:bodyPr>
          <a:lstStyle/>
          <a:p>
            <a:pPr marL="0" indent="0" algn="just">
              <a:lnSpc>
                <a:spcPct val="170000"/>
              </a:lnSpc>
              <a:buNone/>
            </a:pPr>
            <a:r>
              <a:rPr lang="tr-TR" sz="2200" dirty="0">
                <a:solidFill>
                  <a:srgbClr val="C00000"/>
                </a:solidFill>
                <a:latin typeface="Times New Roman" panose="02020603050405020304" pitchFamily="18" charset="0"/>
                <a:cs typeface="Times New Roman" panose="02020603050405020304" pitchFamily="18" charset="0"/>
              </a:rPr>
              <a:t>2.1.1. Kelime tabanında vurgu:</a:t>
            </a:r>
          </a:p>
          <a:p>
            <a:pPr marL="265113" indent="-265113" algn="just">
              <a:lnSpc>
                <a:spcPct val="170000"/>
              </a:lnSpc>
              <a:buAutoNum type="alphaLcPeriod"/>
            </a:pPr>
            <a:r>
              <a:rPr lang="tr-TR" sz="2200" dirty="0">
                <a:latin typeface="Times New Roman" panose="02020603050405020304" pitchFamily="18" charset="0"/>
                <a:cs typeface="Times New Roman" panose="02020603050405020304" pitchFamily="18" charset="0"/>
              </a:rPr>
              <a:t>Türkçede vurgu genellikle son hecededir: çi</a:t>
            </a:r>
            <a:r>
              <a:rPr lang="tr-TR" sz="2200" b="1" u="sng" dirty="0">
                <a:latin typeface="Times New Roman" panose="02020603050405020304" pitchFamily="18" charset="0"/>
                <a:cs typeface="Times New Roman" panose="02020603050405020304" pitchFamily="18" charset="0"/>
              </a:rPr>
              <a:t>çek</a:t>
            </a:r>
            <a:r>
              <a:rPr lang="tr-TR" sz="2200" dirty="0">
                <a:latin typeface="Times New Roman" panose="02020603050405020304" pitchFamily="18" charset="0"/>
                <a:cs typeface="Times New Roman" panose="02020603050405020304" pitchFamily="18" charset="0"/>
              </a:rPr>
              <a:t>, ka</a:t>
            </a:r>
            <a:r>
              <a:rPr lang="tr-TR" sz="2200" b="1" u="sng" dirty="0">
                <a:latin typeface="Times New Roman" panose="02020603050405020304" pitchFamily="18" charset="0"/>
                <a:cs typeface="Times New Roman" panose="02020603050405020304" pitchFamily="18" charset="0"/>
              </a:rPr>
              <a:t>pı</a:t>
            </a:r>
            <a:r>
              <a:rPr lang="tr-TR" sz="2200" dirty="0">
                <a:latin typeface="Times New Roman" panose="02020603050405020304" pitchFamily="18" charset="0"/>
                <a:cs typeface="Times New Roman" panose="02020603050405020304" pitchFamily="18" charset="0"/>
              </a:rPr>
              <a:t>, şun</a:t>
            </a:r>
            <a:r>
              <a:rPr lang="tr-TR" sz="2200" b="1" u="sng" dirty="0">
                <a:latin typeface="Times New Roman" panose="02020603050405020304" pitchFamily="18" charset="0"/>
                <a:cs typeface="Times New Roman" panose="02020603050405020304" pitchFamily="18" charset="0"/>
              </a:rPr>
              <a:t>lar</a:t>
            </a:r>
            <a:r>
              <a:rPr lang="tr-TR" sz="2200" dirty="0">
                <a:latin typeface="Times New Roman" panose="02020603050405020304" pitchFamily="18" charset="0"/>
                <a:cs typeface="Times New Roman" panose="02020603050405020304" pitchFamily="18" charset="0"/>
              </a:rPr>
              <a:t>.</a:t>
            </a:r>
          </a:p>
          <a:p>
            <a:pPr marL="265113" indent="-265113" algn="just">
              <a:lnSpc>
                <a:spcPct val="170000"/>
              </a:lnSpc>
              <a:buAutoNum type="alphaLcPeriod"/>
            </a:pPr>
            <a:r>
              <a:rPr lang="tr-TR" sz="2200" dirty="0">
                <a:latin typeface="Times New Roman" panose="02020603050405020304" pitchFamily="18" charset="0"/>
                <a:cs typeface="Times New Roman" panose="02020603050405020304" pitchFamily="18" charset="0"/>
              </a:rPr>
              <a:t> Bazı akrabalık isimlerinde vurgu son hecede değildir: </a:t>
            </a:r>
            <a:r>
              <a:rPr lang="tr-TR" sz="2200" b="1" u="sng" dirty="0">
                <a:latin typeface="Times New Roman" panose="02020603050405020304" pitchFamily="18" charset="0"/>
                <a:cs typeface="Times New Roman" panose="02020603050405020304" pitchFamily="18" charset="0"/>
              </a:rPr>
              <a:t>an</a:t>
            </a:r>
            <a:r>
              <a:rPr lang="tr-TR" sz="2200" dirty="0">
                <a:latin typeface="Times New Roman" panose="02020603050405020304" pitchFamily="18" charset="0"/>
                <a:cs typeface="Times New Roman" panose="02020603050405020304" pitchFamily="18" charset="0"/>
              </a:rPr>
              <a:t>ne, </a:t>
            </a:r>
            <a:r>
              <a:rPr lang="tr-TR" sz="2200" b="1" u="sng" dirty="0">
                <a:latin typeface="Times New Roman" panose="02020603050405020304" pitchFamily="18" charset="0"/>
                <a:cs typeface="Times New Roman" panose="02020603050405020304" pitchFamily="18" charset="0"/>
              </a:rPr>
              <a:t>yen</a:t>
            </a:r>
            <a:r>
              <a:rPr lang="tr-TR" sz="2200" dirty="0">
                <a:latin typeface="Times New Roman" panose="02020603050405020304" pitchFamily="18" charset="0"/>
                <a:cs typeface="Times New Roman" panose="02020603050405020304" pitchFamily="18" charset="0"/>
              </a:rPr>
              <a:t>ge, </a:t>
            </a:r>
            <a:r>
              <a:rPr lang="tr-TR" sz="2200" b="1" u="sng" dirty="0">
                <a:latin typeface="Times New Roman" panose="02020603050405020304" pitchFamily="18" charset="0"/>
                <a:cs typeface="Times New Roman" panose="02020603050405020304" pitchFamily="18" charset="0"/>
              </a:rPr>
              <a:t>ab</a:t>
            </a:r>
            <a:r>
              <a:rPr lang="tr-TR" sz="2200" dirty="0">
                <a:latin typeface="Times New Roman" panose="02020603050405020304" pitchFamily="18" charset="0"/>
                <a:cs typeface="Times New Roman" panose="02020603050405020304" pitchFamily="18" charset="0"/>
              </a:rPr>
              <a:t>la.</a:t>
            </a:r>
          </a:p>
          <a:p>
            <a:pPr marL="0" indent="0" algn="just">
              <a:lnSpc>
                <a:spcPct val="170000"/>
              </a:lnSpc>
              <a:buAutoNum type="alphaLcPeriod"/>
            </a:pPr>
            <a:r>
              <a:rPr lang="tr-TR" sz="2200" dirty="0">
                <a:latin typeface="Times New Roman" panose="02020603050405020304" pitchFamily="18" charset="0"/>
                <a:cs typeface="Times New Roman" panose="02020603050405020304" pitchFamily="18" charset="0"/>
              </a:rPr>
              <a:t> Yer adlarında vurgu genellikle ilk hecededir: </a:t>
            </a:r>
            <a:r>
              <a:rPr lang="tr-TR" sz="2200" b="1" u="sng" dirty="0">
                <a:latin typeface="Times New Roman" panose="02020603050405020304" pitchFamily="18" charset="0"/>
                <a:cs typeface="Times New Roman" panose="02020603050405020304" pitchFamily="18" charset="0"/>
              </a:rPr>
              <a:t>Sam</a:t>
            </a:r>
            <a:r>
              <a:rPr lang="tr-TR" sz="2200" dirty="0">
                <a:latin typeface="Times New Roman" panose="02020603050405020304" pitchFamily="18" charset="0"/>
                <a:cs typeface="Times New Roman" panose="02020603050405020304" pitchFamily="18" charset="0"/>
              </a:rPr>
              <a:t>sun, </a:t>
            </a:r>
            <a:r>
              <a:rPr lang="tr-TR" sz="2200" b="1" u="sng" dirty="0">
                <a:latin typeface="Times New Roman" panose="02020603050405020304" pitchFamily="18" charset="0"/>
                <a:cs typeface="Times New Roman" panose="02020603050405020304" pitchFamily="18" charset="0"/>
              </a:rPr>
              <a:t>Çor</a:t>
            </a:r>
            <a:r>
              <a:rPr lang="tr-TR" sz="2200" dirty="0">
                <a:latin typeface="Times New Roman" panose="02020603050405020304" pitchFamily="18" charset="0"/>
                <a:cs typeface="Times New Roman" panose="02020603050405020304" pitchFamily="18" charset="0"/>
              </a:rPr>
              <a:t>lu, </a:t>
            </a:r>
            <a:r>
              <a:rPr lang="tr-TR" sz="2200" b="1" u="sng" dirty="0">
                <a:latin typeface="Times New Roman" panose="02020603050405020304" pitchFamily="18" charset="0"/>
                <a:cs typeface="Times New Roman" panose="02020603050405020304" pitchFamily="18" charset="0"/>
              </a:rPr>
              <a:t>An</a:t>
            </a:r>
            <a:r>
              <a:rPr lang="tr-TR" sz="2200" dirty="0">
                <a:latin typeface="Times New Roman" panose="02020603050405020304" pitchFamily="18" charset="0"/>
                <a:cs typeface="Times New Roman" panose="02020603050405020304" pitchFamily="18" charset="0"/>
              </a:rPr>
              <a:t>kara. Fakat ikiden fazla heceli bazı yer adlarında vurgu ikinci hecede olabilir: An</a:t>
            </a:r>
            <a:r>
              <a:rPr lang="tr-TR" sz="2200" b="1" u="sng" dirty="0">
                <a:latin typeface="Times New Roman" panose="02020603050405020304" pitchFamily="18" charset="0"/>
                <a:cs typeface="Times New Roman" panose="02020603050405020304" pitchFamily="18" charset="0"/>
              </a:rPr>
              <a:t>tal</a:t>
            </a:r>
            <a:r>
              <a:rPr lang="tr-TR" sz="2200" dirty="0">
                <a:latin typeface="Times New Roman" panose="02020603050405020304" pitchFamily="18" charset="0"/>
                <a:cs typeface="Times New Roman" panose="02020603050405020304" pitchFamily="18" charset="0"/>
              </a:rPr>
              <a:t>ya, İs</a:t>
            </a:r>
            <a:r>
              <a:rPr lang="tr-TR" sz="2200" b="1" u="sng" dirty="0">
                <a:latin typeface="Times New Roman" panose="02020603050405020304" pitchFamily="18" charset="0"/>
                <a:cs typeface="Times New Roman" panose="02020603050405020304" pitchFamily="18" charset="0"/>
              </a:rPr>
              <a:t>tan</a:t>
            </a:r>
            <a:r>
              <a:rPr lang="tr-TR" sz="2200" dirty="0">
                <a:latin typeface="Times New Roman" panose="02020603050405020304" pitchFamily="18" charset="0"/>
                <a:cs typeface="Times New Roman" panose="02020603050405020304" pitchFamily="18" charset="0"/>
              </a:rPr>
              <a:t>bul. +</a:t>
            </a:r>
            <a:r>
              <a:rPr lang="tr-TR" sz="2200" dirty="0" err="1">
                <a:latin typeface="Times New Roman" panose="02020603050405020304" pitchFamily="18" charset="0"/>
                <a:cs typeface="Times New Roman" panose="02020603050405020304" pitchFamily="18" charset="0"/>
              </a:rPr>
              <a:t>istan</a:t>
            </a:r>
            <a:r>
              <a:rPr lang="tr-TR" sz="2200" dirty="0">
                <a:latin typeface="Times New Roman" panose="02020603050405020304" pitchFamily="18" charset="0"/>
                <a:cs typeface="Times New Roman" panose="02020603050405020304" pitchFamily="18" charset="0"/>
              </a:rPr>
              <a:t> ekiyle biten yer adlarında vurgu son hecededir: Kırgızis</a:t>
            </a:r>
            <a:r>
              <a:rPr lang="tr-TR" sz="2200" b="1" u="sng" dirty="0">
                <a:latin typeface="Times New Roman" panose="02020603050405020304" pitchFamily="18" charset="0"/>
                <a:cs typeface="Times New Roman" panose="02020603050405020304" pitchFamily="18" charset="0"/>
              </a:rPr>
              <a:t>tan</a:t>
            </a:r>
            <a:r>
              <a:rPr lang="tr-TR" sz="2200" dirty="0">
                <a:latin typeface="Times New Roman" panose="02020603050405020304" pitchFamily="18" charset="0"/>
                <a:cs typeface="Times New Roman" panose="02020603050405020304" pitchFamily="18" charset="0"/>
              </a:rPr>
              <a:t>, Türkis</a:t>
            </a:r>
            <a:r>
              <a:rPr lang="tr-TR" sz="2200" b="1" u="sng" dirty="0">
                <a:latin typeface="Times New Roman" panose="02020603050405020304" pitchFamily="18" charset="0"/>
                <a:cs typeface="Times New Roman" panose="02020603050405020304" pitchFamily="18" charset="0"/>
              </a:rPr>
              <a:t>tan</a:t>
            </a:r>
            <a:r>
              <a:rPr lang="tr-TR"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1476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4704"/>
            <a:ext cx="8229600" cy="5361459"/>
          </a:xfrm>
        </p:spPr>
        <p:txBody>
          <a:bodyPr>
            <a:no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ç. Türkçede benimsenmemiş olan yabancı şahıs isimlerinde ve bazı yabancı kelimelerde  vurgu ilk hecede bulunur: </a:t>
            </a:r>
            <a:r>
              <a:rPr lang="tr-TR" sz="2200" b="1" u="sng" dirty="0" err="1">
                <a:latin typeface="Times New Roman" panose="02020603050405020304" pitchFamily="18" charset="0"/>
                <a:cs typeface="Times New Roman" panose="02020603050405020304" pitchFamily="18" charset="0"/>
              </a:rPr>
              <a:t>Çör</a:t>
            </a:r>
            <a:r>
              <a:rPr lang="tr-TR" sz="2200" dirty="0" err="1">
                <a:latin typeface="Times New Roman" panose="02020603050405020304" pitchFamily="18" charset="0"/>
                <a:cs typeface="Times New Roman" panose="02020603050405020304" pitchFamily="18" charset="0"/>
              </a:rPr>
              <a:t>çil</a:t>
            </a:r>
            <a:r>
              <a:rPr lang="tr-TR" sz="2200" dirty="0">
                <a:latin typeface="Times New Roman" panose="02020603050405020304" pitchFamily="18" charset="0"/>
                <a:cs typeface="Times New Roman" panose="02020603050405020304" pitchFamily="18" charset="0"/>
              </a:rPr>
              <a:t>, </a:t>
            </a:r>
            <a:r>
              <a:rPr lang="tr-TR" sz="2200" b="1" u="sng" dirty="0">
                <a:latin typeface="Times New Roman" panose="02020603050405020304" pitchFamily="18" charset="0"/>
                <a:cs typeface="Times New Roman" panose="02020603050405020304" pitchFamily="18" charset="0"/>
              </a:rPr>
              <a:t>ban</a:t>
            </a:r>
            <a:r>
              <a:rPr lang="tr-TR" sz="2200" dirty="0">
                <a:latin typeface="Times New Roman" panose="02020603050405020304" pitchFamily="18" charset="0"/>
                <a:cs typeface="Times New Roman" panose="02020603050405020304" pitchFamily="18" charset="0"/>
              </a:rPr>
              <a:t>ka, </a:t>
            </a:r>
            <a:r>
              <a:rPr lang="tr-TR" sz="2200" b="1" u="sng" dirty="0">
                <a:latin typeface="Times New Roman" panose="02020603050405020304" pitchFamily="18" charset="0"/>
                <a:cs typeface="Times New Roman" panose="02020603050405020304" pitchFamily="18" charset="0"/>
              </a:rPr>
              <a:t>pos</a:t>
            </a:r>
            <a:r>
              <a:rPr lang="tr-TR" sz="2200" dirty="0">
                <a:latin typeface="Times New Roman" panose="02020603050405020304" pitchFamily="18" charset="0"/>
                <a:cs typeface="Times New Roman" panose="02020603050405020304" pitchFamily="18" charset="0"/>
              </a:rPr>
              <a:t>ta. Türkçede benimsenmiş olan yabancı şahıs isimlerinde ise vurgu son hecede bulunur: Ha</a:t>
            </a:r>
            <a:r>
              <a:rPr lang="tr-TR" sz="2200" b="1" u="sng" dirty="0">
                <a:latin typeface="Times New Roman" panose="02020603050405020304" pitchFamily="18" charset="0"/>
                <a:cs typeface="Times New Roman" panose="02020603050405020304" pitchFamily="18" charset="0"/>
              </a:rPr>
              <a:t>san</a:t>
            </a:r>
            <a:r>
              <a:rPr lang="tr-TR" sz="2200" dirty="0">
                <a:latin typeface="Times New Roman" panose="02020603050405020304" pitchFamily="18" charset="0"/>
                <a:cs typeface="Times New Roman" panose="02020603050405020304" pitchFamily="18" charset="0"/>
              </a:rPr>
              <a:t>, Hüse</a:t>
            </a:r>
            <a:r>
              <a:rPr lang="tr-TR" sz="2200" b="1" u="sng" dirty="0">
                <a:latin typeface="Times New Roman" panose="02020603050405020304" pitchFamily="18" charset="0"/>
                <a:cs typeface="Times New Roman" panose="02020603050405020304" pitchFamily="18" charset="0"/>
              </a:rPr>
              <a:t>yin</a:t>
            </a:r>
            <a:r>
              <a:rPr lang="tr-TR" sz="2200" dirty="0">
                <a:latin typeface="Times New Roman" panose="02020603050405020304" pitchFamily="18" charset="0"/>
                <a:cs typeface="Times New Roman" panose="02020603050405020304" pitchFamily="18" charset="0"/>
              </a:rPr>
              <a:t>, Os</a:t>
            </a:r>
            <a:r>
              <a:rPr lang="tr-TR" sz="2200" b="1" u="sng" dirty="0">
                <a:latin typeface="Times New Roman" panose="02020603050405020304" pitchFamily="18" charset="0"/>
                <a:cs typeface="Times New Roman" panose="02020603050405020304" pitchFamily="18" charset="0"/>
              </a:rPr>
              <a:t>man</a:t>
            </a: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d. Zarf olarak kullanılan kelimelerde vurgu başta bulunur: </a:t>
            </a:r>
            <a:r>
              <a:rPr lang="tr-TR" sz="2200" b="1" u="sng" dirty="0">
                <a:latin typeface="Times New Roman" panose="02020603050405020304" pitchFamily="18" charset="0"/>
                <a:cs typeface="Times New Roman" panose="02020603050405020304" pitchFamily="18" charset="0"/>
              </a:rPr>
              <a:t>an</a:t>
            </a:r>
            <a:r>
              <a:rPr lang="tr-TR" sz="2200" dirty="0">
                <a:latin typeface="Times New Roman" panose="02020603050405020304" pitchFamily="18" charset="0"/>
                <a:cs typeface="Times New Roman" panose="02020603050405020304" pitchFamily="18" charset="0"/>
              </a:rPr>
              <a:t>sızın, </a:t>
            </a:r>
            <a:r>
              <a:rPr lang="tr-TR" sz="2200" b="1" u="sng" dirty="0">
                <a:latin typeface="Times New Roman" panose="02020603050405020304" pitchFamily="18" charset="0"/>
                <a:cs typeface="Times New Roman" panose="02020603050405020304" pitchFamily="18" charset="0"/>
              </a:rPr>
              <a:t>he</a:t>
            </a:r>
            <a:r>
              <a:rPr lang="tr-TR" sz="2200" dirty="0">
                <a:latin typeface="Times New Roman" panose="02020603050405020304" pitchFamily="18" charset="0"/>
                <a:cs typeface="Times New Roman" panose="02020603050405020304" pitchFamily="18" charset="0"/>
              </a:rPr>
              <a:t>men, </a:t>
            </a:r>
            <a:r>
              <a:rPr lang="tr-TR" sz="2200" b="1" u="sng" dirty="0">
                <a:latin typeface="Times New Roman" panose="02020603050405020304" pitchFamily="18" charset="0"/>
                <a:cs typeface="Times New Roman" panose="02020603050405020304" pitchFamily="18" charset="0"/>
              </a:rPr>
              <a:t>şim</a:t>
            </a:r>
            <a:r>
              <a:rPr lang="tr-TR" sz="2200" dirty="0">
                <a:latin typeface="Times New Roman" panose="02020603050405020304" pitchFamily="18" charset="0"/>
                <a:cs typeface="Times New Roman" panose="02020603050405020304" pitchFamily="18" charset="0"/>
              </a:rPr>
              <a:t>di.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e. Hitaplarda vurgu ilk hece üzerindedir. Ünlem olmadıkları zaman vurgusu son hecede olan kelimelerin ünlem olunca ilk heceleri vurgulanır: </a:t>
            </a:r>
            <a:r>
              <a:rPr lang="tr-TR" sz="2200" b="1" u="sng" dirty="0">
                <a:latin typeface="Times New Roman" panose="02020603050405020304" pitchFamily="18" charset="0"/>
                <a:cs typeface="Times New Roman" panose="02020603050405020304" pitchFamily="18" charset="0"/>
              </a:rPr>
              <a:t>a</a:t>
            </a:r>
            <a:r>
              <a:rPr lang="tr-TR" sz="2200" dirty="0">
                <a:latin typeface="Times New Roman" panose="02020603050405020304" pitchFamily="18" charset="0"/>
                <a:cs typeface="Times New Roman" panose="02020603050405020304" pitchFamily="18" charset="0"/>
              </a:rPr>
              <a:t>ferin! </a:t>
            </a:r>
            <a:r>
              <a:rPr lang="tr-TR" sz="2200" b="1" u="sng" dirty="0">
                <a:latin typeface="Times New Roman" panose="02020603050405020304" pitchFamily="18" charset="0"/>
                <a:cs typeface="Times New Roman" panose="02020603050405020304" pitchFamily="18" charset="0"/>
              </a:rPr>
              <a:t>an</a:t>
            </a:r>
            <a:r>
              <a:rPr lang="tr-TR" sz="2200" dirty="0">
                <a:latin typeface="Times New Roman" panose="02020603050405020304" pitchFamily="18" charset="0"/>
                <a:cs typeface="Times New Roman" panose="02020603050405020304" pitchFamily="18" charset="0"/>
              </a:rPr>
              <a:t>neciğim! </a:t>
            </a:r>
            <a:r>
              <a:rPr lang="tr-TR" sz="2200" b="1" u="sng" dirty="0">
                <a:latin typeface="Times New Roman" panose="02020603050405020304" pitchFamily="18" charset="0"/>
                <a:cs typeface="Times New Roman" panose="02020603050405020304" pitchFamily="18" charset="0"/>
              </a:rPr>
              <a:t>ar</a:t>
            </a:r>
            <a:r>
              <a:rPr lang="tr-TR" sz="2200" dirty="0">
                <a:latin typeface="Times New Roman" panose="02020603050405020304" pitchFamily="18" charset="0"/>
                <a:cs typeface="Times New Roman" panose="02020603050405020304" pitchFamily="18" charset="0"/>
              </a:rPr>
              <a:t>kadaş!</a:t>
            </a:r>
            <a:r>
              <a:rPr lang="tr-TR" sz="2200" dirty="0">
                <a:solidFill>
                  <a:srgbClr val="C00000"/>
                </a:solidFill>
                <a:latin typeface="Times New Roman" panose="02020603050405020304" pitchFamily="18" charset="0"/>
                <a:cs typeface="Times New Roman" panose="02020603050405020304" pitchFamily="18" charset="0"/>
              </a:rPr>
              <a:t>	</a:t>
            </a:r>
            <a:endParaRPr lang="tr-TR" sz="2200" dirty="0"/>
          </a:p>
        </p:txBody>
      </p:sp>
    </p:spTree>
    <p:extLst>
      <p:ext uri="{BB962C8B-B14F-4D97-AF65-F5344CB8AC3E}">
        <p14:creationId xmlns:p14="http://schemas.microsoft.com/office/powerpoint/2010/main" val="2507460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289451"/>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f. Bir kısım hayvan isimlerinde vurgu sondan başa doğru kayar: ka</a:t>
            </a:r>
            <a:r>
              <a:rPr lang="tr-TR" sz="2200" b="1" u="sng" dirty="0">
                <a:latin typeface="Times New Roman" panose="02020603050405020304" pitchFamily="18" charset="0"/>
                <a:cs typeface="Times New Roman" panose="02020603050405020304" pitchFamily="18" charset="0"/>
              </a:rPr>
              <a:t>rın</a:t>
            </a:r>
            <a:r>
              <a:rPr lang="tr-TR" sz="2200" dirty="0">
                <a:latin typeface="Times New Roman" panose="02020603050405020304" pitchFamily="18" charset="0"/>
                <a:cs typeface="Times New Roman" panose="02020603050405020304" pitchFamily="18" charset="0"/>
              </a:rPr>
              <a:t>ca, </a:t>
            </a:r>
            <a:r>
              <a:rPr lang="tr-TR" sz="2200" b="1" u="sng" dirty="0">
                <a:latin typeface="Times New Roman" panose="02020603050405020304" pitchFamily="18" charset="0"/>
                <a:cs typeface="Times New Roman" panose="02020603050405020304" pitchFamily="18" charset="0"/>
              </a:rPr>
              <a:t>ke</a:t>
            </a:r>
            <a:r>
              <a:rPr lang="tr-TR" sz="2200" dirty="0">
                <a:latin typeface="Times New Roman" panose="02020603050405020304" pitchFamily="18" charset="0"/>
                <a:cs typeface="Times New Roman" panose="02020603050405020304" pitchFamily="18" charset="0"/>
              </a:rPr>
              <a:t>lebek, </a:t>
            </a:r>
            <a:r>
              <a:rPr lang="tr-TR" sz="2200" b="1" u="sng" dirty="0">
                <a:latin typeface="Times New Roman" panose="02020603050405020304" pitchFamily="18" charset="0"/>
                <a:cs typeface="Times New Roman" panose="02020603050405020304" pitchFamily="18" charset="0"/>
              </a:rPr>
              <a:t>ke</a:t>
            </a:r>
            <a:r>
              <a:rPr lang="tr-TR" sz="2200" dirty="0">
                <a:latin typeface="Times New Roman" panose="02020603050405020304" pitchFamily="18" charset="0"/>
                <a:cs typeface="Times New Roman" panose="02020603050405020304" pitchFamily="18" charset="0"/>
              </a:rPr>
              <a:t>di.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g. Pekiştirme sıfatlarında vurgu pekiştirme hecesi üzerinde olur: </a:t>
            </a:r>
            <a:r>
              <a:rPr lang="tr-TR" sz="2200" b="1" u="sng" dirty="0">
                <a:latin typeface="Times New Roman" panose="02020603050405020304" pitchFamily="18" charset="0"/>
                <a:cs typeface="Times New Roman" panose="02020603050405020304" pitchFamily="18" charset="0"/>
              </a:rPr>
              <a:t>bem</a:t>
            </a:r>
            <a:r>
              <a:rPr lang="tr-TR" sz="2200" dirty="0">
                <a:latin typeface="Times New Roman" panose="02020603050405020304" pitchFamily="18" charset="0"/>
                <a:cs typeface="Times New Roman" panose="02020603050405020304" pitchFamily="18" charset="0"/>
              </a:rPr>
              <a:t>beyaz, </a:t>
            </a:r>
            <a:r>
              <a:rPr lang="tr-TR" sz="2200" b="1" u="sng" dirty="0">
                <a:latin typeface="Times New Roman" panose="02020603050405020304" pitchFamily="18" charset="0"/>
                <a:cs typeface="Times New Roman" panose="02020603050405020304" pitchFamily="18" charset="0"/>
              </a:rPr>
              <a:t>kos</a:t>
            </a:r>
            <a:r>
              <a:rPr lang="tr-TR" sz="2200" dirty="0">
                <a:latin typeface="Times New Roman" panose="02020603050405020304" pitchFamily="18" charset="0"/>
                <a:cs typeface="Times New Roman" panose="02020603050405020304" pitchFamily="18" charset="0"/>
              </a:rPr>
              <a:t>kocaman, </a:t>
            </a:r>
            <a:r>
              <a:rPr lang="tr-TR" sz="2200" b="1" u="sng" dirty="0">
                <a:latin typeface="Times New Roman" panose="02020603050405020304" pitchFamily="18" charset="0"/>
                <a:cs typeface="Times New Roman" panose="02020603050405020304" pitchFamily="18" charset="0"/>
              </a:rPr>
              <a:t>yem</a:t>
            </a:r>
            <a:r>
              <a:rPr lang="tr-TR" sz="2200" dirty="0">
                <a:latin typeface="Times New Roman" panose="02020603050405020304" pitchFamily="18" charset="0"/>
                <a:cs typeface="Times New Roman" panose="02020603050405020304" pitchFamily="18" charset="0"/>
              </a:rPr>
              <a:t>yeşil.</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h. Bağlaç olan da/de </a:t>
            </a:r>
            <a:r>
              <a:rPr lang="tr-TR" sz="2200" dirty="0" err="1">
                <a:latin typeface="Times New Roman" panose="02020603050405020304" pitchFamily="18" charset="0"/>
                <a:cs typeface="Times New Roman" panose="02020603050405020304" pitchFamily="18" charset="0"/>
              </a:rPr>
              <a:t>vurgusuzdur</a:t>
            </a:r>
            <a:r>
              <a:rPr lang="tr-TR" sz="2200" dirty="0">
                <a:latin typeface="Times New Roman" panose="02020603050405020304" pitchFamily="18" charset="0"/>
                <a:cs typeface="Times New Roman" panose="02020603050405020304" pitchFamily="18" charset="0"/>
              </a:rPr>
              <a:t>: </a:t>
            </a:r>
            <a:r>
              <a:rPr lang="tr-TR" sz="2200" b="1" u="sng" dirty="0">
                <a:latin typeface="Times New Roman" panose="02020603050405020304" pitchFamily="18" charset="0"/>
                <a:cs typeface="Times New Roman" panose="02020603050405020304" pitchFamily="18" charset="0"/>
              </a:rPr>
              <a:t>Ben</a:t>
            </a:r>
            <a:r>
              <a:rPr lang="tr-TR" sz="2200" dirty="0">
                <a:latin typeface="Times New Roman" panose="02020603050405020304" pitchFamily="18" charset="0"/>
                <a:cs typeface="Times New Roman" panose="02020603050405020304" pitchFamily="18" charset="0"/>
              </a:rPr>
              <a:t> de gideceğim.</a:t>
            </a:r>
          </a:p>
          <a:p>
            <a:pPr marL="0" indent="0" algn="just">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a:t>
            </a:r>
            <a:endParaRPr lang="tr-TR" sz="2200" dirty="0"/>
          </a:p>
        </p:txBody>
      </p:sp>
    </p:spTree>
    <p:extLst>
      <p:ext uri="{BB962C8B-B14F-4D97-AF65-F5344CB8AC3E}">
        <p14:creationId xmlns:p14="http://schemas.microsoft.com/office/powerpoint/2010/main" val="382336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980728"/>
            <a:ext cx="8229600" cy="5145435"/>
          </a:xfrm>
        </p:spPr>
        <p:txBody>
          <a:bodyPr>
            <a:normAutofit lnSpcReduction="10000"/>
          </a:bodyPr>
          <a:lstStyle/>
          <a:p>
            <a:pPr marL="0" indent="0" algn="just">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2.1.2. Eklemeli kelimelerde vurgu:</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Kelime tabanlarında sonda veya başta bulunan vurgular, ekleme sırasında değişebilir. Yani türemiş kelimelerin vurgulanışı, kullanılan ekin vurgu alıp almamasına bağlıdır. Eklerden vurgulu olanlar, tabanın son hecesinde bulunan vurguyu genellikle kendi kurdukları heceler üzerine çekerler: göz</a:t>
            </a:r>
            <a:r>
              <a:rPr lang="tr-TR" sz="2200" b="1" u="sng" dirty="0">
                <a:latin typeface="Times New Roman" panose="02020603050405020304" pitchFamily="18" charset="0"/>
                <a:cs typeface="Times New Roman" panose="02020603050405020304" pitchFamily="18" charset="0"/>
              </a:rPr>
              <a:t>lük</a:t>
            </a:r>
            <a:r>
              <a:rPr lang="tr-TR" sz="2200" dirty="0">
                <a:latin typeface="Times New Roman" panose="02020603050405020304" pitchFamily="18" charset="0"/>
                <a:cs typeface="Times New Roman" panose="02020603050405020304" pitchFamily="18" charset="0"/>
              </a:rPr>
              <a:t> &gt; gözlük</a:t>
            </a:r>
            <a:r>
              <a:rPr lang="tr-TR" sz="2200" b="1" u="sng" dirty="0">
                <a:latin typeface="Times New Roman" panose="02020603050405020304" pitchFamily="18" charset="0"/>
                <a:cs typeface="Times New Roman" panose="02020603050405020304" pitchFamily="18" charset="0"/>
              </a:rPr>
              <a:t>çü</a:t>
            </a:r>
            <a:r>
              <a:rPr lang="tr-TR" sz="2200" dirty="0">
                <a:latin typeface="Times New Roman" panose="02020603050405020304" pitchFamily="18" charset="0"/>
                <a:cs typeface="Times New Roman" panose="02020603050405020304" pitchFamily="18" charset="0"/>
              </a:rPr>
              <a:t>, düşünce</a:t>
            </a:r>
            <a:r>
              <a:rPr lang="tr-TR" sz="2200" b="1" u="sng" dirty="0">
                <a:latin typeface="Times New Roman" panose="02020603050405020304" pitchFamily="18" charset="0"/>
                <a:cs typeface="Times New Roman" panose="02020603050405020304" pitchFamily="18" charset="0"/>
              </a:rPr>
              <a:t>siz</a:t>
            </a:r>
            <a:r>
              <a:rPr lang="tr-TR" sz="2200" dirty="0">
                <a:latin typeface="Times New Roman" panose="02020603050405020304" pitchFamily="18" charset="0"/>
                <a:cs typeface="Times New Roman" panose="02020603050405020304" pitchFamily="18" charset="0"/>
              </a:rPr>
              <a:t> &gt; düşüncesiz</a:t>
            </a:r>
            <a:r>
              <a:rPr lang="tr-TR" sz="2200" b="1" u="sng" dirty="0">
                <a:latin typeface="Times New Roman" panose="02020603050405020304" pitchFamily="18" charset="0"/>
                <a:cs typeface="Times New Roman" panose="02020603050405020304" pitchFamily="18" charset="0"/>
              </a:rPr>
              <a:t>lik</a:t>
            </a:r>
            <a:r>
              <a:rPr lang="tr-TR" sz="2200" dirty="0">
                <a:latin typeface="Times New Roman" panose="02020603050405020304" pitchFamily="18" charset="0"/>
                <a:cs typeface="Times New Roman" panose="02020603050405020304" pitchFamily="18" charset="0"/>
              </a:rPr>
              <a:t>, ka</a:t>
            </a:r>
            <a:r>
              <a:rPr lang="tr-TR" sz="2200" b="1" u="sng" dirty="0">
                <a:latin typeface="Times New Roman" panose="02020603050405020304" pitchFamily="18" charset="0"/>
                <a:cs typeface="Times New Roman" panose="02020603050405020304" pitchFamily="18" charset="0"/>
              </a:rPr>
              <a:t>yık</a:t>
            </a:r>
            <a:r>
              <a:rPr lang="tr-TR" sz="2200" dirty="0">
                <a:latin typeface="Times New Roman" panose="02020603050405020304" pitchFamily="18" charset="0"/>
                <a:cs typeface="Times New Roman" panose="02020603050405020304" pitchFamily="18" charset="0"/>
              </a:rPr>
              <a:t> &gt; kayık</a:t>
            </a:r>
            <a:r>
              <a:rPr lang="tr-TR" sz="2200" b="1" u="sng" dirty="0">
                <a:latin typeface="Times New Roman" panose="02020603050405020304" pitchFamily="18" charset="0"/>
                <a:cs typeface="Times New Roman" panose="02020603050405020304" pitchFamily="18" charset="0"/>
              </a:rPr>
              <a:t>lar</a:t>
            </a:r>
            <a:r>
              <a:rPr lang="tr-TR" sz="2200" dirty="0">
                <a:latin typeface="Times New Roman" panose="02020603050405020304" pitchFamily="18" charset="0"/>
                <a:cs typeface="Times New Roman" panose="02020603050405020304" pitchFamily="18" charset="0"/>
              </a:rPr>
              <a:t>.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Vurguyu kendi üzerine çeken eklere vurgulu ekler denir. Eğer tabanın vurgusu son hece üzerinde değilse, bu ekler vurguyu kendi kurdukları heceler üzerine çekerler.</a:t>
            </a:r>
          </a:p>
          <a:p>
            <a:pPr>
              <a:lnSpc>
                <a:spcPct val="150000"/>
              </a:lnSpc>
            </a:pPr>
            <a:endParaRPr lang="tr-TR" sz="2200" dirty="0"/>
          </a:p>
        </p:txBody>
      </p:sp>
    </p:spTree>
    <p:extLst>
      <p:ext uri="{BB962C8B-B14F-4D97-AF65-F5344CB8AC3E}">
        <p14:creationId xmlns:p14="http://schemas.microsoft.com/office/powerpoint/2010/main" val="2367329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268760"/>
            <a:ext cx="8229600" cy="4857403"/>
          </a:xfrm>
        </p:spPr>
        <p:txBody>
          <a:bodyPr>
            <a:normAutofit lnSpcReduction="10000"/>
          </a:bodyPr>
          <a:lstStyle/>
          <a:p>
            <a:pPr marL="0" indent="0" algn="just">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a. Vurgulu ekler: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Türkçede bütün yapım ve çekim eklerinin çoğu vurgu alan eklerdir. Vurgulu olan bazı eklere örnekler:</a:t>
            </a:r>
          </a:p>
          <a:p>
            <a:pPr algn="just">
              <a:lnSpc>
                <a:spcPct val="150000"/>
              </a:lnSpc>
            </a:pPr>
            <a:r>
              <a:rPr lang="tr-TR" sz="2200" dirty="0">
                <a:latin typeface="Times New Roman" panose="02020603050405020304" pitchFamily="18" charset="0"/>
                <a:cs typeface="Times New Roman" panose="02020603050405020304" pitchFamily="18" charset="0"/>
              </a:rPr>
              <a:t>İyelik ekleri vurguyu üzerine çeker: kitab</a:t>
            </a:r>
            <a:r>
              <a:rPr lang="tr-TR" sz="2200" b="1" u="sng" dirty="0">
                <a:latin typeface="Times New Roman" panose="02020603050405020304" pitchFamily="18" charset="0"/>
                <a:cs typeface="Times New Roman" panose="02020603050405020304" pitchFamily="18" charset="0"/>
              </a:rPr>
              <a:t>ım</a:t>
            </a:r>
            <a:r>
              <a:rPr lang="tr-TR" sz="2200" dirty="0">
                <a:latin typeface="Times New Roman" panose="02020603050405020304" pitchFamily="18" charset="0"/>
                <a:cs typeface="Times New Roman" panose="02020603050405020304" pitchFamily="18" charset="0"/>
              </a:rPr>
              <a:t>, çanta</a:t>
            </a:r>
            <a:r>
              <a:rPr lang="tr-TR" sz="2200" b="1" u="sng" dirty="0">
                <a:latin typeface="Times New Roman" panose="02020603050405020304" pitchFamily="18" charset="0"/>
                <a:cs typeface="Times New Roman" panose="02020603050405020304" pitchFamily="18" charset="0"/>
              </a:rPr>
              <a:t>nız</a:t>
            </a:r>
            <a:r>
              <a:rPr lang="tr-TR" sz="2200" dirty="0">
                <a:latin typeface="Times New Roman" panose="02020603050405020304" pitchFamily="18" charset="0"/>
                <a:cs typeface="Times New Roman" panose="02020603050405020304" pitchFamily="18" charset="0"/>
              </a:rPr>
              <a:t>, araba</a:t>
            </a:r>
            <a:r>
              <a:rPr lang="tr-TR" sz="2200" b="1" u="sng" dirty="0">
                <a:latin typeface="Times New Roman" panose="02020603050405020304" pitchFamily="18" charset="0"/>
                <a:cs typeface="Times New Roman" panose="02020603050405020304" pitchFamily="18" charset="0"/>
              </a:rPr>
              <a:t>sı</a:t>
            </a:r>
            <a:r>
              <a:rPr lang="tr-TR" sz="2200" dirty="0">
                <a:latin typeface="Times New Roman" panose="02020603050405020304" pitchFamily="18" charset="0"/>
                <a:cs typeface="Times New Roman" panose="02020603050405020304" pitchFamily="18" charset="0"/>
              </a:rPr>
              <a:t>.</a:t>
            </a:r>
          </a:p>
          <a:p>
            <a:pPr algn="just">
              <a:lnSpc>
                <a:spcPct val="150000"/>
              </a:lnSpc>
            </a:pPr>
            <a:r>
              <a:rPr lang="tr-TR" sz="2200" dirty="0">
                <a:latin typeface="Times New Roman" panose="02020603050405020304" pitchFamily="18" charset="0"/>
                <a:cs typeface="Times New Roman" panose="02020603050405020304" pitchFamily="18" charset="0"/>
              </a:rPr>
              <a:t>İyelik kökenli 1. ve 2. şahıs ekleri (+m, +n, +k, +</a:t>
            </a:r>
            <a:r>
              <a:rPr lang="tr-TR" sz="2200" dirty="0" err="1">
                <a:latin typeface="Times New Roman" panose="02020603050405020304" pitchFamily="18" charset="0"/>
                <a:cs typeface="Times New Roman" panose="02020603050405020304" pitchFamily="18" charset="0"/>
              </a:rPr>
              <a:t>niz</a:t>
            </a:r>
            <a:r>
              <a:rPr lang="tr-TR" sz="2200" dirty="0">
                <a:latin typeface="Times New Roman" panose="02020603050405020304" pitchFamily="18" charset="0"/>
                <a:cs typeface="Times New Roman" panose="02020603050405020304" pitchFamily="18" charset="0"/>
              </a:rPr>
              <a:t>): gör</a:t>
            </a:r>
            <a:r>
              <a:rPr lang="tr-TR" sz="2200" b="1" u="sng" dirty="0">
                <a:latin typeface="Times New Roman" panose="02020603050405020304" pitchFamily="18" charset="0"/>
                <a:cs typeface="Times New Roman" panose="02020603050405020304" pitchFamily="18" charset="0"/>
              </a:rPr>
              <a:t>dük</a:t>
            </a:r>
            <a:r>
              <a:rPr lang="tr-TR" sz="2200" dirty="0">
                <a:latin typeface="Times New Roman" panose="02020603050405020304" pitchFamily="18" charset="0"/>
                <a:cs typeface="Times New Roman" panose="02020603050405020304" pitchFamily="18" charset="0"/>
              </a:rPr>
              <a:t>, oku</a:t>
            </a:r>
            <a:r>
              <a:rPr lang="tr-TR" sz="2200" b="1" u="sng" dirty="0">
                <a:latin typeface="Times New Roman" panose="02020603050405020304" pitchFamily="18" charset="0"/>
                <a:cs typeface="Times New Roman" panose="02020603050405020304" pitchFamily="18" charset="0"/>
              </a:rPr>
              <a:t>dun</a:t>
            </a:r>
            <a:r>
              <a:rPr lang="tr-TR" sz="2200" dirty="0">
                <a:latin typeface="Times New Roman" panose="02020603050405020304" pitchFamily="18" charset="0"/>
                <a:cs typeface="Times New Roman" panose="02020603050405020304" pitchFamily="18" charset="0"/>
              </a:rPr>
              <a:t>, söyle</a:t>
            </a:r>
            <a:r>
              <a:rPr lang="tr-TR" sz="2200" b="1" u="sng" dirty="0">
                <a:latin typeface="Times New Roman" panose="02020603050405020304" pitchFamily="18" charset="0"/>
                <a:cs typeface="Times New Roman" panose="02020603050405020304" pitchFamily="18" charset="0"/>
              </a:rPr>
              <a:t>sen</a:t>
            </a:r>
            <a:r>
              <a:rPr lang="tr-TR" sz="2200" dirty="0">
                <a:latin typeface="Times New Roman" panose="02020603050405020304" pitchFamily="18" charset="0"/>
                <a:cs typeface="Times New Roman" panose="02020603050405020304" pitchFamily="18" charset="0"/>
              </a:rPr>
              <a:t>. </a:t>
            </a:r>
          </a:p>
          <a:p>
            <a:pPr algn="just">
              <a:lnSpc>
                <a:spcPct val="150000"/>
              </a:lnSpc>
            </a:pP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ma</a:t>
            </a:r>
            <a:r>
              <a:rPr lang="tr-TR" sz="2200" dirty="0">
                <a:latin typeface="Times New Roman" panose="02020603050405020304" pitchFamily="18" charset="0"/>
                <a:cs typeface="Times New Roman" panose="02020603050405020304" pitchFamily="18" charset="0"/>
              </a:rPr>
              <a:t>/-me (fiilden isim yapma eki): yaz</a:t>
            </a:r>
            <a:r>
              <a:rPr lang="tr-TR" sz="2200" b="1" u="sng" dirty="0">
                <a:latin typeface="Times New Roman" panose="02020603050405020304" pitchFamily="18" charset="0"/>
                <a:cs typeface="Times New Roman" panose="02020603050405020304" pitchFamily="18" charset="0"/>
              </a:rPr>
              <a:t>ma</a:t>
            </a:r>
            <a:r>
              <a:rPr lang="tr-TR" sz="2200" dirty="0">
                <a:latin typeface="Times New Roman" panose="02020603050405020304" pitchFamily="18" charset="0"/>
                <a:cs typeface="Times New Roman" panose="02020603050405020304" pitchFamily="18" charset="0"/>
              </a:rPr>
              <a:t> (eser), dondur</a:t>
            </a:r>
            <a:r>
              <a:rPr lang="tr-TR" sz="2200" b="1" u="sng" dirty="0">
                <a:latin typeface="Times New Roman" panose="02020603050405020304" pitchFamily="18" charset="0"/>
                <a:cs typeface="Times New Roman" panose="02020603050405020304" pitchFamily="18" charset="0"/>
              </a:rPr>
              <a:t>ma</a:t>
            </a:r>
            <a:r>
              <a:rPr lang="tr-TR" sz="2200" dirty="0">
                <a:latin typeface="Times New Roman" panose="02020603050405020304" pitchFamily="18" charset="0"/>
                <a:cs typeface="Times New Roman" panose="02020603050405020304" pitchFamily="18" charset="0"/>
              </a:rPr>
              <a:t> vb.</a:t>
            </a:r>
          </a:p>
          <a:p>
            <a:pPr algn="just">
              <a:lnSpc>
                <a:spcPct val="150000"/>
              </a:lnSpc>
            </a:pPr>
            <a:r>
              <a:rPr lang="tr-TR" sz="2200" dirty="0">
                <a:latin typeface="Times New Roman" panose="02020603050405020304" pitchFamily="18" charset="0"/>
                <a:cs typeface="Times New Roman" panose="02020603050405020304" pitchFamily="18" charset="0"/>
              </a:rPr>
              <a:t>Hâl ekleri genellikle vurgulu eklerdir: ev</a:t>
            </a:r>
            <a:r>
              <a:rPr lang="tr-TR" sz="2200" b="1" u="sng" dirty="0">
                <a:latin typeface="Times New Roman" panose="02020603050405020304" pitchFamily="18" charset="0"/>
                <a:cs typeface="Times New Roman" panose="02020603050405020304" pitchFamily="18" charset="0"/>
              </a:rPr>
              <a:t>de</a:t>
            </a:r>
            <a:r>
              <a:rPr lang="tr-TR" sz="2200" dirty="0">
                <a:latin typeface="Times New Roman" panose="02020603050405020304" pitchFamily="18" charset="0"/>
                <a:cs typeface="Times New Roman" panose="02020603050405020304" pitchFamily="18" charset="0"/>
              </a:rPr>
              <a:t>, kitapçı</a:t>
            </a:r>
            <a:r>
              <a:rPr lang="tr-TR" sz="2200" b="1" u="sng" dirty="0">
                <a:latin typeface="Times New Roman" panose="02020603050405020304" pitchFamily="18" charset="0"/>
                <a:cs typeface="Times New Roman" panose="02020603050405020304" pitchFamily="18" charset="0"/>
              </a:rPr>
              <a:t>dan</a:t>
            </a:r>
            <a:r>
              <a:rPr lang="tr-TR" sz="2200" dirty="0">
                <a:latin typeface="Times New Roman" panose="02020603050405020304" pitchFamily="18" charset="0"/>
                <a:cs typeface="Times New Roman" panose="02020603050405020304" pitchFamily="18" charset="0"/>
              </a:rPr>
              <a:t>.</a:t>
            </a:r>
          </a:p>
          <a:p>
            <a:pPr algn="just">
              <a:lnSpc>
                <a:spcPct val="150000"/>
              </a:lnSpc>
            </a:pPr>
            <a:r>
              <a:rPr lang="tr-TR" sz="2200" dirty="0">
                <a:latin typeface="Times New Roman" panose="02020603050405020304" pitchFamily="18" charset="0"/>
                <a:cs typeface="Times New Roman" panose="02020603050405020304" pitchFamily="18" charset="0"/>
              </a:rPr>
              <a:t>Çokluk eki vurguludur: ağaç</a:t>
            </a:r>
            <a:r>
              <a:rPr lang="tr-TR" sz="2200" b="1" u="sng" dirty="0">
                <a:latin typeface="Times New Roman" panose="02020603050405020304" pitchFamily="18" charset="0"/>
                <a:cs typeface="Times New Roman" panose="02020603050405020304" pitchFamily="18" charset="0"/>
              </a:rPr>
              <a:t>lar</a:t>
            </a:r>
            <a:r>
              <a:rPr lang="tr-TR" sz="2200" dirty="0">
                <a:latin typeface="Times New Roman" panose="02020603050405020304" pitchFamily="18" charset="0"/>
                <a:cs typeface="Times New Roman" panose="02020603050405020304" pitchFamily="18" charset="0"/>
              </a:rPr>
              <a:t>, öğrenci</a:t>
            </a:r>
            <a:r>
              <a:rPr lang="tr-TR" sz="2200" b="1" u="sng" dirty="0">
                <a:latin typeface="Times New Roman" panose="02020603050405020304" pitchFamily="18" charset="0"/>
                <a:cs typeface="Times New Roman" panose="02020603050405020304" pitchFamily="18" charset="0"/>
              </a:rPr>
              <a:t>ler</a:t>
            </a:r>
            <a:r>
              <a:rPr lang="tr-TR"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01780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8"/>
            <a:ext cx="8229600" cy="5505475"/>
          </a:xfrm>
        </p:spPr>
        <p:txBody>
          <a:bodyPr>
            <a:normAutofit fontScale="77500" lnSpcReduction="20000"/>
          </a:bodyPr>
          <a:lstStyle/>
          <a:p>
            <a:pPr marL="0" indent="0" algn="just">
              <a:lnSpc>
                <a:spcPct val="170000"/>
              </a:lnSpc>
              <a:buNone/>
            </a:pPr>
            <a:r>
              <a:rPr lang="tr-TR" sz="2900" dirty="0">
                <a:solidFill>
                  <a:srgbClr val="C00000"/>
                </a:solidFill>
                <a:latin typeface="Times New Roman" panose="02020603050405020304" pitchFamily="18" charset="0"/>
                <a:cs typeface="Times New Roman" panose="02020603050405020304" pitchFamily="18" charset="0"/>
              </a:rPr>
              <a:t>	b. Vurgu taşımayan ekler:</a:t>
            </a:r>
          </a:p>
          <a:p>
            <a:pPr marL="0" indent="0" algn="just">
              <a:lnSpc>
                <a:spcPct val="170000"/>
              </a:lnSpc>
              <a:buNone/>
            </a:pPr>
            <a:r>
              <a:rPr lang="tr-TR" sz="2900" dirty="0">
                <a:latin typeface="Times New Roman" panose="02020603050405020304" pitchFamily="18" charset="0"/>
                <a:cs typeface="Times New Roman" panose="02020603050405020304" pitchFamily="18" charset="0"/>
              </a:rPr>
              <a:t>	Türkçede bazı ekler </a:t>
            </a:r>
            <a:r>
              <a:rPr lang="tr-TR" sz="2900" dirty="0" err="1">
                <a:latin typeface="Times New Roman" panose="02020603050405020304" pitchFamily="18" charset="0"/>
                <a:cs typeface="Times New Roman" panose="02020603050405020304" pitchFamily="18" charset="0"/>
              </a:rPr>
              <a:t>vurgusuzdur</a:t>
            </a:r>
            <a:r>
              <a:rPr lang="tr-TR" sz="2900" dirty="0">
                <a:latin typeface="Times New Roman" panose="02020603050405020304" pitchFamily="18" charset="0"/>
                <a:cs typeface="Times New Roman" panose="02020603050405020304" pitchFamily="18" charset="0"/>
              </a:rPr>
              <a:t>. Vurgusuz ekler, ne vurgu alır ne de vurguyu kendisinden sonra gelen eklere verir. Vurgusuz ekler, vurguyu kendilerinden önceki heceye kaydırırlar.</a:t>
            </a:r>
          </a:p>
          <a:p>
            <a:pPr algn="just">
              <a:lnSpc>
                <a:spcPct val="170000"/>
              </a:lnSpc>
            </a:pPr>
            <a:r>
              <a:rPr lang="tr-TR" sz="2900" dirty="0">
                <a:latin typeface="Times New Roman" panose="02020603050405020304" pitchFamily="18" charset="0"/>
                <a:cs typeface="Times New Roman" panose="02020603050405020304" pitchFamily="18" charset="0"/>
              </a:rPr>
              <a:t>-</a:t>
            </a:r>
            <a:r>
              <a:rPr lang="tr-TR" sz="2900" dirty="0" err="1">
                <a:latin typeface="Times New Roman" panose="02020603050405020304" pitchFamily="18" charset="0"/>
                <a:cs typeface="Times New Roman" panose="02020603050405020304" pitchFamily="18" charset="0"/>
              </a:rPr>
              <a:t>ma</a:t>
            </a:r>
            <a:r>
              <a:rPr lang="tr-TR" sz="2900" dirty="0">
                <a:latin typeface="Times New Roman" panose="02020603050405020304" pitchFamily="18" charset="0"/>
                <a:cs typeface="Times New Roman" panose="02020603050405020304" pitchFamily="18" charset="0"/>
              </a:rPr>
              <a:t>-/-me- olumsuzluk eki: </a:t>
            </a:r>
            <a:r>
              <a:rPr lang="tr-TR" sz="2900" b="1" u="sng" dirty="0">
                <a:latin typeface="Times New Roman" panose="02020603050405020304" pitchFamily="18" charset="0"/>
                <a:cs typeface="Times New Roman" panose="02020603050405020304" pitchFamily="18" charset="0"/>
              </a:rPr>
              <a:t>bak</a:t>
            </a:r>
            <a:r>
              <a:rPr lang="tr-TR" sz="2900" dirty="0">
                <a:latin typeface="Times New Roman" panose="02020603050405020304" pitchFamily="18" charset="0"/>
                <a:cs typeface="Times New Roman" panose="02020603050405020304" pitchFamily="18" charset="0"/>
              </a:rPr>
              <a:t>mamışlar, söy</a:t>
            </a:r>
            <a:r>
              <a:rPr lang="tr-TR" sz="2900" b="1" u="sng" dirty="0">
                <a:latin typeface="Times New Roman" panose="02020603050405020304" pitchFamily="18" charset="0"/>
                <a:cs typeface="Times New Roman" panose="02020603050405020304" pitchFamily="18" charset="0"/>
              </a:rPr>
              <a:t>le</a:t>
            </a:r>
            <a:r>
              <a:rPr lang="tr-TR" sz="2900" dirty="0">
                <a:latin typeface="Times New Roman" panose="02020603050405020304" pitchFamily="18" charset="0"/>
                <a:cs typeface="Times New Roman" panose="02020603050405020304" pitchFamily="18" charset="0"/>
              </a:rPr>
              <a:t>meyiniz, an</a:t>
            </a:r>
            <a:r>
              <a:rPr lang="tr-TR" sz="2900" b="1" u="sng" dirty="0">
                <a:latin typeface="Times New Roman" panose="02020603050405020304" pitchFamily="18" charset="0"/>
                <a:cs typeface="Times New Roman" panose="02020603050405020304" pitchFamily="18" charset="0"/>
              </a:rPr>
              <a:t>lat</a:t>
            </a:r>
            <a:r>
              <a:rPr lang="tr-TR" sz="2900" dirty="0">
                <a:latin typeface="Times New Roman" panose="02020603050405020304" pitchFamily="18" charset="0"/>
                <a:cs typeface="Times New Roman" panose="02020603050405020304" pitchFamily="18" charset="0"/>
              </a:rPr>
              <a:t>ma! Geniş zamanın olumsuzu olarak kullanılan –</a:t>
            </a:r>
            <a:r>
              <a:rPr lang="tr-TR" sz="2900" dirty="0" err="1">
                <a:latin typeface="Times New Roman" panose="02020603050405020304" pitchFamily="18" charset="0"/>
                <a:cs typeface="Times New Roman" panose="02020603050405020304" pitchFamily="18" charset="0"/>
              </a:rPr>
              <a:t>maz</a:t>
            </a:r>
            <a:r>
              <a:rPr lang="tr-TR" sz="2900" dirty="0">
                <a:latin typeface="Times New Roman" panose="02020603050405020304" pitchFamily="18" charset="0"/>
                <a:cs typeface="Times New Roman" panose="02020603050405020304" pitchFamily="18" charset="0"/>
              </a:rPr>
              <a:t>/-</a:t>
            </a:r>
            <a:r>
              <a:rPr lang="tr-TR" sz="2900" dirty="0" err="1">
                <a:latin typeface="Times New Roman" panose="02020603050405020304" pitchFamily="18" charset="0"/>
                <a:cs typeface="Times New Roman" panose="02020603050405020304" pitchFamily="18" charset="0"/>
              </a:rPr>
              <a:t>mez</a:t>
            </a:r>
            <a:r>
              <a:rPr lang="tr-TR" sz="2900" dirty="0">
                <a:latin typeface="Times New Roman" panose="02020603050405020304" pitchFamily="18" charset="0"/>
                <a:cs typeface="Times New Roman" panose="02020603050405020304" pitchFamily="18" charset="0"/>
              </a:rPr>
              <a:t> eki ise vurguyu üzerine alır: gel</a:t>
            </a:r>
            <a:r>
              <a:rPr lang="tr-TR" sz="2900" b="1" u="sng" dirty="0">
                <a:latin typeface="Times New Roman" panose="02020603050405020304" pitchFamily="18" charset="0"/>
                <a:cs typeface="Times New Roman" panose="02020603050405020304" pitchFamily="18" charset="0"/>
              </a:rPr>
              <a:t>mez</a:t>
            </a:r>
            <a:r>
              <a:rPr lang="tr-TR" sz="2900" dirty="0">
                <a:latin typeface="Times New Roman" panose="02020603050405020304" pitchFamily="18" charset="0"/>
                <a:cs typeface="Times New Roman" panose="02020603050405020304" pitchFamily="18" charset="0"/>
              </a:rPr>
              <a:t>, konuş</a:t>
            </a:r>
            <a:r>
              <a:rPr lang="tr-TR" sz="2900" b="1" u="sng" dirty="0">
                <a:latin typeface="Times New Roman" panose="02020603050405020304" pitchFamily="18" charset="0"/>
                <a:cs typeface="Times New Roman" panose="02020603050405020304" pitchFamily="18" charset="0"/>
              </a:rPr>
              <a:t>maz</a:t>
            </a:r>
            <a:r>
              <a:rPr lang="tr-TR" sz="2900" dirty="0">
                <a:latin typeface="Times New Roman" panose="02020603050405020304" pitchFamily="18" charset="0"/>
                <a:cs typeface="Times New Roman" panose="02020603050405020304" pitchFamily="18" charset="0"/>
              </a:rPr>
              <a:t>.</a:t>
            </a:r>
          </a:p>
          <a:p>
            <a:pPr algn="just">
              <a:lnSpc>
                <a:spcPct val="170000"/>
              </a:lnSpc>
            </a:pPr>
            <a:r>
              <a:rPr lang="tr-TR" sz="2900" dirty="0">
                <a:latin typeface="Times New Roman" panose="02020603050405020304" pitchFamily="18" charset="0"/>
                <a:cs typeface="Times New Roman" panose="02020603050405020304" pitchFamily="18" charset="0"/>
              </a:rPr>
              <a:t>Bildirme ekleri: yer</a:t>
            </a:r>
            <a:r>
              <a:rPr lang="tr-TR" sz="2900" b="1" u="sng" dirty="0">
                <a:latin typeface="Times New Roman" panose="02020603050405020304" pitchFamily="18" charset="0"/>
                <a:cs typeface="Times New Roman" panose="02020603050405020304" pitchFamily="18" charset="0"/>
              </a:rPr>
              <a:t>ler</a:t>
            </a:r>
            <a:r>
              <a:rPr lang="tr-TR" sz="2900" dirty="0">
                <a:latin typeface="Times New Roman" panose="02020603050405020304" pitchFamily="18" charset="0"/>
                <a:cs typeface="Times New Roman" panose="02020603050405020304" pitchFamily="18" charset="0"/>
              </a:rPr>
              <a:t>dir, as</a:t>
            </a:r>
            <a:r>
              <a:rPr lang="tr-TR" sz="2900" b="1" u="sng" dirty="0">
                <a:latin typeface="Times New Roman" panose="02020603050405020304" pitchFamily="18" charset="0"/>
                <a:cs typeface="Times New Roman" panose="02020603050405020304" pitchFamily="18" charset="0"/>
              </a:rPr>
              <a:t>ker</a:t>
            </a:r>
            <a:r>
              <a:rPr lang="tr-TR" sz="2900" dirty="0">
                <a:latin typeface="Times New Roman" panose="02020603050405020304" pitchFamily="18" charset="0"/>
                <a:cs typeface="Times New Roman" panose="02020603050405020304" pitchFamily="18" charset="0"/>
              </a:rPr>
              <a:t>sin, </a:t>
            </a:r>
            <a:r>
              <a:rPr lang="tr-TR" sz="2900" b="1" u="sng" dirty="0">
                <a:latin typeface="Times New Roman" panose="02020603050405020304" pitchFamily="18" charset="0"/>
                <a:cs typeface="Times New Roman" panose="02020603050405020304" pitchFamily="18" charset="0"/>
              </a:rPr>
              <a:t>Tür</a:t>
            </a:r>
            <a:r>
              <a:rPr lang="tr-TR" sz="2900" dirty="0">
                <a:latin typeface="Times New Roman" panose="02020603050405020304" pitchFamily="18" charset="0"/>
                <a:cs typeface="Times New Roman" panose="02020603050405020304" pitchFamily="18" charset="0"/>
              </a:rPr>
              <a:t>küm.</a:t>
            </a:r>
          </a:p>
          <a:p>
            <a:pPr algn="just">
              <a:lnSpc>
                <a:spcPct val="170000"/>
              </a:lnSpc>
            </a:pPr>
            <a:r>
              <a:rPr lang="tr-TR" sz="2900" dirty="0">
                <a:latin typeface="Times New Roman" panose="02020603050405020304" pitchFamily="18" charset="0"/>
                <a:cs typeface="Times New Roman" panose="02020603050405020304" pitchFamily="18" charset="0"/>
              </a:rPr>
              <a:t>Fiil çekimlerinde kullanılan zamir kökenli 1. ve 2. şahıs ekleri (-im, -iz, -sin,          -siniz): ge</a:t>
            </a:r>
            <a:r>
              <a:rPr lang="tr-TR" sz="2900" b="1" u="sng" dirty="0">
                <a:latin typeface="Times New Roman" panose="02020603050405020304" pitchFamily="18" charset="0"/>
                <a:cs typeface="Times New Roman" panose="02020603050405020304" pitchFamily="18" charset="0"/>
              </a:rPr>
              <a:t>li</a:t>
            </a:r>
            <a:r>
              <a:rPr lang="tr-TR" sz="2900" dirty="0">
                <a:latin typeface="Times New Roman" panose="02020603050405020304" pitchFamily="18" charset="0"/>
                <a:cs typeface="Times New Roman" panose="02020603050405020304" pitchFamily="18" charset="0"/>
              </a:rPr>
              <a:t>rim, ge</a:t>
            </a:r>
            <a:r>
              <a:rPr lang="tr-TR" sz="2900" b="1" u="sng" dirty="0">
                <a:latin typeface="Times New Roman" panose="02020603050405020304" pitchFamily="18" charset="0"/>
                <a:cs typeface="Times New Roman" panose="02020603050405020304" pitchFamily="18" charset="0"/>
              </a:rPr>
              <a:t>lir</a:t>
            </a:r>
            <a:r>
              <a:rPr lang="tr-TR" sz="2900" dirty="0">
                <a:latin typeface="Times New Roman" panose="02020603050405020304" pitchFamily="18" charset="0"/>
                <a:cs typeface="Times New Roman" panose="02020603050405020304" pitchFamily="18" charset="0"/>
              </a:rPr>
              <a:t>sin, ba</a:t>
            </a:r>
            <a:r>
              <a:rPr lang="tr-TR" sz="2900" b="1" u="sng" dirty="0">
                <a:latin typeface="Times New Roman" panose="02020603050405020304" pitchFamily="18" charset="0"/>
                <a:cs typeface="Times New Roman" panose="02020603050405020304" pitchFamily="18" charset="0"/>
              </a:rPr>
              <a:t>ka</a:t>
            </a:r>
            <a:r>
              <a:rPr lang="tr-TR" sz="2900" dirty="0">
                <a:latin typeface="Times New Roman" panose="02020603050405020304" pitchFamily="18" charset="0"/>
                <a:cs typeface="Times New Roman" panose="02020603050405020304" pitchFamily="18" charset="0"/>
              </a:rPr>
              <a:t>rız.</a:t>
            </a:r>
          </a:p>
        </p:txBody>
      </p:sp>
    </p:spTree>
    <p:extLst>
      <p:ext uri="{BB962C8B-B14F-4D97-AF65-F5344CB8AC3E}">
        <p14:creationId xmlns:p14="http://schemas.microsoft.com/office/powerpoint/2010/main" val="41670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289451"/>
          </a:xfrm>
        </p:spPr>
        <p:txBody>
          <a:bodyPr>
            <a:normAutofit/>
          </a:bodyPr>
          <a:lstStyle/>
          <a:p>
            <a:pPr algn="just">
              <a:lnSpc>
                <a:spcPct val="150000"/>
              </a:lnSpc>
            </a:pPr>
            <a:r>
              <a:rPr lang="tr-TR" sz="2200" dirty="0">
                <a:latin typeface="Times New Roman" panose="02020603050405020304" pitchFamily="18" charset="0"/>
                <a:cs typeface="Times New Roman" panose="02020603050405020304" pitchFamily="18" charset="0"/>
              </a:rPr>
              <a:t>-mı/-mi soru eki: defter</a:t>
            </a:r>
            <a:r>
              <a:rPr lang="tr-TR" sz="2200" b="1" u="sng" dirty="0">
                <a:latin typeface="Times New Roman" panose="02020603050405020304" pitchFamily="18" charset="0"/>
                <a:cs typeface="Times New Roman" panose="02020603050405020304" pitchFamily="18" charset="0"/>
              </a:rPr>
              <a:t>ler</a:t>
            </a:r>
            <a:r>
              <a:rPr lang="tr-TR" sz="2200" dirty="0">
                <a:latin typeface="Times New Roman" panose="02020603050405020304" pitchFamily="18" charset="0"/>
                <a:cs typeface="Times New Roman" panose="02020603050405020304" pitchFamily="18" charset="0"/>
              </a:rPr>
              <a:t> mi? düşün</a:t>
            </a:r>
            <a:r>
              <a:rPr lang="tr-TR" sz="2200" b="1" u="sng" dirty="0">
                <a:latin typeface="Times New Roman" panose="02020603050405020304" pitchFamily="18" charset="0"/>
                <a:cs typeface="Times New Roman" panose="02020603050405020304" pitchFamily="18" charset="0"/>
              </a:rPr>
              <a:t>dün</a:t>
            </a:r>
            <a:r>
              <a:rPr lang="tr-TR" sz="2200" dirty="0">
                <a:latin typeface="Times New Roman" panose="02020603050405020304" pitchFamily="18" charset="0"/>
                <a:cs typeface="Times New Roman" panose="02020603050405020304" pitchFamily="18" charset="0"/>
              </a:rPr>
              <a:t> mü?</a:t>
            </a:r>
          </a:p>
          <a:p>
            <a:pPr algn="just">
              <a:lnSpc>
                <a:spcPct val="150000"/>
              </a:lnSpc>
            </a:pPr>
            <a:r>
              <a:rPr lang="tr-TR" sz="2200" dirty="0">
                <a:latin typeface="Times New Roman" panose="02020603050405020304" pitchFamily="18" charset="0"/>
                <a:cs typeface="Times New Roman" panose="02020603050405020304" pitchFamily="18" charset="0"/>
              </a:rPr>
              <a:t>+n ve +la/+le (&lt;ile), +</a:t>
            </a:r>
            <a:r>
              <a:rPr lang="tr-TR" sz="2200" dirty="0" err="1">
                <a:latin typeface="Times New Roman" panose="02020603050405020304" pitchFamily="18" charset="0"/>
                <a:cs typeface="Times New Roman" panose="02020603050405020304" pitchFamily="18" charset="0"/>
              </a:rPr>
              <a:t>layın</a:t>
            </a:r>
            <a:r>
              <a:rPr lang="tr-TR" sz="2200" dirty="0">
                <a:latin typeface="Times New Roman" panose="02020603050405020304" pitchFamily="18" charset="0"/>
                <a:cs typeface="Times New Roman" panose="02020603050405020304" pitchFamily="18" charset="0"/>
              </a:rPr>
              <a:t>/+leyin: </a:t>
            </a:r>
            <a:r>
              <a:rPr lang="tr-TR" sz="2200" b="1" u="sng" dirty="0">
                <a:latin typeface="Times New Roman" panose="02020603050405020304" pitchFamily="18" charset="0"/>
                <a:cs typeface="Times New Roman" panose="02020603050405020304" pitchFamily="18" charset="0"/>
              </a:rPr>
              <a:t>kı</a:t>
            </a:r>
            <a:r>
              <a:rPr lang="tr-TR" sz="2200" dirty="0">
                <a:latin typeface="Times New Roman" panose="02020603050405020304" pitchFamily="18" charset="0"/>
                <a:cs typeface="Times New Roman" panose="02020603050405020304" pitchFamily="18" charset="0"/>
              </a:rPr>
              <a:t>şın, an</a:t>
            </a:r>
            <a:r>
              <a:rPr lang="tr-TR" sz="2200" b="1" u="sng" dirty="0">
                <a:latin typeface="Times New Roman" panose="02020603050405020304" pitchFamily="18" charset="0"/>
                <a:cs typeface="Times New Roman" panose="02020603050405020304" pitchFamily="18" charset="0"/>
              </a:rPr>
              <a:t>nem</a:t>
            </a:r>
            <a:r>
              <a:rPr lang="tr-TR" sz="2200" dirty="0">
                <a:latin typeface="Times New Roman" panose="02020603050405020304" pitchFamily="18" charset="0"/>
                <a:cs typeface="Times New Roman" panose="02020603050405020304" pitchFamily="18" charset="0"/>
              </a:rPr>
              <a:t>le, sa</a:t>
            </a:r>
            <a:r>
              <a:rPr lang="tr-TR" sz="2200" b="1" u="sng" dirty="0">
                <a:latin typeface="Times New Roman" panose="02020603050405020304" pitchFamily="18" charset="0"/>
                <a:cs typeface="Times New Roman" panose="02020603050405020304" pitchFamily="18" charset="0"/>
              </a:rPr>
              <a:t>bah</a:t>
            </a:r>
            <a:r>
              <a:rPr lang="tr-TR" sz="2200" dirty="0">
                <a:latin typeface="Times New Roman" panose="02020603050405020304" pitchFamily="18" charset="0"/>
                <a:cs typeface="Times New Roman" panose="02020603050405020304" pitchFamily="18" charset="0"/>
              </a:rPr>
              <a:t>leyin.</a:t>
            </a:r>
          </a:p>
          <a:p>
            <a:pPr algn="just">
              <a:lnSpc>
                <a:spcPct val="150000"/>
              </a:lnSpc>
            </a:pPr>
            <a:r>
              <a:rPr lang="tr-TR" sz="2200" dirty="0">
                <a:latin typeface="Times New Roman" panose="02020603050405020304" pitchFamily="18" charset="0"/>
                <a:cs typeface="Times New Roman" panose="02020603050405020304" pitchFamily="18" charset="0"/>
              </a:rPr>
              <a:t>Ek fiilin ekleşmiş biçimleri –</a:t>
            </a:r>
            <a:r>
              <a:rPr lang="tr-TR" sz="2200" dirty="0" err="1">
                <a:latin typeface="Times New Roman" panose="02020603050405020304" pitchFamily="18" charset="0"/>
                <a:cs typeface="Times New Roman" panose="02020603050405020304" pitchFamily="18" charset="0"/>
              </a:rPr>
              <a:t>di</a:t>
            </a:r>
            <a:r>
              <a:rPr lang="tr-TR" sz="2200" dirty="0">
                <a:latin typeface="Times New Roman" panose="02020603050405020304" pitchFamily="18" charset="0"/>
                <a:cs typeface="Times New Roman" panose="02020603050405020304" pitchFamily="18" charset="0"/>
              </a:rPr>
              <a:t> (i-di), -</a:t>
            </a:r>
            <a:r>
              <a:rPr lang="tr-TR" sz="2200" dirty="0" err="1">
                <a:latin typeface="Times New Roman" panose="02020603050405020304" pitchFamily="18" charset="0"/>
                <a:cs typeface="Times New Roman" panose="02020603050405020304" pitchFamily="18" charset="0"/>
              </a:rPr>
              <a:t>miş</a:t>
            </a:r>
            <a:r>
              <a:rPr lang="tr-TR" sz="2200" dirty="0">
                <a:latin typeface="Times New Roman" panose="02020603050405020304" pitchFamily="18" charset="0"/>
                <a:cs typeface="Times New Roman" panose="02020603050405020304" pitchFamily="18" charset="0"/>
              </a:rPr>
              <a:t> (i-</a:t>
            </a:r>
            <a:r>
              <a:rPr lang="tr-TR" sz="2200" dirty="0" err="1">
                <a:latin typeface="Times New Roman" panose="02020603050405020304" pitchFamily="18" charset="0"/>
                <a:cs typeface="Times New Roman" panose="02020603050405020304" pitchFamily="18" charset="0"/>
              </a:rPr>
              <a:t>miş</a:t>
            </a:r>
            <a:r>
              <a:rPr lang="tr-TR" sz="2200" dirty="0">
                <a:latin typeface="Times New Roman" panose="02020603050405020304" pitchFamily="18" charset="0"/>
                <a:cs typeface="Times New Roman" panose="02020603050405020304" pitchFamily="18" charset="0"/>
              </a:rPr>
              <a:t>), -se (i-se), -</a:t>
            </a:r>
            <a:r>
              <a:rPr lang="tr-TR" sz="2200" dirty="0" err="1">
                <a:latin typeface="Times New Roman" panose="02020603050405020304" pitchFamily="18" charset="0"/>
                <a:cs typeface="Times New Roman" panose="02020603050405020304" pitchFamily="18" charset="0"/>
              </a:rPr>
              <a:t>ken</a:t>
            </a:r>
            <a:r>
              <a:rPr lang="tr-TR" sz="2200" dirty="0">
                <a:latin typeface="Times New Roman" panose="02020603050405020304" pitchFamily="18" charset="0"/>
                <a:cs typeface="Times New Roman" panose="02020603050405020304" pitchFamily="18" charset="0"/>
              </a:rPr>
              <a:t> (i-</a:t>
            </a:r>
            <a:r>
              <a:rPr lang="tr-TR" sz="2200" dirty="0" err="1">
                <a:latin typeface="Times New Roman" panose="02020603050405020304" pitchFamily="18" charset="0"/>
                <a:cs typeface="Times New Roman" panose="02020603050405020304" pitchFamily="18" charset="0"/>
              </a:rPr>
              <a:t>ken</a:t>
            </a:r>
            <a:r>
              <a:rPr lang="tr-TR" sz="2200" dirty="0">
                <a:latin typeface="Times New Roman" panose="02020603050405020304" pitchFamily="18" charset="0"/>
                <a:cs typeface="Times New Roman" panose="02020603050405020304" pitchFamily="18" charset="0"/>
              </a:rPr>
              <a:t>): gü</a:t>
            </a:r>
            <a:r>
              <a:rPr lang="tr-TR" sz="2200" b="1" u="sng" dirty="0">
                <a:latin typeface="Times New Roman" panose="02020603050405020304" pitchFamily="18" charset="0"/>
                <a:cs typeface="Times New Roman" panose="02020603050405020304" pitchFamily="18" charset="0"/>
              </a:rPr>
              <a:t>zel</a:t>
            </a:r>
            <a:r>
              <a:rPr lang="tr-TR" sz="2200" dirty="0">
                <a:latin typeface="Times New Roman" panose="02020603050405020304" pitchFamily="18" charset="0"/>
                <a:cs typeface="Times New Roman" panose="02020603050405020304" pitchFamily="18" charset="0"/>
              </a:rPr>
              <a:t>di, ge</a:t>
            </a:r>
            <a:r>
              <a:rPr lang="tr-TR" sz="2200" b="1" u="sng" dirty="0">
                <a:latin typeface="Times New Roman" panose="02020603050405020304" pitchFamily="18" charset="0"/>
                <a:cs typeface="Times New Roman" panose="02020603050405020304" pitchFamily="18" charset="0"/>
              </a:rPr>
              <a:t>lir</a:t>
            </a:r>
            <a:r>
              <a:rPr lang="tr-TR" sz="2200" dirty="0">
                <a:latin typeface="Times New Roman" panose="02020603050405020304" pitchFamily="18" charset="0"/>
                <a:cs typeface="Times New Roman" panose="02020603050405020304" pitchFamily="18" charset="0"/>
              </a:rPr>
              <a:t>ken, git</a:t>
            </a:r>
            <a:r>
              <a:rPr lang="tr-TR" sz="2200" b="1" u="sng" dirty="0">
                <a:latin typeface="Times New Roman" panose="02020603050405020304" pitchFamily="18" charset="0"/>
                <a:cs typeface="Times New Roman" panose="02020603050405020304" pitchFamily="18" charset="0"/>
              </a:rPr>
              <a:t>miş</a:t>
            </a:r>
            <a:r>
              <a:rPr lang="tr-TR" sz="2200" dirty="0">
                <a:latin typeface="Times New Roman" panose="02020603050405020304" pitchFamily="18" charset="0"/>
                <a:cs typeface="Times New Roman" panose="02020603050405020304" pitchFamily="18" charset="0"/>
              </a:rPr>
              <a:t>se.</a:t>
            </a:r>
          </a:p>
          <a:p>
            <a:pPr algn="just">
              <a:lnSpc>
                <a:spcPct val="150000"/>
              </a:lnSpc>
            </a:pP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ca</a:t>
            </a:r>
            <a:r>
              <a:rPr lang="tr-TR" sz="2200" dirty="0">
                <a:latin typeface="Times New Roman" panose="02020603050405020304" pitchFamily="18" charset="0"/>
                <a:cs typeface="Times New Roman" panose="02020603050405020304" pitchFamily="18" charset="0"/>
              </a:rPr>
              <a:t>/+ce eki zarf göreviyle kullanılırsa </a:t>
            </a:r>
            <a:r>
              <a:rPr lang="tr-TR" sz="2200" dirty="0" err="1">
                <a:latin typeface="Times New Roman" panose="02020603050405020304" pitchFamily="18" charset="0"/>
                <a:cs typeface="Times New Roman" panose="02020603050405020304" pitchFamily="18" charset="0"/>
              </a:rPr>
              <a:t>vurgusuzdur</a:t>
            </a:r>
            <a:r>
              <a:rPr lang="tr-TR" sz="2200" dirty="0">
                <a:latin typeface="Times New Roman" panose="02020603050405020304" pitchFamily="18" charset="0"/>
                <a:cs typeface="Times New Roman" panose="02020603050405020304" pitchFamily="18" charset="0"/>
              </a:rPr>
              <a:t>: kar</a:t>
            </a:r>
            <a:r>
              <a:rPr lang="tr-TR" sz="2200" b="1" u="sng" dirty="0">
                <a:latin typeface="Times New Roman" panose="02020603050405020304" pitchFamily="18" charset="0"/>
                <a:cs typeface="Times New Roman" panose="02020603050405020304" pitchFamily="18" charset="0"/>
              </a:rPr>
              <a:t>deş</a:t>
            </a:r>
            <a:r>
              <a:rPr lang="tr-TR" sz="2200" dirty="0">
                <a:latin typeface="Times New Roman" panose="02020603050405020304" pitchFamily="18" charset="0"/>
                <a:cs typeface="Times New Roman" panose="02020603050405020304" pitchFamily="18" charset="0"/>
              </a:rPr>
              <a:t>çe, </a:t>
            </a:r>
            <a:r>
              <a:rPr lang="tr-TR" sz="2200" b="1" u="sng" dirty="0">
                <a:latin typeface="Times New Roman" panose="02020603050405020304" pitchFamily="18" charset="0"/>
                <a:cs typeface="Times New Roman" panose="02020603050405020304" pitchFamily="18" charset="0"/>
              </a:rPr>
              <a:t>ben</a:t>
            </a:r>
            <a:r>
              <a:rPr lang="tr-TR" sz="2200" dirty="0">
                <a:latin typeface="Times New Roman" panose="02020603050405020304" pitchFamily="18" charset="0"/>
                <a:cs typeface="Times New Roman" panose="02020603050405020304" pitchFamily="18" charset="0"/>
              </a:rPr>
              <a:t>ce vb. Fakat sıfat görevinde kullanılırsa vurguyu üzerine alır: kesme</a:t>
            </a:r>
            <a:r>
              <a:rPr lang="tr-TR" sz="2200" b="1" u="sng" dirty="0">
                <a:latin typeface="Times New Roman" panose="02020603050405020304" pitchFamily="18" charset="0"/>
                <a:cs typeface="Times New Roman" panose="02020603050405020304" pitchFamily="18" charset="0"/>
              </a:rPr>
              <a:t>ce</a:t>
            </a:r>
            <a:r>
              <a:rPr lang="tr-TR" sz="2200" dirty="0">
                <a:latin typeface="Times New Roman" panose="02020603050405020304" pitchFamily="18" charset="0"/>
                <a:cs typeface="Times New Roman" panose="02020603050405020304" pitchFamily="18" charset="0"/>
              </a:rPr>
              <a:t> (karpuz). +CA eki çekim eki olarak </a:t>
            </a:r>
            <a:r>
              <a:rPr lang="tr-TR" sz="2200" dirty="0" err="1">
                <a:latin typeface="Times New Roman" panose="02020603050405020304" pitchFamily="18" charset="0"/>
                <a:cs typeface="Times New Roman" panose="02020603050405020304" pitchFamily="18" charset="0"/>
              </a:rPr>
              <a:t>vurgusuzdur</a:t>
            </a:r>
            <a:r>
              <a:rPr lang="tr-TR" sz="2200" dirty="0">
                <a:latin typeface="Times New Roman" panose="02020603050405020304" pitchFamily="18" charset="0"/>
                <a:cs typeface="Times New Roman" panose="02020603050405020304" pitchFamily="18" charset="0"/>
              </a:rPr>
              <a:t>, yapım eki olarak genellikle vurguludur. Dil isimlerinde kullanılan +CA eki de vurguyu üzerine almaz: </a:t>
            </a:r>
            <a:r>
              <a:rPr lang="tr-TR" sz="2200" b="1" u="sng" dirty="0">
                <a:latin typeface="Times New Roman" panose="02020603050405020304" pitchFamily="18" charset="0"/>
                <a:cs typeface="Times New Roman" panose="02020603050405020304" pitchFamily="18" charset="0"/>
              </a:rPr>
              <a:t>Türk</a:t>
            </a:r>
            <a:r>
              <a:rPr lang="tr-TR" sz="2200" dirty="0">
                <a:latin typeface="Times New Roman" panose="02020603050405020304" pitchFamily="18" charset="0"/>
                <a:cs typeface="Times New Roman" panose="02020603050405020304" pitchFamily="18" charset="0"/>
              </a:rPr>
              <a:t>çe, A</a:t>
            </a:r>
            <a:r>
              <a:rPr lang="tr-TR" sz="2200" b="1" u="sng" dirty="0">
                <a:latin typeface="Times New Roman" panose="02020603050405020304" pitchFamily="18" charset="0"/>
                <a:cs typeface="Times New Roman" panose="02020603050405020304" pitchFamily="18" charset="0"/>
              </a:rPr>
              <a:t>rap</a:t>
            </a:r>
            <a:r>
              <a:rPr lang="tr-TR" sz="2200" dirty="0">
                <a:latin typeface="Times New Roman" panose="02020603050405020304" pitchFamily="18" charset="0"/>
                <a:cs typeface="Times New Roman" panose="02020603050405020304" pitchFamily="18" charset="0"/>
              </a:rPr>
              <a:t>ça, Al</a:t>
            </a:r>
            <a:r>
              <a:rPr lang="tr-TR" sz="2200" b="1" u="sng" dirty="0">
                <a:latin typeface="Times New Roman" panose="02020603050405020304" pitchFamily="18" charset="0"/>
                <a:cs typeface="Times New Roman" panose="02020603050405020304" pitchFamily="18" charset="0"/>
              </a:rPr>
              <a:t>man</a:t>
            </a:r>
            <a:r>
              <a:rPr lang="tr-TR" sz="2200" dirty="0">
                <a:latin typeface="Times New Roman" panose="02020603050405020304" pitchFamily="18" charset="0"/>
                <a:cs typeface="Times New Roman" panose="02020603050405020304" pitchFamily="18" charset="0"/>
              </a:rPr>
              <a:t>ca.</a:t>
            </a:r>
          </a:p>
        </p:txBody>
      </p:sp>
    </p:spTree>
    <p:extLst>
      <p:ext uri="{BB962C8B-B14F-4D97-AF65-F5344CB8AC3E}">
        <p14:creationId xmlns:p14="http://schemas.microsoft.com/office/powerpoint/2010/main" val="3002364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052736"/>
            <a:ext cx="8229600" cy="5073427"/>
          </a:xfrm>
        </p:spPr>
        <p:txBody>
          <a:bodyPr>
            <a:normAutofit/>
          </a:bodyPr>
          <a:lstStyle/>
          <a:p>
            <a:pPr algn="just">
              <a:lnSpc>
                <a:spcPct val="150000"/>
              </a:lnSpc>
            </a:pP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ken</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madan</a:t>
            </a: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meden</a:t>
            </a:r>
            <a:r>
              <a:rPr lang="tr-TR" sz="2200" dirty="0">
                <a:latin typeface="Times New Roman" panose="02020603050405020304" pitchFamily="18" charset="0"/>
                <a:cs typeface="Times New Roman" panose="02020603050405020304" pitchFamily="18" charset="0"/>
              </a:rPr>
              <a:t> gibi bazı zarf-fiil ekleri de </a:t>
            </a:r>
            <a:r>
              <a:rPr lang="tr-TR" sz="2200" dirty="0" err="1">
                <a:latin typeface="Times New Roman" panose="02020603050405020304" pitchFamily="18" charset="0"/>
                <a:cs typeface="Times New Roman" panose="02020603050405020304" pitchFamily="18" charset="0"/>
              </a:rPr>
              <a:t>vurgusuzdur</a:t>
            </a:r>
            <a:r>
              <a:rPr lang="tr-TR" sz="2200" dirty="0">
                <a:latin typeface="Times New Roman" panose="02020603050405020304" pitchFamily="18" charset="0"/>
                <a:cs typeface="Times New Roman" panose="02020603050405020304" pitchFamily="18" charset="0"/>
              </a:rPr>
              <a:t>: </a:t>
            </a:r>
            <a:r>
              <a:rPr lang="tr-TR" sz="2200" b="1" u="sng" dirty="0">
                <a:latin typeface="Times New Roman" panose="02020603050405020304" pitchFamily="18" charset="0"/>
                <a:cs typeface="Times New Roman" panose="02020603050405020304" pitchFamily="18" charset="0"/>
              </a:rPr>
              <a:t>al</a:t>
            </a:r>
            <a:r>
              <a:rPr lang="tr-TR" sz="2200" dirty="0">
                <a:latin typeface="Times New Roman" panose="02020603050405020304" pitchFamily="18" charset="0"/>
                <a:cs typeface="Times New Roman" panose="02020603050405020304" pitchFamily="18" charset="0"/>
              </a:rPr>
              <a:t>madan, baş</a:t>
            </a:r>
            <a:r>
              <a:rPr lang="tr-TR" sz="2200" b="1" u="sng" dirty="0">
                <a:latin typeface="Times New Roman" panose="02020603050405020304" pitchFamily="18" charset="0"/>
                <a:cs typeface="Times New Roman" panose="02020603050405020304" pitchFamily="18" charset="0"/>
              </a:rPr>
              <a:t>lar</a:t>
            </a:r>
            <a:r>
              <a:rPr lang="tr-TR" sz="2200" dirty="0">
                <a:latin typeface="Times New Roman" panose="02020603050405020304" pitchFamily="18" charset="0"/>
                <a:cs typeface="Times New Roman" panose="02020603050405020304" pitchFamily="18" charset="0"/>
              </a:rPr>
              <a:t>ken, gö</a:t>
            </a:r>
            <a:r>
              <a:rPr lang="tr-TR" sz="2200" b="1" u="sng" dirty="0">
                <a:latin typeface="Times New Roman" panose="02020603050405020304" pitchFamily="18" charset="0"/>
                <a:cs typeface="Times New Roman" panose="02020603050405020304" pitchFamily="18" charset="0"/>
              </a:rPr>
              <a:t>rün</a:t>
            </a:r>
            <a:r>
              <a:rPr lang="tr-TR" sz="2200" dirty="0">
                <a:latin typeface="Times New Roman" panose="02020603050405020304" pitchFamily="18" charset="0"/>
                <a:cs typeface="Times New Roman" panose="02020603050405020304" pitchFamily="18" charset="0"/>
              </a:rPr>
              <a:t>meden.</a:t>
            </a:r>
          </a:p>
          <a:p>
            <a:pPr algn="just">
              <a:lnSpc>
                <a:spcPct val="150000"/>
              </a:lnSpc>
            </a:pP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IncA</a:t>
            </a: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UncA</a:t>
            </a:r>
            <a:r>
              <a:rPr lang="tr-TR" sz="2200" dirty="0">
                <a:latin typeface="Times New Roman" panose="02020603050405020304" pitchFamily="18" charset="0"/>
                <a:cs typeface="Times New Roman" panose="02020603050405020304" pitchFamily="18" charset="0"/>
              </a:rPr>
              <a:t>, ve –</a:t>
            </a:r>
            <a:r>
              <a:rPr lang="tr-TR" sz="2200" dirty="0" err="1">
                <a:latin typeface="Times New Roman" panose="02020603050405020304" pitchFamily="18" charset="0"/>
                <a:cs typeface="Times New Roman" panose="02020603050405020304" pitchFamily="18" charset="0"/>
              </a:rPr>
              <a:t>DIkCA</a:t>
            </a: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DUkCA</a:t>
            </a:r>
            <a:r>
              <a:rPr lang="tr-TR" sz="2200" dirty="0">
                <a:latin typeface="Times New Roman" panose="02020603050405020304" pitchFamily="18" charset="0"/>
                <a:cs typeface="Times New Roman" panose="02020603050405020304" pitchFamily="18" charset="0"/>
              </a:rPr>
              <a:t> zarf-fiil eklerinde vurgu son hecede değildir: git</a:t>
            </a:r>
            <a:r>
              <a:rPr lang="tr-TR" sz="2200" b="1" u="sng" dirty="0">
                <a:latin typeface="Times New Roman" panose="02020603050405020304" pitchFamily="18" charset="0"/>
                <a:cs typeface="Times New Roman" panose="02020603050405020304" pitchFamily="18" charset="0"/>
              </a:rPr>
              <a:t>tik</a:t>
            </a:r>
            <a:r>
              <a:rPr lang="tr-TR" sz="2200" dirty="0">
                <a:latin typeface="Times New Roman" panose="02020603050405020304" pitchFamily="18" charset="0"/>
                <a:cs typeface="Times New Roman" panose="02020603050405020304" pitchFamily="18" charset="0"/>
              </a:rPr>
              <a:t>çe, gö</a:t>
            </a:r>
            <a:r>
              <a:rPr lang="tr-TR" sz="2200" b="1" u="sng" dirty="0">
                <a:latin typeface="Times New Roman" panose="02020603050405020304" pitchFamily="18" charset="0"/>
                <a:cs typeface="Times New Roman" panose="02020603050405020304" pitchFamily="18" charset="0"/>
              </a:rPr>
              <a:t>rün</a:t>
            </a:r>
            <a:r>
              <a:rPr lang="tr-TR" sz="2200" dirty="0">
                <a:latin typeface="Times New Roman" panose="02020603050405020304" pitchFamily="18" charset="0"/>
                <a:cs typeface="Times New Roman" panose="02020603050405020304" pitchFamily="18" charset="0"/>
              </a:rPr>
              <a:t>ce, ba</a:t>
            </a:r>
            <a:r>
              <a:rPr lang="tr-TR" sz="2200" b="1" u="sng" dirty="0">
                <a:latin typeface="Times New Roman" panose="02020603050405020304" pitchFamily="18" charset="0"/>
                <a:cs typeface="Times New Roman" panose="02020603050405020304" pitchFamily="18" charset="0"/>
              </a:rPr>
              <a:t>kın</a:t>
            </a:r>
            <a:r>
              <a:rPr lang="tr-TR" sz="2200" dirty="0">
                <a:latin typeface="Times New Roman" panose="02020603050405020304" pitchFamily="18" charset="0"/>
                <a:cs typeface="Times New Roman" panose="02020603050405020304" pitchFamily="18" charset="0"/>
              </a:rPr>
              <a:t>ca, oku</a:t>
            </a:r>
            <a:r>
              <a:rPr lang="tr-TR" sz="2200" b="1" u="sng" dirty="0">
                <a:latin typeface="Times New Roman" panose="02020603050405020304" pitchFamily="18" charset="0"/>
                <a:cs typeface="Times New Roman" panose="02020603050405020304" pitchFamily="18" charset="0"/>
              </a:rPr>
              <a:t>duk</a:t>
            </a:r>
            <a:r>
              <a:rPr lang="tr-TR" sz="2200" dirty="0">
                <a:latin typeface="Times New Roman" panose="02020603050405020304" pitchFamily="18" charset="0"/>
                <a:cs typeface="Times New Roman" panose="02020603050405020304" pitchFamily="18" charset="0"/>
              </a:rPr>
              <a:t>ça.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Dilin yapısıyla doğrudan ilgili olan vurgu, yanlış hecede yapılırsa anlam karışıklığı ortaya çıkar. </a:t>
            </a:r>
            <a:r>
              <a:rPr lang="tr-TR" sz="2200" i="1" dirty="0">
                <a:latin typeface="Times New Roman" panose="02020603050405020304" pitchFamily="18" charset="0"/>
                <a:cs typeface="Times New Roman" panose="02020603050405020304" pitchFamily="18" charset="0"/>
              </a:rPr>
              <a:t>Yalnız</a:t>
            </a:r>
            <a:r>
              <a:rPr lang="tr-TR" sz="2200" dirty="0">
                <a:latin typeface="Times New Roman" panose="02020603050405020304" pitchFamily="18" charset="0"/>
                <a:cs typeface="Times New Roman" panose="02020603050405020304" pitchFamily="18" charset="0"/>
              </a:rPr>
              <a:t> kelimesinin </a:t>
            </a:r>
            <a:r>
              <a:rPr lang="tr-TR" sz="2200" i="1" dirty="0" err="1">
                <a:latin typeface="Times New Roman" panose="02020603050405020304" pitchFamily="18" charset="0"/>
                <a:cs typeface="Times New Roman" panose="02020603050405020304" pitchFamily="18" charset="0"/>
              </a:rPr>
              <a:t>yanlız</a:t>
            </a:r>
            <a:r>
              <a:rPr lang="tr-TR" sz="2200" dirty="0">
                <a:latin typeface="Times New Roman" panose="02020603050405020304" pitchFamily="18" charset="0"/>
                <a:cs typeface="Times New Roman" panose="02020603050405020304" pitchFamily="18" charset="0"/>
              </a:rPr>
              <a:t> şeklinde söylenmesi nasıl  bir dil yanlışıysa, mesela okuyan kelimesinin ilk hecesinin vurgulu söylenmesi se aynı derecede önemli bir dil yanlışıdır. </a:t>
            </a:r>
          </a:p>
        </p:txBody>
      </p:sp>
    </p:spTree>
    <p:extLst>
      <p:ext uri="{BB962C8B-B14F-4D97-AF65-F5344CB8AC3E}">
        <p14:creationId xmlns:p14="http://schemas.microsoft.com/office/powerpoint/2010/main" val="157535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548680"/>
            <a:ext cx="8229600" cy="5760640"/>
          </a:xfrm>
        </p:spPr>
        <p:txBody>
          <a:bodyPr>
            <a:normAutofit fontScale="62500" lnSpcReduction="20000"/>
          </a:bodyPr>
          <a:lstStyle/>
          <a:p>
            <a:pPr marL="0" indent="0" algn="just">
              <a:lnSpc>
                <a:spcPct val="170000"/>
              </a:lnSpc>
              <a:buNone/>
            </a:pPr>
            <a:r>
              <a:rPr lang="tr-TR" sz="3500" dirty="0">
                <a:latin typeface="Times New Roman" panose="02020603050405020304" pitchFamily="18" charset="0"/>
                <a:cs typeface="Times New Roman" panose="02020603050405020304" pitchFamily="18" charset="0"/>
              </a:rPr>
              <a:t>Aşağıda farklı heceleri vurgulu okunan kelimelerin anlamlarının değiştiğini görmekteyiz:</a:t>
            </a:r>
          </a:p>
          <a:p>
            <a:pPr marL="0" indent="0" algn="just">
              <a:lnSpc>
                <a:spcPct val="170000"/>
              </a:lnSpc>
              <a:buNone/>
            </a:pPr>
            <a:r>
              <a:rPr lang="tr-TR" dirty="0">
                <a:latin typeface="Times New Roman" panose="02020603050405020304" pitchFamily="18" charset="0"/>
                <a:cs typeface="Times New Roman" panose="02020603050405020304" pitchFamily="18" charset="0"/>
              </a:rPr>
              <a:t>be</a:t>
            </a:r>
            <a:r>
              <a:rPr lang="tr-TR" b="1" u="sng" dirty="0">
                <a:latin typeface="Times New Roman" panose="02020603050405020304" pitchFamily="18" charset="0"/>
                <a:cs typeface="Times New Roman" panose="02020603050405020304" pitchFamily="18" charset="0"/>
              </a:rPr>
              <a:t>bek</a:t>
            </a:r>
            <a:r>
              <a:rPr lang="tr-TR" dirty="0">
                <a:latin typeface="Times New Roman" panose="02020603050405020304" pitchFamily="18" charset="0"/>
                <a:cs typeface="Times New Roman" panose="02020603050405020304" pitchFamily="18" charset="0"/>
              </a:rPr>
              <a:t>: küçük çocuk			</a:t>
            </a:r>
            <a:r>
              <a:rPr lang="tr-TR" b="1" u="sng" dirty="0">
                <a:latin typeface="Times New Roman" panose="02020603050405020304" pitchFamily="18" charset="0"/>
                <a:cs typeface="Times New Roman" panose="02020603050405020304" pitchFamily="18" charset="0"/>
              </a:rPr>
              <a:t>Be</a:t>
            </a:r>
            <a:r>
              <a:rPr lang="tr-TR" dirty="0">
                <a:latin typeface="Times New Roman" panose="02020603050405020304" pitchFamily="18" charset="0"/>
                <a:cs typeface="Times New Roman" panose="02020603050405020304" pitchFamily="18" charset="0"/>
              </a:rPr>
              <a:t>bek: İstanbul’da bir semt</a:t>
            </a:r>
          </a:p>
          <a:p>
            <a:pPr marL="0" indent="0" algn="just">
              <a:lnSpc>
                <a:spcPct val="170000"/>
              </a:lnSpc>
              <a:buNone/>
            </a:pPr>
            <a:r>
              <a:rPr lang="tr-TR" dirty="0">
                <a:latin typeface="Times New Roman" panose="02020603050405020304" pitchFamily="18" charset="0"/>
                <a:cs typeface="Times New Roman" panose="02020603050405020304" pitchFamily="18" charset="0"/>
              </a:rPr>
              <a:t>kurtu</a:t>
            </a:r>
            <a:r>
              <a:rPr lang="tr-TR" b="1" u="sng" dirty="0">
                <a:latin typeface="Times New Roman" panose="02020603050405020304" pitchFamily="18" charset="0"/>
                <a:cs typeface="Times New Roman" panose="02020603050405020304" pitchFamily="18" charset="0"/>
              </a:rPr>
              <a:t>luş</a:t>
            </a:r>
            <a:r>
              <a:rPr lang="tr-TR" dirty="0">
                <a:latin typeface="Times New Roman" panose="02020603050405020304" pitchFamily="18" charset="0"/>
                <a:cs typeface="Times New Roman" panose="02020603050405020304" pitchFamily="18" charset="0"/>
              </a:rPr>
              <a:t>: kurtulma, istiklâl			</a:t>
            </a:r>
            <a:r>
              <a:rPr lang="tr-TR" b="1" u="sng" dirty="0">
                <a:latin typeface="Times New Roman" panose="02020603050405020304" pitchFamily="18" charset="0"/>
                <a:cs typeface="Times New Roman" panose="02020603050405020304" pitchFamily="18" charset="0"/>
              </a:rPr>
              <a:t>Kur</a:t>
            </a:r>
            <a:r>
              <a:rPr lang="tr-TR" dirty="0">
                <a:latin typeface="Times New Roman" panose="02020603050405020304" pitchFamily="18" charset="0"/>
                <a:cs typeface="Times New Roman" panose="02020603050405020304" pitchFamily="18" charset="0"/>
              </a:rPr>
              <a:t>tuluş: Ankara’da bir semt</a:t>
            </a:r>
          </a:p>
          <a:p>
            <a:pPr marL="0" indent="0" algn="just">
              <a:lnSpc>
                <a:spcPct val="170000"/>
              </a:lnSpc>
              <a:buNone/>
            </a:pPr>
            <a:r>
              <a:rPr lang="tr-TR" dirty="0">
                <a:latin typeface="Times New Roman" panose="02020603050405020304" pitchFamily="18" charset="0"/>
                <a:cs typeface="Times New Roman" panose="02020603050405020304" pitchFamily="18" charset="0"/>
              </a:rPr>
              <a:t>kar</a:t>
            </a:r>
            <a:r>
              <a:rPr lang="tr-TR" b="1" u="sng" dirty="0">
                <a:latin typeface="Times New Roman" panose="02020603050405020304" pitchFamily="18" charset="0"/>
                <a:cs typeface="Times New Roman" panose="02020603050405020304" pitchFamily="18" charset="0"/>
              </a:rPr>
              <a:t>tal</a:t>
            </a:r>
            <a:r>
              <a:rPr lang="tr-TR" dirty="0">
                <a:latin typeface="Times New Roman" panose="02020603050405020304" pitchFamily="18" charset="0"/>
                <a:cs typeface="Times New Roman" panose="02020603050405020304" pitchFamily="18" charset="0"/>
              </a:rPr>
              <a:t>: bir kuş				</a:t>
            </a:r>
            <a:r>
              <a:rPr lang="tr-TR" b="1" u="sng" dirty="0">
                <a:latin typeface="Times New Roman" panose="02020603050405020304" pitchFamily="18" charset="0"/>
                <a:cs typeface="Times New Roman" panose="02020603050405020304" pitchFamily="18" charset="0"/>
              </a:rPr>
              <a:t>Kar</a:t>
            </a:r>
            <a:r>
              <a:rPr lang="tr-TR" dirty="0">
                <a:latin typeface="Times New Roman" panose="02020603050405020304" pitchFamily="18" charset="0"/>
                <a:cs typeface="Times New Roman" panose="02020603050405020304" pitchFamily="18" charset="0"/>
              </a:rPr>
              <a:t>tal: İstanbul’da bir semt</a:t>
            </a:r>
          </a:p>
          <a:p>
            <a:pPr marL="0" indent="0" algn="just">
              <a:lnSpc>
                <a:spcPct val="170000"/>
              </a:lnSpc>
              <a:buNone/>
            </a:pPr>
            <a:r>
              <a:rPr lang="tr-TR" dirty="0">
                <a:latin typeface="Times New Roman" panose="02020603050405020304" pitchFamily="18" charset="0"/>
                <a:cs typeface="Times New Roman" panose="02020603050405020304" pitchFamily="18" charset="0"/>
              </a:rPr>
              <a:t>ba</a:t>
            </a:r>
            <a:r>
              <a:rPr lang="tr-TR" b="1" u="sng" dirty="0">
                <a:latin typeface="Times New Roman" panose="02020603050405020304" pitchFamily="18" charset="0"/>
                <a:cs typeface="Times New Roman" panose="02020603050405020304" pitchFamily="18" charset="0"/>
              </a:rPr>
              <a:t>yat</a:t>
            </a:r>
            <a:r>
              <a:rPr lang="tr-TR" dirty="0">
                <a:latin typeface="Times New Roman" panose="02020603050405020304" pitchFamily="18" charset="0"/>
                <a:cs typeface="Times New Roman" panose="02020603050405020304" pitchFamily="18" charset="0"/>
              </a:rPr>
              <a:t>: taze olmayan			</a:t>
            </a:r>
            <a:r>
              <a:rPr lang="tr-TR" b="1" u="sng" dirty="0">
                <a:latin typeface="Times New Roman" panose="02020603050405020304" pitchFamily="18" charset="0"/>
                <a:cs typeface="Times New Roman" panose="02020603050405020304" pitchFamily="18" charset="0"/>
              </a:rPr>
              <a:t>Ba</a:t>
            </a:r>
            <a:r>
              <a:rPr lang="tr-TR" dirty="0">
                <a:latin typeface="Times New Roman" panose="02020603050405020304" pitchFamily="18" charset="0"/>
                <a:cs typeface="Times New Roman" panose="02020603050405020304" pitchFamily="18" charset="0"/>
              </a:rPr>
              <a:t>yat: Oğuzların bir boyu</a:t>
            </a:r>
          </a:p>
          <a:p>
            <a:pPr marL="0" indent="0" algn="just">
              <a:lnSpc>
                <a:spcPct val="170000"/>
              </a:lnSpc>
              <a:buNone/>
            </a:pPr>
            <a:r>
              <a:rPr lang="tr-TR" dirty="0">
                <a:latin typeface="Times New Roman" panose="02020603050405020304" pitchFamily="18" charset="0"/>
                <a:cs typeface="Times New Roman" panose="02020603050405020304" pitchFamily="18" charset="0"/>
              </a:rPr>
              <a:t>gar</a:t>
            </a:r>
            <a:r>
              <a:rPr lang="tr-TR" b="1" u="sng" dirty="0">
                <a:latin typeface="Times New Roman" panose="02020603050405020304" pitchFamily="18" charset="0"/>
                <a:cs typeface="Times New Roman" panose="02020603050405020304" pitchFamily="18" charset="0"/>
              </a:rPr>
              <a:t>son</a:t>
            </a:r>
            <a:r>
              <a:rPr lang="tr-TR" dirty="0">
                <a:latin typeface="Times New Roman" panose="02020603050405020304" pitchFamily="18" charset="0"/>
                <a:cs typeface="Times New Roman" panose="02020603050405020304" pitchFamily="18" charset="0"/>
              </a:rPr>
              <a:t>: isim				</a:t>
            </a:r>
            <a:r>
              <a:rPr lang="tr-TR" b="1" u="sng" dirty="0">
                <a:latin typeface="Times New Roman" panose="02020603050405020304" pitchFamily="18" charset="0"/>
                <a:cs typeface="Times New Roman" panose="02020603050405020304" pitchFamily="18" charset="0"/>
              </a:rPr>
              <a:t>Gar</a:t>
            </a:r>
            <a:r>
              <a:rPr lang="tr-TR" dirty="0">
                <a:latin typeface="Times New Roman" panose="02020603050405020304" pitchFamily="18" charset="0"/>
                <a:cs typeface="Times New Roman" panose="02020603050405020304" pitchFamily="18" charset="0"/>
              </a:rPr>
              <a:t>son!: Hitap, ünlem</a:t>
            </a:r>
          </a:p>
          <a:p>
            <a:pPr marL="0" indent="0" algn="just">
              <a:lnSpc>
                <a:spcPct val="170000"/>
              </a:lnSpc>
              <a:buNone/>
            </a:pPr>
            <a:r>
              <a:rPr lang="tr-TR" dirty="0">
                <a:latin typeface="Times New Roman" panose="02020603050405020304" pitchFamily="18" charset="0"/>
                <a:cs typeface="Times New Roman" panose="02020603050405020304" pitchFamily="18" charset="0"/>
              </a:rPr>
              <a:t>yal</a:t>
            </a:r>
            <a:r>
              <a:rPr lang="tr-TR" b="1" u="sng" dirty="0">
                <a:latin typeface="Times New Roman" panose="02020603050405020304" pitchFamily="18" charset="0"/>
                <a:cs typeface="Times New Roman" panose="02020603050405020304" pitchFamily="18" charset="0"/>
              </a:rPr>
              <a:t>nız</a:t>
            </a:r>
            <a:r>
              <a:rPr lang="tr-TR" dirty="0">
                <a:latin typeface="Times New Roman" panose="02020603050405020304" pitchFamily="18" charset="0"/>
                <a:cs typeface="Times New Roman" panose="02020603050405020304" pitchFamily="18" charset="0"/>
              </a:rPr>
              <a:t>: sıfat veya zarf			</a:t>
            </a:r>
            <a:r>
              <a:rPr lang="tr-TR" b="1" u="sng" dirty="0">
                <a:latin typeface="Times New Roman" panose="02020603050405020304" pitchFamily="18" charset="0"/>
                <a:cs typeface="Times New Roman" panose="02020603050405020304" pitchFamily="18" charset="0"/>
              </a:rPr>
              <a:t>yal</a:t>
            </a:r>
            <a:r>
              <a:rPr lang="tr-TR" dirty="0">
                <a:latin typeface="Times New Roman" panose="02020603050405020304" pitchFamily="18" charset="0"/>
                <a:cs typeface="Times New Roman" panose="02020603050405020304" pitchFamily="18" charset="0"/>
              </a:rPr>
              <a:t>nız: bağlama edatı</a:t>
            </a:r>
          </a:p>
          <a:p>
            <a:pPr marL="0" indent="0" algn="just">
              <a:lnSpc>
                <a:spcPct val="170000"/>
              </a:lnSpc>
              <a:buNone/>
            </a:pPr>
            <a:r>
              <a:rPr lang="tr-TR" dirty="0">
                <a:latin typeface="Times New Roman" panose="02020603050405020304" pitchFamily="18" charset="0"/>
                <a:cs typeface="Times New Roman" panose="02020603050405020304" pitchFamily="18" charset="0"/>
              </a:rPr>
              <a:t>oku</a:t>
            </a:r>
            <a:r>
              <a:rPr lang="tr-TR" b="1" u="sng" dirty="0">
                <a:latin typeface="Times New Roman" panose="02020603050405020304" pitchFamily="18" charset="0"/>
                <a:cs typeface="Times New Roman" panose="02020603050405020304" pitchFamily="18" charset="0"/>
              </a:rPr>
              <a:t>ma</a:t>
            </a:r>
            <a:r>
              <a:rPr lang="tr-TR" dirty="0">
                <a:latin typeface="Times New Roman" panose="02020603050405020304" pitchFamily="18" charset="0"/>
                <a:cs typeface="Times New Roman" panose="02020603050405020304" pitchFamily="18" charset="0"/>
              </a:rPr>
              <a:t>: kıraat				o</a:t>
            </a:r>
            <a:r>
              <a:rPr lang="tr-TR" b="1" u="sng" dirty="0">
                <a:latin typeface="Times New Roman" panose="02020603050405020304" pitchFamily="18" charset="0"/>
                <a:cs typeface="Times New Roman" panose="02020603050405020304" pitchFamily="18" charset="0"/>
              </a:rPr>
              <a:t>ku</a:t>
            </a:r>
            <a:r>
              <a:rPr lang="tr-TR" dirty="0">
                <a:latin typeface="Times New Roman" panose="02020603050405020304" pitchFamily="18" charset="0"/>
                <a:cs typeface="Times New Roman" panose="02020603050405020304" pitchFamily="18" charset="0"/>
              </a:rPr>
              <a:t>ma: okumamaktan emir</a:t>
            </a:r>
          </a:p>
          <a:p>
            <a:pPr marL="0" indent="0" algn="just">
              <a:lnSpc>
                <a:spcPct val="170000"/>
              </a:lnSpc>
              <a:buNone/>
            </a:pPr>
            <a:r>
              <a:rPr lang="tr-TR" dirty="0">
                <a:latin typeface="Times New Roman" panose="02020603050405020304" pitchFamily="18" charset="0"/>
                <a:cs typeface="Times New Roman" panose="02020603050405020304" pitchFamily="18" charset="0"/>
              </a:rPr>
              <a:t>hesap</a:t>
            </a:r>
            <a:r>
              <a:rPr lang="tr-TR" b="1" u="sng" dirty="0">
                <a:latin typeface="Times New Roman" panose="02020603050405020304" pitchFamily="18" charset="0"/>
                <a:cs typeface="Times New Roman" panose="02020603050405020304" pitchFamily="18" charset="0"/>
              </a:rPr>
              <a:t>la</a:t>
            </a:r>
            <a:r>
              <a:rPr lang="tr-TR" dirty="0">
                <a:latin typeface="Times New Roman" panose="02020603050405020304" pitchFamily="18" charset="0"/>
                <a:cs typeface="Times New Roman" panose="02020603050405020304" pitchFamily="18" charset="0"/>
              </a:rPr>
              <a:t>: hesaplamaktan emir		he</a:t>
            </a:r>
            <a:r>
              <a:rPr lang="tr-TR" b="1" u="sng" dirty="0">
                <a:latin typeface="Times New Roman" panose="02020603050405020304" pitchFamily="18" charset="0"/>
                <a:cs typeface="Times New Roman" panose="02020603050405020304" pitchFamily="18" charset="0"/>
              </a:rPr>
              <a:t>sap</a:t>
            </a:r>
            <a:r>
              <a:rPr lang="tr-TR" dirty="0">
                <a:latin typeface="Times New Roman" panose="02020603050405020304" pitchFamily="18" charset="0"/>
                <a:cs typeface="Times New Roman" panose="02020603050405020304" pitchFamily="18" charset="0"/>
              </a:rPr>
              <a:t>la: hesap ile</a:t>
            </a:r>
          </a:p>
          <a:p>
            <a:pPr marL="0" indent="0" algn="just">
              <a:lnSpc>
                <a:spcPct val="170000"/>
              </a:lnSpc>
              <a:buNone/>
            </a:pPr>
            <a:r>
              <a:rPr lang="tr-TR" b="1" dirty="0">
                <a:latin typeface="Times New Roman" panose="02020603050405020304" pitchFamily="18" charset="0"/>
                <a:cs typeface="Times New Roman" panose="02020603050405020304" pitchFamily="18" charset="0"/>
              </a:rPr>
              <a:t>	</a:t>
            </a:r>
            <a:r>
              <a:rPr lang="tr-TR" b="1" u="sng" dirty="0">
                <a:latin typeface="Times New Roman" panose="02020603050405020304" pitchFamily="18" charset="0"/>
                <a:cs typeface="Times New Roman" panose="02020603050405020304" pitchFamily="18" charset="0"/>
              </a:rPr>
              <a:t>Türkçede vurgu bakımından en zayıf hece, orta hecedir.</a:t>
            </a:r>
          </a:p>
        </p:txBody>
      </p:sp>
    </p:spTree>
    <p:extLst>
      <p:ext uri="{BB962C8B-B14F-4D97-AF65-F5344CB8AC3E}">
        <p14:creationId xmlns:p14="http://schemas.microsoft.com/office/powerpoint/2010/main" val="134172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000" dirty="0">
                <a:solidFill>
                  <a:srgbClr val="C00000"/>
                </a:solidFill>
                <a:latin typeface="Times" pitchFamily="2" charset="0"/>
              </a:rPr>
              <a:t>SES</a:t>
            </a:r>
          </a:p>
        </p:txBody>
      </p:sp>
      <p:sp>
        <p:nvSpPr>
          <p:cNvPr id="3" name="İçerik Yer Tutucusu 2"/>
          <p:cNvSpPr>
            <a:spLocks noGrp="1"/>
          </p:cNvSpPr>
          <p:nvPr>
            <p:ph idx="1"/>
          </p:nvPr>
        </p:nvSpPr>
        <p:spPr>
          <a:xfrm>
            <a:off x="457200" y="1196752"/>
            <a:ext cx="8229600" cy="5256584"/>
          </a:xfrm>
        </p:spPr>
        <p:txBody>
          <a:bodyPr>
            <a:noAutofit/>
          </a:bodyPr>
          <a:lstStyle/>
          <a:p>
            <a:pPr marL="0" indent="0" algn="just">
              <a:lnSpc>
                <a:spcPct val="110000"/>
              </a:lnSpc>
              <a:buNone/>
            </a:pPr>
            <a:r>
              <a:rPr lang="tr-TR" sz="2200" dirty="0">
                <a:latin typeface="Times New Roman" panose="02020603050405020304" pitchFamily="18" charset="0"/>
                <a:cs typeface="Times New Roman" panose="02020603050405020304" pitchFamily="18" charset="0"/>
              </a:rPr>
              <a:t>	Ses, dilin parçalanamayan en küçük yapı taşıdır. Tek başlarına anlamları olmayan sesler birleşerek heceleri, heceler de biraya gelerek kelimeleri meydana getirirler. Sonuç itibariyle de cümleye varırız. Bu durum, «Dil seslerden örülmüş bir binadır» tanımıyla örtüşmektedir. Bir dilin seslerinin, boğumlanma noktalarını, boğumlanma özelliklerini inceleyen dil bilimine de ses bilgisi </a:t>
            </a:r>
            <a:r>
              <a:rPr lang="tr-TR" sz="2200" i="1" dirty="0">
                <a:latin typeface="Times New Roman" panose="02020603050405020304" pitchFamily="18" charset="0"/>
                <a:cs typeface="Times New Roman" panose="02020603050405020304" pitchFamily="18" charset="0"/>
              </a:rPr>
              <a:t>(fonetik) </a:t>
            </a:r>
            <a:r>
              <a:rPr lang="tr-TR" sz="2200" dirty="0">
                <a:latin typeface="Times New Roman" panose="02020603050405020304" pitchFamily="18" charset="0"/>
                <a:cs typeface="Times New Roman" panose="02020603050405020304" pitchFamily="18" charset="0"/>
              </a:rPr>
              <a:t>adı verilmektedir.</a:t>
            </a:r>
          </a:p>
          <a:p>
            <a:pPr marL="0" indent="0" algn="just">
              <a:lnSpc>
                <a:spcPct val="110000"/>
              </a:lnSpc>
              <a:buNone/>
            </a:pPr>
            <a:r>
              <a:rPr lang="tr-TR" sz="2200" dirty="0">
                <a:latin typeface="Times New Roman" panose="02020603050405020304" pitchFamily="18" charset="0"/>
                <a:cs typeface="Times New Roman" panose="02020603050405020304" pitchFamily="18" charset="0"/>
              </a:rPr>
              <a:t>	Kelimelerde değişmelerin olması dilin canlılığının ifadesidir, ayrıca da onun dinamikliğini göstermektedir. Sesler, tarihi süreç içerisinde çeşitli değişikliklere giderler. Kimi zaman düşer kimi zaman yer değiştirir, başka seslere benzerler. Hatta türeme bile gösterebilirler. Bu durumlara «ses olayları» adı verilmektedir. Şimdi ses olaylarını ve ses olaylarının sebeplerini inceleyelim:</a:t>
            </a:r>
          </a:p>
        </p:txBody>
      </p:sp>
    </p:spTree>
    <p:extLst>
      <p:ext uri="{BB962C8B-B14F-4D97-AF65-F5344CB8AC3E}">
        <p14:creationId xmlns:p14="http://schemas.microsoft.com/office/powerpoint/2010/main" val="1131092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4704"/>
            <a:ext cx="8229600" cy="5361459"/>
          </a:xfrm>
        </p:spPr>
        <p:txBody>
          <a:bodyPr>
            <a:normAutofit fontScale="62500" lnSpcReduction="20000"/>
          </a:bodyPr>
          <a:lstStyle/>
          <a:p>
            <a:pPr marL="0" indent="0" algn="just">
              <a:lnSpc>
                <a:spcPct val="170000"/>
              </a:lnSpc>
              <a:buNone/>
            </a:pPr>
            <a:r>
              <a:rPr lang="tr-TR" dirty="0">
                <a:solidFill>
                  <a:srgbClr val="C00000"/>
                </a:solidFill>
                <a:latin typeface="Times New Roman" panose="02020603050405020304" pitchFamily="18" charset="0"/>
                <a:cs typeface="Times New Roman" panose="02020603050405020304" pitchFamily="18" charset="0"/>
              </a:rPr>
              <a:t>	2.2. Grup Vurgusu</a:t>
            </a:r>
          </a:p>
          <a:p>
            <a:pPr marL="0" indent="0" algn="just">
              <a:lnSpc>
                <a:spcPct val="170000"/>
              </a:lnSpc>
              <a:buNone/>
            </a:pPr>
            <a:r>
              <a:rPr lang="tr-TR" dirty="0">
                <a:latin typeface="Times New Roman" panose="02020603050405020304" pitchFamily="18" charset="0"/>
                <a:cs typeface="Times New Roman" panose="02020603050405020304" pitchFamily="18" charset="0"/>
              </a:rPr>
              <a:t>	Kelime gruplarında hangi hecenin daha şiddetle vurgulanacağını gösterir. Bir kelime grubunu oluşturan kelimelerden her birinin ayrı ayrı vurgusu olduğu gibi, kelime grubunun da kelime vurgusunun üstünde, kendine özgü bir vurgusu vardır. Grup vurgusu, grubu oluşturan kelimelerdeki vurgulardan daha şiddetlidir.</a:t>
            </a:r>
          </a:p>
          <a:p>
            <a:pPr marL="0" indent="0" algn="just">
              <a:lnSpc>
                <a:spcPct val="170000"/>
              </a:lnSpc>
              <a:buNone/>
            </a:pPr>
            <a:r>
              <a:rPr lang="tr-TR" dirty="0">
                <a:latin typeface="Times New Roman" panose="02020603050405020304" pitchFamily="18" charset="0"/>
                <a:cs typeface="Times New Roman" panose="02020603050405020304" pitchFamily="18" charset="0"/>
              </a:rPr>
              <a:t>	Türkçede grup vurgusu, yardımcı unsur olan (grubun en başında yer alan) kelimenin vurgusunun bulunduğu hecededir: </a:t>
            </a:r>
            <a:r>
              <a:rPr lang="tr-TR" i="1" dirty="0">
                <a:latin typeface="Times New Roman" panose="02020603050405020304" pitchFamily="18" charset="0"/>
                <a:cs typeface="Times New Roman" panose="02020603050405020304" pitchFamily="18" charset="0"/>
              </a:rPr>
              <a:t>be</a:t>
            </a:r>
            <a:r>
              <a:rPr lang="tr-TR" b="1" i="1" u="sng" dirty="0">
                <a:latin typeface="Times New Roman" panose="02020603050405020304" pitchFamily="18" charset="0"/>
                <a:cs typeface="Times New Roman" panose="02020603050405020304" pitchFamily="18" charset="0"/>
              </a:rPr>
              <a:t>yaz</a:t>
            </a:r>
            <a:r>
              <a:rPr lang="tr-TR" i="1" dirty="0">
                <a:latin typeface="Times New Roman" panose="02020603050405020304" pitchFamily="18" charset="0"/>
                <a:cs typeface="Times New Roman" panose="02020603050405020304" pitchFamily="18" charset="0"/>
              </a:rPr>
              <a:t> kitap, o</a:t>
            </a:r>
            <a:r>
              <a:rPr lang="tr-TR" b="1" i="1" u="sng" dirty="0">
                <a:latin typeface="Times New Roman" panose="02020603050405020304" pitchFamily="18" charset="0"/>
                <a:cs typeface="Times New Roman" panose="02020603050405020304" pitchFamily="18" charset="0"/>
              </a:rPr>
              <a:t>tuz</a:t>
            </a:r>
            <a:r>
              <a:rPr lang="tr-TR" i="1" dirty="0">
                <a:latin typeface="Times New Roman" panose="02020603050405020304" pitchFamily="18" charset="0"/>
                <a:cs typeface="Times New Roman" panose="02020603050405020304" pitchFamily="18" charset="0"/>
              </a:rPr>
              <a:t> kalem, evde</a:t>
            </a:r>
            <a:r>
              <a:rPr lang="tr-TR" b="1" i="1" u="sng" dirty="0">
                <a:latin typeface="Times New Roman" panose="02020603050405020304" pitchFamily="18" charset="0"/>
                <a:cs typeface="Times New Roman" panose="02020603050405020304" pitchFamily="18" charset="0"/>
              </a:rPr>
              <a:t>ki</a:t>
            </a:r>
            <a:r>
              <a:rPr lang="tr-TR" i="1" dirty="0">
                <a:latin typeface="Times New Roman" panose="02020603050405020304" pitchFamily="18" charset="0"/>
                <a:cs typeface="Times New Roman" panose="02020603050405020304" pitchFamily="18" charset="0"/>
              </a:rPr>
              <a:t> hesap, e</a:t>
            </a:r>
            <a:r>
              <a:rPr lang="tr-TR" b="1" i="1" u="sng" dirty="0">
                <a:latin typeface="Times New Roman" panose="02020603050405020304" pitchFamily="18" charset="0"/>
                <a:cs typeface="Times New Roman" panose="02020603050405020304" pitchFamily="18" charset="0"/>
              </a:rPr>
              <a:t>vin</a:t>
            </a:r>
            <a:r>
              <a:rPr lang="tr-TR" i="1" dirty="0">
                <a:latin typeface="Times New Roman" panose="02020603050405020304" pitchFamily="18" charset="0"/>
                <a:cs typeface="Times New Roman" panose="02020603050405020304" pitchFamily="18" charset="0"/>
              </a:rPr>
              <a:t> kapısı, yuvar</a:t>
            </a:r>
            <a:r>
              <a:rPr lang="tr-TR" b="1" i="1" u="sng" dirty="0">
                <a:latin typeface="Times New Roman" panose="02020603050405020304" pitchFamily="18" charset="0"/>
                <a:cs typeface="Times New Roman" panose="02020603050405020304" pitchFamily="18" charset="0"/>
              </a:rPr>
              <a:t>lak</a:t>
            </a:r>
            <a:r>
              <a:rPr lang="tr-TR" i="1" dirty="0">
                <a:latin typeface="Times New Roman" panose="02020603050405020304" pitchFamily="18" charset="0"/>
                <a:cs typeface="Times New Roman" panose="02020603050405020304" pitchFamily="18" charset="0"/>
              </a:rPr>
              <a:t> masa, di</a:t>
            </a:r>
            <a:r>
              <a:rPr lang="tr-TR" b="1" i="1" u="sng" dirty="0">
                <a:latin typeface="Times New Roman" panose="02020603050405020304" pitchFamily="18" charset="0"/>
                <a:cs typeface="Times New Roman" panose="02020603050405020304" pitchFamily="18" charset="0"/>
              </a:rPr>
              <a:t>lim</a:t>
            </a:r>
            <a:r>
              <a:rPr lang="tr-TR" i="1" dirty="0">
                <a:latin typeface="Times New Roman" panose="02020603050405020304" pitchFamily="18" charset="0"/>
                <a:cs typeface="Times New Roman" panose="02020603050405020304" pitchFamily="18" charset="0"/>
              </a:rPr>
              <a:t> dilim, </a:t>
            </a:r>
            <a:r>
              <a:rPr lang="tr-TR" b="1" i="1" u="sng" dirty="0">
                <a:latin typeface="Times New Roman" panose="02020603050405020304" pitchFamily="18" charset="0"/>
                <a:cs typeface="Times New Roman" panose="02020603050405020304" pitchFamily="18" charset="0"/>
              </a:rPr>
              <a:t>çar</a:t>
            </a:r>
            <a:r>
              <a:rPr lang="tr-TR" i="1" dirty="0">
                <a:latin typeface="Times New Roman" panose="02020603050405020304" pitchFamily="18" charset="0"/>
                <a:cs typeface="Times New Roman" panose="02020603050405020304" pitchFamily="18" charset="0"/>
              </a:rPr>
              <a:t>çabuk, A</a:t>
            </a:r>
            <a:r>
              <a:rPr lang="tr-TR" b="1" i="1" u="sng" dirty="0">
                <a:latin typeface="Times New Roman" panose="02020603050405020304" pitchFamily="18" charset="0"/>
                <a:cs typeface="Times New Roman" panose="02020603050405020304" pitchFamily="18" charset="0"/>
              </a:rPr>
              <a:t>li</a:t>
            </a:r>
            <a:r>
              <a:rPr lang="tr-TR" i="1" dirty="0">
                <a:latin typeface="Times New Roman" panose="02020603050405020304" pitchFamily="18" charset="0"/>
                <a:cs typeface="Times New Roman" panose="02020603050405020304" pitchFamily="18" charset="0"/>
              </a:rPr>
              <a:t> ile Veli, Kı</a:t>
            </a:r>
            <a:r>
              <a:rPr lang="tr-TR" b="1" i="1" u="sng" dirty="0">
                <a:latin typeface="Times New Roman" panose="02020603050405020304" pitchFamily="18" charset="0"/>
                <a:cs typeface="Times New Roman" panose="02020603050405020304" pitchFamily="18" charset="0"/>
              </a:rPr>
              <a:t>zıl</a:t>
            </a:r>
            <a:r>
              <a:rPr lang="tr-TR" i="1" dirty="0">
                <a:latin typeface="Times New Roman" panose="02020603050405020304" pitchFamily="18" charset="0"/>
                <a:cs typeface="Times New Roman" panose="02020603050405020304" pitchFamily="18" charset="0"/>
              </a:rPr>
              <a:t>ırmak, Ça</a:t>
            </a:r>
            <a:r>
              <a:rPr lang="tr-TR" b="1" i="1" u="sng" dirty="0">
                <a:latin typeface="Times New Roman" panose="02020603050405020304" pitchFamily="18" charset="0"/>
                <a:cs typeface="Times New Roman" panose="02020603050405020304" pitchFamily="18" charset="0"/>
              </a:rPr>
              <a:t>nak</a:t>
            </a:r>
            <a:r>
              <a:rPr lang="tr-TR" i="1" dirty="0">
                <a:latin typeface="Times New Roman" panose="02020603050405020304" pitchFamily="18" charset="0"/>
                <a:cs typeface="Times New Roman" panose="02020603050405020304" pitchFamily="18" charset="0"/>
              </a:rPr>
              <a:t>kale, a</a:t>
            </a:r>
            <a:r>
              <a:rPr lang="tr-TR" b="1" i="1" u="sng" dirty="0">
                <a:latin typeface="Times New Roman" panose="02020603050405020304" pitchFamily="18" charset="0"/>
                <a:cs typeface="Times New Roman" panose="02020603050405020304" pitchFamily="18" charset="0"/>
              </a:rPr>
              <a:t>lay</a:t>
            </a:r>
            <a:r>
              <a:rPr lang="tr-TR" i="1" dirty="0">
                <a:latin typeface="Times New Roman" panose="02020603050405020304" pitchFamily="18" charset="0"/>
                <a:cs typeface="Times New Roman" panose="02020603050405020304" pitchFamily="18" charset="0"/>
              </a:rPr>
              <a:t> etmek, Os</a:t>
            </a:r>
            <a:r>
              <a:rPr lang="tr-TR" b="1" i="1" u="sng" dirty="0">
                <a:latin typeface="Times New Roman" panose="02020603050405020304" pitchFamily="18" charset="0"/>
                <a:cs typeface="Times New Roman" panose="02020603050405020304" pitchFamily="18" charset="0"/>
              </a:rPr>
              <a:t>man</a:t>
            </a:r>
            <a:r>
              <a:rPr lang="tr-TR" i="1" dirty="0">
                <a:latin typeface="Times New Roman" panose="02020603050405020304" pitchFamily="18" charset="0"/>
                <a:cs typeface="Times New Roman" panose="02020603050405020304" pitchFamily="18" charset="0"/>
              </a:rPr>
              <a:t> Bey, Mustafa Ke</a:t>
            </a:r>
            <a:r>
              <a:rPr lang="tr-TR" b="1" i="1" u="sng" dirty="0">
                <a:latin typeface="Times New Roman" panose="02020603050405020304" pitchFamily="18" charset="0"/>
                <a:cs typeface="Times New Roman" panose="02020603050405020304" pitchFamily="18" charset="0"/>
              </a:rPr>
              <a:t>mal</a:t>
            </a:r>
            <a:r>
              <a:rPr lang="tr-TR" i="1" dirty="0">
                <a:latin typeface="Times New Roman" panose="02020603050405020304" pitchFamily="18" charset="0"/>
                <a:cs typeface="Times New Roman" panose="02020603050405020304" pitchFamily="18" charset="0"/>
              </a:rPr>
              <a:t> Paşa, O</a:t>
            </a:r>
            <a:r>
              <a:rPr lang="tr-TR" b="1" i="1" u="sng" dirty="0">
                <a:latin typeface="Times New Roman" panose="02020603050405020304" pitchFamily="18" charset="0"/>
                <a:cs typeface="Times New Roman" panose="02020603050405020304" pitchFamily="18" charset="0"/>
              </a:rPr>
              <a:t>ğuz</a:t>
            </a:r>
            <a:r>
              <a:rPr lang="tr-TR" i="1" dirty="0">
                <a:latin typeface="Times New Roman" panose="02020603050405020304" pitchFamily="18" charset="0"/>
                <a:cs typeface="Times New Roman" panose="02020603050405020304" pitchFamily="18" charset="0"/>
              </a:rPr>
              <a:t> Kağan, </a:t>
            </a:r>
            <a:r>
              <a:rPr lang="tr-TR" b="1" i="1" u="sng" dirty="0">
                <a:latin typeface="Times New Roman" panose="02020603050405020304" pitchFamily="18" charset="0"/>
                <a:cs typeface="Times New Roman" panose="02020603050405020304" pitchFamily="18" charset="0"/>
              </a:rPr>
              <a:t>ey</a:t>
            </a:r>
            <a:r>
              <a:rPr lang="tr-TR" i="1" dirty="0">
                <a:latin typeface="Times New Roman" panose="02020603050405020304" pitchFamily="18" charset="0"/>
                <a:cs typeface="Times New Roman" panose="02020603050405020304" pitchFamily="18" charset="0"/>
              </a:rPr>
              <a:t> oğul, güne</a:t>
            </a:r>
            <a:r>
              <a:rPr lang="tr-TR" b="1" i="1" u="sng" dirty="0">
                <a:latin typeface="Times New Roman" panose="02020603050405020304" pitchFamily="18" charset="0"/>
                <a:cs typeface="Times New Roman" panose="02020603050405020304" pitchFamily="18" charset="0"/>
              </a:rPr>
              <a:t>şe</a:t>
            </a:r>
            <a:r>
              <a:rPr lang="tr-TR" i="1" dirty="0">
                <a:latin typeface="Times New Roman" panose="02020603050405020304" pitchFamily="18" charset="0"/>
                <a:cs typeface="Times New Roman" panose="02020603050405020304" pitchFamily="18" charset="0"/>
              </a:rPr>
              <a:t> karşı, ya</a:t>
            </a:r>
            <a:r>
              <a:rPr lang="tr-TR" b="1" i="1" u="sng" dirty="0">
                <a:latin typeface="Times New Roman" panose="02020603050405020304" pitchFamily="18" charset="0"/>
                <a:cs typeface="Times New Roman" panose="02020603050405020304" pitchFamily="18" charset="0"/>
              </a:rPr>
              <a:t>zı</a:t>
            </a:r>
            <a:r>
              <a:rPr lang="tr-TR" i="1" dirty="0">
                <a:latin typeface="Times New Roman" panose="02020603050405020304" pitchFamily="18" charset="0"/>
                <a:cs typeface="Times New Roman" panose="02020603050405020304" pitchFamily="18" charset="0"/>
              </a:rPr>
              <a:t> yazmak, yuva</a:t>
            </a:r>
            <a:r>
              <a:rPr lang="tr-TR" b="1" i="1" u="sng" dirty="0">
                <a:latin typeface="Times New Roman" panose="02020603050405020304" pitchFamily="18" charset="0"/>
                <a:cs typeface="Times New Roman" panose="02020603050405020304" pitchFamily="18" charset="0"/>
              </a:rPr>
              <a:t>ya</a:t>
            </a:r>
            <a:r>
              <a:rPr lang="tr-TR" i="1" dirty="0">
                <a:latin typeface="Times New Roman" panose="02020603050405020304" pitchFamily="18" charset="0"/>
                <a:cs typeface="Times New Roman" panose="02020603050405020304" pitchFamily="18" charset="0"/>
              </a:rPr>
              <a:t> koşan, ki</a:t>
            </a:r>
            <a:r>
              <a:rPr lang="tr-TR" b="1" i="1" u="sng" dirty="0">
                <a:latin typeface="Times New Roman" panose="02020603050405020304" pitchFamily="18" charset="0"/>
                <a:cs typeface="Times New Roman" panose="02020603050405020304" pitchFamily="18" charset="0"/>
              </a:rPr>
              <a:t>tap</a:t>
            </a:r>
            <a:r>
              <a:rPr lang="tr-TR" i="1" dirty="0">
                <a:latin typeface="Times New Roman" panose="02020603050405020304" pitchFamily="18" charset="0"/>
                <a:cs typeface="Times New Roman" panose="02020603050405020304" pitchFamily="18" charset="0"/>
              </a:rPr>
              <a:t> okuyarak.</a:t>
            </a:r>
            <a:endParaRPr lang="tr-TR" dirty="0">
              <a:latin typeface="Times New Roman" panose="02020603050405020304" pitchFamily="18" charset="0"/>
              <a:cs typeface="Times New Roman" panose="02020603050405020304" pitchFamily="18" charset="0"/>
            </a:endParaRPr>
          </a:p>
          <a:p>
            <a:pPr>
              <a:lnSpc>
                <a:spcPct val="170000"/>
              </a:lnSpc>
            </a:pPr>
            <a:endParaRPr lang="tr-TR" dirty="0"/>
          </a:p>
        </p:txBody>
      </p:sp>
    </p:spTree>
    <p:extLst>
      <p:ext uri="{BB962C8B-B14F-4D97-AF65-F5344CB8AC3E}">
        <p14:creationId xmlns:p14="http://schemas.microsoft.com/office/powerpoint/2010/main" val="2230912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124744"/>
            <a:ext cx="8229600" cy="5001419"/>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	Kelime gruplarından bazılarında ise vurgu, sondaki unsurdadır. Bu gruplar şunlardır:</a:t>
            </a:r>
          </a:p>
          <a:p>
            <a:pPr algn="just">
              <a:lnSpc>
                <a:spcPct val="150000"/>
              </a:lnSpc>
            </a:pPr>
            <a:r>
              <a:rPr lang="tr-TR" sz="2200" b="1" dirty="0">
                <a:latin typeface="Times New Roman" panose="02020603050405020304" pitchFamily="18" charset="0"/>
                <a:cs typeface="Times New Roman" panose="02020603050405020304" pitchFamily="18" charset="0"/>
              </a:rPr>
              <a:t>Birleşik adlar</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Yahya Kemal </a:t>
            </a:r>
            <a:r>
              <a:rPr lang="tr-TR" sz="2200" b="1" i="1" u="sng" dirty="0">
                <a:latin typeface="Times New Roman" panose="02020603050405020304" pitchFamily="18" charset="0"/>
                <a:cs typeface="Times New Roman" panose="02020603050405020304" pitchFamily="18" charset="0"/>
              </a:rPr>
              <a:t>Be</a:t>
            </a:r>
            <a:r>
              <a:rPr lang="tr-TR" sz="2200" i="1" dirty="0">
                <a:latin typeface="Times New Roman" panose="02020603050405020304" pitchFamily="18" charset="0"/>
                <a:cs typeface="Times New Roman" panose="02020603050405020304" pitchFamily="18" charset="0"/>
              </a:rPr>
              <a:t>yatlı, Mehmet </a:t>
            </a:r>
            <a:r>
              <a:rPr lang="tr-TR" sz="2200" i="1" dirty="0" err="1">
                <a:latin typeface="Times New Roman" panose="02020603050405020304" pitchFamily="18" charset="0"/>
                <a:cs typeface="Times New Roman" panose="02020603050405020304" pitchFamily="18" charset="0"/>
              </a:rPr>
              <a:t>Âkif</a:t>
            </a:r>
            <a:r>
              <a:rPr lang="tr-TR" sz="2200" i="1" dirty="0">
                <a:latin typeface="Times New Roman" panose="02020603050405020304" pitchFamily="18" charset="0"/>
                <a:cs typeface="Times New Roman" panose="02020603050405020304" pitchFamily="18" charset="0"/>
              </a:rPr>
              <a:t> </a:t>
            </a:r>
            <a:r>
              <a:rPr lang="tr-TR" sz="2200" b="1" i="1" u="sng" dirty="0">
                <a:latin typeface="Times New Roman" panose="02020603050405020304" pitchFamily="18" charset="0"/>
                <a:cs typeface="Times New Roman" panose="02020603050405020304" pitchFamily="18" charset="0"/>
              </a:rPr>
              <a:t>Er</a:t>
            </a:r>
            <a:r>
              <a:rPr lang="tr-TR" sz="2200" i="1" dirty="0">
                <a:latin typeface="Times New Roman" panose="02020603050405020304" pitchFamily="18" charset="0"/>
                <a:cs typeface="Times New Roman" panose="02020603050405020304" pitchFamily="18" charset="0"/>
              </a:rPr>
              <a:t>soy, Gazi</a:t>
            </a:r>
            <a:r>
              <a:rPr lang="tr-TR" sz="2200" b="1" i="1" u="sng" dirty="0">
                <a:latin typeface="Times New Roman" panose="02020603050405020304" pitchFamily="18" charset="0"/>
                <a:cs typeface="Times New Roman" panose="02020603050405020304" pitchFamily="18" charset="0"/>
              </a:rPr>
              <a:t>an</a:t>
            </a:r>
            <a:r>
              <a:rPr lang="tr-TR" sz="2200" i="1" dirty="0">
                <a:latin typeface="Times New Roman" panose="02020603050405020304" pitchFamily="18" charset="0"/>
                <a:cs typeface="Times New Roman" panose="02020603050405020304" pitchFamily="18" charset="0"/>
              </a:rPr>
              <a:t>tep, Profesör </a:t>
            </a:r>
            <a:r>
              <a:rPr lang="tr-TR" sz="2200" i="1" dirty="0" err="1">
                <a:latin typeface="Times New Roman" panose="02020603050405020304" pitchFamily="18" charset="0"/>
                <a:cs typeface="Times New Roman" panose="02020603050405020304" pitchFamily="18" charset="0"/>
              </a:rPr>
              <a:t>Reşid</a:t>
            </a:r>
            <a:r>
              <a:rPr lang="tr-TR" sz="2200" i="1" dirty="0">
                <a:latin typeface="Times New Roman" panose="02020603050405020304" pitchFamily="18" charset="0"/>
                <a:cs typeface="Times New Roman" panose="02020603050405020304" pitchFamily="18" charset="0"/>
              </a:rPr>
              <a:t> Rahmeti A</a:t>
            </a:r>
            <a:r>
              <a:rPr lang="tr-TR" sz="2200" b="1" i="1" u="sng" dirty="0">
                <a:latin typeface="Times New Roman" panose="02020603050405020304" pitchFamily="18" charset="0"/>
                <a:cs typeface="Times New Roman" panose="02020603050405020304" pitchFamily="18" charset="0"/>
              </a:rPr>
              <a:t>rat</a:t>
            </a:r>
            <a:r>
              <a:rPr lang="tr-TR" sz="2200" i="1" dirty="0">
                <a:latin typeface="Times New Roman" panose="02020603050405020304" pitchFamily="18" charset="0"/>
                <a:cs typeface="Times New Roman" panose="02020603050405020304" pitchFamily="18" charset="0"/>
              </a:rPr>
              <a:t>.</a:t>
            </a:r>
          </a:p>
          <a:p>
            <a:pPr algn="just">
              <a:lnSpc>
                <a:spcPct val="150000"/>
              </a:lnSpc>
            </a:pPr>
            <a:r>
              <a:rPr lang="tr-TR" sz="2200" b="1" i="1" dirty="0">
                <a:latin typeface="Times New Roman" panose="02020603050405020304" pitchFamily="18" charset="0"/>
                <a:cs typeface="Times New Roman" panose="02020603050405020304" pitchFamily="18" charset="0"/>
              </a:rPr>
              <a:t>-</a:t>
            </a:r>
            <a:r>
              <a:rPr lang="tr-TR" sz="2200" b="1" i="1" dirty="0" err="1">
                <a:latin typeface="Times New Roman" panose="02020603050405020304" pitchFamily="18" charset="0"/>
                <a:cs typeface="Times New Roman" panose="02020603050405020304" pitchFamily="18" charset="0"/>
              </a:rPr>
              <a:t>abil</a:t>
            </a:r>
            <a:r>
              <a:rPr lang="tr-TR" sz="2200" b="1" i="1" dirty="0">
                <a:latin typeface="Times New Roman" panose="02020603050405020304" pitchFamily="18" charset="0"/>
                <a:cs typeface="Times New Roman" panose="02020603050405020304" pitchFamily="18" charset="0"/>
              </a:rPr>
              <a:t>-/</a:t>
            </a:r>
            <a:r>
              <a:rPr lang="tr-TR" sz="2200" b="1" i="1" dirty="0" err="1">
                <a:latin typeface="Times New Roman" panose="02020603050405020304" pitchFamily="18" charset="0"/>
                <a:cs typeface="Times New Roman" panose="02020603050405020304" pitchFamily="18" charset="0"/>
              </a:rPr>
              <a:t>ebil</a:t>
            </a:r>
            <a:r>
              <a:rPr lang="tr-TR" sz="2200" b="1" i="1" dirty="0">
                <a:latin typeface="Times New Roman" panose="02020603050405020304" pitchFamily="18" charset="0"/>
                <a:cs typeface="Times New Roman" panose="02020603050405020304" pitchFamily="18" charset="0"/>
              </a:rPr>
              <a:t>-</a:t>
            </a:r>
            <a:r>
              <a:rPr lang="tr-TR" sz="2200" b="1" dirty="0">
                <a:latin typeface="Times New Roman" panose="02020603050405020304" pitchFamily="18" charset="0"/>
                <a:cs typeface="Times New Roman" panose="02020603050405020304" pitchFamily="18" charset="0"/>
              </a:rPr>
              <a:t>’le yapılan kurallı birleşik fiiller: </a:t>
            </a:r>
            <a:r>
              <a:rPr lang="tr-TR" sz="2200" i="1" dirty="0">
                <a:latin typeface="Times New Roman" panose="02020603050405020304" pitchFamily="18" charset="0"/>
                <a:cs typeface="Times New Roman" panose="02020603050405020304" pitchFamily="18" charset="0"/>
              </a:rPr>
              <a:t>alabi</a:t>
            </a:r>
            <a:r>
              <a:rPr lang="tr-TR" sz="2200" b="1" i="1" u="sng" dirty="0">
                <a:latin typeface="Times New Roman" panose="02020603050405020304" pitchFamily="18" charset="0"/>
                <a:cs typeface="Times New Roman" panose="02020603050405020304" pitchFamily="18" charset="0"/>
              </a:rPr>
              <a:t>lir</a:t>
            </a:r>
            <a:r>
              <a:rPr lang="tr-TR" sz="2200" i="1" dirty="0">
                <a:latin typeface="Times New Roman" panose="02020603050405020304" pitchFamily="18" charset="0"/>
                <a:cs typeface="Times New Roman" panose="02020603050405020304" pitchFamily="18" charset="0"/>
              </a:rPr>
              <a:t>, geçebil</a:t>
            </a:r>
            <a:r>
              <a:rPr lang="tr-TR" sz="2200" b="1" i="1" u="sng" dirty="0">
                <a:latin typeface="Times New Roman" panose="02020603050405020304" pitchFamily="18" charset="0"/>
                <a:cs typeface="Times New Roman" panose="02020603050405020304" pitchFamily="18" charset="0"/>
              </a:rPr>
              <a:t>dim</a:t>
            </a:r>
            <a:r>
              <a:rPr lang="tr-TR" sz="2200" dirty="0">
                <a:latin typeface="Times New Roman" panose="02020603050405020304" pitchFamily="18" charset="0"/>
                <a:cs typeface="Times New Roman" panose="02020603050405020304" pitchFamily="18" charset="0"/>
              </a:rPr>
              <a:t>.</a:t>
            </a:r>
          </a:p>
          <a:p>
            <a:pPr algn="just">
              <a:lnSpc>
                <a:spcPct val="150000"/>
              </a:lnSpc>
            </a:pPr>
            <a:r>
              <a:rPr lang="tr-TR" sz="2200" b="1" dirty="0">
                <a:latin typeface="Times New Roman" panose="02020603050405020304" pitchFamily="18" charset="0"/>
                <a:cs typeface="Times New Roman" panose="02020603050405020304" pitchFamily="18" charset="0"/>
              </a:rPr>
              <a:t>Sayı grupları</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yirmi se</a:t>
            </a:r>
            <a:r>
              <a:rPr lang="tr-TR" sz="2200" b="1" i="1" u="sng" dirty="0">
                <a:latin typeface="Times New Roman" panose="02020603050405020304" pitchFamily="18" charset="0"/>
                <a:cs typeface="Times New Roman" panose="02020603050405020304" pitchFamily="18" charset="0"/>
              </a:rPr>
              <a:t>kiz</a:t>
            </a:r>
            <a:r>
              <a:rPr lang="tr-TR" sz="2200" i="1" dirty="0">
                <a:latin typeface="Times New Roman" panose="02020603050405020304" pitchFamily="18" charset="0"/>
                <a:cs typeface="Times New Roman" panose="02020603050405020304" pitchFamily="18" charset="0"/>
              </a:rPr>
              <a:t>, seksen i</a:t>
            </a:r>
            <a:r>
              <a:rPr lang="tr-TR" sz="2200" b="1" i="1" u="sng" dirty="0">
                <a:latin typeface="Times New Roman" panose="02020603050405020304" pitchFamily="18" charset="0"/>
                <a:cs typeface="Times New Roman" panose="02020603050405020304" pitchFamily="18" charset="0"/>
              </a:rPr>
              <a:t>ki</a:t>
            </a:r>
            <a:r>
              <a:rPr lang="tr-TR" sz="2200" i="1" dirty="0">
                <a:latin typeface="Times New Roman" panose="02020603050405020304" pitchFamily="18" charset="0"/>
                <a:cs typeface="Times New Roman" panose="02020603050405020304" pitchFamily="18" charset="0"/>
              </a:rPr>
              <a:t>, yüz yirmi </a:t>
            </a:r>
            <a:r>
              <a:rPr lang="tr-TR" sz="2200" b="1" i="1" u="sng" dirty="0">
                <a:latin typeface="Times New Roman" panose="02020603050405020304" pitchFamily="18" charset="0"/>
                <a:cs typeface="Times New Roman" panose="02020603050405020304" pitchFamily="18" charset="0"/>
              </a:rPr>
              <a:t>üç</a:t>
            </a:r>
            <a:r>
              <a:rPr lang="tr-TR" sz="2200" i="1" dirty="0">
                <a:latin typeface="Times New Roman" panose="02020603050405020304" pitchFamily="18" charset="0"/>
                <a:cs typeface="Times New Roman" panose="02020603050405020304" pitchFamily="18" charset="0"/>
              </a:rPr>
              <a:t>.</a:t>
            </a:r>
          </a:p>
          <a:p>
            <a:pPr algn="just">
              <a:lnSpc>
                <a:spcPct val="150000"/>
              </a:lnSpc>
            </a:pPr>
            <a:r>
              <a:rPr lang="tr-TR" sz="2200" b="1" dirty="0">
                <a:latin typeface="Times New Roman" panose="02020603050405020304" pitchFamily="18" charset="0"/>
                <a:cs typeface="Times New Roman" panose="02020603050405020304" pitchFamily="18" charset="0"/>
              </a:rPr>
              <a:t>İsnat grupları:</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saçı u</a:t>
            </a:r>
            <a:r>
              <a:rPr lang="tr-TR" sz="2200" b="1" i="1" u="sng" dirty="0">
                <a:latin typeface="Times New Roman" panose="02020603050405020304" pitchFamily="18" charset="0"/>
                <a:cs typeface="Times New Roman" panose="02020603050405020304" pitchFamily="18" charset="0"/>
              </a:rPr>
              <a:t>zun</a:t>
            </a:r>
            <a:r>
              <a:rPr lang="tr-TR" sz="2200" i="1" dirty="0">
                <a:latin typeface="Times New Roman" panose="02020603050405020304" pitchFamily="18" charset="0"/>
                <a:cs typeface="Times New Roman" panose="02020603050405020304" pitchFamily="18" charset="0"/>
              </a:rPr>
              <a:t>, aklı kı</a:t>
            </a:r>
            <a:r>
              <a:rPr lang="tr-TR" sz="2200" b="1" i="1" u="sng" dirty="0">
                <a:latin typeface="Times New Roman" panose="02020603050405020304" pitchFamily="18" charset="0"/>
                <a:cs typeface="Times New Roman" panose="02020603050405020304" pitchFamily="18" charset="0"/>
              </a:rPr>
              <a:t>sa</a:t>
            </a:r>
            <a:r>
              <a:rPr lang="tr-TR" sz="2200" i="1" dirty="0">
                <a:latin typeface="Times New Roman" panose="02020603050405020304" pitchFamily="18" charset="0"/>
                <a:cs typeface="Times New Roman" panose="02020603050405020304" pitchFamily="18" charset="0"/>
              </a:rPr>
              <a:t>, gözü </a:t>
            </a:r>
            <a:r>
              <a:rPr lang="tr-TR" sz="2200" b="1" i="1" u="sng" dirty="0">
                <a:latin typeface="Times New Roman" panose="02020603050405020304" pitchFamily="18" charset="0"/>
                <a:cs typeface="Times New Roman" panose="02020603050405020304" pitchFamily="18" charset="0"/>
              </a:rPr>
              <a:t>pek</a:t>
            </a:r>
            <a:r>
              <a:rPr lang="tr-TR" sz="2200" i="1" dirty="0">
                <a:latin typeface="Times New Roman" panose="02020603050405020304" pitchFamily="18" charset="0"/>
                <a:cs typeface="Times New Roman" panose="02020603050405020304" pitchFamily="18" charset="0"/>
              </a:rPr>
              <a:t>.</a:t>
            </a:r>
          </a:p>
          <a:p>
            <a:pPr algn="just">
              <a:lnSpc>
                <a:spcPct val="150000"/>
              </a:lnSpc>
            </a:pPr>
            <a:r>
              <a:rPr lang="tr-TR" sz="2200" b="1" dirty="0">
                <a:latin typeface="Times New Roman" panose="02020603050405020304" pitchFamily="18" charset="0"/>
                <a:cs typeface="Times New Roman" panose="02020603050405020304" pitchFamily="18" charset="0"/>
              </a:rPr>
              <a:t>Yaklaşma ve bulunma grupları</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bire </a:t>
            </a:r>
            <a:r>
              <a:rPr lang="tr-TR" sz="2200" b="1" i="1" u="sng" dirty="0">
                <a:latin typeface="Times New Roman" panose="02020603050405020304" pitchFamily="18" charset="0"/>
                <a:cs typeface="Times New Roman" panose="02020603050405020304" pitchFamily="18" charset="0"/>
              </a:rPr>
              <a:t>beş</a:t>
            </a:r>
            <a:r>
              <a:rPr lang="tr-TR" sz="2200" i="1" dirty="0">
                <a:latin typeface="Times New Roman" panose="02020603050405020304" pitchFamily="18" charset="0"/>
                <a:cs typeface="Times New Roman" panose="02020603050405020304" pitchFamily="18" charset="0"/>
              </a:rPr>
              <a:t>, cana ya</a:t>
            </a:r>
            <a:r>
              <a:rPr lang="tr-TR" sz="2200" b="1" i="1" u="sng" dirty="0">
                <a:latin typeface="Times New Roman" panose="02020603050405020304" pitchFamily="18" charset="0"/>
                <a:cs typeface="Times New Roman" panose="02020603050405020304" pitchFamily="18" charset="0"/>
              </a:rPr>
              <a:t>kın</a:t>
            </a:r>
            <a:r>
              <a:rPr lang="tr-TR" sz="2200" i="1" dirty="0">
                <a:latin typeface="Times New Roman" panose="02020603050405020304" pitchFamily="18" charset="0"/>
                <a:cs typeface="Times New Roman" panose="02020603050405020304" pitchFamily="18" charset="0"/>
              </a:rPr>
              <a:t>, devede ku</a:t>
            </a:r>
            <a:r>
              <a:rPr lang="tr-TR" sz="2200" b="1" i="1" u="sng" dirty="0">
                <a:latin typeface="Times New Roman" panose="02020603050405020304" pitchFamily="18" charset="0"/>
                <a:cs typeface="Times New Roman" panose="02020603050405020304" pitchFamily="18" charset="0"/>
              </a:rPr>
              <a:t>lak</a:t>
            </a:r>
            <a:r>
              <a:rPr lang="tr-TR" sz="2200" i="1" dirty="0">
                <a:latin typeface="Times New Roman" panose="02020603050405020304" pitchFamily="18" charset="0"/>
                <a:cs typeface="Times New Roman" panose="02020603050405020304" pitchFamily="18" charset="0"/>
              </a:rPr>
              <a:t>, yükte ha</a:t>
            </a:r>
            <a:r>
              <a:rPr lang="tr-TR" sz="2200" b="1" i="1" u="sng" dirty="0">
                <a:latin typeface="Times New Roman" panose="02020603050405020304" pitchFamily="18" charset="0"/>
                <a:cs typeface="Times New Roman" panose="02020603050405020304" pitchFamily="18" charset="0"/>
              </a:rPr>
              <a:t>fif</a:t>
            </a:r>
            <a:r>
              <a:rPr lang="tr-TR" sz="2200" dirty="0">
                <a:latin typeface="Times New Roman" panose="02020603050405020304" pitchFamily="18" charset="0"/>
                <a:cs typeface="Times New Roman" panose="02020603050405020304" pitchFamily="18" charset="0"/>
              </a:rPr>
              <a:t>.</a:t>
            </a:r>
            <a:endParaRPr lang="tr-TR" sz="2200" dirty="0"/>
          </a:p>
        </p:txBody>
      </p:sp>
    </p:spTree>
    <p:extLst>
      <p:ext uri="{BB962C8B-B14F-4D97-AF65-F5344CB8AC3E}">
        <p14:creationId xmlns:p14="http://schemas.microsoft.com/office/powerpoint/2010/main" val="763826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908720"/>
            <a:ext cx="8229600" cy="5217443"/>
          </a:xfrm>
        </p:spPr>
        <p:txBody>
          <a:bodyPr>
            <a:normAutofit lnSpcReduction="10000"/>
          </a:bodyPr>
          <a:lstStyle/>
          <a:p>
            <a:pPr marL="0" indent="0" algn="just">
              <a:lnSpc>
                <a:spcPct val="150000"/>
              </a:lnSpc>
              <a:buNone/>
            </a:pPr>
            <a:r>
              <a:rPr lang="tr-TR" sz="2200" dirty="0">
                <a:solidFill>
                  <a:srgbClr val="C00000"/>
                </a:solidFill>
                <a:latin typeface="Times New Roman" panose="02020603050405020304" pitchFamily="18" charset="0"/>
                <a:cs typeface="Times New Roman" panose="02020603050405020304" pitchFamily="18" charset="0"/>
              </a:rPr>
              <a:t>	2.3. Cümle Vurgusu</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Cümleyi oluşturan kelime ve kelime gruplarındaki vurgudan daha belirgin olan, cümledeki hecelerden birinin diğerlerinden daha vurgulu söylenmesiyle ortaya çıkan vurgudur. Özel bir amaçla vurgu yapılmadığı zaman, cümle vurgusu yüklem üzerindedir: </a:t>
            </a:r>
            <a:r>
              <a:rPr lang="tr-TR" sz="2200" i="1" dirty="0">
                <a:latin typeface="Times New Roman" panose="02020603050405020304" pitchFamily="18" charset="0"/>
                <a:cs typeface="Times New Roman" panose="02020603050405020304" pitchFamily="18" charset="0"/>
              </a:rPr>
              <a:t>Bu hafta çok yağmur </a:t>
            </a:r>
            <a:r>
              <a:rPr lang="tr-TR" sz="2200" b="1" i="1" u="sng" dirty="0">
                <a:latin typeface="Times New Roman" panose="02020603050405020304" pitchFamily="18" charset="0"/>
                <a:cs typeface="Times New Roman" panose="02020603050405020304" pitchFamily="18" charset="0"/>
              </a:rPr>
              <a:t>yağ</a:t>
            </a:r>
            <a:r>
              <a:rPr lang="tr-TR" sz="2200" i="1" dirty="0">
                <a:latin typeface="Times New Roman" panose="02020603050405020304" pitchFamily="18" charset="0"/>
                <a:cs typeface="Times New Roman" panose="02020603050405020304" pitchFamily="18" charset="0"/>
              </a:rPr>
              <a:t>dı. Hava karar</a:t>
            </a:r>
            <a:r>
              <a:rPr lang="tr-TR" sz="2200" b="1" i="1" u="sng" dirty="0">
                <a:latin typeface="Times New Roman" panose="02020603050405020304" pitchFamily="18" charset="0"/>
                <a:cs typeface="Times New Roman" panose="02020603050405020304" pitchFamily="18" charset="0"/>
              </a:rPr>
              <a:t>dı</a:t>
            </a:r>
            <a:r>
              <a:rPr lang="tr-TR" sz="2200" i="1" dirty="0">
                <a:latin typeface="Times New Roman" panose="02020603050405020304" pitchFamily="18" charset="0"/>
                <a:cs typeface="Times New Roman" panose="02020603050405020304" pitchFamily="18" charset="0"/>
              </a:rPr>
              <a:t>.</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Cümle vurgusunun kelime ve grup vurgusundan önemli bir farkı vardır. O da cümle vurgusunun gerektiği zaman, belirtilmek istenen, önem verilen unsurun üzerine çekilebilmesidir. Bu takdirde, özellikle belirtilmek istenen unsur çoğunlukla yükleme yaklaştırılır:</a:t>
            </a:r>
          </a:p>
          <a:p>
            <a:pPr>
              <a:lnSpc>
                <a:spcPct val="150000"/>
              </a:lnSpc>
            </a:pPr>
            <a:endParaRPr lang="tr-TR" sz="2200" dirty="0"/>
          </a:p>
        </p:txBody>
      </p:sp>
    </p:spTree>
    <p:extLst>
      <p:ext uri="{BB962C8B-B14F-4D97-AF65-F5344CB8AC3E}">
        <p14:creationId xmlns:p14="http://schemas.microsoft.com/office/powerpoint/2010/main" val="3310792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836712"/>
            <a:ext cx="9144000" cy="5184576"/>
          </a:xfrm>
        </p:spPr>
        <p:txBody>
          <a:bodyPr>
            <a:noAutofit/>
          </a:bodyPr>
          <a:lstStyle/>
          <a:p>
            <a:pPr algn="just">
              <a:lnSpc>
                <a:spcPct val="150000"/>
              </a:lnSpc>
            </a:pPr>
            <a:r>
              <a:rPr lang="tr-TR" sz="2200" i="1" dirty="0">
                <a:latin typeface="Times New Roman" panose="02020603050405020304" pitchFamily="18" charset="0"/>
                <a:cs typeface="Times New Roman" panose="02020603050405020304" pitchFamily="18" charset="0"/>
              </a:rPr>
              <a:t>Gökhan, yarın Ankara’dan Konya’ya </a:t>
            </a:r>
            <a:r>
              <a:rPr lang="tr-TR" sz="2200" i="1" u="sng" dirty="0">
                <a:latin typeface="Times New Roman" panose="02020603050405020304" pitchFamily="18" charset="0"/>
                <a:cs typeface="Times New Roman" panose="02020603050405020304" pitchFamily="18" charset="0"/>
              </a:rPr>
              <a:t>uçak</a:t>
            </a:r>
            <a:r>
              <a:rPr lang="tr-TR" sz="2200" b="1" i="1" u="sng" dirty="0">
                <a:latin typeface="Times New Roman" panose="02020603050405020304" pitchFamily="18" charset="0"/>
                <a:cs typeface="Times New Roman" panose="02020603050405020304" pitchFamily="18" charset="0"/>
              </a:rPr>
              <a:t>la</a:t>
            </a:r>
            <a:r>
              <a:rPr lang="tr-TR" sz="2200" i="1" dirty="0">
                <a:latin typeface="Times New Roman" panose="02020603050405020304" pitchFamily="18" charset="0"/>
                <a:cs typeface="Times New Roman" panose="02020603050405020304" pitchFamily="18" charset="0"/>
              </a:rPr>
              <a:t> gelecek. (Başka bir araçla değil.)</a:t>
            </a:r>
          </a:p>
          <a:p>
            <a:pPr algn="just">
              <a:lnSpc>
                <a:spcPct val="150000"/>
              </a:lnSpc>
            </a:pPr>
            <a:r>
              <a:rPr lang="tr-TR" sz="2200" i="1" dirty="0">
                <a:latin typeface="Times New Roman" panose="02020603050405020304" pitchFamily="18" charset="0"/>
                <a:cs typeface="Times New Roman" panose="02020603050405020304" pitchFamily="18" charset="0"/>
              </a:rPr>
              <a:t>Gökhan, yarın Ankara’dan uçakla </a:t>
            </a:r>
            <a:r>
              <a:rPr lang="tr-TR" sz="2200" i="1" u="sng" dirty="0">
                <a:latin typeface="Times New Roman" panose="02020603050405020304" pitchFamily="18" charset="0"/>
                <a:cs typeface="Times New Roman" panose="02020603050405020304" pitchFamily="18" charset="0"/>
              </a:rPr>
              <a:t>Konya’</a:t>
            </a:r>
            <a:r>
              <a:rPr lang="tr-TR" sz="2200" b="1" i="1" u="sng" dirty="0">
                <a:latin typeface="Times New Roman" panose="02020603050405020304" pitchFamily="18" charset="0"/>
                <a:cs typeface="Times New Roman" panose="02020603050405020304" pitchFamily="18" charset="0"/>
              </a:rPr>
              <a:t>ya</a:t>
            </a:r>
            <a:r>
              <a:rPr lang="tr-TR" sz="2200" i="1" dirty="0">
                <a:latin typeface="Times New Roman" panose="02020603050405020304" pitchFamily="18" charset="0"/>
                <a:cs typeface="Times New Roman" panose="02020603050405020304" pitchFamily="18" charset="0"/>
              </a:rPr>
              <a:t> gelecek. (Başka yere değil.)</a:t>
            </a:r>
          </a:p>
          <a:p>
            <a:pPr algn="just">
              <a:lnSpc>
                <a:spcPct val="150000"/>
              </a:lnSpc>
            </a:pPr>
            <a:r>
              <a:rPr lang="tr-TR" sz="2200" i="1" dirty="0">
                <a:latin typeface="Times New Roman" panose="02020603050405020304" pitchFamily="18" charset="0"/>
                <a:cs typeface="Times New Roman" panose="02020603050405020304" pitchFamily="18" charset="0"/>
              </a:rPr>
              <a:t>Gökhan, yarın Konya’ya uçakla </a:t>
            </a:r>
            <a:r>
              <a:rPr lang="tr-TR" sz="2200" b="1" i="1" u="sng" dirty="0">
                <a:latin typeface="Times New Roman" panose="02020603050405020304" pitchFamily="18" charset="0"/>
                <a:cs typeface="Times New Roman" panose="02020603050405020304" pitchFamily="18" charset="0"/>
              </a:rPr>
              <a:t>An</a:t>
            </a:r>
            <a:r>
              <a:rPr lang="tr-TR" sz="2200" i="1" u="sng" dirty="0">
                <a:latin typeface="Times New Roman" panose="02020603050405020304" pitchFamily="18" charset="0"/>
                <a:cs typeface="Times New Roman" panose="02020603050405020304" pitchFamily="18" charset="0"/>
              </a:rPr>
              <a:t>kara’dan</a:t>
            </a:r>
            <a:r>
              <a:rPr lang="tr-TR" sz="2200" i="1" dirty="0">
                <a:latin typeface="Times New Roman" panose="02020603050405020304" pitchFamily="18" charset="0"/>
                <a:cs typeface="Times New Roman" panose="02020603050405020304" pitchFamily="18" charset="0"/>
              </a:rPr>
              <a:t> gelecek. (Başka yerden değil.)</a:t>
            </a:r>
          </a:p>
          <a:p>
            <a:pPr algn="just">
              <a:lnSpc>
                <a:spcPct val="150000"/>
              </a:lnSpc>
            </a:pPr>
            <a:r>
              <a:rPr lang="tr-TR" sz="2200" i="1" dirty="0">
                <a:latin typeface="Times New Roman" panose="02020603050405020304" pitchFamily="18" charset="0"/>
                <a:cs typeface="Times New Roman" panose="02020603050405020304" pitchFamily="18" charset="0"/>
              </a:rPr>
              <a:t>Gökhan, Ankara’dan Konya’ya uçakla </a:t>
            </a:r>
            <a:r>
              <a:rPr lang="tr-TR" sz="2200" b="1" i="1" u="sng" dirty="0">
                <a:latin typeface="Times New Roman" panose="02020603050405020304" pitchFamily="18" charset="0"/>
                <a:cs typeface="Times New Roman" panose="02020603050405020304" pitchFamily="18" charset="0"/>
              </a:rPr>
              <a:t>ya</a:t>
            </a:r>
            <a:r>
              <a:rPr lang="tr-TR" sz="2200" i="1" u="sng" dirty="0">
                <a:latin typeface="Times New Roman" panose="02020603050405020304" pitchFamily="18" charset="0"/>
                <a:cs typeface="Times New Roman" panose="02020603050405020304" pitchFamily="18" charset="0"/>
              </a:rPr>
              <a:t>rın</a:t>
            </a:r>
            <a:r>
              <a:rPr lang="tr-TR" sz="2200" i="1" dirty="0">
                <a:latin typeface="Times New Roman" panose="02020603050405020304" pitchFamily="18" charset="0"/>
                <a:cs typeface="Times New Roman" panose="02020603050405020304" pitchFamily="18" charset="0"/>
              </a:rPr>
              <a:t> gelecek. (Başka zaman değil.)</a:t>
            </a:r>
          </a:p>
          <a:p>
            <a:pPr algn="just">
              <a:lnSpc>
                <a:spcPct val="150000"/>
              </a:lnSpc>
            </a:pPr>
            <a:r>
              <a:rPr lang="tr-TR" sz="2200" i="1" dirty="0">
                <a:latin typeface="Times New Roman" panose="02020603050405020304" pitchFamily="18" charset="0"/>
                <a:cs typeface="Times New Roman" panose="02020603050405020304" pitchFamily="18" charset="0"/>
              </a:rPr>
              <a:t>Yarın Ankara’dan Konya’ya uçakla </a:t>
            </a:r>
            <a:r>
              <a:rPr lang="tr-TR" sz="2200" b="1" i="1" u="sng" dirty="0">
                <a:latin typeface="Times New Roman" panose="02020603050405020304" pitchFamily="18" charset="0"/>
                <a:cs typeface="Times New Roman" panose="02020603050405020304" pitchFamily="18" charset="0"/>
              </a:rPr>
              <a:t>Gök</a:t>
            </a:r>
            <a:r>
              <a:rPr lang="tr-TR" sz="2200" i="1" u="sng" dirty="0">
                <a:latin typeface="Times New Roman" panose="02020603050405020304" pitchFamily="18" charset="0"/>
                <a:cs typeface="Times New Roman" panose="02020603050405020304" pitchFamily="18" charset="0"/>
              </a:rPr>
              <a:t>han</a:t>
            </a:r>
            <a:r>
              <a:rPr lang="tr-TR" sz="2200" i="1" dirty="0">
                <a:latin typeface="Times New Roman" panose="02020603050405020304" pitchFamily="18" charset="0"/>
                <a:cs typeface="Times New Roman" panose="02020603050405020304" pitchFamily="18" charset="0"/>
              </a:rPr>
              <a:t> gelecek. (Başkası değil.)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Buna göre cümlede kelimelerin dizilişi, belirtilmek istenen anlama göre yapılır.</a:t>
            </a:r>
            <a:r>
              <a:rPr lang="tr-TR" sz="22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4016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000" b="1" dirty="0"/>
              <a:t>KAYNAKÇA</a:t>
            </a:r>
          </a:p>
        </p:txBody>
      </p:sp>
      <p:sp>
        <p:nvSpPr>
          <p:cNvPr id="3" name="İçerik Yer Tutucusu 2"/>
          <p:cNvSpPr>
            <a:spLocks noGrp="1"/>
          </p:cNvSpPr>
          <p:nvPr>
            <p:ph idx="1"/>
          </p:nvPr>
        </p:nvSpPr>
        <p:spPr>
          <a:xfrm>
            <a:off x="457200" y="1196752"/>
            <a:ext cx="8229600" cy="4929411"/>
          </a:xfrm>
        </p:spPr>
        <p:txBody>
          <a:bodyPr>
            <a:normAutofit fontScale="55000" lnSpcReduction="20000"/>
          </a:bodyPr>
          <a:lstStyle/>
          <a:p>
            <a:pPr algn="just">
              <a:lnSpc>
                <a:spcPct val="170000"/>
              </a:lnSpc>
            </a:pPr>
            <a:r>
              <a:rPr lang="tr-TR" dirty="0">
                <a:latin typeface="Times New Roman" panose="02020603050405020304" pitchFamily="18" charset="0"/>
                <a:cs typeface="Times New Roman" panose="02020603050405020304" pitchFamily="18" charset="0"/>
              </a:rPr>
              <a:t>Ergin, Muharrem (2000). </a:t>
            </a:r>
            <a:r>
              <a:rPr lang="tr-TR" i="1" dirty="0">
                <a:latin typeface="Times New Roman" panose="02020603050405020304" pitchFamily="18" charset="0"/>
                <a:cs typeface="Times New Roman" panose="02020603050405020304" pitchFamily="18" charset="0"/>
              </a:rPr>
              <a:t>Türk Dil Bilgisi. </a:t>
            </a:r>
            <a:r>
              <a:rPr lang="tr-TR" dirty="0">
                <a:latin typeface="Times New Roman" panose="02020603050405020304" pitchFamily="18" charset="0"/>
                <a:cs typeface="Times New Roman" panose="02020603050405020304" pitchFamily="18" charset="0"/>
              </a:rPr>
              <a:t>İstanbul: Bayrak Basım/Yayım/Tanıtım.</a:t>
            </a:r>
          </a:p>
          <a:p>
            <a:pPr algn="just">
              <a:lnSpc>
                <a:spcPct val="170000"/>
              </a:lnSpc>
            </a:pPr>
            <a:r>
              <a:rPr lang="tr-TR" dirty="0">
                <a:latin typeface="Times New Roman" panose="02020603050405020304" pitchFamily="18" charset="0"/>
                <a:cs typeface="Times New Roman" panose="02020603050405020304" pitchFamily="18" charset="0"/>
              </a:rPr>
              <a:t>Karasoy, Yakup, Yavuz, Orhan, </a:t>
            </a:r>
            <a:r>
              <a:rPr lang="tr-TR" dirty="0" err="1">
                <a:latin typeface="Times New Roman" panose="02020603050405020304" pitchFamily="18" charset="0"/>
                <a:cs typeface="Times New Roman" panose="02020603050405020304" pitchFamily="18" charset="0"/>
              </a:rPr>
              <a:t>Kayasandık</a:t>
            </a:r>
            <a:r>
              <a:rPr lang="tr-TR" dirty="0">
                <a:latin typeface="Times New Roman" panose="02020603050405020304" pitchFamily="18" charset="0"/>
                <a:cs typeface="Times New Roman" panose="02020603050405020304" pitchFamily="18" charset="0"/>
              </a:rPr>
              <a:t>, Ahmet ve </a:t>
            </a:r>
            <a:r>
              <a:rPr lang="tr-TR" dirty="0" err="1">
                <a:latin typeface="Times New Roman" panose="02020603050405020304" pitchFamily="18" charset="0"/>
                <a:cs typeface="Times New Roman" panose="02020603050405020304" pitchFamily="18" charset="0"/>
              </a:rPr>
              <a:t>Direkci</a:t>
            </a:r>
            <a:r>
              <a:rPr lang="tr-TR" dirty="0">
                <a:latin typeface="Times New Roman" panose="02020603050405020304" pitchFamily="18" charset="0"/>
                <a:cs typeface="Times New Roman" panose="02020603050405020304" pitchFamily="18" charset="0"/>
              </a:rPr>
              <a:t>, Bekir (2008). </a:t>
            </a:r>
            <a:r>
              <a:rPr lang="tr-TR" i="1" dirty="0">
                <a:latin typeface="Times New Roman" panose="02020603050405020304" pitchFamily="18" charset="0"/>
                <a:cs typeface="Times New Roman" panose="02020603050405020304" pitchFamily="18" charset="0"/>
              </a:rPr>
              <a:t>Üniversiteler İçin Uygulamalı Türk Dili ve Kompozisyon Bilgileri</a:t>
            </a:r>
            <a:r>
              <a:rPr lang="tr-TR" dirty="0">
                <a:latin typeface="Times New Roman" panose="02020603050405020304" pitchFamily="18" charset="0"/>
                <a:cs typeface="Times New Roman" panose="02020603050405020304" pitchFamily="18" charset="0"/>
              </a:rPr>
              <a:t> (6. Baskı). Ankara: </a:t>
            </a:r>
            <a:r>
              <a:rPr lang="tr-TR" dirty="0" err="1">
                <a:latin typeface="Times New Roman" panose="02020603050405020304" pitchFamily="18" charset="0"/>
                <a:cs typeface="Times New Roman" panose="02020603050405020304" pitchFamily="18" charset="0"/>
              </a:rPr>
              <a:t>Akçağ</a:t>
            </a:r>
            <a:r>
              <a:rPr lang="tr-TR" dirty="0">
                <a:latin typeface="Times New Roman" panose="02020603050405020304" pitchFamily="18" charset="0"/>
                <a:cs typeface="Times New Roman" panose="02020603050405020304" pitchFamily="18" charset="0"/>
              </a:rPr>
              <a:t> Yayınları.</a:t>
            </a:r>
          </a:p>
          <a:p>
            <a:pPr algn="just">
              <a:lnSpc>
                <a:spcPct val="170000"/>
              </a:lnSpc>
            </a:pPr>
            <a:r>
              <a:rPr lang="tr-TR" dirty="0">
                <a:latin typeface="Times New Roman" panose="02020603050405020304" pitchFamily="18" charset="0"/>
                <a:cs typeface="Times New Roman" panose="02020603050405020304" pitchFamily="18" charset="0"/>
              </a:rPr>
              <a:t>Korkmaz, Zeynep, </a:t>
            </a:r>
            <a:r>
              <a:rPr lang="tr-TR" dirty="0" err="1">
                <a:latin typeface="Times New Roman" panose="02020603050405020304" pitchFamily="18" charset="0"/>
                <a:cs typeface="Times New Roman" panose="02020603050405020304" pitchFamily="18" charset="0"/>
              </a:rPr>
              <a:t>Ercilasun</a:t>
            </a:r>
            <a:r>
              <a:rPr lang="tr-TR" dirty="0">
                <a:latin typeface="Times New Roman" panose="02020603050405020304" pitchFamily="18" charset="0"/>
                <a:cs typeface="Times New Roman" panose="02020603050405020304" pitchFamily="18" charset="0"/>
              </a:rPr>
              <a:t>, Ahmet </a:t>
            </a:r>
            <a:r>
              <a:rPr lang="tr-TR" dirty="0" err="1">
                <a:latin typeface="Times New Roman" panose="02020603050405020304" pitchFamily="18" charset="0"/>
                <a:cs typeface="Times New Roman" panose="02020603050405020304" pitchFamily="18" charset="0"/>
              </a:rPr>
              <a:t>Bican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Gülensoy</a:t>
            </a:r>
            <a:r>
              <a:rPr lang="tr-TR" dirty="0">
                <a:latin typeface="Times New Roman" panose="02020603050405020304" pitchFamily="18" charset="0"/>
                <a:cs typeface="Times New Roman" panose="02020603050405020304" pitchFamily="18" charset="0"/>
              </a:rPr>
              <a:t>, Tuncer, Parlatır, İsmail, Zülfikar, Hamza ve Birinci, Necat (2005). </a:t>
            </a:r>
            <a:r>
              <a:rPr lang="tr-TR" i="1" dirty="0">
                <a:latin typeface="Times New Roman" panose="02020603050405020304" pitchFamily="18" charset="0"/>
                <a:cs typeface="Times New Roman" panose="02020603050405020304" pitchFamily="18" charset="0"/>
              </a:rPr>
              <a:t>Türk Dili ve Kompozisyon</a:t>
            </a:r>
            <a:r>
              <a:rPr lang="tr-TR" dirty="0">
                <a:latin typeface="Times New Roman" panose="02020603050405020304" pitchFamily="18" charset="0"/>
                <a:cs typeface="Times New Roman" panose="02020603050405020304" pitchFamily="18" charset="0"/>
              </a:rPr>
              <a:t>. Ankara: Ekin Kitabevi.</a:t>
            </a:r>
          </a:p>
          <a:p>
            <a:pPr algn="just">
              <a:lnSpc>
                <a:spcPct val="170000"/>
              </a:lnSpc>
            </a:pPr>
            <a:r>
              <a:rPr lang="tr-TR" dirty="0">
                <a:latin typeface="Times New Roman" panose="02020603050405020304" pitchFamily="18" charset="0"/>
                <a:cs typeface="Times New Roman" panose="02020603050405020304" pitchFamily="18" charset="0"/>
              </a:rPr>
              <a:t>Özkan, Abdurrahman, </a:t>
            </a:r>
            <a:r>
              <a:rPr lang="tr-TR" dirty="0" err="1">
                <a:latin typeface="Times New Roman" panose="02020603050405020304" pitchFamily="18" charset="0"/>
                <a:cs typeface="Times New Roman" panose="02020603050405020304" pitchFamily="18" charset="0"/>
              </a:rPr>
              <a:t>Aşcı</a:t>
            </a:r>
            <a:r>
              <a:rPr lang="tr-TR" dirty="0">
                <a:latin typeface="Times New Roman" panose="02020603050405020304" pitchFamily="18" charset="0"/>
                <a:cs typeface="Times New Roman" panose="02020603050405020304" pitchFamily="18" charset="0"/>
              </a:rPr>
              <a:t>, Ufuk Deniz ve Toker, Mustafa (2013). </a:t>
            </a:r>
            <a:r>
              <a:rPr lang="tr-TR" i="1" dirty="0">
                <a:latin typeface="Times New Roman" panose="02020603050405020304" pitchFamily="18" charset="0"/>
                <a:cs typeface="Times New Roman" panose="02020603050405020304" pitchFamily="18" charset="0"/>
              </a:rPr>
              <a:t>Türk Dili, Dil ve Anlatım </a:t>
            </a:r>
            <a:r>
              <a:rPr lang="tr-TR" dirty="0">
                <a:latin typeface="Times New Roman" panose="02020603050405020304" pitchFamily="18" charset="0"/>
                <a:cs typeface="Times New Roman" panose="02020603050405020304" pitchFamily="18" charset="0"/>
              </a:rPr>
              <a:t>(1. Baskı). Konya: Palet Yayınları.</a:t>
            </a:r>
          </a:p>
          <a:p>
            <a:pPr algn="just">
              <a:lnSpc>
                <a:spcPct val="170000"/>
              </a:lnSpc>
            </a:pPr>
            <a:r>
              <a:rPr lang="tr-TR" dirty="0">
                <a:latin typeface="Times New Roman" panose="02020603050405020304" pitchFamily="18" charset="0"/>
                <a:cs typeface="Times New Roman" panose="02020603050405020304" pitchFamily="18" charset="0"/>
              </a:rPr>
              <a:t>Yavuz, Kemal, Yetiş, Kâzım ve Birinci, Necat (1999). </a:t>
            </a:r>
            <a:r>
              <a:rPr lang="tr-TR" i="1" dirty="0">
                <a:latin typeface="Times New Roman" panose="02020603050405020304" pitchFamily="18" charset="0"/>
                <a:cs typeface="Times New Roman" panose="02020603050405020304" pitchFamily="18" charset="0"/>
              </a:rPr>
              <a:t>Üniversite Türk Dili ve Kompozisyon Dersleri. </a:t>
            </a:r>
            <a:r>
              <a:rPr lang="tr-TR" dirty="0">
                <a:latin typeface="Times New Roman" panose="02020603050405020304" pitchFamily="18" charset="0"/>
                <a:cs typeface="Times New Roman" panose="02020603050405020304" pitchFamily="18" charset="0"/>
              </a:rPr>
              <a:t>İstanbul: Bayrak Basım/Yayım/Tanıtım.</a:t>
            </a:r>
          </a:p>
          <a:p>
            <a:pPr marL="0" indent="0" algn="just">
              <a:lnSpc>
                <a:spcPct val="170000"/>
              </a:lnSpc>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89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normAutofit/>
          </a:bodyPr>
          <a:lstStyle/>
          <a:p>
            <a:r>
              <a:rPr lang="tr-TR" sz="4000" dirty="0">
                <a:solidFill>
                  <a:srgbClr val="FF0000"/>
                </a:solidFill>
                <a:latin typeface="Times" pitchFamily="2" charset="0"/>
              </a:rPr>
              <a:t>SES OLAYLARININ SEBEPLERİ</a:t>
            </a:r>
          </a:p>
        </p:txBody>
      </p:sp>
      <p:sp>
        <p:nvSpPr>
          <p:cNvPr id="3" name="İçerik Yer Tutucusu 2"/>
          <p:cNvSpPr>
            <a:spLocks noGrp="1"/>
          </p:cNvSpPr>
          <p:nvPr>
            <p:ph idx="1"/>
          </p:nvPr>
        </p:nvSpPr>
        <p:spPr>
          <a:xfrm>
            <a:off x="457200" y="1196752"/>
            <a:ext cx="8229600" cy="5256584"/>
          </a:xfrm>
        </p:spPr>
        <p:txBody>
          <a:bodyPr>
            <a:noAutofit/>
          </a:bodyPr>
          <a:lstStyle/>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a ) </a:t>
            </a:r>
            <a:r>
              <a:rPr lang="tr-TR" sz="2200" dirty="0">
                <a:solidFill>
                  <a:srgbClr val="C00000"/>
                </a:solidFill>
                <a:latin typeface="Times New Roman" panose="02020603050405020304" pitchFamily="18" charset="0"/>
                <a:cs typeface="Times New Roman" panose="02020603050405020304" pitchFamily="18" charset="0"/>
              </a:rPr>
              <a:t>Dilin </a:t>
            </a:r>
            <a:r>
              <a:rPr lang="tr-TR" sz="2200" i="1" dirty="0">
                <a:solidFill>
                  <a:srgbClr val="C00000"/>
                </a:solidFill>
                <a:latin typeface="Times New Roman" panose="02020603050405020304" pitchFamily="18" charset="0"/>
                <a:cs typeface="Times New Roman" panose="02020603050405020304" pitchFamily="18" charset="0"/>
              </a:rPr>
              <a:t>ses özellikleri: </a:t>
            </a:r>
            <a:r>
              <a:rPr lang="tr-TR" sz="2200" dirty="0">
                <a:latin typeface="Times New Roman" panose="02020603050405020304" pitchFamily="18" charset="0"/>
                <a:cs typeface="Times New Roman" panose="02020603050405020304" pitchFamily="18" charset="0"/>
              </a:rPr>
              <a:t>Türkçede kelime sonunda  b,  c, d,  g sesleri  olmadığı için Arapça </a:t>
            </a:r>
            <a:r>
              <a:rPr lang="tr-TR" sz="2200" i="1" dirty="0" err="1">
                <a:latin typeface="Times New Roman" panose="02020603050405020304" pitchFamily="18" charset="0"/>
                <a:cs typeface="Times New Roman" panose="02020603050405020304" pitchFamily="18" charset="0"/>
              </a:rPr>
              <a:t>kitab</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kelimesi Türkçeye </a:t>
            </a:r>
            <a:r>
              <a:rPr lang="tr-TR" sz="2200" i="1" dirty="0">
                <a:latin typeface="Times New Roman" panose="02020603050405020304" pitchFamily="18" charset="0"/>
                <a:cs typeface="Times New Roman" panose="02020603050405020304" pitchFamily="18" charset="0"/>
              </a:rPr>
              <a:t>kitap  </a:t>
            </a:r>
            <a:r>
              <a:rPr lang="tr-TR" sz="2200" dirty="0">
                <a:latin typeface="Times New Roman" panose="02020603050405020304" pitchFamily="18" charset="0"/>
                <a:cs typeface="Times New Roman" panose="02020603050405020304" pitchFamily="18" charset="0"/>
              </a:rPr>
              <a:t>şeklinde  geçmiştir.  Uzun  ünlü  olmadığı için de â ünlüsü kısalarak normal a’ya dönüşmüştür.</a:t>
            </a:r>
          </a:p>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b) Başka seslerin etkisi: </a:t>
            </a:r>
            <a:r>
              <a:rPr lang="tr-TR" sz="2200" dirty="0">
                <a:latin typeface="Times New Roman" panose="02020603050405020304" pitchFamily="18" charset="0"/>
                <a:cs typeface="Times New Roman" panose="02020603050405020304" pitchFamily="18" charset="0"/>
              </a:rPr>
              <a:t>Bazı sesler, yanlarındaki diğer seslere etki ederek onları kendilerine benzetirler, değiştirirler. Mesela, </a:t>
            </a:r>
            <a:r>
              <a:rPr lang="tr-TR" sz="2200" dirty="0" err="1">
                <a:latin typeface="Times New Roman" panose="02020603050405020304" pitchFamily="18" charset="0"/>
                <a:cs typeface="Times New Roman" panose="02020603050405020304" pitchFamily="18" charset="0"/>
              </a:rPr>
              <a:t>anbar</a:t>
            </a:r>
            <a:r>
              <a:rPr lang="tr-TR" sz="2200" dirty="0">
                <a:latin typeface="Times New Roman" panose="02020603050405020304" pitchFamily="18" charset="0"/>
                <a:cs typeface="Times New Roman" panose="02020603050405020304" pitchFamily="18" charset="0"/>
              </a:rPr>
              <a:t> kelimesindeki b sesi, yanındaki n’ye etki ederek onu, kendisi gibi dudak ünsüzü olan «m» yapmıştır. Böylece kelime, ambar şekline dönüşmüştür.</a:t>
            </a:r>
          </a:p>
          <a:p>
            <a:pPr algn="just">
              <a:lnSpc>
                <a:spcPct val="150000"/>
              </a:lnSpc>
            </a:pPr>
            <a:endParaRPr lang="tr-TR" sz="2200" dirty="0"/>
          </a:p>
        </p:txBody>
      </p:sp>
    </p:spTree>
    <p:extLst>
      <p:ext uri="{BB962C8B-B14F-4D97-AF65-F5344CB8AC3E}">
        <p14:creationId xmlns:p14="http://schemas.microsoft.com/office/powerpoint/2010/main" val="68821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980728"/>
            <a:ext cx="8229600" cy="5534075"/>
          </a:xfrm>
        </p:spPr>
        <p:txBody>
          <a:bodyPr>
            <a:normAutofit/>
          </a:bodyPr>
          <a:lstStyle/>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c ) Vurgu</a:t>
            </a:r>
            <a:r>
              <a:rPr lang="tr-TR" sz="2200" dirty="0">
                <a:solidFill>
                  <a:srgbClr val="C00000"/>
                </a:solidFill>
                <a:latin typeface="Times New Roman" panose="02020603050405020304" pitchFamily="18" charset="0"/>
                <a:cs typeface="Times New Roman" panose="02020603050405020304" pitchFamily="18" charset="0"/>
              </a:rPr>
              <a:t>:</a:t>
            </a:r>
            <a:r>
              <a:rPr lang="tr-TR" sz="2200" dirty="0">
                <a:latin typeface="Times New Roman" panose="02020603050405020304" pitchFamily="18" charset="0"/>
                <a:cs typeface="Times New Roman" panose="02020603050405020304" pitchFamily="18" charset="0"/>
              </a:rPr>
              <a:t> Türkçede orta hece vurgusu genellikle zayıf olduğu için bu hecedeki ünlüler bazen daralır bazen de düşerler: </a:t>
            </a:r>
            <a:r>
              <a:rPr lang="tr-TR" sz="2200" i="1" dirty="0" err="1">
                <a:latin typeface="Times New Roman" panose="02020603050405020304" pitchFamily="18" charset="0"/>
                <a:cs typeface="Times New Roman" panose="02020603050405020304" pitchFamily="18" charset="0"/>
              </a:rPr>
              <a:t>tasarıla</a:t>
            </a:r>
            <a:r>
              <a:rPr lang="tr-TR" sz="2200" i="1" dirty="0">
                <a:latin typeface="Times New Roman" panose="02020603050405020304" pitchFamily="18" charset="0"/>
                <a:cs typeface="Times New Roman" panose="02020603050405020304" pitchFamily="18" charset="0"/>
              </a:rPr>
              <a:t>&gt; tasarla, </a:t>
            </a:r>
            <a:r>
              <a:rPr lang="tr-TR" sz="2200" i="1" dirty="0" err="1">
                <a:latin typeface="Times New Roman" panose="02020603050405020304" pitchFamily="18" charset="0"/>
                <a:cs typeface="Times New Roman" panose="02020603050405020304" pitchFamily="18" charset="0"/>
              </a:rPr>
              <a:t>besileme</a:t>
            </a:r>
            <a:r>
              <a:rPr lang="tr-TR" sz="2200" i="1" dirty="0">
                <a:latin typeface="Times New Roman" panose="02020603050405020304" pitchFamily="18" charset="0"/>
                <a:cs typeface="Times New Roman" panose="02020603050405020304" pitchFamily="18" charset="0"/>
              </a:rPr>
              <a:t>&gt; besleme, </a:t>
            </a:r>
            <a:r>
              <a:rPr lang="tr-TR" sz="2200" dirty="0">
                <a:latin typeface="Times New Roman" panose="02020603050405020304" pitchFamily="18" charset="0"/>
                <a:cs typeface="Times New Roman" panose="02020603050405020304" pitchFamily="18" charset="0"/>
              </a:rPr>
              <a:t>yalınız &gt; yalnız…</a:t>
            </a:r>
          </a:p>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d) Zayıf sesler: </a:t>
            </a:r>
            <a:r>
              <a:rPr lang="tr-TR" sz="2200" dirty="0">
                <a:latin typeface="Times New Roman" panose="02020603050405020304" pitchFamily="18" charset="0"/>
                <a:cs typeface="Times New Roman" panose="02020603050405020304" pitchFamily="18" charset="0"/>
              </a:rPr>
              <a:t>ğ, h, ı, 1, n, r, y, z sesleri zayıf sesler olduğu için bazı ses olaylarına sebep olurlar: </a:t>
            </a:r>
            <a:r>
              <a:rPr lang="tr-TR" sz="2200" i="1" dirty="0">
                <a:latin typeface="Times New Roman" panose="02020603050405020304" pitchFamily="18" charset="0"/>
                <a:cs typeface="Times New Roman" panose="02020603050405020304" pitchFamily="18" charset="0"/>
              </a:rPr>
              <a:t>ağabey </a:t>
            </a:r>
            <a:r>
              <a:rPr lang="tr-TR" sz="2200" dirty="0">
                <a:latin typeface="Times New Roman" panose="02020603050405020304" pitchFamily="18" charset="0"/>
                <a:cs typeface="Times New Roman" panose="02020603050405020304" pitchFamily="18" charset="0"/>
              </a:rPr>
              <a:t>&gt; </a:t>
            </a:r>
            <a:r>
              <a:rPr lang="tr-TR" sz="2200" dirty="0" err="1">
                <a:latin typeface="Times New Roman" panose="02020603050405020304" pitchFamily="18" charset="0"/>
                <a:cs typeface="Times New Roman" panose="02020603050405020304" pitchFamily="18" charset="0"/>
              </a:rPr>
              <a:t>âbi</a:t>
            </a:r>
            <a:r>
              <a:rPr lang="tr-TR" sz="2200"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hastahane</a:t>
            </a:r>
            <a:r>
              <a:rPr lang="tr-TR" sz="2200" i="1" dirty="0">
                <a:latin typeface="Times New Roman" panose="02020603050405020304" pitchFamily="18" charset="0"/>
                <a:cs typeface="Times New Roman" panose="02020603050405020304" pitchFamily="18" charset="0"/>
              </a:rPr>
              <a:t> &gt; hastane, pek iyi &gt; peki, bir daha&gt; </a:t>
            </a:r>
            <a:r>
              <a:rPr lang="tr-TR" sz="2200" i="1" dirty="0" err="1">
                <a:latin typeface="Times New Roman" panose="02020603050405020304" pitchFamily="18" charset="0"/>
                <a:cs typeface="Times New Roman" panose="02020603050405020304" pitchFamily="18" charset="0"/>
              </a:rPr>
              <a:t>bi</a:t>
            </a:r>
            <a:r>
              <a:rPr lang="tr-TR" sz="2200" i="1" dirty="0">
                <a:latin typeface="Times New Roman" panose="02020603050405020304" pitchFamily="18" charset="0"/>
                <a:cs typeface="Times New Roman" panose="02020603050405020304" pitchFamily="18" charset="0"/>
              </a:rPr>
              <a:t> daha, soğan</a:t>
            </a:r>
            <a:r>
              <a:rPr lang="tr-TR" sz="2200" dirty="0">
                <a:latin typeface="Times New Roman" panose="02020603050405020304" pitchFamily="18" charset="0"/>
                <a:cs typeface="Times New Roman" panose="02020603050405020304" pitchFamily="18" charset="0"/>
              </a:rPr>
              <a:t>&gt; </a:t>
            </a:r>
            <a:r>
              <a:rPr lang="tr-TR" sz="2200" i="1" dirty="0" err="1">
                <a:latin typeface="Times New Roman" panose="02020603050405020304" pitchFamily="18" charset="0"/>
                <a:cs typeface="Times New Roman" panose="02020603050405020304" pitchFamily="18" charset="0"/>
              </a:rPr>
              <a:t>soan</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 uğur&gt; </a:t>
            </a:r>
            <a:r>
              <a:rPr lang="tr-TR" sz="2200" dirty="0" err="1">
                <a:latin typeface="Times New Roman" panose="02020603050405020304" pitchFamily="18" charset="0"/>
                <a:cs typeface="Times New Roman" panose="02020603050405020304" pitchFamily="18" charset="0"/>
              </a:rPr>
              <a:t>uur</a:t>
            </a:r>
            <a:r>
              <a:rPr lang="tr-TR" sz="2200" dirty="0">
                <a:latin typeface="Times New Roman" panose="02020603050405020304" pitchFamily="18" charset="0"/>
                <a:cs typeface="Times New Roman" panose="02020603050405020304" pitchFamily="18" charset="0"/>
              </a:rPr>
              <a:t>…</a:t>
            </a:r>
          </a:p>
          <a:p>
            <a:pPr marL="0" indent="0" algn="just">
              <a:lnSpc>
                <a:spcPct val="150000"/>
              </a:lnSpc>
              <a:buNone/>
            </a:pPr>
            <a:r>
              <a:rPr lang="tr-TR" sz="2200" i="1" dirty="0">
                <a:solidFill>
                  <a:srgbClr val="C00000"/>
                </a:solidFill>
                <a:latin typeface="Times New Roman" panose="02020603050405020304" pitchFamily="18" charset="0"/>
                <a:cs typeface="Times New Roman" panose="02020603050405020304" pitchFamily="18" charset="0"/>
              </a:rPr>
              <a:t>d) Söyleyiş güçlüğü ve kakofoni</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Bazı seslerin yan yana gelmesi söyleyiş güçlüğüne veya kakofoniye sebep olur. Bu durumda bazı ses olayları olur: </a:t>
            </a:r>
            <a:r>
              <a:rPr lang="tr-TR" sz="2200" i="1" dirty="0" err="1">
                <a:latin typeface="Times New Roman" panose="02020603050405020304" pitchFamily="18" charset="0"/>
                <a:cs typeface="Times New Roman" panose="02020603050405020304" pitchFamily="18" charset="0"/>
              </a:rPr>
              <a:t>büyükcek</a:t>
            </a:r>
            <a:r>
              <a:rPr lang="tr-TR" sz="2200" dirty="0">
                <a:latin typeface="Times New Roman" panose="02020603050405020304" pitchFamily="18" charset="0"/>
                <a:cs typeface="Times New Roman" panose="02020603050405020304" pitchFamily="18" charset="0"/>
              </a:rPr>
              <a:t>&gt; </a:t>
            </a:r>
            <a:r>
              <a:rPr lang="tr-TR" sz="2200" i="1" dirty="0">
                <a:latin typeface="Times New Roman" panose="02020603050405020304" pitchFamily="18" charset="0"/>
                <a:cs typeface="Times New Roman" panose="02020603050405020304" pitchFamily="18" charset="0"/>
              </a:rPr>
              <a:t>büyücek, </a:t>
            </a:r>
            <a:r>
              <a:rPr lang="tr-TR" sz="2200" i="1" dirty="0" err="1">
                <a:latin typeface="Times New Roman" panose="02020603050405020304" pitchFamily="18" charset="0"/>
                <a:cs typeface="Times New Roman" panose="02020603050405020304" pitchFamily="18" charset="0"/>
              </a:rPr>
              <a:t>küçükçük</a:t>
            </a:r>
            <a:r>
              <a:rPr lang="tr-TR" sz="2200" dirty="0">
                <a:latin typeface="Times New Roman" panose="02020603050405020304" pitchFamily="18" charset="0"/>
                <a:cs typeface="Times New Roman" panose="02020603050405020304" pitchFamily="18" charset="0"/>
              </a:rPr>
              <a:t> &gt;</a:t>
            </a:r>
            <a:r>
              <a:rPr lang="tr-TR" sz="2200" i="1" dirty="0">
                <a:latin typeface="Times New Roman" panose="02020603050405020304" pitchFamily="18" charset="0"/>
                <a:cs typeface="Times New Roman" panose="02020603050405020304" pitchFamily="18" charset="0"/>
              </a:rPr>
              <a:t> küçücük, </a:t>
            </a:r>
            <a:r>
              <a:rPr lang="tr-TR" sz="2200" i="1" dirty="0" err="1">
                <a:latin typeface="Times New Roman" panose="02020603050405020304" pitchFamily="18" charset="0"/>
                <a:cs typeface="Times New Roman" panose="02020603050405020304" pitchFamily="18" charset="0"/>
              </a:rPr>
              <a:t>ufakcık</a:t>
            </a:r>
            <a:r>
              <a:rPr lang="tr-TR" sz="2200" dirty="0">
                <a:latin typeface="Times New Roman" panose="02020603050405020304" pitchFamily="18" charset="0"/>
                <a:cs typeface="Times New Roman" panose="02020603050405020304" pitchFamily="18" charset="0"/>
              </a:rPr>
              <a:t> &gt; </a:t>
            </a:r>
            <a:r>
              <a:rPr lang="tr-TR" sz="2200" i="1" dirty="0">
                <a:latin typeface="Times New Roman" panose="02020603050405020304" pitchFamily="18" charset="0"/>
                <a:cs typeface="Times New Roman" panose="02020603050405020304" pitchFamily="18" charset="0"/>
              </a:rPr>
              <a:t>ufacık…</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a:lnSpc>
                <a:spcPct val="150000"/>
              </a:lnSpc>
            </a:pPr>
            <a:endParaRPr lang="tr-TR" sz="2200" dirty="0"/>
          </a:p>
        </p:txBody>
      </p:sp>
    </p:spTree>
    <p:extLst>
      <p:ext uri="{BB962C8B-B14F-4D97-AF65-F5344CB8AC3E}">
        <p14:creationId xmlns:p14="http://schemas.microsoft.com/office/powerpoint/2010/main" val="139714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548680"/>
            <a:ext cx="8229600" cy="5577483"/>
          </a:xfrm>
        </p:spPr>
        <p:txBody>
          <a:bodyPr>
            <a:noAutofit/>
          </a:bodyPr>
          <a:lstStyle/>
          <a:p>
            <a:pPr marL="0" indent="0" algn="just">
              <a:lnSpc>
                <a:spcPct val="150000"/>
              </a:lnSpc>
              <a:buNone/>
            </a:pPr>
            <a:r>
              <a:rPr lang="tr-TR" sz="2200" i="1" dirty="0">
                <a:latin typeface="Times New Roman" panose="02020603050405020304" pitchFamily="18" charset="0"/>
                <a:cs typeface="Times New Roman" panose="02020603050405020304" pitchFamily="18" charset="0"/>
              </a:rPr>
              <a:t>Şimdi Ses Olaylarını inceleyelim:</a:t>
            </a:r>
          </a:p>
          <a:p>
            <a:pPr marL="0" lvl="0" indent="0" algn="just">
              <a:lnSpc>
                <a:spcPct val="150000"/>
              </a:lnSpc>
              <a:buNone/>
            </a:pPr>
            <a:r>
              <a:rPr lang="tr-TR" sz="2200" dirty="0">
                <a:solidFill>
                  <a:srgbClr val="FF0000"/>
                </a:solidFill>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1-Ses Türemeleri	</a:t>
            </a:r>
          </a:p>
          <a:p>
            <a:pPr marL="0" lvl="0" indent="0" algn="just">
              <a:lnSpc>
                <a:spcPct val="150000"/>
              </a:lnSpc>
              <a:buNone/>
            </a:pPr>
            <a:r>
              <a:rPr lang="tr-TR" sz="2200" dirty="0">
                <a:latin typeface="Times New Roman" panose="02020603050405020304" pitchFamily="18" charset="0"/>
                <a:cs typeface="Times New Roman" panose="02020603050405020304" pitchFamily="18" charset="0"/>
              </a:rPr>
              <a:t>	Ünlü türemesi ve ünsüz türemesi şeklinde görülür:</a:t>
            </a:r>
          </a:p>
          <a:p>
            <a:pPr marL="0" indent="0" algn="just">
              <a:lnSpc>
                <a:spcPct val="150000"/>
              </a:lnSpc>
              <a:buNone/>
            </a:pPr>
            <a:r>
              <a:rPr lang="tr-TR" sz="2200" i="1" dirty="0">
                <a:solidFill>
                  <a:srgbClr val="FF0000"/>
                </a:solidFill>
                <a:latin typeface="Times New Roman" panose="02020603050405020304" pitchFamily="18" charset="0"/>
                <a:cs typeface="Times New Roman" panose="02020603050405020304" pitchFamily="18" charset="0"/>
              </a:rPr>
              <a:t>	a ) Ünlü türemesi</a:t>
            </a:r>
            <a:endParaRPr lang="tr-TR" sz="22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	 Genellikle alıntı kelimelerde görülen bu  ses  olayına  Türkçe  kelimelerde de rastlamak mümkündür. Ünlü türemesi kelimenin başında,</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ortasında, sonunda  görülebilir:</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station</a:t>
            </a:r>
            <a:r>
              <a:rPr lang="tr-TR" sz="2200" i="1" dirty="0">
                <a:latin typeface="Times New Roman" panose="02020603050405020304" pitchFamily="18" charset="0"/>
                <a:cs typeface="Times New Roman" panose="02020603050405020304" pitchFamily="18" charset="0"/>
              </a:rPr>
              <a:t> &gt; istasyon, </a:t>
            </a:r>
            <a:r>
              <a:rPr lang="tr-TR" sz="2200" i="1" dirty="0" err="1">
                <a:latin typeface="Times New Roman" panose="02020603050405020304" pitchFamily="18" charset="0"/>
                <a:cs typeface="Times New Roman" panose="02020603050405020304" pitchFamily="18" charset="0"/>
              </a:rPr>
              <a:t>scala</a:t>
            </a:r>
            <a:r>
              <a:rPr lang="tr-TR" sz="2200" i="1" dirty="0">
                <a:latin typeface="Times New Roman" panose="02020603050405020304" pitchFamily="18" charset="0"/>
                <a:cs typeface="Times New Roman" panose="02020603050405020304" pitchFamily="18" charset="0"/>
              </a:rPr>
              <a:t> &gt; iskele, limon &gt; </a:t>
            </a:r>
            <a:r>
              <a:rPr lang="tr-TR" sz="2200" i="1" dirty="0" err="1">
                <a:latin typeface="Times New Roman" panose="02020603050405020304" pitchFamily="18" charset="0"/>
                <a:cs typeface="Times New Roman" panose="02020603050405020304" pitchFamily="18" charset="0"/>
              </a:rPr>
              <a:t>ilimon</a:t>
            </a:r>
            <a:r>
              <a:rPr lang="tr-TR" sz="2200" i="1" dirty="0">
                <a:latin typeface="Times New Roman" panose="02020603050405020304" pitchFamily="18" charset="0"/>
                <a:cs typeface="Times New Roman" panose="02020603050405020304" pitchFamily="18" charset="0"/>
              </a:rPr>
              <a:t>, Recep&gt;</a:t>
            </a:r>
            <a:r>
              <a:rPr lang="tr-TR" sz="2200" i="1" dirty="0" err="1">
                <a:latin typeface="Times New Roman" panose="02020603050405020304" pitchFamily="18" charset="0"/>
                <a:cs typeface="Times New Roman" panose="02020603050405020304" pitchFamily="18" charset="0"/>
              </a:rPr>
              <a:t>İrecep</a:t>
            </a:r>
            <a:r>
              <a:rPr lang="tr-TR" sz="2200" i="1" dirty="0">
                <a:latin typeface="Times New Roman" panose="02020603050405020304" pitchFamily="18" charset="0"/>
                <a:cs typeface="Times New Roman" panose="02020603050405020304" pitchFamily="18" charset="0"/>
              </a:rPr>
              <a:t>; tren &gt; tren&gt;tiren, kral&gt; </a:t>
            </a:r>
            <a:r>
              <a:rPr lang="tr-TR" sz="2200" i="1" dirty="0" err="1">
                <a:latin typeface="Times New Roman" panose="02020603050405020304" pitchFamily="18" charset="0"/>
                <a:cs typeface="Times New Roman" panose="02020603050405020304" pitchFamily="18" charset="0"/>
              </a:rPr>
              <a:t>kiral</a:t>
            </a:r>
            <a:r>
              <a:rPr lang="tr-TR" sz="2200" i="1" dirty="0">
                <a:latin typeface="Times New Roman" panose="02020603050405020304" pitchFamily="18" charset="0"/>
                <a:cs typeface="Times New Roman" panose="02020603050405020304" pitchFamily="18" charset="0"/>
              </a:rPr>
              <a:t> , spor &gt; </a:t>
            </a:r>
            <a:r>
              <a:rPr lang="tr-TR" sz="2200" i="1" dirty="0" err="1">
                <a:latin typeface="Times New Roman" panose="02020603050405020304" pitchFamily="18" charset="0"/>
                <a:cs typeface="Times New Roman" panose="02020603050405020304" pitchFamily="18" charset="0"/>
              </a:rPr>
              <a:t>sipor</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akl</a:t>
            </a:r>
            <a:r>
              <a:rPr lang="tr-TR" sz="2200" i="1" dirty="0">
                <a:latin typeface="Times New Roman" panose="02020603050405020304" pitchFamily="18" charset="0"/>
                <a:cs typeface="Times New Roman" panose="02020603050405020304" pitchFamily="18" charset="0"/>
              </a:rPr>
              <a:t> &gt; akıl, </a:t>
            </a:r>
            <a:r>
              <a:rPr lang="tr-TR" sz="2200" i="1" dirty="0" err="1">
                <a:latin typeface="Times New Roman" panose="02020603050405020304" pitchFamily="18" charset="0"/>
                <a:cs typeface="Times New Roman" panose="02020603050405020304" pitchFamily="18" charset="0"/>
              </a:rPr>
              <a:t>ömr</a:t>
            </a:r>
            <a:r>
              <a:rPr lang="tr-TR" sz="2200" i="1" dirty="0">
                <a:latin typeface="Times New Roman" panose="02020603050405020304" pitchFamily="18" charset="0"/>
                <a:cs typeface="Times New Roman" panose="02020603050405020304" pitchFamily="18" charset="0"/>
              </a:rPr>
              <a:t> &gt; ömür; </a:t>
            </a:r>
            <a:r>
              <a:rPr lang="tr-TR" sz="2200" i="1" dirty="0" err="1">
                <a:latin typeface="Times New Roman" panose="02020603050405020304" pitchFamily="18" charset="0"/>
                <a:cs typeface="Times New Roman" panose="02020603050405020304" pitchFamily="18" charset="0"/>
              </a:rPr>
              <a:t>bircik</a:t>
            </a:r>
            <a:r>
              <a:rPr lang="tr-TR" sz="2200" i="1" dirty="0">
                <a:latin typeface="Times New Roman" panose="02020603050405020304" pitchFamily="18" charset="0"/>
                <a:cs typeface="Times New Roman" panose="02020603050405020304" pitchFamily="18" charset="0"/>
              </a:rPr>
              <a:t> &gt; biricik, giderken&gt;</a:t>
            </a:r>
            <a:r>
              <a:rPr lang="tr-TR" sz="2200" i="1" dirty="0" err="1">
                <a:latin typeface="Times New Roman" panose="02020603050405020304" pitchFamily="18" charset="0"/>
                <a:cs typeface="Times New Roman" panose="02020603050405020304" pitchFamily="18" charset="0"/>
              </a:rPr>
              <a:t>giderkene</a:t>
            </a:r>
            <a:r>
              <a:rPr lang="tr-TR" sz="2200" i="1" dirty="0">
                <a:latin typeface="Times New Roman" panose="02020603050405020304" pitchFamily="18" charset="0"/>
                <a:cs typeface="Times New Roman" panose="02020603050405020304" pitchFamily="18" charset="0"/>
              </a:rPr>
              <a:t>.</a:t>
            </a:r>
          </a:p>
          <a:p>
            <a:pPr marL="0" indent="0" algn="just">
              <a:lnSpc>
                <a:spcPct val="150000"/>
              </a:lnSpc>
              <a:buNone/>
            </a:pPr>
            <a:endParaRPr lang="tr-TR"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289451"/>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r>
              <a:rPr lang="tr-TR" sz="2200" i="1" dirty="0">
                <a:solidFill>
                  <a:srgbClr val="FF0000"/>
                </a:solidFill>
                <a:latin typeface="Times New Roman" panose="02020603050405020304" pitchFamily="18" charset="0"/>
                <a:cs typeface="Times New Roman" panose="02020603050405020304" pitchFamily="18" charset="0"/>
              </a:rPr>
              <a:t>b) Ünsüz türemesi</a:t>
            </a:r>
          </a:p>
          <a:p>
            <a:pPr marL="0" indent="0" algn="just">
              <a:lnSpc>
                <a:spcPct val="150000"/>
              </a:lnSpc>
              <a:buNone/>
            </a:pPr>
            <a:r>
              <a:rPr lang="tr-TR" sz="2200" dirty="0">
                <a:solidFill>
                  <a:srgbClr val="FF0000"/>
                </a:solidFill>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İki şekilde görülür. Birincisinde, ünlüyle biten kelimeye  ünlüyle  başlayan bir ek getirildiği zaman bu iki ünlü arasında yardımcı bir ünsüz ( y, n)  türer: </a:t>
            </a:r>
            <a:r>
              <a:rPr lang="tr-TR" sz="2200" i="1" dirty="0">
                <a:latin typeface="Times New Roman" panose="02020603050405020304" pitchFamily="18" charset="0"/>
                <a:cs typeface="Times New Roman" panose="02020603050405020304" pitchFamily="18" charset="0"/>
              </a:rPr>
              <a:t>bilgi- y-e, Ali-y-i, sevdi - y-di, şu-n-u, evi-n-e.</a:t>
            </a: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400" dirty="0">
                <a:latin typeface="Times New Roman" panose="02020603050405020304" pitchFamily="18" charset="0"/>
                <a:cs typeface="Times New Roman" panose="02020603050405020304" pitchFamily="18" charset="0"/>
              </a:rPr>
              <a:t>	İkincisi, daha çok ağızlarda görülen ses olayıdır. Ünlüyle başlayan kelimelerin başında y, h ünsüzlerinin türemesi şeklindedir: </a:t>
            </a:r>
            <a:r>
              <a:rPr lang="tr-TR" sz="2400" i="1" dirty="0">
                <a:latin typeface="Times New Roman" panose="02020603050405020304" pitchFamily="18" charset="0"/>
                <a:cs typeface="Times New Roman" panose="02020603050405020304" pitchFamily="18" charset="0"/>
              </a:rPr>
              <a:t>avlu&gt;havlu, ayva&gt;</a:t>
            </a:r>
            <a:r>
              <a:rPr lang="tr-TR" sz="2400" i="1" dirty="0" err="1">
                <a:latin typeface="Times New Roman" panose="02020603050405020304" pitchFamily="18" charset="0"/>
                <a:cs typeface="Times New Roman" panose="02020603050405020304" pitchFamily="18" charset="0"/>
              </a:rPr>
              <a:t>hayva</a:t>
            </a:r>
            <a:r>
              <a:rPr lang="tr-TR" sz="2400" i="1" dirty="0">
                <a:latin typeface="Times New Roman" panose="02020603050405020304" pitchFamily="18" charset="0"/>
                <a:cs typeface="Times New Roman" panose="02020603050405020304" pitchFamily="18" charset="0"/>
              </a:rPr>
              <a:t>, elbet&gt;</a:t>
            </a:r>
            <a:r>
              <a:rPr lang="tr-TR" sz="2400" i="1" dirty="0" err="1">
                <a:latin typeface="Times New Roman" panose="02020603050405020304" pitchFamily="18" charset="0"/>
                <a:cs typeface="Times New Roman" panose="02020603050405020304" pitchFamily="18" charset="0"/>
              </a:rPr>
              <a:t>helbet</a:t>
            </a:r>
            <a:r>
              <a:rPr lang="tr-TR" sz="2400" i="1" dirty="0">
                <a:latin typeface="Times New Roman" panose="02020603050405020304" pitchFamily="18" charset="0"/>
                <a:cs typeface="Times New Roman" panose="02020603050405020304" pitchFamily="18" charset="0"/>
              </a:rPr>
              <a:t>, ücra&gt;</a:t>
            </a:r>
            <a:r>
              <a:rPr lang="tr-TR" sz="2400" i="1" dirty="0" err="1">
                <a:latin typeface="Times New Roman" panose="02020603050405020304" pitchFamily="18" charset="0"/>
                <a:cs typeface="Times New Roman" panose="02020603050405020304" pitchFamily="18" charset="0"/>
              </a:rPr>
              <a:t>hücra</a:t>
            </a:r>
            <a:r>
              <a:rPr lang="tr-TR" sz="2400" i="1" dirty="0">
                <a:latin typeface="Times New Roman" panose="02020603050405020304" pitchFamily="18" charset="0"/>
                <a:cs typeface="Times New Roman" panose="02020603050405020304" pitchFamily="18" charset="0"/>
              </a:rPr>
              <a:t>, örümcek&gt;</a:t>
            </a:r>
            <a:r>
              <a:rPr lang="tr-TR" sz="2400" i="1" dirty="0" err="1">
                <a:latin typeface="Times New Roman" panose="02020603050405020304" pitchFamily="18" charset="0"/>
                <a:cs typeface="Times New Roman" panose="02020603050405020304" pitchFamily="18" charset="0"/>
              </a:rPr>
              <a:t>hörümcek</a:t>
            </a:r>
            <a:r>
              <a:rPr lang="tr-TR" sz="2400" i="1" dirty="0">
                <a:latin typeface="Times New Roman" panose="02020603050405020304" pitchFamily="18" charset="0"/>
                <a:cs typeface="Times New Roman" panose="02020603050405020304" pitchFamily="18" charset="0"/>
              </a:rPr>
              <a:t>; </a:t>
            </a:r>
            <a:r>
              <a:rPr lang="tr-TR" sz="2400" i="1" dirty="0" err="1">
                <a:latin typeface="Times New Roman" panose="02020603050405020304" pitchFamily="18" charset="0"/>
                <a:cs typeface="Times New Roman" panose="02020603050405020304" pitchFamily="18" charset="0"/>
              </a:rPr>
              <a:t>ıldız</a:t>
            </a:r>
            <a:r>
              <a:rPr lang="tr-TR" sz="2400" i="1" dirty="0">
                <a:latin typeface="Times New Roman" panose="02020603050405020304" pitchFamily="18" charset="0"/>
                <a:cs typeface="Times New Roman" panose="02020603050405020304" pitchFamily="18" charset="0"/>
              </a:rPr>
              <a:t>&gt;yıldız, ırak&gt; </a:t>
            </a:r>
            <a:r>
              <a:rPr lang="tr-TR" sz="2400" i="1" dirty="0" err="1">
                <a:latin typeface="Times New Roman" panose="02020603050405020304" pitchFamily="18" charset="0"/>
                <a:cs typeface="Times New Roman" panose="02020603050405020304" pitchFamily="18" charset="0"/>
              </a:rPr>
              <a:t>yırak</a:t>
            </a:r>
            <a:r>
              <a:rPr lang="tr-TR" sz="2400" i="1" dirty="0">
                <a:latin typeface="Times New Roman" panose="02020603050405020304" pitchFamily="18" charset="0"/>
                <a:cs typeface="Times New Roman" panose="02020603050405020304" pitchFamily="18" charset="0"/>
              </a:rPr>
              <a:t>, inmek&gt; </a:t>
            </a:r>
            <a:r>
              <a:rPr lang="tr-TR" sz="2400" i="1" dirty="0" err="1">
                <a:latin typeface="Times New Roman" panose="02020603050405020304" pitchFamily="18" charset="0"/>
                <a:cs typeface="Times New Roman" panose="02020603050405020304" pitchFamily="18" charset="0"/>
              </a:rPr>
              <a:t>yinmek</a:t>
            </a:r>
            <a:r>
              <a:rPr lang="tr-TR" sz="2400" i="1" dirty="0">
                <a:latin typeface="Times New Roman" panose="02020603050405020304" pitchFamily="18" charset="0"/>
                <a:cs typeface="Times New Roman" panose="02020603050405020304" pitchFamily="18" charset="0"/>
              </a:rPr>
              <a:t>.</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endParaRPr lang="tr-TR"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77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166018"/>
            <a:ext cx="8229600" cy="4525963"/>
          </a:xfrm>
        </p:spPr>
        <p:txBody>
          <a:bodyPr>
            <a:normAutofit/>
          </a:bodyPr>
          <a:lstStyle/>
          <a:p>
            <a:pPr marL="0" indent="0" algn="just">
              <a:lnSpc>
                <a:spcPct val="150000"/>
              </a:lnSpc>
              <a:buNone/>
            </a:pPr>
            <a:r>
              <a:rPr lang="tr-TR" sz="2200" i="1" dirty="0">
                <a:latin typeface="Times New Roman" panose="02020603050405020304" pitchFamily="18" charset="0"/>
                <a:cs typeface="Times New Roman" panose="02020603050405020304" pitchFamily="18" charset="0"/>
              </a:rPr>
              <a:t>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	</a:t>
            </a:r>
            <a:r>
              <a:rPr lang="tr-TR" sz="2200" b="1" dirty="0">
                <a:latin typeface="Times New Roman" panose="02020603050405020304" pitchFamily="18" charset="0"/>
                <a:cs typeface="Times New Roman" panose="02020603050405020304" pitchFamily="18" charset="0"/>
              </a:rPr>
              <a:t>2-Ünsüz İkizleşmesi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Kelime içinde bir ünsüzün iki defa söylenerek ikizleşmesi olayıdır. Ağızlarda  daha çok  görülür:  </a:t>
            </a:r>
            <a:r>
              <a:rPr lang="tr-TR" sz="2200" i="1" dirty="0">
                <a:latin typeface="Times New Roman" panose="02020603050405020304" pitchFamily="18" charset="0"/>
                <a:cs typeface="Times New Roman" panose="02020603050405020304" pitchFamily="18" charset="0"/>
              </a:rPr>
              <a:t>yeddi, </a:t>
            </a:r>
            <a:r>
              <a:rPr lang="tr-TR" sz="2200" i="1" dirty="0" err="1">
                <a:latin typeface="Times New Roman" panose="02020603050405020304" pitchFamily="18" charset="0"/>
                <a:cs typeface="Times New Roman" panose="02020603050405020304" pitchFamily="18" charset="0"/>
              </a:rPr>
              <a:t>sekkiz</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dokkuz</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eşşek</a:t>
            </a:r>
            <a:r>
              <a:rPr lang="tr-TR" sz="2200" i="1" dirty="0">
                <a:latin typeface="Times New Roman" panose="02020603050405020304" pitchFamily="18" charset="0"/>
                <a:cs typeface="Times New Roman" panose="02020603050405020304" pitchFamily="18" charset="0"/>
              </a:rPr>
              <a:t>; bilemedim&gt;  </a:t>
            </a:r>
            <a:r>
              <a:rPr lang="tr-TR" sz="2200" i="1" dirty="0" err="1">
                <a:latin typeface="Times New Roman" panose="02020603050405020304" pitchFamily="18" charset="0"/>
                <a:cs typeface="Times New Roman" panose="02020603050405020304" pitchFamily="18" charset="0"/>
              </a:rPr>
              <a:t>bilemmedim</a:t>
            </a:r>
            <a:r>
              <a:rPr lang="tr-TR" sz="2200" i="1" dirty="0">
                <a:latin typeface="Times New Roman" panose="02020603050405020304" pitchFamily="18" charset="0"/>
                <a:cs typeface="Times New Roman" panose="02020603050405020304" pitchFamily="18" charset="0"/>
              </a:rPr>
              <a:t>, sakız&gt;</a:t>
            </a:r>
            <a:r>
              <a:rPr lang="tr-TR" sz="2200" i="1" dirty="0" err="1">
                <a:latin typeface="Times New Roman" panose="02020603050405020304" pitchFamily="18" charset="0"/>
                <a:cs typeface="Times New Roman" panose="02020603050405020304" pitchFamily="18" charset="0"/>
              </a:rPr>
              <a:t>sakkız</a:t>
            </a:r>
            <a:r>
              <a:rPr lang="tr-TR" sz="2200" i="1" dirty="0">
                <a:latin typeface="Times New Roman" panose="02020603050405020304" pitchFamily="18" charset="0"/>
                <a:cs typeface="Times New Roman" panose="02020603050405020304" pitchFamily="18" charset="0"/>
              </a:rPr>
              <a:t>.</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Ünsüz ikizleşmesi, ünsüz türemesinin bir türü olarak da kabul edilebilir.</a:t>
            </a:r>
          </a:p>
          <a:p>
            <a:pPr marL="0" indent="0" algn="just">
              <a:lnSpc>
                <a:spcPct val="150000"/>
              </a:lnSpc>
              <a:buNone/>
            </a:pPr>
            <a:endParaRPr lang="tr-TR" sz="2200" i="1"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90764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3639</Words>
  <Application>Microsoft Office PowerPoint</Application>
  <PresentationFormat>Ekran Gösterisi (4:3)</PresentationFormat>
  <Paragraphs>188</Paragraphs>
  <Slides>44</Slides>
  <Notes>2</Notes>
  <HiddenSlides>0</HiddenSlides>
  <MMClips>0</MMClips>
  <ScaleCrop>false</ScaleCrop>
  <HeadingPairs>
    <vt:vector size="4" baseType="variant">
      <vt:variant>
        <vt:lpstr>Tema</vt:lpstr>
      </vt:variant>
      <vt:variant>
        <vt:i4>1</vt:i4>
      </vt:variant>
      <vt:variant>
        <vt:lpstr>Slayt Başlıkları</vt:lpstr>
      </vt:variant>
      <vt:variant>
        <vt:i4>44</vt:i4>
      </vt:variant>
    </vt:vector>
  </HeadingPairs>
  <TitlesOfParts>
    <vt:vector size="45" baseType="lpstr">
      <vt:lpstr>Ofis Teması</vt:lpstr>
      <vt:lpstr>PowerPoint Sunusu</vt:lpstr>
      <vt:lpstr>PowerPoint Sunusu</vt:lpstr>
      <vt:lpstr>PowerPoint Sunusu</vt:lpstr>
      <vt:lpstr>SES</vt:lpstr>
      <vt:lpstr>SES OLAYLARININ SEBEPLERİ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TÜRKÇEDE HECE</vt:lpstr>
      <vt:lpstr>PowerPoint Sunusu</vt:lpstr>
      <vt:lpstr>Türkçede Hece Çeşitleri</vt:lpstr>
      <vt:lpstr>TÜRKÇEDE VURGU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Haktan Kaplan</cp:lastModifiedBy>
  <cp:revision>212</cp:revision>
  <dcterms:created xsi:type="dcterms:W3CDTF">2021-09-27T13:39:34Z</dcterms:created>
  <dcterms:modified xsi:type="dcterms:W3CDTF">2022-09-30T13:27:50Z</dcterms:modified>
</cp:coreProperties>
</file>