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33" r:id="rId5"/>
    <p:sldId id="286" r:id="rId6"/>
    <p:sldId id="289" r:id="rId7"/>
    <p:sldId id="260" r:id="rId8"/>
    <p:sldId id="285" r:id="rId9"/>
    <p:sldId id="287" r:id="rId10"/>
    <p:sldId id="290" r:id="rId11"/>
    <p:sldId id="320" r:id="rId12"/>
    <p:sldId id="291" r:id="rId13"/>
    <p:sldId id="292" r:id="rId14"/>
    <p:sldId id="293" r:id="rId15"/>
    <p:sldId id="294" r:id="rId16"/>
    <p:sldId id="321" r:id="rId17"/>
    <p:sldId id="295" r:id="rId18"/>
    <p:sldId id="322" r:id="rId19"/>
    <p:sldId id="296" r:id="rId20"/>
    <p:sldId id="297" r:id="rId21"/>
    <p:sldId id="323" r:id="rId22"/>
    <p:sldId id="298" r:id="rId23"/>
    <p:sldId id="324" r:id="rId24"/>
    <p:sldId id="299" r:id="rId25"/>
    <p:sldId id="301" r:id="rId26"/>
    <p:sldId id="325" r:id="rId27"/>
    <p:sldId id="300" r:id="rId28"/>
    <p:sldId id="302" r:id="rId29"/>
    <p:sldId id="326" r:id="rId30"/>
    <p:sldId id="303" r:id="rId31"/>
    <p:sldId id="304" r:id="rId32"/>
    <p:sldId id="327" r:id="rId33"/>
    <p:sldId id="305" r:id="rId34"/>
    <p:sldId id="328" r:id="rId35"/>
    <p:sldId id="306" r:id="rId36"/>
    <p:sldId id="329" r:id="rId37"/>
    <p:sldId id="307" r:id="rId38"/>
    <p:sldId id="308" r:id="rId39"/>
    <p:sldId id="309" r:id="rId40"/>
    <p:sldId id="330" r:id="rId41"/>
    <p:sldId id="310" r:id="rId42"/>
    <p:sldId id="331" r:id="rId43"/>
    <p:sldId id="311" r:id="rId44"/>
    <p:sldId id="312" r:id="rId45"/>
    <p:sldId id="334" r:id="rId46"/>
    <p:sldId id="336" r:id="rId47"/>
    <p:sldId id="337" r:id="rId48"/>
    <p:sldId id="338" r:id="rId49"/>
    <p:sldId id="339" r:id="rId50"/>
    <p:sldId id="259" r:id="rId5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85" d="100"/>
          <a:sy n="85"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hyperlink" Target="https://www.dilbilgisi.net/soz-obekleri-konu-anlatimi/" TargetMode="External"/><Relationship Id="rId2" Type="http://schemas.openxmlformats.org/officeDocument/2006/relationships/hyperlink" Target="https://www.dilbilgisi.net/sozcukler-arasi-anlam-iliskileri-konu-anlatimi/" TargetMode="External"/><Relationship Id="rId1" Type="http://schemas.openxmlformats.org/officeDocument/2006/relationships/hyperlink" Target="https://www.dilbilgisi.net/sozcukte-anlam-ozellikleri-konu-anlatimi/"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ilbilgisi.net/soz-obekleri-konu-anlatimi/" TargetMode="External"/><Relationship Id="rId2" Type="http://schemas.openxmlformats.org/officeDocument/2006/relationships/hyperlink" Target="https://www.dilbilgisi.net/sozcukler-arasi-anlam-iliskileri-konu-anlatimi/" TargetMode="External"/><Relationship Id="rId1" Type="http://schemas.openxmlformats.org/officeDocument/2006/relationships/hyperlink" Target="https://www.dilbilgisi.net/sozcukte-anlam-ozellikleri-konu-anlatimi/"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88A79-72A8-4EA9-BD41-CED6EAD1886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tr-TR"/>
        </a:p>
      </dgm:t>
    </dgm:pt>
    <dgm:pt modelId="{79472826-ECCB-45BA-987B-B935FF11C4BB}">
      <dgm:prSet/>
      <dgm:spPr/>
      <dgm:t>
        <a:bodyPr/>
        <a:lstStyle/>
        <a:p>
          <a:pPr rtl="0"/>
          <a:r>
            <a:rPr lang="tr-TR" b="1" u="sng">
              <a:solidFill>
                <a:schemeClr val="accent4"/>
              </a:solidFill>
            </a:rPr>
            <a:t>SÖZCÜKTE ANLAM</a:t>
          </a:r>
          <a:endParaRPr lang="tr-TR">
            <a:solidFill>
              <a:schemeClr val="accent4"/>
            </a:solidFill>
          </a:endParaRPr>
        </a:p>
      </dgm:t>
    </dgm:pt>
    <dgm:pt modelId="{5330F0F7-865F-4FC8-830B-3B6B6BA4DED3}" type="parTrans" cxnId="{F278D665-5F1D-4D54-B90A-44C08E1BA0A3}">
      <dgm:prSet/>
      <dgm:spPr/>
      <dgm:t>
        <a:bodyPr/>
        <a:lstStyle/>
        <a:p>
          <a:endParaRPr lang="tr-TR"/>
        </a:p>
      </dgm:t>
    </dgm:pt>
    <dgm:pt modelId="{D1466F18-04B1-4A46-9339-105B79360D66}" type="sibTrans" cxnId="{F278D665-5F1D-4D54-B90A-44C08E1BA0A3}">
      <dgm:prSet/>
      <dgm:spPr/>
      <dgm:t>
        <a:bodyPr/>
        <a:lstStyle/>
        <a:p>
          <a:endParaRPr lang="tr-TR"/>
        </a:p>
      </dgm:t>
    </dgm:pt>
    <dgm:pt modelId="{618FD179-87E6-4C8E-923C-D03C994842DC}">
      <dgm:prSet/>
      <dgm:spPr/>
      <dgm:t>
        <a:bodyPr/>
        <a:lstStyle/>
        <a:p>
          <a:pPr rtl="0"/>
          <a:r>
            <a:rPr lang="tr-TR" b="1" dirty="0">
              <a:solidFill>
                <a:schemeClr val="accent4"/>
              </a:solidFill>
            </a:rPr>
            <a:t>1 </a:t>
          </a:r>
          <a:r>
            <a:rPr lang="tr-TR" dirty="0">
              <a:solidFill>
                <a:schemeClr val="accent4"/>
              </a:solidFill>
            </a:rPr>
            <a:t> </a:t>
          </a:r>
          <a:r>
            <a:rPr lang="tr-TR" b="1" dirty="0">
              <a:solidFill>
                <a:schemeClr val="accent4"/>
              </a:solidFill>
              <a:hlinkClick xmlns:r="http://schemas.openxmlformats.org/officeDocument/2006/relationships" r:id="rId1">
                <a:extLst>
                  <a:ext uri="{A12FA001-AC4F-418D-AE19-62706E023703}">
                    <ahyp:hlinkClr xmlns:ahyp="http://schemas.microsoft.com/office/drawing/2018/hyperlinkcolor" val="tx"/>
                  </a:ext>
                </a:extLst>
              </a:hlinkClick>
            </a:rPr>
            <a:t>Sözcükte Anlam Özellikleri</a:t>
          </a:r>
          <a:endParaRPr lang="tr-TR" dirty="0">
            <a:solidFill>
              <a:schemeClr val="accent4"/>
            </a:solidFill>
          </a:endParaRPr>
        </a:p>
      </dgm:t>
    </dgm:pt>
    <dgm:pt modelId="{3BF14712-4147-4977-9225-2D3FC530DCB4}" type="parTrans" cxnId="{F1E7A584-41A3-42A6-8B98-22FC1C2BEB87}">
      <dgm:prSet/>
      <dgm:spPr/>
      <dgm:t>
        <a:bodyPr/>
        <a:lstStyle/>
        <a:p>
          <a:endParaRPr lang="tr-TR"/>
        </a:p>
      </dgm:t>
    </dgm:pt>
    <dgm:pt modelId="{A926942F-46FA-4B0D-9D76-ADB8EB1D44FB}" type="sibTrans" cxnId="{F1E7A584-41A3-42A6-8B98-22FC1C2BEB87}">
      <dgm:prSet/>
      <dgm:spPr/>
      <dgm:t>
        <a:bodyPr/>
        <a:lstStyle/>
        <a:p>
          <a:endParaRPr lang="tr-TR"/>
        </a:p>
      </dgm:t>
    </dgm:pt>
    <dgm:pt modelId="{F540B95E-DF4E-4F81-A60C-15CC75CD440C}">
      <dgm:prSet/>
      <dgm:spPr/>
      <dgm:t>
        <a:bodyPr/>
        <a:lstStyle/>
        <a:p>
          <a:pPr rtl="0"/>
          <a:r>
            <a:rPr lang="tr-TR"/>
            <a:t>Gerçek (Temel) Anlam</a:t>
          </a:r>
        </a:p>
      </dgm:t>
    </dgm:pt>
    <dgm:pt modelId="{CB76C7ED-FA78-42B8-AE7D-718EAA578E91}" type="parTrans" cxnId="{9195867B-976C-4A61-B028-CFA157E58EB6}">
      <dgm:prSet/>
      <dgm:spPr/>
      <dgm:t>
        <a:bodyPr/>
        <a:lstStyle/>
        <a:p>
          <a:endParaRPr lang="tr-TR"/>
        </a:p>
      </dgm:t>
    </dgm:pt>
    <dgm:pt modelId="{9B07599E-D90A-4F73-BD1F-84D1EDEA0F43}" type="sibTrans" cxnId="{9195867B-976C-4A61-B028-CFA157E58EB6}">
      <dgm:prSet/>
      <dgm:spPr/>
      <dgm:t>
        <a:bodyPr/>
        <a:lstStyle/>
        <a:p>
          <a:endParaRPr lang="tr-TR"/>
        </a:p>
      </dgm:t>
    </dgm:pt>
    <dgm:pt modelId="{9452A358-3869-49C1-AF37-F8AEF22D7E8B}">
      <dgm:prSet/>
      <dgm:spPr/>
      <dgm:t>
        <a:bodyPr/>
        <a:lstStyle/>
        <a:p>
          <a:pPr rtl="0"/>
          <a:r>
            <a:rPr lang="tr-TR"/>
            <a:t>Yan Anlam</a:t>
          </a:r>
        </a:p>
      </dgm:t>
    </dgm:pt>
    <dgm:pt modelId="{1CDC842F-581F-4E2C-B372-4EF48A2E74C4}" type="parTrans" cxnId="{1DC98D6F-A177-4DD0-83D2-85E69A543855}">
      <dgm:prSet/>
      <dgm:spPr/>
      <dgm:t>
        <a:bodyPr/>
        <a:lstStyle/>
        <a:p>
          <a:endParaRPr lang="tr-TR"/>
        </a:p>
      </dgm:t>
    </dgm:pt>
    <dgm:pt modelId="{C1989B52-D1AB-4257-9B68-441D18F29FDA}" type="sibTrans" cxnId="{1DC98D6F-A177-4DD0-83D2-85E69A543855}">
      <dgm:prSet/>
      <dgm:spPr/>
      <dgm:t>
        <a:bodyPr/>
        <a:lstStyle/>
        <a:p>
          <a:endParaRPr lang="tr-TR"/>
        </a:p>
      </dgm:t>
    </dgm:pt>
    <dgm:pt modelId="{7B078B2E-DBA4-47B0-AD99-FA5C60FE4C6E}">
      <dgm:prSet/>
      <dgm:spPr/>
      <dgm:t>
        <a:bodyPr/>
        <a:lstStyle/>
        <a:p>
          <a:pPr rtl="0"/>
          <a:r>
            <a:rPr lang="tr-TR"/>
            <a:t>Mecaz Anlam</a:t>
          </a:r>
        </a:p>
      </dgm:t>
    </dgm:pt>
    <dgm:pt modelId="{03B93444-7F1B-4CF5-83C7-ED677D81E482}" type="parTrans" cxnId="{7457C373-5E99-4714-AE77-8FDC80E71F6D}">
      <dgm:prSet/>
      <dgm:spPr/>
      <dgm:t>
        <a:bodyPr/>
        <a:lstStyle/>
        <a:p>
          <a:endParaRPr lang="tr-TR"/>
        </a:p>
      </dgm:t>
    </dgm:pt>
    <dgm:pt modelId="{66AFE05D-79D2-4E36-99B4-2D4D3627F130}" type="sibTrans" cxnId="{7457C373-5E99-4714-AE77-8FDC80E71F6D}">
      <dgm:prSet/>
      <dgm:spPr/>
      <dgm:t>
        <a:bodyPr/>
        <a:lstStyle/>
        <a:p>
          <a:endParaRPr lang="tr-TR"/>
        </a:p>
      </dgm:t>
    </dgm:pt>
    <dgm:pt modelId="{0CC138EC-B46D-4B4A-8FCC-67318607C4AF}">
      <dgm:prSet/>
      <dgm:spPr/>
      <dgm:t>
        <a:bodyPr/>
        <a:lstStyle/>
        <a:p>
          <a:pPr rtl="0"/>
          <a:r>
            <a:rPr lang="tr-TR"/>
            <a:t>Terim Anlam</a:t>
          </a:r>
        </a:p>
      </dgm:t>
    </dgm:pt>
    <dgm:pt modelId="{9601FA07-BA68-4F30-97B7-51FDC7C1B73E}" type="parTrans" cxnId="{9E7F8CF0-BB16-4712-9975-3E5B73D62304}">
      <dgm:prSet/>
      <dgm:spPr/>
      <dgm:t>
        <a:bodyPr/>
        <a:lstStyle/>
        <a:p>
          <a:endParaRPr lang="tr-TR"/>
        </a:p>
      </dgm:t>
    </dgm:pt>
    <dgm:pt modelId="{6CBD17C4-9626-4DDD-B58B-79EAC8E3EA41}" type="sibTrans" cxnId="{9E7F8CF0-BB16-4712-9975-3E5B73D62304}">
      <dgm:prSet/>
      <dgm:spPr/>
      <dgm:t>
        <a:bodyPr/>
        <a:lstStyle/>
        <a:p>
          <a:endParaRPr lang="tr-TR"/>
        </a:p>
      </dgm:t>
    </dgm:pt>
    <dgm:pt modelId="{518AF192-5D22-47A6-8C20-9EEEBEEC105B}">
      <dgm:prSet/>
      <dgm:spPr/>
      <dgm:t>
        <a:bodyPr/>
        <a:lstStyle/>
        <a:p>
          <a:pPr rtl="0"/>
          <a:r>
            <a:rPr lang="tr-TR" b="1" dirty="0">
              <a:solidFill>
                <a:schemeClr val="accent4"/>
              </a:solidFill>
            </a:rPr>
            <a:t>2 </a:t>
          </a:r>
          <a:r>
            <a:rPr lang="tr-TR" dirty="0">
              <a:solidFill>
                <a:schemeClr val="accent4"/>
              </a:solidFill>
            </a:rPr>
            <a:t> </a:t>
          </a:r>
          <a:r>
            <a:rPr lang="tr-TR" b="1" dirty="0">
              <a:solidFill>
                <a:schemeClr val="accent4"/>
              </a:solidFill>
              <a:hlinkClick xmlns:r="http://schemas.openxmlformats.org/officeDocument/2006/relationships" r:id="rId2">
                <a:extLst>
                  <a:ext uri="{A12FA001-AC4F-418D-AE19-62706E023703}">
                    <ahyp:hlinkClr xmlns:ahyp="http://schemas.microsoft.com/office/drawing/2018/hyperlinkcolor" val="tx"/>
                  </a:ext>
                </a:extLst>
              </a:hlinkClick>
            </a:rPr>
            <a:t>Sözcükler Arası Anlam İlişkileri</a:t>
          </a:r>
          <a:endParaRPr lang="tr-TR" dirty="0">
            <a:solidFill>
              <a:schemeClr val="accent4"/>
            </a:solidFill>
          </a:endParaRPr>
        </a:p>
      </dgm:t>
    </dgm:pt>
    <dgm:pt modelId="{787BEB21-8B75-428C-B425-95B3800EC1AF}" type="parTrans" cxnId="{9F149993-4A20-42D6-9C49-0A831D305A65}">
      <dgm:prSet/>
      <dgm:spPr/>
      <dgm:t>
        <a:bodyPr/>
        <a:lstStyle/>
        <a:p>
          <a:endParaRPr lang="tr-TR"/>
        </a:p>
      </dgm:t>
    </dgm:pt>
    <dgm:pt modelId="{5398317B-6834-4F01-AA99-EC3761E60624}" type="sibTrans" cxnId="{9F149993-4A20-42D6-9C49-0A831D305A65}">
      <dgm:prSet/>
      <dgm:spPr/>
      <dgm:t>
        <a:bodyPr/>
        <a:lstStyle/>
        <a:p>
          <a:endParaRPr lang="tr-TR"/>
        </a:p>
      </dgm:t>
    </dgm:pt>
    <dgm:pt modelId="{36E38F1C-1E8A-4556-BA45-51177DAD4597}">
      <dgm:prSet/>
      <dgm:spPr/>
      <dgm:t>
        <a:bodyPr/>
        <a:lstStyle/>
        <a:p>
          <a:pPr rtl="0"/>
          <a:r>
            <a:rPr lang="tr-TR"/>
            <a:t>Eş Anlamlı (Anlamdaş) Sözcükler</a:t>
          </a:r>
        </a:p>
      </dgm:t>
    </dgm:pt>
    <dgm:pt modelId="{8496485F-8E9D-49A3-B715-383C0E754E20}" type="parTrans" cxnId="{217168D4-6E78-4785-962B-425168CA1709}">
      <dgm:prSet/>
      <dgm:spPr/>
      <dgm:t>
        <a:bodyPr/>
        <a:lstStyle/>
        <a:p>
          <a:endParaRPr lang="tr-TR"/>
        </a:p>
      </dgm:t>
    </dgm:pt>
    <dgm:pt modelId="{7200B692-C696-4E0E-A8B9-C73A6775BF03}" type="sibTrans" cxnId="{217168D4-6E78-4785-962B-425168CA1709}">
      <dgm:prSet/>
      <dgm:spPr/>
      <dgm:t>
        <a:bodyPr/>
        <a:lstStyle/>
        <a:p>
          <a:endParaRPr lang="tr-TR"/>
        </a:p>
      </dgm:t>
    </dgm:pt>
    <dgm:pt modelId="{D5EF5A3B-576B-4FAF-8374-628DEEBC4DF6}">
      <dgm:prSet/>
      <dgm:spPr/>
      <dgm:t>
        <a:bodyPr/>
        <a:lstStyle/>
        <a:p>
          <a:pPr rtl="0"/>
          <a:r>
            <a:rPr lang="tr-TR"/>
            <a:t>Yakın Anlamlı Sözcükler</a:t>
          </a:r>
        </a:p>
      </dgm:t>
    </dgm:pt>
    <dgm:pt modelId="{BA365121-9DC6-41A0-884B-8481493BD62F}" type="parTrans" cxnId="{33AEC745-B102-4472-B4C5-D319EC3FD872}">
      <dgm:prSet/>
      <dgm:spPr/>
      <dgm:t>
        <a:bodyPr/>
        <a:lstStyle/>
        <a:p>
          <a:endParaRPr lang="tr-TR"/>
        </a:p>
      </dgm:t>
    </dgm:pt>
    <dgm:pt modelId="{8F1A10B7-3E51-4BDA-98B1-F1C6B165CE44}" type="sibTrans" cxnId="{33AEC745-B102-4472-B4C5-D319EC3FD872}">
      <dgm:prSet/>
      <dgm:spPr/>
      <dgm:t>
        <a:bodyPr/>
        <a:lstStyle/>
        <a:p>
          <a:endParaRPr lang="tr-TR"/>
        </a:p>
      </dgm:t>
    </dgm:pt>
    <dgm:pt modelId="{F42EB3E0-1743-476A-A56E-B5A49ED53D8A}">
      <dgm:prSet/>
      <dgm:spPr/>
      <dgm:t>
        <a:bodyPr/>
        <a:lstStyle/>
        <a:p>
          <a:pPr rtl="0"/>
          <a:r>
            <a:rPr lang="tr-TR"/>
            <a:t>Zıt (Karşıt) Anlamlı Sözcükler</a:t>
          </a:r>
        </a:p>
      </dgm:t>
    </dgm:pt>
    <dgm:pt modelId="{79E04B54-6BA6-42A5-9D40-A9E58FD1E958}" type="parTrans" cxnId="{CABD24A6-DF2B-48B3-87C0-269E435FB64F}">
      <dgm:prSet/>
      <dgm:spPr/>
      <dgm:t>
        <a:bodyPr/>
        <a:lstStyle/>
        <a:p>
          <a:endParaRPr lang="tr-TR"/>
        </a:p>
      </dgm:t>
    </dgm:pt>
    <dgm:pt modelId="{0DEB3F84-BD54-4EE4-84B9-20F74FB029DD}" type="sibTrans" cxnId="{CABD24A6-DF2B-48B3-87C0-269E435FB64F}">
      <dgm:prSet/>
      <dgm:spPr/>
      <dgm:t>
        <a:bodyPr/>
        <a:lstStyle/>
        <a:p>
          <a:endParaRPr lang="tr-TR"/>
        </a:p>
      </dgm:t>
    </dgm:pt>
    <dgm:pt modelId="{9154ED22-8A51-4D7B-B3BB-81E6D3D8E308}">
      <dgm:prSet/>
      <dgm:spPr/>
      <dgm:t>
        <a:bodyPr/>
        <a:lstStyle/>
        <a:p>
          <a:pPr rtl="0"/>
          <a:r>
            <a:rPr lang="tr-TR"/>
            <a:t>Eş Sesli (Sesteş) Sözcükler</a:t>
          </a:r>
        </a:p>
      </dgm:t>
    </dgm:pt>
    <dgm:pt modelId="{6ACF27E0-2F14-41CA-ABF1-0D08FD5444D3}" type="parTrans" cxnId="{8AE2D0F1-0677-44C7-9255-47843C629A01}">
      <dgm:prSet/>
      <dgm:spPr/>
      <dgm:t>
        <a:bodyPr/>
        <a:lstStyle/>
        <a:p>
          <a:endParaRPr lang="tr-TR"/>
        </a:p>
      </dgm:t>
    </dgm:pt>
    <dgm:pt modelId="{713ED73C-FB37-40A2-90E8-729DAF4DF30A}" type="sibTrans" cxnId="{8AE2D0F1-0677-44C7-9255-47843C629A01}">
      <dgm:prSet/>
      <dgm:spPr/>
      <dgm:t>
        <a:bodyPr/>
        <a:lstStyle/>
        <a:p>
          <a:endParaRPr lang="tr-TR"/>
        </a:p>
      </dgm:t>
    </dgm:pt>
    <dgm:pt modelId="{EDC1ECF0-1741-4397-BADB-B1C51AE01B89}">
      <dgm:prSet/>
      <dgm:spPr/>
      <dgm:t>
        <a:bodyPr/>
        <a:lstStyle/>
        <a:p>
          <a:pPr rtl="0"/>
          <a:r>
            <a:rPr lang="tr-TR"/>
            <a:t>Genel ve Özel Anlamlı Sözcükler</a:t>
          </a:r>
        </a:p>
      </dgm:t>
    </dgm:pt>
    <dgm:pt modelId="{87E7335A-D0AC-452D-BF87-DCAFCD074BA7}" type="parTrans" cxnId="{2F91B3EA-7646-4181-9196-424A1E4BE865}">
      <dgm:prSet/>
      <dgm:spPr/>
      <dgm:t>
        <a:bodyPr/>
        <a:lstStyle/>
        <a:p>
          <a:endParaRPr lang="tr-TR"/>
        </a:p>
      </dgm:t>
    </dgm:pt>
    <dgm:pt modelId="{62E0912E-A4F8-48C4-82A4-A7F6BFD335E7}" type="sibTrans" cxnId="{2F91B3EA-7646-4181-9196-424A1E4BE865}">
      <dgm:prSet/>
      <dgm:spPr/>
      <dgm:t>
        <a:bodyPr/>
        <a:lstStyle/>
        <a:p>
          <a:endParaRPr lang="tr-TR"/>
        </a:p>
      </dgm:t>
    </dgm:pt>
    <dgm:pt modelId="{E125E9AB-4D9B-4A5A-A1E1-C3A68A0CF491}">
      <dgm:prSet/>
      <dgm:spPr/>
      <dgm:t>
        <a:bodyPr/>
        <a:lstStyle/>
        <a:p>
          <a:pPr rtl="0"/>
          <a:r>
            <a:rPr lang="tr-TR"/>
            <a:t>Somut ve Soyut Anlamlı Sözcükler</a:t>
          </a:r>
        </a:p>
      </dgm:t>
    </dgm:pt>
    <dgm:pt modelId="{4AA34A13-C39D-4883-A9FF-BD7CB1B56E95}" type="parTrans" cxnId="{B9E2ED61-8718-4842-AA60-4B131EEFF30B}">
      <dgm:prSet/>
      <dgm:spPr/>
      <dgm:t>
        <a:bodyPr/>
        <a:lstStyle/>
        <a:p>
          <a:endParaRPr lang="tr-TR"/>
        </a:p>
      </dgm:t>
    </dgm:pt>
    <dgm:pt modelId="{5ECB08AF-9FFF-4F88-8BBB-B71E7037E9E2}" type="sibTrans" cxnId="{B9E2ED61-8718-4842-AA60-4B131EEFF30B}">
      <dgm:prSet/>
      <dgm:spPr/>
      <dgm:t>
        <a:bodyPr/>
        <a:lstStyle/>
        <a:p>
          <a:endParaRPr lang="tr-TR"/>
        </a:p>
      </dgm:t>
    </dgm:pt>
    <dgm:pt modelId="{AAB4DA51-60FC-4AB0-B94E-59C6CEFFCCFB}">
      <dgm:prSet/>
      <dgm:spPr/>
      <dgm:t>
        <a:bodyPr/>
        <a:lstStyle/>
        <a:p>
          <a:pPr rtl="0"/>
          <a:r>
            <a:rPr lang="tr-TR"/>
            <a:t>Nitel ve Nicel Anlamlı Sözcükler</a:t>
          </a:r>
        </a:p>
      </dgm:t>
    </dgm:pt>
    <dgm:pt modelId="{D6B9A70B-2831-4179-B1D6-3607127B07CB}" type="parTrans" cxnId="{D55F00E7-799E-4D33-A330-BCB3FEEFD824}">
      <dgm:prSet/>
      <dgm:spPr/>
      <dgm:t>
        <a:bodyPr/>
        <a:lstStyle/>
        <a:p>
          <a:endParaRPr lang="tr-TR"/>
        </a:p>
      </dgm:t>
    </dgm:pt>
    <dgm:pt modelId="{C5829362-43E2-4665-8EC4-F7A00434ABAB}" type="sibTrans" cxnId="{D55F00E7-799E-4D33-A330-BCB3FEEFD824}">
      <dgm:prSet/>
      <dgm:spPr/>
      <dgm:t>
        <a:bodyPr/>
        <a:lstStyle/>
        <a:p>
          <a:endParaRPr lang="tr-TR"/>
        </a:p>
      </dgm:t>
    </dgm:pt>
    <dgm:pt modelId="{1BB191CD-8841-4835-83E7-35DDFED1E072}">
      <dgm:prSet/>
      <dgm:spPr/>
      <dgm:t>
        <a:bodyPr/>
        <a:lstStyle/>
        <a:p>
          <a:pPr rtl="0"/>
          <a:r>
            <a:rPr lang="tr-TR"/>
            <a:t>Ad Aktarması (Mecaz-ı Mürsel)</a:t>
          </a:r>
        </a:p>
      </dgm:t>
    </dgm:pt>
    <dgm:pt modelId="{1D46C4EE-91EE-48BB-8E6E-A47CEF9D7964}" type="parTrans" cxnId="{B7A3B58E-29F3-40FB-BEFD-727FB5994ABB}">
      <dgm:prSet/>
      <dgm:spPr/>
      <dgm:t>
        <a:bodyPr/>
        <a:lstStyle/>
        <a:p>
          <a:endParaRPr lang="tr-TR"/>
        </a:p>
      </dgm:t>
    </dgm:pt>
    <dgm:pt modelId="{DFAFA13B-B471-4789-993C-A7F3EE926D55}" type="sibTrans" cxnId="{B7A3B58E-29F3-40FB-BEFD-727FB5994ABB}">
      <dgm:prSet/>
      <dgm:spPr/>
      <dgm:t>
        <a:bodyPr/>
        <a:lstStyle/>
        <a:p>
          <a:endParaRPr lang="tr-TR"/>
        </a:p>
      </dgm:t>
    </dgm:pt>
    <dgm:pt modelId="{BBCBA25D-F3E5-48B3-85D7-6EB2DAA8D293}">
      <dgm:prSet/>
      <dgm:spPr/>
      <dgm:t>
        <a:bodyPr/>
        <a:lstStyle/>
        <a:p>
          <a:pPr rtl="0"/>
          <a:r>
            <a:rPr lang="tr-TR"/>
            <a:t>Anlam (Deyim) Aktarması</a:t>
          </a:r>
        </a:p>
      </dgm:t>
    </dgm:pt>
    <dgm:pt modelId="{87D2FD25-35AA-4B17-BE21-D63D88AD03AC}" type="parTrans" cxnId="{7C234A40-AD05-4ADB-B4C7-D0DC18E4B89E}">
      <dgm:prSet/>
      <dgm:spPr/>
      <dgm:t>
        <a:bodyPr/>
        <a:lstStyle/>
        <a:p>
          <a:endParaRPr lang="tr-TR"/>
        </a:p>
      </dgm:t>
    </dgm:pt>
    <dgm:pt modelId="{17A14658-02F1-4226-83AF-D68DE38EFA62}" type="sibTrans" cxnId="{7C234A40-AD05-4ADB-B4C7-D0DC18E4B89E}">
      <dgm:prSet/>
      <dgm:spPr/>
      <dgm:t>
        <a:bodyPr/>
        <a:lstStyle/>
        <a:p>
          <a:endParaRPr lang="tr-TR"/>
        </a:p>
      </dgm:t>
    </dgm:pt>
    <dgm:pt modelId="{927ADB45-8335-45E1-A115-0C7B620FB1F7}">
      <dgm:prSet/>
      <dgm:spPr/>
      <dgm:t>
        <a:bodyPr/>
        <a:lstStyle/>
        <a:p>
          <a:pPr rtl="0"/>
          <a:r>
            <a:rPr lang="tr-TR" b="1">
              <a:solidFill>
                <a:schemeClr val="accent4"/>
              </a:solidFill>
            </a:rPr>
            <a:t>3 </a:t>
          </a:r>
          <a:r>
            <a:rPr lang="tr-TR">
              <a:solidFill>
                <a:schemeClr val="accent4"/>
              </a:solidFill>
            </a:rPr>
            <a:t> </a:t>
          </a:r>
          <a:r>
            <a:rPr lang="tr-TR" b="1">
              <a:solidFill>
                <a:schemeClr val="accent4"/>
              </a:solidFill>
              <a:hlinkClick xmlns:r="http://schemas.openxmlformats.org/officeDocument/2006/relationships" r:id="rId3">
                <a:extLst>
                  <a:ext uri="{A12FA001-AC4F-418D-AE19-62706E023703}">
                    <ahyp:hlinkClr xmlns:ahyp="http://schemas.microsoft.com/office/drawing/2018/hyperlinkcolor" val="tx"/>
                  </a:ext>
                </a:extLst>
              </a:hlinkClick>
            </a:rPr>
            <a:t>Söz Öbekleri</a:t>
          </a:r>
          <a:endParaRPr lang="tr-TR">
            <a:solidFill>
              <a:schemeClr val="accent4"/>
            </a:solidFill>
          </a:endParaRPr>
        </a:p>
      </dgm:t>
    </dgm:pt>
    <dgm:pt modelId="{386942C0-A335-424C-A4D1-0E90F7BD3263}" type="parTrans" cxnId="{A749CBE8-ACAE-4ACE-9749-161CD583F9BB}">
      <dgm:prSet/>
      <dgm:spPr/>
      <dgm:t>
        <a:bodyPr/>
        <a:lstStyle/>
        <a:p>
          <a:endParaRPr lang="tr-TR"/>
        </a:p>
      </dgm:t>
    </dgm:pt>
    <dgm:pt modelId="{6DFB8918-A8EF-41D8-B8CC-086DBF9A4B4B}" type="sibTrans" cxnId="{A749CBE8-ACAE-4ACE-9749-161CD583F9BB}">
      <dgm:prSet/>
      <dgm:spPr/>
      <dgm:t>
        <a:bodyPr/>
        <a:lstStyle/>
        <a:p>
          <a:endParaRPr lang="tr-TR"/>
        </a:p>
      </dgm:t>
    </dgm:pt>
    <dgm:pt modelId="{6321D004-BBC6-4489-8FCD-779C972405CC}">
      <dgm:prSet/>
      <dgm:spPr/>
      <dgm:t>
        <a:bodyPr/>
        <a:lstStyle/>
        <a:p>
          <a:pPr rtl="0"/>
          <a:r>
            <a:rPr lang="tr-TR"/>
            <a:t>Yansıma Sözcükler</a:t>
          </a:r>
        </a:p>
      </dgm:t>
    </dgm:pt>
    <dgm:pt modelId="{5401CE63-2D13-4F21-9890-42C43A947E52}" type="parTrans" cxnId="{01BE71AF-4CF2-4C6A-B9EA-5D010D1F9D1F}">
      <dgm:prSet/>
      <dgm:spPr/>
      <dgm:t>
        <a:bodyPr/>
        <a:lstStyle/>
        <a:p>
          <a:endParaRPr lang="tr-TR"/>
        </a:p>
      </dgm:t>
    </dgm:pt>
    <dgm:pt modelId="{AECC352D-EEE4-439B-A65F-F2E76A55CB8E}" type="sibTrans" cxnId="{01BE71AF-4CF2-4C6A-B9EA-5D010D1F9D1F}">
      <dgm:prSet/>
      <dgm:spPr/>
      <dgm:t>
        <a:bodyPr/>
        <a:lstStyle/>
        <a:p>
          <a:endParaRPr lang="tr-TR"/>
        </a:p>
      </dgm:t>
    </dgm:pt>
    <dgm:pt modelId="{8C981511-6A16-4199-B102-F73D28967B8A}">
      <dgm:prSet/>
      <dgm:spPr/>
      <dgm:t>
        <a:bodyPr/>
        <a:lstStyle/>
        <a:p>
          <a:pPr rtl="0"/>
          <a:r>
            <a:rPr lang="tr-TR"/>
            <a:t>İkilemeler</a:t>
          </a:r>
        </a:p>
      </dgm:t>
    </dgm:pt>
    <dgm:pt modelId="{1A90C97D-9E23-44F8-AD71-B96E456124CA}" type="parTrans" cxnId="{D5401A5B-A026-469D-80BF-692A19FB9189}">
      <dgm:prSet/>
      <dgm:spPr/>
      <dgm:t>
        <a:bodyPr/>
        <a:lstStyle/>
        <a:p>
          <a:endParaRPr lang="tr-TR"/>
        </a:p>
      </dgm:t>
    </dgm:pt>
    <dgm:pt modelId="{1BAEF381-CE02-475C-B062-8E9BD1C05D89}" type="sibTrans" cxnId="{D5401A5B-A026-469D-80BF-692A19FB9189}">
      <dgm:prSet/>
      <dgm:spPr/>
      <dgm:t>
        <a:bodyPr/>
        <a:lstStyle/>
        <a:p>
          <a:endParaRPr lang="tr-TR"/>
        </a:p>
      </dgm:t>
    </dgm:pt>
    <dgm:pt modelId="{02C194EA-D68F-4A44-8041-DDE82D2E1E86}">
      <dgm:prSet/>
      <dgm:spPr/>
      <dgm:t>
        <a:bodyPr/>
        <a:lstStyle/>
        <a:p>
          <a:pPr rtl="0"/>
          <a:r>
            <a:rPr lang="tr-TR"/>
            <a:t>Deyimler</a:t>
          </a:r>
        </a:p>
      </dgm:t>
    </dgm:pt>
    <dgm:pt modelId="{9B523451-727B-4BC6-8546-590E37AD6305}" type="parTrans" cxnId="{92ABBBAE-54C8-4F18-BDC9-44FAE1D99385}">
      <dgm:prSet/>
      <dgm:spPr/>
      <dgm:t>
        <a:bodyPr/>
        <a:lstStyle/>
        <a:p>
          <a:endParaRPr lang="tr-TR"/>
        </a:p>
      </dgm:t>
    </dgm:pt>
    <dgm:pt modelId="{308D774F-9ED4-44BA-B7B3-3E7C9081B227}" type="sibTrans" cxnId="{92ABBBAE-54C8-4F18-BDC9-44FAE1D99385}">
      <dgm:prSet/>
      <dgm:spPr/>
      <dgm:t>
        <a:bodyPr/>
        <a:lstStyle/>
        <a:p>
          <a:endParaRPr lang="tr-TR"/>
        </a:p>
      </dgm:t>
    </dgm:pt>
    <dgm:pt modelId="{4D119403-8FFD-4409-8A3C-27B25D445CAC}">
      <dgm:prSet/>
      <dgm:spPr/>
      <dgm:t>
        <a:bodyPr/>
        <a:lstStyle/>
        <a:p>
          <a:pPr rtl="0"/>
          <a:r>
            <a:rPr lang="tr-TR"/>
            <a:t>Atasözleri</a:t>
          </a:r>
        </a:p>
      </dgm:t>
    </dgm:pt>
    <dgm:pt modelId="{3F25C8A2-2F6E-4E4D-9B84-8E462E85FD86}" type="parTrans" cxnId="{A121F935-AF50-4F67-BB19-F21201B298E3}">
      <dgm:prSet/>
      <dgm:spPr/>
      <dgm:t>
        <a:bodyPr/>
        <a:lstStyle/>
        <a:p>
          <a:endParaRPr lang="tr-TR"/>
        </a:p>
      </dgm:t>
    </dgm:pt>
    <dgm:pt modelId="{059AB912-143F-418B-913F-25F3DBE0C986}" type="sibTrans" cxnId="{A121F935-AF50-4F67-BB19-F21201B298E3}">
      <dgm:prSet/>
      <dgm:spPr/>
      <dgm:t>
        <a:bodyPr/>
        <a:lstStyle/>
        <a:p>
          <a:endParaRPr lang="tr-TR"/>
        </a:p>
      </dgm:t>
    </dgm:pt>
    <dgm:pt modelId="{2014490E-1F2D-41C3-BD89-70095457D931}">
      <dgm:prSet/>
      <dgm:spPr/>
      <dgm:t>
        <a:bodyPr/>
        <a:lstStyle/>
        <a:p>
          <a:pPr rtl="0"/>
          <a:r>
            <a:rPr lang="tr-TR"/>
            <a:t>Özdeyişler (Vecizeler)</a:t>
          </a:r>
        </a:p>
      </dgm:t>
    </dgm:pt>
    <dgm:pt modelId="{6844EC1C-F879-4961-A7C0-3B7C9F32FA26}" type="parTrans" cxnId="{D6674311-8D82-40E3-9FAF-90BF01894DC3}">
      <dgm:prSet/>
      <dgm:spPr/>
      <dgm:t>
        <a:bodyPr/>
        <a:lstStyle/>
        <a:p>
          <a:endParaRPr lang="tr-TR"/>
        </a:p>
      </dgm:t>
    </dgm:pt>
    <dgm:pt modelId="{08040504-43A8-4B26-A0E9-CD31CBDC9595}" type="sibTrans" cxnId="{D6674311-8D82-40E3-9FAF-90BF01894DC3}">
      <dgm:prSet/>
      <dgm:spPr/>
      <dgm:t>
        <a:bodyPr/>
        <a:lstStyle/>
        <a:p>
          <a:endParaRPr lang="tr-TR"/>
        </a:p>
      </dgm:t>
    </dgm:pt>
    <dgm:pt modelId="{70FE211C-81DF-4A28-9D71-32111AECB642}">
      <dgm:prSet/>
      <dgm:spPr/>
      <dgm:t>
        <a:bodyPr/>
        <a:lstStyle/>
        <a:p>
          <a:pPr rtl="0"/>
          <a:r>
            <a:rPr lang="tr-TR"/>
            <a:t>Dolaylama</a:t>
          </a:r>
        </a:p>
      </dgm:t>
    </dgm:pt>
    <dgm:pt modelId="{F1E901B0-4BE0-49CC-8D7B-7914C9FFD9AF}" type="parTrans" cxnId="{3682561F-D00B-4DD9-889B-0B0CCD9130C8}">
      <dgm:prSet/>
      <dgm:spPr/>
      <dgm:t>
        <a:bodyPr/>
        <a:lstStyle/>
        <a:p>
          <a:endParaRPr lang="tr-TR"/>
        </a:p>
      </dgm:t>
    </dgm:pt>
    <dgm:pt modelId="{6E33499B-6E0F-4FA5-B0C8-4B75013E2181}" type="sibTrans" cxnId="{3682561F-D00B-4DD9-889B-0B0CCD9130C8}">
      <dgm:prSet/>
      <dgm:spPr/>
      <dgm:t>
        <a:bodyPr/>
        <a:lstStyle/>
        <a:p>
          <a:endParaRPr lang="tr-TR"/>
        </a:p>
      </dgm:t>
    </dgm:pt>
    <dgm:pt modelId="{66751CB7-B520-4108-8EA2-8DD5B1E50FCA}">
      <dgm:prSet/>
      <dgm:spPr/>
      <dgm:t>
        <a:bodyPr/>
        <a:lstStyle/>
        <a:p>
          <a:pPr rtl="0"/>
          <a:r>
            <a:rPr lang="tr-TR"/>
            <a:t>Güzel Adlandırma</a:t>
          </a:r>
        </a:p>
      </dgm:t>
    </dgm:pt>
    <dgm:pt modelId="{35029B8A-FCC6-4BED-8EB4-71CFE336E5E4}" type="parTrans" cxnId="{2009BC96-17D0-4167-91FD-89400BA23576}">
      <dgm:prSet/>
      <dgm:spPr/>
      <dgm:t>
        <a:bodyPr/>
        <a:lstStyle/>
        <a:p>
          <a:endParaRPr lang="tr-TR"/>
        </a:p>
      </dgm:t>
    </dgm:pt>
    <dgm:pt modelId="{3B676126-2CB9-4556-A404-EE8E6BF84ABF}" type="sibTrans" cxnId="{2009BC96-17D0-4167-91FD-89400BA23576}">
      <dgm:prSet/>
      <dgm:spPr/>
      <dgm:t>
        <a:bodyPr/>
        <a:lstStyle/>
        <a:p>
          <a:endParaRPr lang="tr-TR"/>
        </a:p>
      </dgm:t>
    </dgm:pt>
    <dgm:pt modelId="{DE8DD5D1-EFE4-47EC-A974-60D8CF9F1823}" type="pres">
      <dgm:prSet presAssocID="{2D088A79-72A8-4EA9-BD41-CED6EAD18868}" presName="Name0" presStyleCnt="0">
        <dgm:presLayoutVars>
          <dgm:chPref val="3"/>
          <dgm:dir/>
          <dgm:animLvl val="lvl"/>
          <dgm:resizeHandles/>
        </dgm:presLayoutVars>
      </dgm:prSet>
      <dgm:spPr/>
    </dgm:pt>
    <dgm:pt modelId="{D770080F-808A-470A-953D-D4E267E109B6}" type="pres">
      <dgm:prSet presAssocID="{79472826-ECCB-45BA-987B-B935FF11C4BB}" presName="horFlow" presStyleCnt="0"/>
      <dgm:spPr/>
    </dgm:pt>
    <dgm:pt modelId="{5BCD154E-4CF8-42DE-9F97-82385133352E}" type="pres">
      <dgm:prSet presAssocID="{79472826-ECCB-45BA-987B-B935FF11C4BB}" presName="bigChev" presStyleLbl="node1" presStyleIdx="0" presStyleCnt="4"/>
      <dgm:spPr/>
    </dgm:pt>
    <dgm:pt modelId="{A4A96A1C-3A22-498A-8055-75D41D246DF0}" type="pres">
      <dgm:prSet presAssocID="{79472826-ECCB-45BA-987B-B935FF11C4BB}" presName="vSp" presStyleCnt="0"/>
      <dgm:spPr/>
    </dgm:pt>
    <dgm:pt modelId="{C0A74945-F46D-45D0-8D79-71D3734EBA0B}" type="pres">
      <dgm:prSet presAssocID="{618FD179-87E6-4C8E-923C-D03C994842DC}" presName="horFlow" presStyleCnt="0"/>
      <dgm:spPr/>
    </dgm:pt>
    <dgm:pt modelId="{05ACAF56-6BE7-40DA-BA9A-AF5AF95ABB1C}" type="pres">
      <dgm:prSet presAssocID="{618FD179-87E6-4C8E-923C-D03C994842DC}" presName="bigChev" presStyleLbl="node1" presStyleIdx="1" presStyleCnt="4"/>
      <dgm:spPr/>
    </dgm:pt>
    <dgm:pt modelId="{C5008015-4C32-4D3E-8DB9-B5B40AC27957}" type="pres">
      <dgm:prSet presAssocID="{CB76C7ED-FA78-42B8-AE7D-718EAA578E91}" presName="parTrans" presStyleCnt="0"/>
      <dgm:spPr/>
    </dgm:pt>
    <dgm:pt modelId="{B09D06C0-C808-4FB6-A040-FB0DA92C9055}" type="pres">
      <dgm:prSet presAssocID="{F540B95E-DF4E-4F81-A60C-15CC75CD440C}" presName="node" presStyleLbl="alignAccFollowNode1" presStyleIdx="0" presStyleCnt="20">
        <dgm:presLayoutVars>
          <dgm:bulletEnabled val="1"/>
        </dgm:presLayoutVars>
      </dgm:prSet>
      <dgm:spPr/>
    </dgm:pt>
    <dgm:pt modelId="{FF638FC9-14A7-42B9-AA6B-A62D238994CB}" type="pres">
      <dgm:prSet presAssocID="{9B07599E-D90A-4F73-BD1F-84D1EDEA0F43}" presName="sibTrans" presStyleCnt="0"/>
      <dgm:spPr/>
    </dgm:pt>
    <dgm:pt modelId="{C20A43A9-65B6-4BAE-A3FA-420A1EA4AECC}" type="pres">
      <dgm:prSet presAssocID="{9452A358-3869-49C1-AF37-F8AEF22D7E8B}" presName="node" presStyleLbl="alignAccFollowNode1" presStyleIdx="1" presStyleCnt="20">
        <dgm:presLayoutVars>
          <dgm:bulletEnabled val="1"/>
        </dgm:presLayoutVars>
      </dgm:prSet>
      <dgm:spPr/>
    </dgm:pt>
    <dgm:pt modelId="{7A72FC72-FBB1-4964-A18A-7AED2A8E26BB}" type="pres">
      <dgm:prSet presAssocID="{C1989B52-D1AB-4257-9B68-441D18F29FDA}" presName="sibTrans" presStyleCnt="0"/>
      <dgm:spPr/>
    </dgm:pt>
    <dgm:pt modelId="{66B5D748-E85F-4E90-AF3C-2A21E96DE5C0}" type="pres">
      <dgm:prSet presAssocID="{7B078B2E-DBA4-47B0-AD99-FA5C60FE4C6E}" presName="node" presStyleLbl="alignAccFollowNode1" presStyleIdx="2" presStyleCnt="20">
        <dgm:presLayoutVars>
          <dgm:bulletEnabled val="1"/>
        </dgm:presLayoutVars>
      </dgm:prSet>
      <dgm:spPr/>
    </dgm:pt>
    <dgm:pt modelId="{A4E93634-2389-48C9-AC89-D39FF8D98F3A}" type="pres">
      <dgm:prSet presAssocID="{66AFE05D-79D2-4E36-99B4-2D4D3627F130}" presName="sibTrans" presStyleCnt="0"/>
      <dgm:spPr/>
    </dgm:pt>
    <dgm:pt modelId="{96773820-A9AF-4AE0-B35F-73C65892A8FA}" type="pres">
      <dgm:prSet presAssocID="{0CC138EC-B46D-4B4A-8FCC-67318607C4AF}" presName="node" presStyleLbl="alignAccFollowNode1" presStyleIdx="3" presStyleCnt="20">
        <dgm:presLayoutVars>
          <dgm:bulletEnabled val="1"/>
        </dgm:presLayoutVars>
      </dgm:prSet>
      <dgm:spPr/>
    </dgm:pt>
    <dgm:pt modelId="{8FADB1C4-0E4A-4F0F-AC17-8ECA7DB28B23}" type="pres">
      <dgm:prSet presAssocID="{618FD179-87E6-4C8E-923C-D03C994842DC}" presName="vSp" presStyleCnt="0"/>
      <dgm:spPr/>
    </dgm:pt>
    <dgm:pt modelId="{7FD686B7-C565-4F63-BC0B-27483C864492}" type="pres">
      <dgm:prSet presAssocID="{518AF192-5D22-47A6-8C20-9EEEBEEC105B}" presName="horFlow" presStyleCnt="0"/>
      <dgm:spPr/>
    </dgm:pt>
    <dgm:pt modelId="{A4DD6923-E266-4802-B362-97CB77C26C3B}" type="pres">
      <dgm:prSet presAssocID="{518AF192-5D22-47A6-8C20-9EEEBEEC105B}" presName="bigChev" presStyleLbl="node1" presStyleIdx="2" presStyleCnt="4"/>
      <dgm:spPr/>
    </dgm:pt>
    <dgm:pt modelId="{E462130A-426F-4A4F-8025-D624D4A999FF}" type="pres">
      <dgm:prSet presAssocID="{8496485F-8E9D-49A3-B715-383C0E754E20}" presName="parTrans" presStyleCnt="0"/>
      <dgm:spPr/>
    </dgm:pt>
    <dgm:pt modelId="{004A5250-DBA5-4033-AE3D-7707252BE40F}" type="pres">
      <dgm:prSet presAssocID="{36E38F1C-1E8A-4556-BA45-51177DAD4597}" presName="node" presStyleLbl="alignAccFollowNode1" presStyleIdx="4" presStyleCnt="20">
        <dgm:presLayoutVars>
          <dgm:bulletEnabled val="1"/>
        </dgm:presLayoutVars>
      </dgm:prSet>
      <dgm:spPr/>
    </dgm:pt>
    <dgm:pt modelId="{0F14ED90-7F57-4D4A-BC55-FE9EA5D0B89E}" type="pres">
      <dgm:prSet presAssocID="{7200B692-C696-4E0E-A8B9-C73A6775BF03}" presName="sibTrans" presStyleCnt="0"/>
      <dgm:spPr/>
    </dgm:pt>
    <dgm:pt modelId="{6CC230FD-E201-417C-9505-234A12BF33CD}" type="pres">
      <dgm:prSet presAssocID="{D5EF5A3B-576B-4FAF-8374-628DEEBC4DF6}" presName="node" presStyleLbl="alignAccFollowNode1" presStyleIdx="5" presStyleCnt="20">
        <dgm:presLayoutVars>
          <dgm:bulletEnabled val="1"/>
        </dgm:presLayoutVars>
      </dgm:prSet>
      <dgm:spPr/>
    </dgm:pt>
    <dgm:pt modelId="{4EFC72EE-8A1F-4AD2-BD73-D9B542DCBEEF}" type="pres">
      <dgm:prSet presAssocID="{8F1A10B7-3E51-4BDA-98B1-F1C6B165CE44}" presName="sibTrans" presStyleCnt="0"/>
      <dgm:spPr/>
    </dgm:pt>
    <dgm:pt modelId="{D9E49FAD-944C-4A49-BE4D-6DE32C01857C}" type="pres">
      <dgm:prSet presAssocID="{F42EB3E0-1743-476A-A56E-B5A49ED53D8A}" presName="node" presStyleLbl="alignAccFollowNode1" presStyleIdx="6" presStyleCnt="20">
        <dgm:presLayoutVars>
          <dgm:bulletEnabled val="1"/>
        </dgm:presLayoutVars>
      </dgm:prSet>
      <dgm:spPr/>
    </dgm:pt>
    <dgm:pt modelId="{D13C22F1-D508-4055-A2DC-40830954A344}" type="pres">
      <dgm:prSet presAssocID="{0DEB3F84-BD54-4EE4-84B9-20F74FB029DD}" presName="sibTrans" presStyleCnt="0"/>
      <dgm:spPr/>
    </dgm:pt>
    <dgm:pt modelId="{ECB7EFE6-B1EF-457E-AEF9-AE6DE108CA37}" type="pres">
      <dgm:prSet presAssocID="{9154ED22-8A51-4D7B-B3BB-81E6D3D8E308}" presName="node" presStyleLbl="alignAccFollowNode1" presStyleIdx="7" presStyleCnt="20">
        <dgm:presLayoutVars>
          <dgm:bulletEnabled val="1"/>
        </dgm:presLayoutVars>
      </dgm:prSet>
      <dgm:spPr/>
    </dgm:pt>
    <dgm:pt modelId="{06CBE145-28DA-4563-8096-00267A797F9E}" type="pres">
      <dgm:prSet presAssocID="{713ED73C-FB37-40A2-90E8-729DAF4DF30A}" presName="sibTrans" presStyleCnt="0"/>
      <dgm:spPr/>
    </dgm:pt>
    <dgm:pt modelId="{C7095DDA-9B85-427B-8E6B-2ACEEFD7A905}" type="pres">
      <dgm:prSet presAssocID="{EDC1ECF0-1741-4397-BADB-B1C51AE01B89}" presName="node" presStyleLbl="alignAccFollowNode1" presStyleIdx="8" presStyleCnt="20">
        <dgm:presLayoutVars>
          <dgm:bulletEnabled val="1"/>
        </dgm:presLayoutVars>
      </dgm:prSet>
      <dgm:spPr/>
    </dgm:pt>
    <dgm:pt modelId="{153C64E0-C12A-4B48-B333-2E362EC7A933}" type="pres">
      <dgm:prSet presAssocID="{62E0912E-A4F8-48C4-82A4-A7F6BFD335E7}" presName="sibTrans" presStyleCnt="0"/>
      <dgm:spPr/>
    </dgm:pt>
    <dgm:pt modelId="{F597FDBB-C1B8-4C1F-BEDD-B31413883C60}" type="pres">
      <dgm:prSet presAssocID="{E125E9AB-4D9B-4A5A-A1E1-C3A68A0CF491}" presName="node" presStyleLbl="alignAccFollowNode1" presStyleIdx="9" presStyleCnt="20">
        <dgm:presLayoutVars>
          <dgm:bulletEnabled val="1"/>
        </dgm:presLayoutVars>
      </dgm:prSet>
      <dgm:spPr/>
    </dgm:pt>
    <dgm:pt modelId="{1A9296DE-62C4-4E9E-BC8A-54EC8C2AE219}" type="pres">
      <dgm:prSet presAssocID="{5ECB08AF-9FFF-4F88-8BBB-B71E7037E9E2}" presName="sibTrans" presStyleCnt="0"/>
      <dgm:spPr/>
    </dgm:pt>
    <dgm:pt modelId="{C77ECBC7-A055-412A-B376-58C260F9BBC5}" type="pres">
      <dgm:prSet presAssocID="{AAB4DA51-60FC-4AB0-B94E-59C6CEFFCCFB}" presName="node" presStyleLbl="alignAccFollowNode1" presStyleIdx="10" presStyleCnt="20">
        <dgm:presLayoutVars>
          <dgm:bulletEnabled val="1"/>
        </dgm:presLayoutVars>
      </dgm:prSet>
      <dgm:spPr/>
    </dgm:pt>
    <dgm:pt modelId="{2B669A3B-1317-4B4D-9A86-D972AC86AE84}" type="pres">
      <dgm:prSet presAssocID="{C5829362-43E2-4665-8EC4-F7A00434ABAB}" presName="sibTrans" presStyleCnt="0"/>
      <dgm:spPr/>
    </dgm:pt>
    <dgm:pt modelId="{B29DCC82-617C-40BA-B844-DBE8EC32C43D}" type="pres">
      <dgm:prSet presAssocID="{1BB191CD-8841-4835-83E7-35DDFED1E072}" presName="node" presStyleLbl="alignAccFollowNode1" presStyleIdx="11" presStyleCnt="20">
        <dgm:presLayoutVars>
          <dgm:bulletEnabled val="1"/>
        </dgm:presLayoutVars>
      </dgm:prSet>
      <dgm:spPr/>
    </dgm:pt>
    <dgm:pt modelId="{2CD840BE-1143-4E08-A997-27381B860C56}" type="pres">
      <dgm:prSet presAssocID="{DFAFA13B-B471-4789-993C-A7F3EE926D55}" presName="sibTrans" presStyleCnt="0"/>
      <dgm:spPr/>
    </dgm:pt>
    <dgm:pt modelId="{A7484124-079B-4809-9F71-DEEFAAAB0082}" type="pres">
      <dgm:prSet presAssocID="{BBCBA25D-F3E5-48B3-85D7-6EB2DAA8D293}" presName="node" presStyleLbl="alignAccFollowNode1" presStyleIdx="12" presStyleCnt="20">
        <dgm:presLayoutVars>
          <dgm:bulletEnabled val="1"/>
        </dgm:presLayoutVars>
      </dgm:prSet>
      <dgm:spPr/>
    </dgm:pt>
    <dgm:pt modelId="{77A6468F-B2A2-4D43-8948-3C58837B7100}" type="pres">
      <dgm:prSet presAssocID="{518AF192-5D22-47A6-8C20-9EEEBEEC105B}" presName="vSp" presStyleCnt="0"/>
      <dgm:spPr/>
    </dgm:pt>
    <dgm:pt modelId="{E4EB8938-B72B-4877-A617-E9718CC7048F}" type="pres">
      <dgm:prSet presAssocID="{927ADB45-8335-45E1-A115-0C7B620FB1F7}" presName="horFlow" presStyleCnt="0"/>
      <dgm:spPr/>
    </dgm:pt>
    <dgm:pt modelId="{440CD81D-3328-45AE-B43C-3C521F8BF918}" type="pres">
      <dgm:prSet presAssocID="{927ADB45-8335-45E1-A115-0C7B620FB1F7}" presName="bigChev" presStyleLbl="node1" presStyleIdx="3" presStyleCnt="4"/>
      <dgm:spPr/>
    </dgm:pt>
    <dgm:pt modelId="{4C9A54BC-56AF-481E-B991-6CC80D5BFCE5}" type="pres">
      <dgm:prSet presAssocID="{5401CE63-2D13-4F21-9890-42C43A947E52}" presName="parTrans" presStyleCnt="0"/>
      <dgm:spPr/>
    </dgm:pt>
    <dgm:pt modelId="{752B4B58-9D95-481F-8807-C7C6E400EDCF}" type="pres">
      <dgm:prSet presAssocID="{6321D004-BBC6-4489-8FCD-779C972405CC}" presName="node" presStyleLbl="alignAccFollowNode1" presStyleIdx="13" presStyleCnt="20">
        <dgm:presLayoutVars>
          <dgm:bulletEnabled val="1"/>
        </dgm:presLayoutVars>
      </dgm:prSet>
      <dgm:spPr/>
    </dgm:pt>
    <dgm:pt modelId="{848F337F-DFB3-43ED-9102-56383FB65010}" type="pres">
      <dgm:prSet presAssocID="{AECC352D-EEE4-439B-A65F-F2E76A55CB8E}" presName="sibTrans" presStyleCnt="0"/>
      <dgm:spPr/>
    </dgm:pt>
    <dgm:pt modelId="{2E41A8AF-8067-4FE3-B851-9B5DE779BDB2}" type="pres">
      <dgm:prSet presAssocID="{8C981511-6A16-4199-B102-F73D28967B8A}" presName="node" presStyleLbl="alignAccFollowNode1" presStyleIdx="14" presStyleCnt="20">
        <dgm:presLayoutVars>
          <dgm:bulletEnabled val="1"/>
        </dgm:presLayoutVars>
      </dgm:prSet>
      <dgm:spPr/>
    </dgm:pt>
    <dgm:pt modelId="{C3E11B29-BF7D-46EB-8B33-32DFF11C7861}" type="pres">
      <dgm:prSet presAssocID="{1BAEF381-CE02-475C-B062-8E9BD1C05D89}" presName="sibTrans" presStyleCnt="0"/>
      <dgm:spPr/>
    </dgm:pt>
    <dgm:pt modelId="{08843433-476D-4378-A387-5603BE6F77C4}" type="pres">
      <dgm:prSet presAssocID="{02C194EA-D68F-4A44-8041-DDE82D2E1E86}" presName="node" presStyleLbl="alignAccFollowNode1" presStyleIdx="15" presStyleCnt="20">
        <dgm:presLayoutVars>
          <dgm:bulletEnabled val="1"/>
        </dgm:presLayoutVars>
      </dgm:prSet>
      <dgm:spPr/>
    </dgm:pt>
    <dgm:pt modelId="{CC8C0B91-8359-458E-8E8D-ECF56CAF1ECB}" type="pres">
      <dgm:prSet presAssocID="{308D774F-9ED4-44BA-B7B3-3E7C9081B227}" presName="sibTrans" presStyleCnt="0"/>
      <dgm:spPr/>
    </dgm:pt>
    <dgm:pt modelId="{1018920E-9494-42B6-BEDF-5B1F1C41C488}" type="pres">
      <dgm:prSet presAssocID="{4D119403-8FFD-4409-8A3C-27B25D445CAC}" presName="node" presStyleLbl="alignAccFollowNode1" presStyleIdx="16" presStyleCnt="20">
        <dgm:presLayoutVars>
          <dgm:bulletEnabled val="1"/>
        </dgm:presLayoutVars>
      </dgm:prSet>
      <dgm:spPr/>
    </dgm:pt>
    <dgm:pt modelId="{D6003BD3-47E8-4854-A80A-0D98E81CC122}" type="pres">
      <dgm:prSet presAssocID="{059AB912-143F-418B-913F-25F3DBE0C986}" presName="sibTrans" presStyleCnt="0"/>
      <dgm:spPr/>
    </dgm:pt>
    <dgm:pt modelId="{7C36DB2F-F4CE-4D56-A4BB-A7D0D77C4398}" type="pres">
      <dgm:prSet presAssocID="{2014490E-1F2D-41C3-BD89-70095457D931}" presName="node" presStyleLbl="alignAccFollowNode1" presStyleIdx="17" presStyleCnt="20">
        <dgm:presLayoutVars>
          <dgm:bulletEnabled val="1"/>
        </dgm:presLayoutVars>
      </dgm:prSet>
      <dgm:spPr/>
    </dgm:pt>
    <dgm:pt modelId="{370F6904-ACDD-410C-819A-C8C8D5157470}" type="pres">
      <dgm:prSet presAssocID="{08040504-43A8-4B26-A0E9-CD31CBDC9595}" presName="sibTrans" presStyleCnt="0"/>
      <dgm:spPr/>
    </dgm:pt>
    <dgm:pt modelId="{B4C3C40B-0D27-4D82-A882-8C534B89B713}" type="pres">
      <dgm:prSet presAssocID="{70FE211C-81DF-4A28-9D71-32111AECB642}" presName="node" presStyleLbl="alignAccFollowNode1" presStyleIdx="18" presStyleCnt="20">
        <dgm:presLayoutVars>
          <dgm:bulletEnabled val="1"/>
        </dgm:presLayoutVars>
      </dgm:prSet>
      <dgm:spPr/>
    </dgm:pt>
    <dgm:pt modelId="{DD006D1A-CBD8-40D6-9A87-AE624DA2EDD4}" type="pres">
      <dgm:prSet presAssocID="{6E33499B-6E0F-4FA5-B0C8-4B75013E2181}" presName="sibTrans" presStyleCnt="0"/>
      <dgm:spPr/>
    </dgm:pt>
    <dgm:pt modelId="{F8FC84C8-7964-4D36-9787-B60741D6EC94}" type="pres">
      <dgm:prSet presAssocID="{66751CB7-B520-4108-8EA2-8DD5B1E50FCA}" presName="node" presStyleLbl="alignAccFollowNode1" presStyleIdx="19" presStyleCnt="20">
        <dgm:presLayoutVars>
          <dgm:bulletEnabled val="1"/>
        </dgm:presLayoutVars>
      </dgm:prSet>
      <dgm:spPr/>
    </dgm:pt>
  </dgm:ptLst>
  <dgm:cxnLst>
    <dgm:cxn modelId="{1B8C800C-ECFA-4C87-A1E8-C0E83C4FF3CF}" type="presOf" srcId="{9154ED22-8A51-4D7B-B3BB-81E6D3D8E308}" destId="{ECB7EFE6-B1EF-457E-AEF9-AE6DE108CA37}" srcOrd="0" destOrd="0" presId="urn:microsoft.com/office/officeart/2005/8/layout/lProcess3"/>
    <dgm:cxn modelId="{D6674311-8D82-40E3-9FAF-90BF01894DC3}" srcId="{927ADB45-8335-45E1-A115-0C7B620FB1F7}" destId="{2014490E-1F2D-41C3-BD89-70095457D931}" srcOrd="4" destOrd="0" parTransId="{6844EC1C-F879-4961-A7C0-3B7C9F32FA26}" sibTransId="{08040504-43A8-4B26-A0E9-CD31CBDC9595}"/>
    <dgm:cxn modelId="{AE972819-63D7-4470-B04C-92CA2B3CB67B}" type="presOf" srcId="{BBCBA25D-F3E5-48B3-85D7-6EB2DAA8D293}" destId="{A7484124-079B-4809-9F71-DEEFAAAB0082}" srcOrd="0" destOrd="0" presId="urn:microsoft.com/office/officeart/2005/8/layout/lProcess3"/>
    <dgm:cxn modelId="{3682561F-D00B-4DD9-889B-0B0CCD9130C8}" srcId="{927ADB45-8335-45E1-A115-0C7B620FB1F7}" destId="{70FE211C-81DF-4A28-9D71-32111AECB642}" srcOrd="5" destOrd="0" parTransId="{F1E901B0-4BE0-49CC-8D7B-7914C9FFD9AF}" sibTransId="{6E33499B-6E0F-4FA5-B0C8-4B75013E2181}"/>
    <dgm:cxn modelId="{D0008D1F-4F0A-4A07-9E68-8B15B491C785}" type="presOf" srcId="{4D119403-8FFD-4409-8A3C-27B25D445CAC}" destId="{1018920E-9494-42B6-BEDF-5B1F1C41C488}" srcOrd="0" destOrd="0" presId="urn:microsoft.com/office/officeart/2005/8/layout/lProcess3"/>
    <dgm:cxn modelId="{E53D4721-D426-476C-AA57-BA17263293DC}" type="presOf" srcId="{2014490E-1F2D-41C3-BD89-70095457D931}" destId="{7C36DB2F-F4CE-4D56-A4BB-A7D0D77C4398}" srcOrd="0" destOrd="0" presId="urn:microsoft.com/office/officeart/2005/8/layout/lProcess3"/>
    <dgm:cxn modelId="{93997C33-1CCA-4F7F-B324-C7FFE049525C}" type="presOf" srcId="{9452A358-3869-49C1-AF37-F8AEF22D7E8B}" destId="{C20A43A9-65B6-4BAE-A3FA-420A1EA4AECC}" srcOrd="0" destOrd="0" presId="urn:microsoft.com/office/officeart/2005/8/layout/lProcess3"/>
    <dgm:cxn modelId="{A121F935-AF50-4F67-BB19-F21201B298E3}" srcId="{927ADB45-8335-45E1-A115-0C7B620FB1F7}" destId="{4D119403-8FFD-4409-8A3C-27B25D445CAC}" srcOrd="3" destOrd="0" parTransId="{3F25C8A2-2F6E-4E4D-9B84-8E462E85FD86}" sibTransId="{059AB912-143F-418B-913F-25F3DBE0C986}"/>
    <dgm:cxn modelId="{39827D3B-69DC-447E-96CA-078D3B65E495}" type="presOf" srcId="{EDC1ECF0-1741-4397-BADB-B1C51AE01B89}" destId="{C7095DDA-9B85-427B-8E6B-2ACEEFD7A905}" srcOrd="0" destOrd="0" presId="urn:microsoft.com/office/officeart/2005/8/layout/lProcess3"/>
    <dgm:cxn modelId="{7C234A40-AD05-4ADB-B4C7-D0DC18E4B89E}" srcId="{518AF192-5D22-47A6-8C20-9EEEBEEC105B}" destId="{BBCBA25D-F3E5-48B3-85D7-6EB2DAA8D293}" srcOrd="8" destOrd="0" parTransId="{87D2FD25-35AA-4B17-BE21-D63D88AD03AC}" sibTransId="{17A14658-02F1-4226-83AF-D68DE38EFA62}"/>
    <dgm:cxn modelId="{D5401A5B-A026-469D-80BF-692A19FB9189}" srcId="{927ADB45-8335-45E1-A115-0C7B620FB1F7}" destId="{8C981511-6A16-4199-B102-F73D28967B8A}" srcOrd="1" destOrd="0" parTransId="{1A90C97D-9E23-44F8-AD71-B96E456124CA}" sibTransId="{1BAEF381-CE02-475C-B062-8E9BD1C05D89}"/>
    <dgm:cxn modelId="{B9E2ED61-8718-4842-AA60-4B131EEFF30B}" srcId="{518AF192-5D22-47A6-8C20-9EEEBEEC105B}" destId="{E125E9AB-4D9B-4A5A-A1E1-C3A68A0CF491}" srcOrd="5" destOrd="0" parTransId="{4AA34A13-C39D-4883-A9FF-BD7CB1B56E95}" sibTransId="{5ECB08AF-9FFF-4F88-8BBB-B71E7037E9E2}"/>
    <dgm:cxn modelId="{33AEC745-B102-4472-B4C5-D319EC3FD872}" srcId="{518AF192-5D22-47A6-8C20-9EEEBEEC105B}" destId="{D5EF5A3B-576B-4FAF-8374-628DEEBC4DF6}" srcOrd="1" destOrd="0" parTransId="{BA365121-9DC6-41A0-884B-8481493BD62F}" sibTransId="{8F1A10B7-3E51-4BDA-98B1-F1C6B165CE44}"/>
    <dgm:cxn modelId="{F278D665-5F1D-4D54-B90A-44C08E1BA0A3}" srcId="{2D088A79-72A8-4EA9-BD41-CED6EAD18868}" destId="{79472826-ECCB-45BA-987B-B935FF11C4BB}" srcOrd="0" destOrd="0" parTransId="{5330F0F7-865F-4FC8-830B-3B6B6BA4DED3}" sibTransId="{D1466F18-04B1-4A46-9339-105B79360D66}"/>
    <dgm:cxn modelId="{2EC9406B-B34F-4385-8ED6-69AB19131782}" type="presOf" srcId="{D5EF5A3B-576B-4FAF-8374-628DEEBC4DF6}" destId="{6CC230FD-E201-417C-9505-234A12BF33CD}" srcOrd="0" destOrd="0" presId="urn:microsoft.com/office/officeart/2005/8/layout/lProcess3"/>
    <dgm:cxn modelId="{1DC98D6F-A177-4DD0-83D2-85E69A543855}" srcId="{618FD179-87E6-4C8E-923C-D03C994842DC}" destId="{9452A358-3869-49C1-AF37-F8AEF22D7E8B}" srcOrd="1" destOrd="0" parTransId="{1CDC842F-581F-4E2C-B372-4EF48A2E74C4}" sibTransId="{C1989B52-D1AB-4257-9B68-441D18F29FDA}"/>
    <dgm:cxn modelId="{F4456F53-292A-48F2-930C-3C4C2356C22C}" type="presOf" srcId="{618FD179-87E6-4C8E-923C-D03C994842DC}" destId="{05ACAF56-6BE7-40DA-BA9A-AF5AF95ABB1C}" srcOrd="0" destOrd="0" presId="urn:microsoft.com/office/officeart/2005/8/layout/lProcess3"/>
    <dgm:cxn modelId="{7457C373-5E99-4714-AE77-8FDC80E71F6D}" srcId="{618FD179-87E6-4C8E-923C-D03C994842DC}" destId="{7B078B2E-DBA4-47B0-AD99-FA5C60FE4C6E}" srcOrd="2" destOrd="0" parTransId="{03B93444-7F1B-4CF5-83C7-ED677D81E482}" sibTransId="{66AFE05D-79D2-4E36-99B4-2D4D3627F130}"/>
    <dgm:cxn modelId="{2785E158-E6F3-4400-A145-7157DF3D18EF}" type="presOf" srcId="{6321D004-BBC6-4489-8FCD-779C972405CC}" destId="{752B4B58-9D95-481F-8807-C7C6E400EDCF}" srcOrd="0" destOrd="0" presId="urn:microsoft.com/office/officeart/2005/8/layout/lProcess3"/>
    <dgm:cxn modelId="{F6369C59-014B-4703-8F0A-36692F6B4096}" type="presOf" srcId="{AAB4DA51-60FC-4AB0-B94E-59C6CEFFCCFB}" destId="{C77ECBC7-A055-412A-B376-58C260F9BBC5}" srcOrd="0" destOrd="0" presId="urn:microsoft.com/office/officeart/2005/8/layout/lProcess3"/>
    <dgm:cxn modelId="{9195867B-976C-4A61-B028-CFA157E58EB6}" srcId="{618FD179-87E6-4C8E-923C-D03C994842DC}" destId="{F540B95E-DF4E-4F81-A60C-15CC75CD440C}" srcOrd="0" destOrd="0" parTransId="{CB76C7ED-FA78-42B8-AE7D-718EAA578E91}" sibTransId="{9B07599E-D90A-4F73-BD1F-84D1EDEA0F43}"/>
    <dgm:cxn modelId="{F1E7A584-41A3-42A6-8B98-22FC1C2BEB87}" srcId="{2D088A79-72A8-4EA9-BD41-CED6EAD18868}" destId="{618FD179-87E6-4C8E-923C-D03C994842DC}" srcOrd="1" destOrd="0" parTransId="{3BF14712-4147-4977-9225-2D3FC530DCB4}" sibTransId="{A926942F-46FA-4B0D-9D76-ADB8EB1D44FB}"/>
    <dgm:cxn modelId="{B7A3B58E-29F3-40FB-BEFD-727FB5994ABB}" srcId="{518AF192-5D22-47A6-8C20-9EEEBEEC105B}" destId="{1BB191CD-8841-4835-83E7-35DDFED1E072}" srcOrd="7" destOrd="0" parTransId="{1D46C4EE-91EE-48BB-8E6E-A47CEF9D7964}" sibTransId="{DFAFA13B-B471-4789-993C-A7F3EE926D55}"/>
    <dgm:cxn modelId="{9F149993-4A20-42D6-9C49-0A831D305A65}" srcId="{2D088A79-72A8-4EA9-BD41-CED6EAD18868}" destId="{518AF192-5D22-47A6-8C20-9EEEBEEC105B}" srcOrd="2" destOrd="0" parTransId="{787BEB21-8B75-428C-B425-95B3800EC1AF}" sibTransId="{5398317B-6834-4F01-AA99-EC3761E60624}"/>
    <dgm:cxn modelId="{D08AFD93-06BE-4592-9FF7-74E38A50D2D6}" type="presOf" srcId="{2D088A79-72A8-4EA9-BD41-CED6EAD18868}" destId="{DE8DD5D1-EFE4-47EC-A974-60D8CF9F1823}" srcOrd="0" destOrd="0" presId="urn:microsoft.com/office/officeart/2005/8/layout/lProcess3"/>
    <dgm:cxn modelId="{2009BC96-17D0-4167-91FD-89400BA23576}" srcId="{927ADB45-8335-45E1-A115-0C7B620FB1F7}" destId="{66751CB7-B520-4108-8EA2-8DD5B1E50FCA}" srcOrd="6" destOrd="0" parTransId="{35029B8A-FCC6-4BED-8EB4-71CFE336E5E4}" sibTransId="{3B676126-2CB9-4556-A404-EE8E6BF84ABF}"/>
    <dgm:cxn modelId="{A2393BA4-4B21-40D2-AFAE-065CE88C9F49}" type="presOf" srcId="{7B078B2E-DBA4-47B0-AD99-FA5C60FE4C6E}" destId="{66B5D748-E85F-4E90-AF3C-2A21E96DE5C0}" srcOrd="0" destOrd="0" presId="urn:microsoft.com/office/officeart/2005/8/layout/lProcess3"/>
    <dgm:cxn modelId="{CABD24A6-DF2B-48B3-87C0-269E435FB64F}" srcId="{518AF192-5D22-47A6-8C20-9EEEBEEC105B}" destId="{F42EB3E0-1743-476A-A56E-B5A49ED53D8A}" srcOrd="2" destOrd="0" parTransId="{79E04B54-6BA6-42A5-9D40-A9E58FD1E958}" sibTransId="{0DEB3F84-BD54-4EE4-84B9-20F74FB029DD}"/>
    <dgm:cxn modelId="{2D79C5A8-B770-4240-884F-2DD3F3C9592C}" type="presOf" srcId="{0CC138EC-B46D-4B4A-8FCC-67318607C4AF}" destId="{96773820-A9AF-4AE0-B35F-73C65892A8FA}" srcOrd="0" destOrd="0" presId="urn:microsoft.com/office/officeart/2005/8/layout/lProcess3"/>
    <dgm:cxn modelId="{92ABBBAE-54C8-4F18-BDC9-44FAE1D99385}" srcId="{927ADB45-8335-45E1-A115-0C7B620FB1F7}" destId="{02C194EA-D68F-4A44-8041-DDE82D2E1E86}" srcOrd="2" destOrd="0" parTransId="{9B523451-727B-4BC6-8546-590E37AD6305}" sibTransId="{308D774F-9ED4-44BA-B7B3-3E7C9081B227}"/>
    <dgm:cxn modelId="{01BE71AF-4CF2-4C6A-B9EA-5D010D1F9D1F}" srcId="{927ADB45-8335-45E1-A115-0C7B620FB1F7}" destId="{6321D004-BBC6-4489-8FCD-779C972405CC}" srcOrd="0" destOrd="0" parTransId="{5401CE63-2D13-4F21-9890-42C43A947E52}" sibTransId="{AECC352D-EEE4-439B-A65F-F2E76A55CB8E}"/>
    <dgm:cxn modelId="{2C81E7B9-A0F9-4CA4-A8AB-D4F5CE650E86}" type="presOf" srcId="{E125E9AB-4D9B-4A5A-A1E1-C3A68A0CF491}" destId="{F597FDBB-C1B8-4C1F-BEDD-B31413883C60}" srcOrd="0" destOrd="0" presId="urn:microsoft.com/office/officeart/2005/8/layout/lProcess3"/>
    <dgm:cxn modelId="{1C4DECB9-5413-4314-83D8-3E7C29123DF2}" type="presOf" srcId="{70FE211C-81DF-4A28-9D71-32111AECB642}" destId="{B4C3C40B-0D27-4D82-A882-8C534B89B713}" srcOrd="0" destOrd="0" presId="urn:microsoft.com/office/officeart/2005/8/layout/lProcess3"/>
    <dgm:cxn modelId="{C74345BE-968E-4B71-A98C-26AE4CED5935}" type="presOf" srcId="{66751CB7-B520-4108-8EA2-8DD5B1E50FCA}" destId="{F8FC84C8-7964-4D36-9787-B60741D6EC94}" srcOrd="0" destOrd="0" presId="urn:microsoft.com/office/officeart/2005/8/layout/lProcess3"/>
    <dgm:cxn modelId="{9F5D70BF-F711-4D4E-9934-BF2FDF5877F0}" type="presOf" srcId="{8C981511-6A16-4199-B102-F73D28967B8A}" destId="{2E41A8AF-8067-4FE3-B851-9B5DE779BDB2}" srcOrd="0" destOrd="0" presId="urn:microsoft.com/office/officeart/2005/8/layout/lProcess3"/>
    <dgm:cxn modelId="{217168D4-6E78-4785-962B-425168CA1709}" srcId="{518AF192-5D22-47A6-8C20-9EEEBEEC105B}" destId="{36E38F1C-1E8A-4556-BA45-51177DAD4597}" srcOrd="0" destOrd="0" parTransId="{8496485F-8E9D-49A3-B715-383C0E754E20}" sibTransId="{7200B692-C696-4E0E-A8B9-C73A6775BF03}"/>
    <dgm:cxn modelId="{1D5ABAD4-6F02-445F-8B2A-651BFD3DA409}" type="presOf" srcId="{927ADB45-8335-45E1-A115-0C7B620FB1F7}" destId="{440CD81D-3328-45AE-B43C-3C521F8BF918}" srcOrd="0" destOrd="0" presId="urn:microsoft.com/office/officeart/2005/8/layout/lProcess3"/>
    <dgm:cxn modelId="{386E82DB-3994-47AE-B818-081C8385D352}" type="presOf" srcId="{1BB191CD-8841-4835-83E7-35DDFED1E072}" destId="{B29DCC82-617C-40BA-B844-DBE8EC32C43D}" srcOrd="0" destOrd="0" presId="urn:microsoft.com/office/officeart/2005/8/layout/lProcess3"/>
    <dgm:cxn modelId="{03D15BE1-477E-46E7-8FAE-E312BE4B8ECD}" type="presOf" srcId="{518AF192-5D22-47A6-8C20-9EEEBEEC105B}" destId="{A4DD6923-E266-4802-B362-97CB77C26C3B}" srcOrd="0" destOrd="0" presId="urn:microsoft.com/office/officeart/2005/8/layout/lProcess3"/>
    <dgm:cxn modelId="{D55F00E7-799E-4D33-A330-BCB3FEEFD824}" srcId="{518AF192-5D22-47A6-8C20-9EEEBEEC105B}" destId="{AAB4DA51-60FC-4AB0-B94E-59C6CEFFCCFB}" srcOrd="6" destOrd="0" parTransId="{D6B9A70B-2831-4179-B1D6-3607127B07CB}" sibTransId="{C5829362-43E2-4665-8EC4-F7A00434ABAB}"/>
    <dgm:cxn modelId="{A749CBE8-ACAE-4ACE-9749-161CD583F9BB}" srcId="{2D088A79-72A8-4EA9-BD41-CED6EAD18868}" destId="{927ADB45-8335-45E1-A115-0C7B620FB1F7}" srcOrd="3" destOrd="0" parTransId="{386942C0-A335-424C-A4D1-0E90F7BD3263}" sibTransId="{6DFB8918-A8EF-41D8-B8CC-086DBF9A4B4B}"/>
    <dgm:cxn modelId="{C6150EE9-755C-4E65-88DD-8EBE057F2DED}" type="presOf" srcId="{02C194EA-D68F-4A44-8041-DDE82D2E1E86}" destId="{08843433-476D-4378-A387-5603BE6F77C4}" srcOrd="0" destOrd="0" presId="urn:microsoft.com/office/officeart/2005/8/layout/lProcess3"/>
    <dgm:cxn modelId="{2F91B3EA-7646-4181-9196-424A1E4BE865}" srcId="{518AF192-5D22-47A6-8C20-9EEEBEEC105B}" destId="{EDC1ECF0-1741-4397-BADB-B1C51AE01B89}" srcOrd="4" destOrd="0" parTransId="{87E7335A-D0AC-452D-BF87-DCAFCD074BA7}" sibTransId="{62E0912E-A4F8-48C4-82A4-A7F6BFD335E7}"/>
    <dgm:cxn modelId="{9E7F8CF0-BB16-4712-9975-3E5B73D62304}" srcId="{618FD179-87E6-4C8E-923C-D03C994842DC}" destId="{0CC138EC-B46D-4B4A-8FCC-67318607C4AF}" srcOrd="3" destOrd="0" parTransId="{9601FA07-BA68-4F30-97B7-51FDC7C1B73E}" sibTransId="{6CBD17C4-9626-4DDD-B58B-79EAC8E3EA41}"/>
    <dgm:cxn modelId="{8AE2D0F1-0677-44C7-9255-47843C629A01}" srcId="{518AF192-5D22-47A6-8C20-9EEEBEEC105B}" destId="{9154ED22-8A51-4D7B-B3BB-81E6D3D8E308}" srcOrd="3" destOrd="0" parTransId="{6ACF27E0-2F14-41CA-ABF1-0D08FD5444D3}" sibTransId="{713ED73C-FB37-40A2-90E8-729DAF4DF30A}"/>
    <dgm:cxn modelId="{04FD9DF4-F9C8-485E-BE9F-F8FBB1F235E4}" type="presOf" srcId="{F42EB3E0-1743-476A-A56E-B5A49ED53D8A}" destId="{D9E49FAD-944C-4A49-BE4D-6DE32C01857C}" srcOrd="0" destOrd="0" presId="urn:microsoft.com/office/officeart/2005/8/layout/lProcess3"/>
    <dgm:cxn modelId="{A2604DF7-1383-4B7D-BFF0-1241D2C7AD01}" type="presOf" srcId="{79472826-ECCB-45BA-987B-B935FF11C4BB}" destId="{5BCD154E-4CF8-42DE-9F97-82385133352E}" srcOrd="0" destOrd="0" presId="urn:microsoft.com/office/officeart/2005/8/layout/lProcess3"/>
    <dgm:cxn modelId="{1D9489F7-01F8-4B6A-A2E0-14C1C159EECE}" type="presOf" srcId="{F540B95E-DF4E-4F81-A60C-15CC75CD440C}" destId="{B09D06C0-C808-4FB6-A040-FB0DA92C9055}" srcOrd="0" destOrd="0" presId="urn:microsoft.com/office/officeart/2005/8/layout/lProcess3"/>
    <dgm:cxn modelId="{FEFD73F8-CB30-40A1-B6A8-980F36C5A91B}" type="presOf" srcId="{36E38F1C-1E8A-4556-BA45-51177DAD4597}" destId="{004A5250-DBA5-4033-AE3D-7707252BE40F}" srcOrd="0" destOrd="0" presId="urn:microsoft.com/office/officeart/2005/8/layout/lProcess3"/>
    <dgm:cxn modelId="{76D6ECA1-6A35-4EA7-AC62-930D7DCF0D9E}" type="presParOf" srcId="{DE8DD5D1-EFE4-47EC-A974-60D8CF9F1823}" destId="{D770080F-808A-470A-953D-D4E267E109B6}" srcOrd="0" destOrd="0" presId="urn:microsoft.com/office/officeart/2005/8/layout/lProcess3"/>
    <dgm:cxn modelId="{32E629E0-2622-42FF-9EBE-DC55F18A1575}" type="presParOf" srcId="{D770080F-808A-470A-953D-D4E267E109B6}" destId="{5BCD154E-4CF8-42DE-9F97-82385133352E}" srcOrd="0" destOrd="0" presId="urn:microsoft.com/office/officeart/2005/8/layout/lProcess3"/>
    <dgm:cxn modelId="{A2180D5A-8FD8-4E95-9897-8AEDF98D04C6}" type="presParOf" srcId="{DE8DD5D1-EFE4-47EC-A974-60D8CF9F1823}" destId="{A4A96A1C-3A22-498A-8055-75D41D246DF0}" srcOrd="1" destOrd="0" presId="urn:microsoft.com/office/officeart/2005/8/layout/lProcess3"/>
    <dgm:cxn modelId="{1014FAFA-CC05-4477-B043-EE44FD83421C}" type="presParOf" srcId="{DE8DD5D1-EFE4-47EC-A974-60D8CF9F1823}" destId="{C0A74945-F46D-45D0-8D79-71D3734EBA0B}" srcOrd="2" destOrd="0" presId="urn:microsoft.com/office/officeart/2005/8/layout/lProcess3"/>
    <dgm:cxn modelId="{E07BD0C0-3CAE-41FE-938E-9912394F37BD}" type="presParOf" srcId="{C0A74945-F46D-45D0-8D79-71D3734EBA0B}" destId="{05ACAF56-6BE7-40DA-BA9A-AF5AF95ABB1C}" srcOrd="0" destOrd="0" presId="urn:microsoft.com/office/officeart/2005/8/layout/lProcess3"/>
    <dgm:cxn modelId="{852ECF98-7DA0-4222-A1A1-C38DFADFCA5F}" type="presParOf" srcId="{C0A74945-F46D-45D0-8D79-71D3734EBA0B}" destId="{C5008015-4C32-4D3E-8DB9-B5B40AC27957}" srcOrd="1" destOrd="0" presId="urn:microsoft.com/office/officeart/2005/8/layout/lProcess3"/>
    <dgm:cxn modelId="{B0496DAE-745D-4811-8110-28C78C7BD50A}" type="presParOf" srcId="{C0A74945-F46D-45D0-8D79-71D3734EBA0B}" destId="{B09D06C0-C808-4FB6-A040-FB0DA92C9055}" srcOrd="2" destOrd="0" presId="urn:microsoft.com/office/officeart/2005/8/layout/lProcess3"/>
    <dgm:cxn modelId="{F50548B5-04C7-42B3-9A23-904B818514A4}" type="presParOf" srcId="{C0A74945-F46D-45D0-8D79-71D3734EBA0B}" destId="{FF638FC9-14A7-42B9-AA6B-A62D238994CB}" srcOrd="3" destOrd="0" presId="urn:microsoft.com/office/officeart/2005/8/layout/lProcess3"/>
    <dgm:cxn modelId="{541F3731-CFD5-4BD3-B5B8-3E03BA43CC11}" type="presParOf" srcId="{C0A74945-F46D-45D0-8D79-71D3734EBA0B}" destId="{C20A43A9-65B6-4BAE-A3FA-420A1EA4AECC}" srcOrd="4" destOrd="0" presId="urn:microsoft.com/office/officeart/2005/8/layout/lProcess3"/>
    <dgm:cxn modelId="{718F53E5-A37D-467F-BF90-0DCDF96E49F7}" type="presParOf" srcId="{C0A74945-F46D-45D0-8D79-71D3734EBA0B}" destId="{7A72FC72-FBB1-4964-A18A-7AED2A8E26BB}" srcOrd="5" destOrd="0" presId="urn:microsoft.com/office/officeart/2005/8/layout/lProcess3"/>
    <dgm:cxn modelId="{3FA9ADE6-7280-4EB4-915C-E0634F4CBE17}" type="presParOf" srcId="{C0A74945-F46D-45D0-8D79-71D3734EBA0B}" destId="{66B5D748-E85F-4E90-AF3C-2A21E96DE5C0}" srcOrd="6" destOrd="0" presId="urn:microsoft.com/office/officeart/2005/8/layout/lProcess3"/>
    <dgm:cxn modelId="{86AD1DF3-8434-45A4-AFC1-5DEA95DA7A20}" type="presParOf" srcId="{C0A74945-F46D-45D0-8D79-71D3734EBA0B}" destId="{A4E93634-2389-48C9-AC89-D39FF8D98F3A}" srcOrd="7" destOrd="0" presId="urn:microsoft.com/office/officeart/2005/8/layout/lProcess3"/>
    <dgm:cxn modelId="{7F5233FD-A9B6-490F-9A5B-3B8365BFA397}" type="presParOf" srcId="{C0A74945-F46D-45D0-8D79-71D3734EBA0B}" destId="{96773820-A9AF-4AE0-B35F-73C65892A8FA}" srcOrd="8" destOrd="0" presId="urn:microsoft.com/office/officeart/2005/8/layout/lProcess3"/>
    <dgm:cxn modelId="{076308B5-72D1-4DA9-9BD4-7DFF2073681C}" type="presParOf" srcId="{DE8DD5D1-EFE4-47EC-A974-60D8CF9F1823}" destId="{8FADB1C4-0E4A-4F0F-AC17-8ECA7DB28B23}" srcOrd="3" destOrd="0" presId="urn:microsoft.com/office/officeart/2005/8/layout/lProcess3"/>
    <dgm:cxn modelId="{F5BC9FB9-5338-44A5-A994-24BD18D3462A}" type="presParOf" srcId="{DE8DD5D1-EFE4-47EC-A974-60D8CF9F1823}" destId="{7FD686B7-C565-4F63-BC0B-27483C864492}" srcOrd="4" destOrd="0" presId="urn:microsoft.com/office/officeart/2005/8/layout/lProcess3"/>
    <dgm:cxn modelId="{031A58AA-B002-4798-8D7A-A66B1E2D16E5}" type="presParOf" srcId="{7FD686B7-C565-4F63-BC0B-27483C864492}" destId="{A4DD6923-E266-4802-B362-97CB77C26C3B}" srcOrd="0" destOrd="0" presId="urn:microsoft.com/office/officeart/2005/8/layout/lProcess3"/>
    <dgm:cxn modelId="{D953257F-FF93-4B5F-BF44-FCE753862B9D}" type="presParOf" srcId="{7FD686B7-C565-4F63-BC0B-27483C864492}" destId="{E462130A-426F-4A4F-8025-D624D4A999FF}" srcOrd="1" destOrd="0" presId="urn:microsoft.com/office/officeart/2005/8/layout/lProcess3"/>
    <dgm:cxn modelId="{63AE37D9-FF54-4136-A364-8E37497E3776}" type="presParOf" srcId="{7FD686B7-C565-4F63-BC0B-27483C864492}" destId="{004A5250-DBA5-4033-AE3D-7707252BE40F}" srcOrd="2" destOrd="0" presId="urn:microsoft.com/office/officeart/2005/8/layout/lProcess3"/>
    <dgm:cxn modelId="{F3C03E26-83C8-41D0-B9B6-8F89348F6FDD}" type="presParOf" srcId="{7FD686B7-C565-4F63-BC0B-27483C864492}" destId="{0F14ED90-7F57-4D4A-BC55-FE9EA5D0B89E}" srcOrd="3" destOrd="0" presId="urn:microsoft.com/office/officeart/2005/8/layout/lProcess3"/>
    <dgm:cxn modelId="{A46BF021-5AF5-46D4-BD37-853F2561F773}" type="presParOf" srcId="{7FD686B7-C565-4F63-BC0B-27483C864492}" destId="{6CC230FD-E201-417C-9505-234A12BF33CD}" srcOrd="4" destOrd="0" presId="urn:microsoft.com/office/officeart/2005/8/layout/lProcess3"/>
    <dgm:cxn modelId="{DDF8AD5C-BD8F-4770-9849-255660EFC012}" type="presParOf" srcId="{7FD686B7-C565-4F63-BC0B-27483C864492}" destId="{4EFC72EE-8A1F-4AD2-BD73-D9B542DCBEEF}" srcOrd="5" destOrd="0" presId="urn:microsoft.com/office/officeart/2005/8/layout/lProcess3"/>
    <dgm:cxn modelId="{4135CE62-0FC2-44F7-9968-DF83C81ECD3E}" type="presParOf" srcId="{7FD686B7-C565-4F63-BC0B-27483C864492}" destId="{D9E49FAD-944C-4A49-BE4D-6DE32C01857C}" srcOrd="6" destOrd="0" presId="urn:microsoft.com/office/officeart/2005/8/layout/lProcess3"/>
    <dgm:cxn modelId="{515828CA-9C04-4FE1-9ABB-B74E2059C2B0}" type="presParOf" srcId="{7FD686B7-C565-4F63-BC0B-27483C864492}" destId="{D13C22F1-D508-4055-A2DC-40830954A344}" srcOrd="7" destOrd="0" presId="urn:microsoft.com/office/officeart/2005/8/layout/lProcess3"/>
    <dgm:cxn modelId="{C2E546DE-4498-492F-8E2E-842C01D3ED2C}" type="presParOf" srcId="{7FD686B7-C565-4F63-BC0B-27483C864492}" destId="{ECB7EFE6-B1EF-457E-AEF9-AE6DE108CA37}" srcOrd="8" destOrd="0" presId="urn:microsoft.com/office/officeart/2005/8/layout/lProcess3"/>
    <dgm:cxn modelId="{D0D7850D-A77B-4B41-AFA0-9193D808523B}" type="presParOf" srcId="{7FD686B7-C565-4F63-BC0B-27483C864492}" destId="{06CBE145-28DA-4563-8096-00267A797F9E}" srcOrd="9" destOrd="0" presId="urn:microsoft.com/office/officeart/2005/8/layout/lProcess3"/>
    <dgm:cxn modelId="{BCF83C94-C2D0-4F02-AA7E-2BD334DB6CC8}" type="presParOf" srcId="{7FD686B7-C565-4F63-BC0B-27483C864492}" destId="{C7095DDA-9B85-427B-8E6B-2ACEEFD7A905}" srcOrd="10" destOrd="0" presId="urn:microsoft.com/office/officeart/2005/8/layout/lProcess3"/>
    <dgm:cxn modelId="{38E4784B-E355-4533-B419-0CAF5E88F5E2}" type="presParOf" srcId="{7FD686B7-C565-4F63-BC0B-27483C864492}" destId="{153C64E0-C12A-4B48-B333-2E362EC7A933}" srcOrd="11" destOrd="0" presId="urn:microsoft.com/office/officeart/2005/8/layout/lProcess3"/>
    <dgm:cxn modelId="{A5E9DA3E-0096-42C2-971F-66CA65CEEA3F}" type="presParOf" srcId="{7FD686B7-C565-4F63-BC0B-27483C864492}" destId="{F597FDBB-C1B8-4C1F-BEDD-B31413883C60}" srcOrd="12" destOrd="0" presId="urn:microsoft.com/office/officeart/2005/8/layout/lProcess3"/>
    <dgm:cxn modelId="{D4643BBA-4653-4BC9-BDA0-48DC752EC7A0}" type="presParOf" srcId="{7FD686B7-C565-4F63-BC0B-27483C864492}" destId="{1A9296DE-62C4-4E9E-BC8A-54EC8C2AE219}" srcOrd="13" destOrd="0" presId="urn:microsoft.com/office/officeart/2005/8/layout/lProcess3"/>
    <dgm:cxn modelId="{0853A3B9-ADAB-4BEC-A2B7-2DED8E209490}" type="presParOf" srcId="{7FD686B7-C565-4F63-BC0B-27483C864492}" destId="{C77ECBC7-A055-412A-B376-58C260F9BBC5}" srcOrd="14" destOrd="0" presId="urn:microsoft.com/office/officeart/2005/8/layout/lProcess3"/>
    <dgm:cxn modelId="{27C84B91-29CB-4BB9-84C6-22344BD6CB3F}" type="presParOf" srcId="{7FD686B7-C565-4F63-BC0B-27483C864492}" destId="{2B669A3B-1317-4B4D-9A86-D972AC86AE84}" srcOrd="15" destOrd="0" presId="urn:microsoft.com/office/officeart/2005/8/layout/lProcess3"/>
    <dgm:cxn modelId="{F04E44DB-8C3B-4744-B415-1DA591793462}" type="presParOf" srcId="{7FD686B7-C565-4F63-BC0B-27483C864492}" destId="{B29DCC82-617C-40BA-B844-DBE8EC32C43D}" srcOrd="16" destOrd="0" presId="urn:microsoft.com/office/officeart/2005/8/layout/lProcess3"/>
    <dgm:cxn modelId="{56DB44D5-81D7-4490-A769-261310D22335}" type="presParOf" srcId="{7FD686B7-C565-4F63-BC0B-27483C864492}" destId="{2CD840BE-1143-4E08-A997-27381B860C56}" srcOrd="17" destOrd="0" presId="urn:microsoft.com/office/officeart/2005/8/layout/lProcess3"/>
    <dgm:cxn modelId="{0C148EB0-6315-4043-9A88-B73AB500B80B}" type="presParOf" srcId="{7FD686B7-C565-4F63-BC0B-27483C864492}" destId="{A7484124-079B-4809-9F71-DEEFAAAB0082}" srcOrd="18" destOrd="0" presId="urn:microsoft.com/office/officeart/2005/8/layout/lProcess3"/>
    <dgm:cxn modelId="{4FB3540F-5F6C-4EA5-8EE2-DDE88F9C4634}" type="presParOf" srcId="{DE8DD5D1-EFE4-47EC-A974-60D8CF9F1823}" destId="{77A6468F-B2A2-4D43-8948-3C58837B7100}" srcOrd="5" destOrd="0" presId="urn:microsoft.com/office/officeart/2005/8/layout/lProcess3"/>
    <dgm:cxn modelId="{C75A3E33-777F-4B50-BCC0-F7D972EA5012}" type="presParOf" srcId="{DE8DD5D1-EFE4-47EC-A974-60D8CF9F1823}" destId="{E4EB8938-B72B-4877-A617-E9718CC7048F}" srcOrd="6" destOrd="0" presId="urn:microsoft.com/office/officeart/2005/8/layout/lProcess3"/>
    <dgm:cxn modelId="{1E198709-BF41-4AF9-BD95-2C9496EDCC89}" type="presParOf" srcId="{E4EB8938-B72B-4877-A617-E9718CC7048F}" destId="{440CD81D-3328-45AE-B43C-3C521F8BF918}" srcOrd="0" destOrd="0" presId="urn:microsoft.com/office/officeart/2005/8/layout/lProcess3"/>
    <dgm:cxn modelId="{DC10E94F-BFAF-4C21-9C35-14558BF79391}" type="presParOf" srcId="{E4EB8938-B72B-4877-A617-E9718CC7048F}" destId="{4C9A54BC-56AF-481E-B991-6CC80D5BFCE5}" srcOrd="1" destOrd="0" presId="urn:microsoft.com/office/officeart/2005/8/layout/lProcess3"/>
    <dgm:cxn modelId="{700A1A39-9B34-4E83-A38C-DAFC6551EB08}" type="presParOf" srcId="{E4EB8938-B72B-4877-A617-E9718CC7048F}" destId="{752B4B58-9D95-481F-8807-C7C6E400EDCF}" srcOrd="2" destOrd="0" presId="urn:microsoft.com/office/officeart/2005/8/layout/lProcess3"/>
    <dgm:cxn modelId="{9AFBF7CC-6A2C-4906-8C7F-70390654F127}" type="presParOf" srcId="{E4EB8938-B72B-4877-A617-E9718CC7048F}" destId="{848F337F-DFB3-43ED-9102-56383FB65010}" srcOrd="3" destOrd="0" presId="urn:microsoft.com/office/officeart/2005/8/layout/lProcess3"/>
    <dgm:cxn modelId="{6BADD49D-330B-40AF-9BB7-18F04C89AE07}" type="presParOf" srcId="{E4EB8938-B72B-4877-A617-E9718CC7048F}" destId="{2E41A8AF-8067-4FE3-B851-9B5DE779BDB2}" srcOrd="4" destOrd="0" presId="urn:microsoft.com/office/officeart/2005/8/layout/lProcess3"/>
    <dgm:cxn modelId="{821DDD1A-17BB-4EFC-B69E-1E1F0F162389}" type="presParOf" srcId="{E4EB8938-B72B-4877-A617-E9718CC7048F}" destId="{C3E11B29-BF7D-46EB-8B33-32DFF11C7861}" srcOrd="5" destOrd="0" presId="urn:microsoft.com/office/officeart/2005/8/layout/lProcess3"/>
    <dgm:cxn modelId="{0270A651-D203-4AE4-93CA-FDAD168E9C02}" type="presParOf" srcId="{E4EB8938-B72B-4877-A617-E9718CC7048F}" destId="{08843433-476D-4378-A387-5603BE6F77C4}" srcOrd="6" destOrd="0" presId="urn:microsoft.com/office/officeart/2005/8/layout/lProcess3"/>
    <dgm:cxn modelId="{21826B99-7F18-4812-A84B-8EC6897DD463}" type="presParOf" srcId="{E4EB8938-B72B-4877-A617-E9718CC7048F}" destId="{CC8C0B91-8359-458E-8E8D-ECF56CAF1ECB}" srcOrd="7" destOrd="0" presId="urn:microsoft.com/office/officeart/2005/8/layout/lProcess3"/>
    <dgm:cxn modelId="{D4996291-A981-4B1B-BCE0-B6AA730D46BA}" type="presParOf" srcId="{E4EB8938-B72B-4877-A617-E9718CC7048F}" destId="{1018920E-9494-42B6-BEDF-5B1F1C41C488}" srcOrd="8" destOrd="0" presId="urn:microsoft.com/office/officeart/2005/8/layout/lProcess3"/>
    <dgm:cxn modelId="{E27A20D2-BADB-4353-A28B-FC78D7CC5DCF}" type="presParOf" srcId="{E4EB8938-B72B-4877-A617-E9718CC7048F}" destId="{D6003BD3-47E8-4854-A80A-0D98E81CC122}" srcOrd="9" destOrd="0" presId="urn:microsoft.com/office/officeart/2005/8/layout/lProcess3"/>
    <dgm:cxn modelId="{D0C672A8-EB7F-4CA4-8AEA-7124F71CBF0E}" type="presParOf" srcId="{E4EB8938-B72B-4877-A617-E9718CC7048F}" destId="{7C36DB2F-F4CE-4D56-A4BB-A7D0D77C4398}" srcOrd="10" destOrd="0" presId="urn:microsoft.com/office/officeart/2005/8/layout/lProcess3"/>
    <dgm:cxn modelId="{9D7A967B-30CF-49F6-A231-55C7AB2C2496}" type="presParOf" srcId="{E4EB8938-B72B-4877-A617-E9718CC7048F}" destId="{370F6904-ACDD-410C-819A-C8C8D5157470}" srcOrd="11" destOrd="0" presId="urn:microsoft.com/office/officeart/2005/8/layout/lProcess3"/>
    <dgm:cxn modelId="{E85BAB65-93FF-4746-94C6-7192A60F0CEA}" type="presParOf" srcId="{E4EB8938-B72B-4877-A617-E9718CC7048F}" destId="{B4C3C40B-0D27-4D82-A882-8C534B89B713}" srcOrd="12" destOrd="0" presId="urn:microsoft.com/office/officeart/2005/8/layout/lProcess3"/>
    <dgm:cxn modelId="{62C12BFB-8A81-4770-96F0-56E16704E95C}" type="presParOf" srcId="{E4EB8938-B72B-4877-A617-E9718CC7048F}" destId="{DD006D1A-CBD8-40D6-9A87-AE624DA2EDD4}" srcOrd="13" destOrd="0" presId="urn:microsoft.com/office/officeart/2005/8/layout/lProcess3"/>
    <dgm:cxn modelId="{7C9A3B89-E598-4CB1-9BD4-E8B9E1ED7C90}" type="presParOf" srcId="{E4EB8938-B72B-4877-A617-E9718CC7048F}" destId="{F8FC84C8-7964-4D36-9787-B60741D6EC94}" srcOrd="1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D154E-4CF8-42DE-9F97-82385133352E}">
      <dsp:nvSpPr>
        <dsp:cNvPr id="0" name=""/>
        <dsp:cNvSpPr/>
      </dsp:nvSpPr>
      <dsp:spPr>
        <a:xfrm>
          <a:off x="8124" y="1976532"/>
          <a:ext cx="1643062" cy="657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tr-TR" sz="1200" b="1" u="sng" kern="1200">
              <a:solidFill>
                <a:schemeClr val="accent4"/>
              </a:solidFill>
            </a:rPr>
            <a:t>SÖZCÜKTE ANLAM</a:t>
          </a:r>
          <a:endParaRPr lang="tr-TR" sz="1200" kern="1200">
            <a:solidFill>
              <a:schemeClr val="accent4"/>
            </a:solidFill>
          </a:endParaRPr>
        </a:p>
      </dsp:txBody>
      <dsp:txXfrm>
        <a:off x="336737" y="1976532"/>
        <a:ext cx="985837" cy="657225"/>
      </dsp:txXfrm>
    </dsp:sp>
    <dsp:sp modelId="{05ACAF56-6BE7-40DA-BA9A-AF5AF95ABB1C}">
      <dsp:nvSpPr>
        <dsp:cNvPr id="0" name=""/>
        <dsp:cNvSpPr/>
      </dsp:nvSpPr>
      <dsp:spPr>
        <a:xfrm>
          <a:off x="8124" y="2725769"/>
          <a:ext cx="1643062" cy="657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tr-TR" sz="1200" b="1" kern="1200" dirty="0">
              <a:solidFill>
                <a:schemeClr val="accent4"/>
              </a:solidFill>
            </a:rPr>
            <a:t>1 </a:t>
          </a:r>
          <a:r>
            <a:rPr lang="tr-TR" sz="1200" kern="1200" dirty="0">
              <a:solidFill>
                <a:schemeClr val="accent4"/>
              </a:solidFill>
            </a:rPr>
            <a:t> </a:t>
          </a:r>
          <a:r>
            <a:rPr lang="tr-TR" sz="1200" b="1" kern="1200" dirty="0">
              <a:solidFill>
                <a:schemeClr val="accent4"/>
              </a:solidFill>
              <a:hlinkClick xmlns:r="http://schemas.openxmlformats.org/officeDocument/2006/relationships" r:id="rId1">
                <a:extLst>
                  <a:ext uri="{A12FA001-AC4F-418D-AE19-62706E023703}">
                    <ahyp:hlinkClr xmlns:ahyp="http://schemas.microsoft.com/office/drawing/2018/hyperlinkcolor" val="tx"/>
                  </a:ext>
                </a:extLst>
              </a:hlinkClick>
            </a:rPr>
            <a:t>Sözcükte Anlam Özellikleri</a:t>
          </a:r>
          <a:endParaRPr lang="tr-TR" sz="1200" kern="1200" dirty="0">
            <a:solidFill>
              <a:schemeClr val="accent4"/>
            </a:solidFill>
          </a:endParaRPr>
        </a:p>
      </dsp:txBody>
      <dsp:txXfrm>
        <a:off x="336737" y="2725769"/>
        <a:ext cx="985837" cy="657225"/>
      </dsp:txXfrm>
    </dsp:sp>
    <dsp:sp modelId="{B09D06C0-C808-4FB6-A040-FB0DA92C9055}">
      <dsp:nvSpPr>
        <dsp:cNvPr id="0" name=""/>
        <dsp:cNvSpPr/>
      </dsp:nvSpPr>
      <dsp:spPr>
        <a:xfrm>
          <a:off x="1437589" y="2781633"/>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Gerçek (Temel) Anlam</a:t>
          </a:r>
        </a:p>
      </dsp:txBody>
      <dsp:txXfrm>
        <a:off x="1710337" y="2781633"/>
        <a:ext cx="818245" cy="545496"/>
      </dsp:txXfrm>
    </dsp:sp>
    <dsp:sp modelId="{C20A43A9-65B6-4BAE-A3FA-420A1EA4AECC}">
      <dsp:nvSpPr>
        <dsp:cNvPr id="0" name=""/>
        <dsp:cNvSpPr/>
      </dsp:nvSpPr>
      <dsp:spPr>
        <a:xfrm>
          <a:off x="2610407" y="2781633"/>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Yan Anlam</a:t>
          </a:r>
        </a:p>
      </dsp:txBody>
      <dsp:txXfrm>
        <a:off x="2883155" y="2781633"/>
        <a:ext cx="818245" cy="545496"/>
      </dsp:txXfrm>
    </dsp:sp>
    <dsp:sp modelId="{66B5D748-E85F-4E90-AF3C-2A21E96DE5C0}">
      <dsp:nvSpPr>
        <dsp:cNvPr id="0" name=""/>
        <dsp:cNvSpPr/>
      </dsp:nvSpPr>
      <dsp:spPr>
        <a:xfrm>
          <a:off x="3783225" y="2781633"/>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Mecaz Anlam</a:t>
          </a:r>
        </a:p>
      </dsp:txBody>
      <dsp:txXfrm>
        <a:off x="4055973" y="2781633"/>
        <a:ext cx="818245" cy="545496"/>
      </dsp:txXfrm>
    </dsp:sp>
    <dsp:sp modelId="{96773820-A9AF-4AE0-B35F-73C65892A8FA}">
      <dsp:nvSpPr>
        <dsp:cNvPr id="0" name=""/>
        <dsp:cNvSpPr/>
      </dsp:nvSpPr>
      <dsp:spPr>
        <a:xfrm>
          <a:off x="4956043" y="2781633"/>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Terim Anlam</a:t>
          </a:r>
        </a:p>
      </dsp:txBody>
      <dsp:txXfrm>
        <a:off x="5228791" y="2781633"/>
        <a:ext cx="818245" cy="545496"/>
      </dsp:txXfrm>
    </dsp:sp>
    <dsp:sp modelId="{A4DD6923-E266-4802-B362-97CB77C26C3B}">
      <dsp:nvSpPr>
        <dsp:cNvPr id="0" name=""/>
        <dsp:cNvSpPr/>
      </dsp:nvSpPr>
      <dsp:spPr>
        <a:xfrm>
          <a:off x="8124" y="3475005"/>
          <a:ext cx="1643062" cy="657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tr-TR" sz="1200" b="1" kern="1200" dirty="0">
              <a:solidFill>
                <a:schemeClr val="accent4"/>
              </a:solidFill>
            </a:rPr>
            <a:t>2 </a:t>
          </a:r>
          <a:r>
            <a:rPr lang="tr-TR" sz="1200" kern="1200" dirty="0">
              <a:solidFill>
                <a:schemeClr val="accent4"/>
              </a:solidFill>
            </a:rPr>
            <a:t> </a:t>
          </a:r>
          <a:r>
            <a:rPr lang="tr-TR" sz="1200" b="1" kern="1200" dirty="0">
              <a:solidFill>
                <a:schemeClr val="accent4"/>
              </a:solidFill>
              <a:hlinkClick xmlns:r="http://schemas.openxmlformats.org/officeDocument/2006/relationships" r:id="rId2">
                <a:extLst>
                  <a:ext uri="{A12FA001-AC4F-418D-AE19-62706E023703}">
                    <ahyp:hlinkClr xmlns:ahyp="http://schemas.microsoft.com/office/drawing/2018/hyperlinkcolor" val="tx"/>
                  </a:ext>
                </a:extLst>
              </a:hlinkClick>
            </a:rPr>
            <a:t>Sözcükler Arası Anlam İlişkileri</a:t>
          </a:r>
          <a:endParaRPr lang="tr-TR" sz="1200" kern="1200" dirty="0">
            <a:solidFill>
              <a:schemeClr val="accent4"/>
            </a:solidFill>
          </a:endParaRPr>
        </a:p>
      </dsp:txBody>
      <dsp:txXfrm>
        <a:off x="336737" y="3475005"/>
        <a:ext cx="985837" cy="657225"/>
      </dsp:txXfrm>
    </dsp:sp>
    <dsp:sp modelId="{004A5250-DBA5-4033-AE3D-7707252BE40F}">
      <dsp:nvSpPr>
        <dsp:cNvPr id="0" name=""/>
        <dsp:cNvSpPr/>
      </dsp:nvSpPr>
      <dsp:spPr>
        <a:xfrm>
          <a:off x="1437589"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Eş Anlamlı (Anlamdaş) Sözcükler</a:t>
          </a:r>
        </a:p>
      </dsp:txBody>
      <dsp:txXfrm>
        <a:off x="1710337" y="3530869"/>
        <a:ext cx="818245" cy="545496"/>
      </dsp:txXfrm>
    </dsp:sp>
    <dsp:sp modelId="{6CC230FD-E201-417C-9505-234A12BF33CD}">
      <dsp:nvSpPr>
        <dsp:cNvPr id="0" name=""/>
        <dsp:cNvSpPr/>
      </dsp:nvSpPr>
      <dsp:spPr>
        <a:xfrm>
          <a:off x="2610407"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Yakın Anlamlı Sözcükler</a:t>
          </a:r>
        </a:p>
      </dsp:txBody>
      <dsp:txXfrm>
        <a:off x="2883155" y="3530869"/>
        <a:ext cx="818245" cy="545496"/>
      </dsp:txXfrm>
    </dsp:sp>
    <dsp:sp modelId="{D9E49FAD-944C-4A49-BE4D-6DE32C01857C}">
      <dsp:nvSpPr>
        <dsp:cNvPr id="0" name=""/>
        <dsp:cNvSpPr/>
      </dsp:nvSpPr>
      <dsp:spPr>
        <a:xfrm>
          <a:off x="3783225"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Zıt (Karşıt) Anlamlı Sözcükler</a:t>
          </a:r>
        </a:p>
      </dsp:txBody>
      <dsp:txXfrm>
        <a:off x="4055973" y="3530869"/>
        <a:ext cx="818245" cy="545496"/>
      </dsp:txXfrm>
    </dsp:sp>
    <dsp:sp modelId="{ECB7EFE6-B1EF-457E-AEF9-AE6DE108CA37}">
      <dsp:nvSpPr>
        <dsp:cNvPr id="0" name=""/>
        <dsp:cNvSpPr/>
      </dsp:nvSpPr>
      <dsp:spPr>
        <a:xfrm>
          <a:off x="4956043"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Eş Sesli (Sesteş) Sözcükler</a:t>
          </a:r>
        </a:p>
      </dsp:txBody>
      <dsp:txXfrm>
        <a:off x="5228791" y="3530869"/>
        <a:ext cx="818245" cy="545496"/>
      </dsp:txXfrm>
    </dsp:sp>
    <dsp:sp modelId="{C7095DDA-9B85-427B-8E6B-2ACEEFD7A905}">
      <dsp:nvSpPr>
        <dsp:cNvPr id="0" name=""/>
        <dsp:cNvSpPr/>
      </dsp:nvSpPr>
      <dsp:spPr>
        <a:xfrm>
          <a:off x="6128861"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Genel ve Özel Anlamlı Sözcükler</a:t>
          </a:r>
        </a:p>
      </dsp:txBody>
      <dsp:txXfrm>
        <a:off x="6401609" y="3530869"/>
        <a:ext cx="818245" cy="545496"/>
      </dsp:txXfrm>
    </dsp:sp>
    <dsp:sp modelId="{F597FDBB-C1B8-4C1F-BEDD-B31413883C60}">
      <dsp:nvSpPr>
        <dsp:cNvPr id="0" name=""/>
        <dsp:cNvSpPr/>
      </dsp:nvSpPr>
      <dsp:spPr>
        <a:xfrm>
          <a:off x="7301679"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Somut ve Soyut Anlamlı Sözcükler</a:t>
          </a:r>
        </a:p>
      </dsp:txBody>
      <dsp:txXfrm>
        <a:off x="7574427" y="3530869"/>
        <a:ext cx="818245" cy="545496"/>
      </dsp:txXfrm>
    </dsp:sp>
    <dsp:sp modelId="{C77ECBC7-A055-412A-B376-58C260F9BBC5}">
      <dsp:nvSpPr>
        <dsp:cNvPr id="0" name=""/>
        <dsp:cNvSpPr/>
      </dsp:nvSpPr>
      <dsp:spPr>
        <a:xfrm>
          <a:off x="8474497"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Nitel ve Nicel Anlamlı Sözcükler</a:t>
          </a:r>
        </a:p>
      </dsp:txBody>
      <dsp:txXfrm>
        <a:off x="8747245" y="3530869"/>
        <a:ext cx="818245" cy="545496"/>
      </dsp:txXfrm>
    </dsp:sp>
    <dsp:sp modelId="{B29DCC82-617C-40BA-B844-DBE8EC32C43D}">
      <dsp:nvSpPr>
        <dsp:cNvPr id="0" name=""/>
        <dsp:cNvSpPr/>
      </dsp:nvSpPr>
      <dsp:spPr>
        <a:xfrm>
          <a:off x="9647315"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Ad Aktarması (Mecaz-ı Mürsel)</a:t>
          </a:r>
        </a:p>
      </dsp:txBody>
      <dsp:txXfrm>
        <a:off x="9920063" y="3530869"/>
        <a:ext cx="818245" cy="545496"/>
      </dsp:txXfrm>
    </dsp:sp>
    <dsp:sp modelId="{A7484124-079B-4809-9F71-DEEFAAAB0082}">
      <dsp:nvSpPr>
        <dsp:cNvPr id="0" name=""/>
        <dsp:cNvSpPr/>
      </dsp:nvSpPr>
      <dsp:spPr>
        <a:xfrm>
          <a:off x="10820133" y="3530869"/>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Anlam (Deyim) Aktarması</a:t>
          </a:r>
        </a:p>
      </dsp:txBody>
      <dsp:txXfrm>
        <a:off x="11092881" y="3530869"/>
        <a:ext cx="818245" cy="545496"/>
      </dsp:txXfrm>
    </dsp:sp>
    <dsp:sp modelId="{440CD81D-3328-45AE-B43C-3C521F8BF918}">
      <dsp:nvSpPr>
        <dsp:cNvPr id="0" name=""/>
        <dsp:cNvSpPr/>
      </dsp:nvSpPr>
      <dsp:spPr>
        <a:xfrm>
          <a:off x="8124" y="4224242"/>
          <a:ext cx="1643062" cy="6572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rtl="0">
            <a:lnSpc>
              <a:spcPct val="90000"/>
            </a:lnSpc>
            <a:spcBef>
              <a:spcPct val="0"/>
            </a:spcBef>
            <a:spcAft>
              <a:spcPct val="35000"/>
            </a:spcAft>
            <a:buNone/>
          </a:pPr>
          <a:r>
            <a:rPr lang="tr-TR" sz="1200" b="1" kern="1200">
              <a:solidFill>
                <a:schemeClr val="accent4"/>
              </a:solidFill>
            </a:rPr>
            <a:t>3 </a:t>
          </a:r>
          <a:r>
            <a:rPr lang="tr-TR" sz="1200" kern="1200">
              <a:solidFill>
                <a:schemeClr val="accent4"/>
              </a:solidFill>
            </a:rPr>
            <a:t> </a:t>
          </a:r>
          <a:r>
            <a:rPr lang="tr-TR" sz="1200" b="1" kern="1200">
              <a:solidFill>
                <a:schemeClr val="accent4"/>
              </a:solidFill>
              <a:hlinkClick xmlns:r="http://schemas.openxmlformats.org/officeDocument/2006/relationships" r:id="rId3">
                <a:extLst>
                  <a:ext uri="{A12FA001-AC4F-418D-AE19-62706E023703}">
                    <ahyp:hlinkClr xmlns:ahyp="http://schemas.microsoft.com/office/drawing/2018/hyperlinkcolor" val="tx"/>
                  </a:ext>
                </a:extLst>
              </a:hlinkClick>
            </a:rPr>
            <a:t>Söz Öbekleri</a:t>
          </a:r>
          <a:endParaRPr lang="tr-TR" sz="1200" kern="1200">
            <a:solidFill>
              <a:schemeClr val="accent4"/>
            </a:solidFill>
          </a:endParaRPr>
        </a:p>
      </dsp:txBody>
      <dsp:txXfrm>
        <a:off x="336737" y="4224242"/>
        <a:ext cx="985837" cy="657225"/>
      </dsp:txXfrm>
    </dsp:sp>
    <dsp:sp modelId="{752B4B58-9D95-481F-8807-C7C6E400EDCF}">
      <dsp:nvSpPr>
        <dsp:cNvPr id="0" name=""/>
        <dsp:cNvSpPr/>
      </dsp:nvSpPr>
      <dsp:spPr>
        <a:xfrm>
          <a:off x="1437589"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Yansıma Sözcükler</a:t>
          </a:r>
        </a:p>
      </dsp:txBody>
      <dsp:txXfrm>
        <a:off x="1710337" y="4280106"/>
        <a:ext cx="818245" cy="545496"/>
      </dsp:txXfrm>
    </dsp:sp>
    <dsp:sp modelId="{2E41A8AF-8067-4FE3-B851-9B5DE779BDB2}">
      <dsp:nvSpPr>
        <dsp:cNvPr id="0" name=""/>
        <dsp:cNvSpPr/>
      </dsp:nvSpPr>
      <dsp:spPr>
        <a:xfrm>
          <a:off x="2610407"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İkilemeler</a:t>
          </a:r>
        </a:p>
      </dsp:txBody>
      <dsp:txXfrm>
        <a:off x="2883155" y="4280106"/>
        <a:ext cx="818245" cy="545496"/>
      </dsp:txXfrm>
    </dsp:sp>
    <dsp:sp modelId="{08843433-476D-4378-A387-5603BE6F77C4}">
      <dsp:nvSpPr>
        <dsp:cNvPr id="0" name=""/>
        <dsp:cNvSpPr/>
      </dsp:nvSpPr>
      <dsp:spPr>
        <a:xfrm>
          <a:off x="3783225"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Deyimler</a:t>
          </a:r>
        </a:p>
      </dsp:txBody>
      <dsp:txXfrm>
        <a:off x="4055973" y="4280106"/>
        <a:ext cx="818245" cy="545496"/>
      </dsp:txXfrm>
    </dsp:sp>
    <dsp:sp modelId="{1018920E-9494-42B6-BEDF-5B1F1C41C488}">
      <dsp:nvSpPr>
        <dsp:cNvPr id="0" name=""/>
        <dsp:cNvSpPr/>
      </dsp:nvSpPr>
      <dsp:spPr>
        <a:xfrm>
          <a:off x="4956043"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Atasözleri</a:t>
          </a:r>
        </a:p>
      </dsp:txBody>
      <dsp:txXfrm>
        <a:off x="5228791" y="4280106"/>
        <a:ext cx="818245" cy="545496"/>
      </dsp:txXfrm>
    </dsp:sp>
    <dsp:sp modelId="{7C36DB2F-F4CE-4D56-A4BB-A7D0D77C4398}">
      <dsp:nvSpPr>
        <dsp:cNvPr id="0" name=""/>
        <dsp:cNvSpPr/>
      </dsp:nvSpPr>
      <dsp:spPr>
        <a:xfrm>
          <a:off x="6128861"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Özdeyişler (Vecizeler)</a:t>
          </a:r>
        </a:p>
      </dsp:txBody>
      <dsp:txXfrm>
        <a:off x="6401609" y="4280106"/>
        <a:ext cx="818245" cy="545496"/>
      </dsp:txXfrm>
    </dsp:sp>
    <dsp:sp modelId="{B4C3C40B-0D27-4D82-A882-8C534B89B713}">
      <dsp:nvSpPr>
        <dsp:cNvPr id="0" name=""/>
        <dsp:cNvSpPr/>
      </dsp:nvSpPr>
      <dsp:spPr>
        <a:xfrm>
          <a:off x="7301679"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Dolaylama</a:t>
          </a:r>
        </a:p>
      </dsp:txBody>
      <dsp:txXfrm>
        <a:off x="7574427" y="4280106"/>
        <a:ext cx="818245" cy="545496"/>
      </dsp:txXfrm>
    </dsp:sp>
    <dsp:sp modelId="{F8FC84C8-7964-4D36-9787-B60741D6EC94}">
      <dsp:nvSpPr>
        <dsp:cNvPr id="0" name=""/>
        <dsp:cNvSpPr/>
      </dsp:nvSpPr>
      <dsp:spPr>
        <a:xfrm>
          <a:off x="8474497" y="4280106"/>
          <a:ext cx="1363741" cy="54549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tr-TR" sz="1100" kern="1200"/>
            <a:t>Güzel Adlandırma</a:t>
          </a:r>
        </a:p>
      </dsp:txBody>
      <dsp:txXfrm>
        <a:off x="8747245" y="4280106"/>
        <a:ext cx="818245" cy="54549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33156-8E63-4432-85A8-B94768B4A3E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1BC782-D685-420F-9E2C-4BE13540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383831-E7B9-4264-81FE-64DF0A171D31}"/>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537F34DF-9055-45A6-A946-990C5C184B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2D1834-CD82-4390-9965-ACE983AC88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836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AA6D5-B1AA-4262-8A87-0B87F86CA2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DCF7B6C-B6F2-425E-A9A5-D99CD1429F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47870D-15CD-471D-BBB5-1BFDA73BFFB3}"/>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5CA9C4D1-CB6E-4411-A86A-9E003DB26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AF77F0-07F7-4217-91DD-3507EAB3B7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09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55CAD0-B902-47F2-BBA2-5002203744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E0DB45-D42E-423B-BA55-23071C46D35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CAAA77-2439-4979-A276-143ECB08CF87}"/>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8836BF7F-5FF5-4B37-BB27-0B58BBA28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1AE882B-9667-4328-90D8-44E39E9DF7C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362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1D45A-2F7C-4C7E-BC7F-49DE1A95B3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3ECC1A-D8C1-4CB7-B518-F46C2644A17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C2C38A-3070-4EDB-BE4C-D1B672BA9B70}"/>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C91BCA1D-3843-4CE6-AD4D-66FA6E830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44A1B4-B29F-48B2-9C48-C88EA15DBDF1}"/>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8485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56754-ACCA-406C-A36C-0AAC0733EBA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EDA5CFB-A0A7-45F3-A9E4-D820AB23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D284F2-2743-4106-836C-55B8B0B7BB9B}"/>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4997D915-2530-4C73-AA7D-5DF278CB4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7AD8DB-0AC2-4256-AFD0-0DD6FCB19C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7236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89D4C-8D07-4FF1-B6D5-AD5381AFAD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D513FB-1E34-4ECA-903B-D56FAEA337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998ECFE-8E3D-45E3-B725-BE00A4CCE4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29CC2-A7D1-461A-8C47-A98D4FC7E74F}"/>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6" name="Alt Bilgi Yer Tutucusu 5">
            <a:extLst>
              <a:ext uri="{FF2B5EF4-FFF2-40B4-BE49-F238E27FC236}">
                <a16:creationId xmlns:a16="http://schemas.microsoft.com/office/drawing/2014/main" id="{E3A6C1FB-8DC1-4623-88D5-25878307C2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66C5E9-F96F-4421-A1EF-768B9105DF5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21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93A89-8A53-4D11-A05B-24B209DA6F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CCB23A-0D9F-45F7-B239-649E40077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1EBC70-85F7-49D8-B91E-921F29CBB9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4FD8C3-2990-4157-B699-DD0EF871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429CECF-BE08-4C49-A4F6-B1B3C35775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4DDD72-13B8-4345-82C4-61612C5DADCE}"/>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8" name="Alt Bilgi Yer Tutucusu 7">
            <a:extLst>
              <a:ext uri="{FF2B5EF4-FFF2-40B4-BE49-F238E27FC236}">
                <a16:creationId xmlns:a16="http://schemas.microsoft.com/office/drawing/2014/main" id="{B027AFCA-B816-47DC-87E8-86C0C8697E7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2D5818-ED93-42B2-B544-96D03B499583}"/>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727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516BC-6649-43BE-B429-A62C9466BDE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2709AC-EC5D-49CE-B2DD-F6098189F409}"/>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4" name="Alt Bilgi Yer Tutucusu 3">
            <a:extLst>
              <a:ext uri="{FF2B5EF4-FFF2-40B4-BE49-F238E27FC236}">
                <a16:creationId xmlns:a16="http://schemas.microsoft.com/office/drawing/2014/main" id="{D73DA1FE-CA8C-4241-92C0-1EB8E4C641D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E9644CE-449F-4DE1-A9B7-37BA824275E0}"/>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378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B67219-3305-4727-B4C2-208ED0969847}"/>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3" name="Alt Bilgi Yer Tutucusu 2">
            <a:extLst>
              <a:ext uri="{FF2B5EF4-FFF2-40B4-BE49-F238E27FC236}">
                <a16:creationId xmlns:a16="http://schemas.microsoft.com/office/drawing/2014/main" id="{D3A9C581-BFF8-4681-A302-4F36F1C9145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AE4796-8C7E-442D-880F-8B9CAAF7D442}"/>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7092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94912-24EC-4D53-A82C-17D2D3D93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4BEC0-6386-4B40-AECF-8C4B3D5B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C6FB3D6-422B-4C9C-A339-1A6942D42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0179F3-BEE5-4A98-82FF-4604F80D62A5}"/>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6" name="Alt Bilgi Yer Tutucusu 5">
            <a:extLst>
              <a:ext uri="{FF2B5EF4-FFF2-40B4-BE49-F238E27FC236}">
                <a16:creationId xmlns:a16="http://schemas.microsoft.com/office/drawing/2014/main" id="{EB37C546-CDC3-4A83-A8DD-0AB367CCE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4EE126-76E4-4376-9935-1F16A5BC94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5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5C92-64CC-401F-B3DE-4D2FDEBFF7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48D3C6-A41E-4391-AF30-42B1A2B02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3F61ED-4754-4D55-99B7-7C932C0D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6305F5-632E-49C5-B492-256554CA9016}"/>
              </a:ext>
            </a:extLst>
          </p:cNvPr>
          <p:cNvSpPr>
            <a:spLocks noGrp="1"/>
          </p:cNvSpPr>
          <p:nvPr>
            <p:ph type="dt" sz="half" idx="10"/>
          </p:nvPr>
        </p:nvSpPr>
        <p:spPr/>
        <p:txBody>
          <a:bodyPr/>
          <a:lstStyle/>
          <a:p>
            <a:fld id="{29A77861-0047-4C1A-8AD8-83DF077218AF}" type="datetimeFigureOut">
              <a:rPr lang="tr-TR" smtClean="0"/>
              <a:t>14.10.2022</a:t>
            </a:fld>
            <a:endParaRPr lang="tr-TR"/>
          </a:p>
        </p:txBody>
      </p:sp>
      <p:sp>
        <p:nvSpPr>
          <p:cNvPr id="6" name="Alt Bilgi Yer Tutucusu 5">
            <a:extLst>
              <a:ext uri="{FF2B5EF4-FFF2-40B4-BE49-F238E27FC236}">
                <a16:creationId xmlns:a16="http://schemas.microsoft.com/office/drawing/2014/main" id="{A2C7908C-C8D7-44D9-B0BD-8380C75EEF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3205B-B532-4D3B-83E2-B792BF89C0BF}"/>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8499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E5C458-20A4-45B6-9701-DBA4C517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EC33DE-B2C0-44BD-A451-D8F2AD57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BE7A2-FB7D-4BB0-BCDD-0D9D42D9C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77861-0047-4C1A-8AD8-83DF077218AF}" type="datetimeFigureOut">
              <a:rPr lang="tr-TR" smtClean="0"/>
              <a:t>14.10.2022</a:t>
            </a:fld>
            <a:endParaRPr lang="tr-TR"/>
          </a:p>
        </p:txBody>
      </p:sp>
      <p:sp>
        <p:nvSpPr>
          <p:cNvPr id="5" name="Alt Bilgi Yer Tutucusu 4">
            <a:extLst>
              <a:ext uri="{FF2B5EF4-FFF2-40B4-BE49-F238E27FC236}">
                <a16:creationId xmlns:a16="http://schemas.microsoft.com/office/drawing/2014/main" id="{195142E8-B5F2-4D18-B72D-DB52D64D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557BEA-2B5F-4162-9501-FD0BBA2B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8D5AD-9FFE-4520-BF8B-820E07561DCB}" type="slidenum">
              <a:rPr lang="tr-TR" smtClean="0"/>
              <a:t>‹#›</a:t>
            </a:fld>
            <a:endParaRPr lang="tr-TR"/>
          </a:p>
        </p:txBody>
      </p:sp>
    </p:spTree>
    <p:extLst>
      <p:ext uri="{BB962C8B-B14F-4D97-AF65-F5344CB8AC3E}">
        <p14:creationId xmlns:p14="http://schemas.microsoft.com/office/powerpoint/2010/main" val="103894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4000" y="3975100"/>
            <a:ext cx="9144000" cy="1563890"/>
          </a:xfrm>
        </p:spPr>
        <p:txBody>
          <a:bodyPr>
            <a:normAutofit/>
          </a:bodyPr>
          <a:lstStyle/>
          <a:p>
            <a:r>
              <a:rPr lang="tr-TR" dirty="0">
                <a:solidFill>
                  <a:srgbClr val="C00000"/>
                </a:solidFill>
                <a:latin typeface="Times New Roman" panose="02020603050405020304" pitchFamily="18" charset="0"/>
                <a:cs typeface="Times New Roman" panose="02020603050405020304" pitchFamily="18" charset="0"/>
              </a:rPr>
              <a:t>8. HAFTA</a:t>
            </a:r>
          </a:p>
          <a:p>
            <a:r>
              <a:rPr lang="tr-TR" dirty="0">
                <a:solidFill>
                  <a:srgbClr val="C00000"/>
                </a:solidFill>
                <a:latin typeface="Times New Roman" panose="02020603050405020304" pitchFamily="18" charset="0"/>
                <a:cs typeface="Times New Roman" panose="02020603050405020304" pitchFamily="18" charset="0"/>
              </a:rPr>
              <a:t>ANLAM BİLGİSİ</a:t>
            </a: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045" y="1319010"/>
            <a:ext cx="6103909" cy="2283028"/>
          </a:xfrm>
          <a:prstGeom prst="rect">
            <a:avLst/>
          </a:prstGeom>
        </p:spPr>
      </p:pic>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53007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4. Terim Anlam</a:t>
            </a:r>
          </a:p>
          <a:p>
            <a:pPr marL="0" indent="0">
              <a:buNone/>
            </a:pPr>
            <a:r>
              <a:rPr lang="tr-TR" sz="2400" dirty="0">
                <a:latin typeface="Times New Roman" panose="02020603050405020304" pitchFamily="18" charset="0"/>
                <a:cs typeface="Times New Roman" panose="02020603050405020304" pitchFamily="18" charset="0"/>
              </a:rPr>
              <a:t>Bir sözcüğün bilim, sanat, spor ya da meslek alanına özgü kavramları karşılığında kazandığı anlama </a:t>
            </a:r>
            <a:r>
              <a:rPr lang="tr-TR" sz="2400" b="1" dirty="0">
                <a:latin typeface="Times New Roman" panose="02020603050405020304" pitchFamily="18" charset="0"/>
                <a:cs typeface="Times New Roman" panose="02020603050405020304" pitchFamily="18" charset="0"/>
              </a:rPr>
              <a:t>terim anlam</a:t>
            </a:r>
            <a:r>
              <a:rPr lang="tr-TR" sz="2400" dirty="0">
                <a:latin typeface="Times New Roman" panose="02020603050405020304" pitchFamily="18" charset="0"/>
                <a:cs typeface="Times New Roman" panose="02020603050405020304" pitchFamily="18" charset="0"/>
              </a:rPr>
              <a:t> adı verilir. Bazı bilim, sanat ve meslek dalları ile ilgili terimler:</a:t>
            </a:r>
            <a:endParaRPr lang="tr-TR" sz="2400" b="1" dirty="0">
              <a:latin typeface="Times New Roman" panose="02020603050405020304" pitchFamily="18" charset="0"/>
              <a:cs typeface="Times New Roman" panose="02020603050405020304" pitchFamily="18" charset="0"/>
            </a:endParaRPr>
          </a:p>
          <a:p>
            <a:pPr marL="0" indent="0">
              <a:buNone/>
            </a:pPr>
            <a:r>
              <a:rPr lang="tr-TR" sz="2200" b="1" dirty="0">
                <a:latin typeface="Times New Roman" panose="02020603050405020304" pitchFamily="18" charset="0"/>
                <a:cs typeface="Times New Roman" panose="02020603050405020304" pitchFamily="18" charset="0"/>
              </a:rPr>
              <a:t>	Matematik:</a:t>
            </a:r>
            <a:r>
              <a:rPr lang="tr-TR" sz="2200" dirty="0">
                <a:latin typeface="Times New Roman" panose="02020603050405020304" pitchFamily="18" charset="0"/>
                <a:cs typeface="Times New Roman" panose="02020603050405020304" pitchFamily="18" charset="0"/>
              </a:rPr>
              <a:t> Doğal sayılar, kare, </a:t>
            </a:r>
            <a:r>
              <a:rPr lang="tr-TR" sz="2200" dirty="0" err="1">
                <a:latin typeface="Times New Roman" panose="02020603050405020304" pitchFamily="18" charset="0"/>
                <a:cs typeface="Times New Roman" panose="02020603050405020304" pitchFamily="18" charset="0"/>
              </a:rPr>
              <a:t>polinom</a:t>
            </a:r>
            <a:r>
              <a:rPr lang="tr-TR" sz="2200" dirty="0">
                <a:latin typeface="Times New Roman" panose="02020603050405020304" pitchFamily="18" charset="0"/>
                <a:cs typeface="Times New Roman" panose="02020603050405020304" pitchFamily="18" charset="0"/>
              </a:rPr>
              <a:t>…</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Tiyatro:</a:t>
            </a:r>
            <a:r>
              <a:rPr lang="tr-TR" sz="2200" dirty="0">
                <a:latin typeface="Times New Roman" panose="02020603050405020304" pitchFamily="18" charset="0"/>
                <a:cs typeface="Times New Roman" panose="02020603050405020304" pitchFamily="18" charset="0"/>
              </a:rPr>
              <a:t> Sahne, perde, kostüm…</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Müzik:</a:t>
            </a:r>
            <a:r>
              <a:rPr lang="tr-TR" sz="2200" dirty="0">
                <a:latin typeface="Times New Roman" panose="02020603050405020304" pitchFamily="18" charset="0"/>
                <a:cs typeface="Times New Roman" panose="02020603050405020304" pitchFamily="18" charset="0"/>
              </a:rPr>
              <a:t> Nota, </a:t>
            </a:r>
            <a:r>
              <a:rPr lang="tr-TR" sz="2200" dirty="0" err="1">
                <a:latin typeface="Times New Roman" panose="02020603050405020304" pitchFamily="18" charset="0"/>
                <a:cs typeface="Times New Roman" panose="02020603050405020304" pitchFamily="18" charset="0"/>
              </a:rPr>
              <a:t>akor</a:t>
            </a:r>
            <a:r>
              <a:rPr lang="tr-TR" sz="2200" dirty="0">
                <a:latin typeface="Times New Roman" panose="02020603050405020304" pitchFamily="18" charset="0"/>
                <a:cs typeface="Times New Roman" panose="02020603050405020304" pitchFamily="18" charset="0"/>
              </a:rPr>
              <a:t>, sol anahtarı…</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Coğrafya:</a:t>
            </a:r>
            <a:r>
              <a:rPr lang="tr-TR" sz="2200" dirty="0">
                <a:latin typeface="Times New Roman" panose="02020603050405020304" pitchFamily="18" charset="0"/>
                <a:cs typeface="Times New Roman" panose="02020603050405020304" pitchFamily="18" charset="0"/>
              </a:rPr>
              <a:t> Meridyen, ölçek, izohips, Dünya, boğaz…</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Resim:</a:t>
            </a:r>
            <a:r>
              <a:rPr lang="tr-TR" sz="2200" dirty="0">
                <a:latin typeface="Times New Roman" panose="02020603050405020304" pitchFamily="18" charset="0"/>
                <a:cs typeface="Times New Roman" panose="02020603050405020304" pitchFamily="18" charset="0"/>
              </a:rPr>
              <a:t> Portre, palet, tuval…</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Futbol:</a:t>
            </a:r>
            <a:r>
              <a:rPr lang="tr-TR" sz="2200" dirty="0">
                <a:latin typeface="Times New Roman" panose="02020603050405020304" pitchFamily="18" charset="0"/>
                <a:cs typeface="Times New Roman" panose="02020603050405020304" pitchFamily="18" charset="0"/>
              </a:rPr>
              <a:t> Taç, faul, gol…</a:t>
            </a: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Kelimeler cümle içinde kullanılışlarına göre anlam ve görev kazanır. Bu bakımdan kelimelerin özelikleri incelenirken onların cümle içindeki yerleri ve diğer kelimelerle olan ilişkileri de göz önüne alınmalıdır. Bu açıdan bir sözcüğün terim olup olmadığı kullanıldığı cümleye göre değişir.</a:t>
            </a: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10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a:extLst>
              <a:ext uri="{FF2B5EF4-FFF2-40B4-BE49-F238E27FC236}">
                <a16:creationId xmlns:a16="http://schemas.microsoft.com/office/drawing/2014/main" id="{5FBBE164-82F8-4028-8150-A4B29C7CFD0C}"/>
              </a:ext>
            </a:extLst>
          </p:cNvPr>
          <p:cNvSpPr txBox="1">
            <a:spLocks/>
          </p:cNvSpPr>
          <p:nvPr/>
        </p:nvSpPr>
        <p:spPr>
          <a:xfrm>
            <a:off x="1647570" y="927100"/>
            <a:ext cx="9144000" cy="4938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latin typeface="Times New Roman" panose="02020603050405020304" pitchFamily="18" charset="0"/>
                <a:cs typeface="Times New Roman" panose="02020603050405020304" pitchFamily="18" charset="0"/>
              </a:rPr>
              <a:t>Camdan yansıyan </a:t>
            </a:r>
            <a:r>
              <a:rPr lang="tr-TR" sz="2400" b="1" dirty="0">
                <a:latin typeface="Times New Roman" panose="02020603050405020304" pitchFamily="18" charset="0"/>
                <a:cs typeface="Times New Roman" panose="02020603050405020304" pitchFamily="18" charset="0"/>
              </a:rPr>
              <a:t>ışık</a:t>
            </a:r>
            <a:r>
              <a:rPr lang="tr-TR" sz="2400" dirty="0">
                <a:latin typeface="Times New Roman" panose="02020603050405020304" pitchFamily="18" charset="0"/>
                <a:cs typeface="Times New Roman" panose="02020603050405020304" pitchFamily="18" charset="0"/>
              </a:rPr>
              <a:t> gözlerimi kamaştırdı. (Gerçek anlam)</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Sanatçımız, edebiyatımızın vazgeçilmez </a:t>
            </a:r>
            <a:r>
              <a:rPr lang="tr-TR" sz="2400" b="1" dirty="0">
                <a:latin typeface="Times New Roman" panose="02020603050405020304" pitchFamily="18" charset="0"/>
                <a:cs typeface="Times New Roman" panose="02020603050405020304" pitchFamily="18" charset="0"/>
              </a:rPr>
              <a:t>ışıklarından</a:t>
            </a:r>
            <a:r>
              <a:rPr lang="tr-TR" sz="2400" dirty="0">
                <a:latin typeface="Times New Roman" panose="02020603050405020304" pitchFamily="18" charset="0"/>
                <a:cs typeface="Times New Roman" panose="02020603050405020304" pitchFamily="18" charset="0"/>
              </a:rPr>
              <a:t> biridir. (Mecaz anlam)</a:t>
            </a:r>
          </a:p>
          <a:p>
            <a:pPr marL="457200" lvl="1" indent="0">
              <a:buNone/>
            </a:pPr>
            <a:br>
              <a:rPr lang="tr-TR" sz="20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Bugünkü dersimizde </a:t>
            </a:r>
            <a:r>
              <a:rPr lang="tr-TR" sz="2200" b="1" dirty="0">
                <a:latin typeface="Times New Roman" panose="02020603050405020304" pitchFamily="18" charset="0"/>
                <a:cs typeface="Times New Roman" panose="02020603050405020304" pitchFamily="18" charset="0"/>
              </a:rPr>
              <a:t>ışık</a:t>
            </a:r>
            <a:r>
              <a:rPr lang="tr-TR" sz="2200" dirty="0">
                <a:latin typeface="Times New Roman" panose="02020603050405020304" pitchFamily="18" charset="0"/>
                <a:cs typeface="Times New Roman" panose="02020603050405020304" pitchFamily="18" charset="0"/>
              </a:rPr>
              <a:t> konusunu işleyeceğiz. (Terim anlam)</a:t>
            </a:r>
            <a:br>
              <a:rPr lang="tr-TR" sz="2200" dirty="0">
                <a:latin typeface="Times New Roman" panose="02020603050405020304" pitchFamily="18" charset="0"/>
                <a:cs typeface="Times New Roman" panose="02020603050405020304" pitchFamily="18" charset="0"/>
              </a:rPr>
            </a:br>
            <a:r>
              <a:rPr lang="tr-TR" sz="2200" b="1" dirty="0">
                <a:latin typeface="Times New Roman" panose="02020603050405020304" pitchFamily="18" charset="0"/>
                <a:cs typeface="Times New Roman" panose="02020603050405020304" pitchFamily="18" charset="0"/>
              </a:rPr>
              <a:t>Doğru</a:t>
            </a:r>
            <a:r>
              <a:rPr lang="tr-TR" sz="2200" dirty="0">
                <a:latin typeface="Times New Roman" panose="02020603050405020304" pitchFamily="18" charset="0"/>
                <a:cs typeface="Times New Roman" panose="02020603050405020304" pitchFamily="18" charset="0"/>
              </a:rPr>
              <a:t> haber veren gazeteler de var. (Gerçek anlam)</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İki noktadan tek </a:t>
            </a:r>
            <a:r>
              <a:rPr lang="tr-TR" sz="2200" b="1" dirty="0">
                <a:latin typeface="Times New Roman" panose="02020603050405020304" pitchFamily="18" charset="0"/>
                <a:cs typeface="Times New Roman" panose="02020603050405020304" pitchFamily="18" charset="0"/>
              </a:rPr>
              <a:t>doğru</a:t>
            </a:r>
            <a:r>
              <a:rPr lang="tr-TR" sz="2200" dirty="0">
                <a:latin typeface="Times New Roman" panose="02020603050405020304" pitchFamily="18" charset="0"/>
                <a:cs typeface="Times New Roman" panose="02020603050405020304" pitchFamily="18" charset="0"/>
              </a:rPr>
              <a:t> geçer. (Terim anlam)</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Olaya bir de şu </a:t>
            </a:r>
            <a:r>
              <a:rPr lang="tr-TR" sz="2200" b="1" dirty="0">
                <a:latin typeface="Times New Roman" panose="02020603050405020304" pitchFamily="18" charset="0"/>
                <a:cs typeface="Times New Roman" panose="02020603050405020304" pitchFamily="18" charset="0"/>
              </a:rPr>
              <a:t>açıdan</a:t>
            </a:r>
            <a:r>
              <a:rPr lang="tr-TR" sz="2200" dirty="0">
                <a:latin typeface="Times New Roman" panose="02020603050405020304" pitchFamily="18" charset="0"/>
                <a:cs typeface="Times New Roman" panose="02020603050405020304" pitchFamily="18" charset="0"/>
              </a:rPr>
              <a:t> bakalım. (Mecaz anlam)</a:t>
            </a:r>
            <a:br>
              <a:rPr lang="tr-TR" sz="2200" dirty="0">
                <a:latin typeface="Times New Roman" panose="02020603050405020304" pitchFamily="18" charset="0"/>
                <a:cs typeface="Times New Roman" panose="02020603050405020304" pitchFamily="18" charset="0"/>
              </a:rPr>
            </a:br>
            <a:r>
              <a:rPr lang="tr-TR" sz="2200" dirty="0">
                <a:latin typeface="Times New Roman" panose="02020603050405020304" pitchFamily="18" charset="0"/>
                <a:cs typeface="Times New Roman" panose="02020603050405020304" pitchFamily="18" charset="0"/>
              </a:rPr>
              <a:t>İkizkenar üçgenin taban </a:t>
            </a:r>
            <a:r>
              <a:rPr lang="tr-TR" sz="2200" b="1" dirty="0">
                <a:latin typeface="Times New Roman" panose="02020603050405020304" pitchFamily="18" charset="0"/>
                <a:cs typeface="Times New Roman" panose="02020603050405020304" pitchFamily="18" charset="0"/>
              </a:rPr>
              <a:t>açıları</a:t>
            </a:r>
            <a:r>
              <a:rPr lang="tr-TR" sz="2200" dirty="0">
                <a:latin typeface="Times New Roman" panose="02020603050405020304" pitchFamily="18" charset="0"/>
                <a:cs typeface="Times New Roman" panose="02020603050405020304" pitchFamily="18" charset="0"/>
              </a:rPr>
              <a:t> eşittir. (Terim anlam)</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Bir sözcük, birden fazla alanda terim oluşturabilir.</a:t>
            </a:r>
            <a:endParaRPr lang="tr-TR" sz="2400" b="1" dirty="0">
              <a:latin typeface="Times New Roman" panose="02020603050405020304" pitchFamily="18" charset="0"/>
              <a:cs typeface="Times New Roman" panose="02020603050405020304" pitchFamily="18" charset="0"/>
            </a:endParaRPr>
          </a:p>
          <a:p>
            <a:pPr marL="0" indent="0">
              <a:buNone/>
            </a:pPr>
            <a:r>
              <a:rPr lang="tr-TR" sz="2400" i="1" dirty="0">
                <a:latin typeface="Times New Roman" panose="02020603050405020304" pitchFamily="18" charset="0"/>
                <a:cs typeface="Times New Roman" panose="02020603050405020304" pitchFamily="18" charset="0"/>
              </a:rPr>
              <a:t>Oyunun birinci </a:t>
            </a:r>
            <a:r>
              <a:rPr lang="tr-TR" sz="2400" b="1" i="1" dirty="0">
                <a:latin typeface="Times New Roman" panose="02020603050405020304" pitchFamily="18" charset="0"/>
                <a:cs typeface="Times New Roman" panose="02020603050405020304" pitchFamily="18" charset="0"/>
              </a:rPr>
              <a:t>perdesi</a:t>
            </a:r>
            <a:r>
              <a:rPr lang="tr-TR" sz="2400" i="1" dirty="0">
                <a:latin typeface="Times New Roman" panose="02020603050405020304" pitchFamily="18" charset="0"/>
                <a:cs typeface="Times New Roman" panose="02020603050405020304" pitchFamily="18" charset="0"/>
              </a:rPr>
              <a:t> bitti. </a:t>
            </a:r>
            <a:r>
              <a:rPr lang="tr-TR" sz="2400" dirty="0">
                <a:latin typeface="Times New Roman" panose="02020603050405020304" pitchFamily="18" charset="0"/>
                <a:cs typeface="Times New Roman" panose="02020603050405020304" pitchFamily="18" charset="0"/>
              </a:rPr>
              <a:t>(Tiyatro terimi)</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Kaz, </a:t>
            </a:r>
            <a:r>
              <a:rPr lang="tr-TR" sz="2400" b="1" i="1" dirty="0">
                <a:latin typeface="Times New Roman" panose="02020603050405020304" pitchFamily="18" charset="0"/>
                <a:cs typeface="Times New Roman" panose="02020603050405020304" pitchFamily="18" charset="0"/>
              </a:rPr>
              <a:t>perde</a:t>
            </a:r>
            <a:r>
              <a:rPr lang="tr-TR" sz="2400" i="1" dirty="0">
                <a:latin typeface="Times New Roman" panose="02020603050405020304" pitchFamily="18" charset="0"/>
                <a:cs typeface="Times New Roman" panose="02020603050405020304" pitchFamily="18" charset="0"/>
              </a:rPr>
              <a:t> ayaklı bir hayvandır. (Biyoloji terimi)</a:t>
            </a: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70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B) SÖZCÜKLER ARASI ANLAM İLİŞKİLERİ</a:t>
            </a:r>
          </a:p>
          <a:p>
            <a:pPr marL="0" indent="0">
              <a:buNone/>
            </a:pPr>
            <a:r>
              <a:rPr lang="tr-TR" sz="2400" dirty="0">
                <a:latin typeface="Times New Roman" panose="02020603050405020304" pitchFamily="18" charset="0"/>
                <a:cs typeface="Times New Roman" panose="02020603050405020304" pitchFamily="18" charset="0"/>
              </a:rPr>
              <a:t>Kelimeler, anlam ilişkisi bakımından </a:t>
            </a:r>
            <a:r>
              <a:rPr lang="tr-TR" sz="2400" b="1" dirty="0">
                <a:latin typeface="Times New Roman" panose="02020603050405020304" pitchFamily="18" charset="0"/>
                <a:cs typeface="Times New Roman" panose="02020603050405020304" pitchFamily="18" charset="0"/>
              </a:rPr>
              <a:t>eş anlamlı, yakın anlamlı, zıt anlamlı, eş sesli, genel-özel, somut-soyut, nicel-nitel anlamlı, ad ve anlam aktarması</a:t>
            </a:r>
            <a:r>
              <a:rPr lang="tr-TR" sz="2400" dirty="0">
                <a:latin typeface="Times New Roman" panose="02020603050405020304" pitchFamily="18" charset="0"/>
                <a:cs typeface="Times New Roman" panose="02020603050405020304" pitchFamily="18" charset="0"/>
              </a:rPr>
              <a:t> olmak üzere dokuz başlıkta incelenir:</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b="1" dirty="0">
                <a:solidFill>
                  <a:srgbClr val="C00000"/>
                </a:solidFill>
                <a:latin typeface="Times New Roman" panose="02020603050405020304" pitchFamily="18" charset="0"/>
                <a:cs typeface="Times New Roman" panose="02020603050405020304" pitchFamily="18" charset="0"/>
              </a:rPr>
              <a:t>1. Eş Anlamlı (Anlamdaş) Kelimeler</a:t>
            </a:r>
          </a:p>
          <a:p>
            <a:pPr marL="0" indent="0">
              <a:buNone/>
            </a:pPr>
            <a:r>
              <a:rPr lang="tr-TR" sz="2400" dirty="0">
                <a:latin typeface="Times New Roman" panose="02020603050405020304" pitchFamily="18" charset="0"/>
                <a:cs typeface="Times New Roman" panose="02020603050405020304" pitchFamily="18" charset="0"/>
              </a:rPr>
              <a:t>Yazılışları ve okunuşları farklı olmasına rağmen aynı anlamı taşıyan sözcüklerdir. Bu tür sözcükler birbirlerinin yerine kullanılabilir. Eş anlamlılık çoğunlukla Türkçe sözcüklerle dilimize yabancı dillerden girmiş sözcükler arasındadır.</a:t>
            </a: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37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099"/>
            <a:ext cx="9144000" cy="5275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tr-TR" sz="1800" i="1" dirty="0">
                <a:latin typeface="Times New Roman" panose="02020603050405020304" pitchFamily="18" charset="0"/>
                <a:cs typeface="Times New Roman" panose="02020603050405020304" pitchFamily="18" charset="0"/>
              </a:rPr>
              <a:t>siyah – kara</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cevap – yanıt</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kalp – yürek – gönül</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kelime – sözcük</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ileti – mesaj</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özgün – orijinal</a:t>
            </a:r>
            <a:br>
              <a:rPr lang="tr-TR" sz="1800" i="1" dirty="0">
                <a:latin typeface="Times New Roman" panose="02020603050405020304" pitchFamily="18" charset="0"/>
                <a:cs typeface="Times New Roman" panose="02020603050405020304" pitchFamily="18" charset="0"/>
              </a:rPr>
            </a:br>
            <a:r>
              <a:rPr lang="tr-TR" sz="1800" i="1" dirty="0">
                <a:latin typeface="Times New Roman" panose="02020603050405020304" pitchFamily="18" charset="0"/>
                <a:cs typeface="Times New Roman" panose="02020603050405020304" pitchFamily="18" charset="0"/>
              </a:rPr>
              <a:t>dil – lisan</a:t>
            </a:r>
          </a:p>
          <a:p>
            <a:pPr marL="0" indent="0">
              <a:buNone/>
            </a:pPr>
            <a:br>
              <a:rPr lang="tr-TR" sz="2400" i="1" dirty="0">
                <a:latin typeface="Times New Roman" panose="02020603050405020304" pitchFamily="18" charset="0"/>
                <a:cs typeface="Times New Roman" panose="02020603050405020304" pitchFamily="18" charset="0"/>
              </a:rPr>
            </a:b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Bazı durumlarda eş anlamlı kelimeler birbirinin yerini tutmayabilir:</a:t>
            </a:r>
          </a:p>
          <a:p>
            <a:pPr marL="0" indent="0">
              <a:buNone/>
            </a:pPr>
            <a:r>
              <a:rPr lang="tr-TR" sz="2400" b="1" i="1" dirty="0">
                <a:latin typeface="Times New Roman" panose="02020603050405020304" pitchFamily="18" charset="0"/>
                <a:cs typeface="Times New Roman" panose="02020603050405020304" pitchFamily="18" charset="0"/>
              </a:rPr>
              <a:t>Kara </a:t>
            </a:r>
            <a:r>
              <a:rPr lang="tr-TR" sz="2400" i="1" dirty="0">
                <a:latin typeface="Times New Roman" panose="02020603050405020304" pitchFamily="18" charset="0"/>
                <a:cs typeface="Times New Roman" panose="02020603050405020304" pitchFamily="18" charset="0"/>
              </a:rPr>
              <a:t>bahtlı bir adamdı.</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cümlesindeki “kara bahtlı” söz grubu “kötü şanslı” anlamında kullanılmıştır. Dolayısıyla kara bahtlı yerine siyah bahtlı demek de anlamsız olur. Bu yüzden bu cümledeki “kara” kelimesinin eş anlamlısı “kötü” kelimesidir.</a:t>
            </a:r>
            <a:endParaRPr lang="tr-TR"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50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099"/>
            <a:ext cx="9144000" cy="54325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2. Yakın Anlamlı Kelimeler</a:t>
            </a:r>
          </a:p>
          <a:p>
            <a:pPr marL="0" indent="0">
              <a:buNone/>
            </a:pPr>
            <a:r>
              <a:rPr lang="tr-TR" sz="2400" dirty="0">
                <a:latin typeface="Times New Roman" panose="02020603050405020304" pitchFamily="18" charset="0"/>
                <a:cs typeface="Times New Roman" panose="02020603050405020304" pitchFamily="18" charset="0"/>
              </a:rPr>
              <a:t>Yazılışı ve okunuşu farklı olan, anlamdaş gibi göründüğü hâlde birbirinin yerini tamamen tutamayan, yani aralarında anlam ayrıntısı bulunan kelimelerdir. Bunlar çoğunlukla Türkçe kelimelerdir.</a:t>
            </a:r>
          </a:p>
          <a:p>
            <a:pPr marL="0" indent="0">
              <a:buNone/>
            </a:pPr>
            <a:r>
              <a:rPr lang="tr-TR" sz="2200" i="1" dirty="0">
                <a:latin typeface="Times New Roman" panose="02020603050405020304" pitchFamily="18" charset="0"/>
                <a:cs typeface="Times New Roman" panose="02020603050405020304" pitchFamily="18" charset="0"/>
              </a:rPr>
              <a:t>	basmak – çiğnemek – ezmek</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tutmak – yakalamak</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korkak – çekingen</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saçmak – dağıtmak</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dargın – küskün – kırgın</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tanıdık – bildik</a:t>
            </a: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a:t>
            </a:r>
            <a:r>
              <a:rPr lang="tr-TR" sz="2400" dirty="0">
                <a:latin typeface="Times New Roman" panose="02020603050405020304" pitchFamily="18" charset="0"/>
                <a:cs typeface="Times New Roman" panose="02020603050405020304" pitchFamily="18" charset="0"/>
              </a:rPr>
              <a:t> Yakın anlamlılıkta çoğu zaman sözcüğün cümledeki kullanımı belirleyici olmaktadır.</a:t>
            </a:r>
          </a:p>
          <a:p>
            <a:pPr marL="457200" lvl="1" indent="0">
              <a:buNone/>
            </a:pPr>
            <a:r>
              <a:rPr lang="tr-TR" sz="2000" dirty="0">
                <a:latin typeface="Times New Roman" panose="02020603050405020304" pitchFamily="18" charset="0"/>
                <a:cs typeface="Times New Roman" panose="02020603050405020304" pitchFamily="18" charset="0"/>
              </a:rPr>
              <a:t>“Yasaları</a:t>
            </a:r>
            <a:r>
              <a:rPr lang="tr-TR" sz="2000" b="1" dirty="0">
                <a:latin typeface="Times New Roman" panose="02020603050405020304" pitchFamily="18" charset="0"/>
                <a:cs typeface="Times New Roman" panose="02020603050405020304" pitchFamily="18" charset="0"/>
              </a:rPr>
              <a:t> çiğnemek</a:t>
            </a:r>
            <a:r>
              <a:rPr lang="tr-TR" sz="2000" dirty="0">
                <a:latin typeface="Times New Roman" panose="02020603050405020304" pitchFamily="18" charset="0"/>
                <a:cs typeface="Times New Roman" panose="02020603050405020304" pitchFamily="18" charset="0"/>
              </a:rPr>
              <a:t>” sözcük grubunda mecaz anlamda kullanılan </a:t>
            </a:r>
            <a:r>
              <a:rPr lang="tr-TR" sz="2000" b="1" dirty="0">
                <a:latin typeface="Times New Roman" panose="02020603050405020304" pitchFamily="18" charset="0"/>
                <a:cs typeface="Times New Roman" panose="02020603050405020304" pitchFamily="18" charset="0"/>
              </a:rPr>
              <a:t>çiğnemek</a:t>
            </a:r>
            <a:r>
              <a:rPr lang="tr-TR" sz="2000" dirty="0">
                <a:latin typeface="Times New Roman" panose="02020603050405020304" pitchFamily="18" charset="0"/>
                <a:cs typeface="Times New Roman" panose="02020603050405020304" pitchFamily="18" charset="0"/>
              </a:rPr>
              <a:t> sözcüğüyle </a:t>
            </a:r>
            <a:r>
              <a:rPr lang="tr-TR" sz="2000" b="1" dirty="0">
                <a:latin typeface="Times New Roman" panose="02020603050405020304" pitchFamily="18" charset="0"/>
                <a:cs typeface="Times New Roman" panose="02020603050405020304" pitchFamily="18" charset="0"/>
              </a:rPr>
              <a:t>basmak</a:t>
            </a:r>
            <a:r>
              <a:rPr lang="tr-TR" sz="2000" dirty="0">
                <a:latin typeface="Times New Roman" panose="02020603050405020304" pitchFamily="18" charset="0"/>
                <a:cs typeface="Times New Roman" panose="02020603050405020304" pitchFamily="18" charset="0"/>
              </a:rPr>
              <a:t> veya </a:t>
            </a:r>
            <a:r>
              <a:rPr lang="tr-TR" sz="2000" b="1" dirty="0">
                <a:latin typeface="Times New Roman" panose="02020603050405020304" pitchFamily="18" charset="0"/>
                <a:cs typeface="Times New Roman" panose="02020603050405020304" pitchFamily="18" charset="0"/>
              </a:rPr>
              <a:t>ezmek</a:t>
            </a:r>
            <a:r>
              <a:rPr lang="tr-TR" sz="2000" dirty="0">
                <a:latin typeface="Times New Roman" panose="02020603050405020304" pitchFamily="18" charset="0"/>
                <a:cs typeface="Times New Roman" panose="02020603050405020304" pitchFamily="18" charset="0"/>
              </a:rPr>
              <a:t> sözcüğü arasında yakın anlamlılıktan söz edilemez.</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37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3. Zıt (Karşıt) Anlamlı Kelimeler</a:t>
            </a:r>
          </a:p>
          <a:p>
            <a:pPr marL="0" indent="0">
              <a:buNone/>
            </a:pPr>
            <a:r>
              <a:rPr lang="tr-TR" sz="2400" dirty="0">
                <a:latin typeface="Times New Roman" panose="02020603050405020304" pitchFamily="18" charset="0"/>
                <a:cs typeface="Times New Roman" panose="02020603050405020304" pitchFamily="18" charset="0"/>
              </a:rPr>
              <a:t>Anlamca birbirinin karşıtı olan, birbiriyle çelişen kelimelere </a:t>
            </a:r>
            <a:r>
              <a:rPr lang="tr-TR" sz="2400" b="1" dirty="0">
                <a:latin typeface="Times New Roman" panose="02020603050405020304" pitchFamily="18" charset="0"/>
                <a:cs typeface="Times New Roman" panose="02020603050405020304" pitchFamily="18" charset="0"/>
              </a:rPr>
              <a:t>zıt anlamlı kelimeler</a:t>
            </a:r>
            <a:r>
              <a:rPr lang="tr-TR" sz="2400" dirty="0">
                <a:latin typeface="Times New Roman" panose="02020603050405020304" pitchFamily="18" charset="0"/>
                <a:cs typeface="Times New Roman" panose="02020603050405020304" pitchFamily="18" charset="0"/>
              </a:rPr>
              <a:t> adı verilir. Türkçemizde her sözcüğün eş anlamlısı olmadığı gibi zıt anlamlısı da yoktur. Zıt anlamlı sözcükler genellikle nitelik veya nicelik bildiren sözcüklerde yani sıfat ve zarf özelliğindeki sözcüklerde bulunur.</a:t>
            </a:r>
          </a:p>
          <a:p>
            <a:pPr marL="0" indent="0">
              <a:buNone/>
            </a:pPr>
            <a:r>
              <a:rPr lang="tr-TR" sz="2400" b="1" dirty="0">
                <a:latin typeface="Times New Roman" panose="02020603050405020304" pitchFamily="18" charset="0"/>
                <a:cs typeface="Times New Roman" panose="02020603050405020304" pitchFamily="18" charset="0"/>
              </a:rPr>
              <a:t>Örnekler</a:t>
            </a:r>
          </a:p>
          <a:p>
            <a:pPr marL="0" indent="0">
              <a:buNone/>
            </a:pPr>
            <a:r>
              <a:rPr lang="tr-TR" sz="2200" i="1" dirty="0">
                <a:latin typeface="Times New Roman" panose="02020603050405020304" pitchFamily="18" charset="0"/>
                <a:cs typeface="Times New Roman" panose="02020603050405020304" pitchFamily="18" charset="0"/>
              </a:rPr>
              <a:t>	uzak ↔ yakın</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bulanık ↔ berrak</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kirli ↔ temiz</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ileri ↔ geri</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güzel ↔ çirkin</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	iç ↔ dış</a:t>
            </a:r>
          </a:p>
        </p:txBody>
      </p:sp>
    </p:spTree>
    <p:extLst>
      <p:ext uri="{BB962C8B-B14F-4D97-AF65-F5344CB8AC3E}">
        <p14:creationId xmlns:p14="http://schemas.microsoft.com/office/powerpoint/2010/main" val="257655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4678E492-EE6D-49E8-AC88-E9F2653B1F10}"/>
              </a:ext>
            </a:extLst>
          </p:cNvPr>
          <p:cNvSpPr txBox="1">
            <a:spLocks/>
          </p:cNvSpPr>
          <p:nvPr/>
        </p:nvSpPr>
        <p:spPr>
          <a:xfrm>
            <a:off x="1524000" y="927100"/>
            <a:ext cx="9144000" cy="481330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Bir sözcüğün olumsuzu, o sözcüğün zıt anlamlısı </a:t>
            </a:r>
            <a:r>
              <a:rPr lang="tr-TR" sz="2400" u="sng" dirty="0">
                <a:latin typeface="Times New Roman" panose="02020603050405020304" pitchFamily="18" charset="0"/>
                <a:cs typeface="Times New Roman" panose="02020603050405020304" pitchFamily="18" charset="0"/>
              </a:rPr>
              <a:t>değildir</a:t>
            </a:r>
            <a:r>
              <a:rPr lang="tr-TR" sz="2400" dirty="0">
                <a:latin typeface="Times New Roman" panose="02020603050405020304" pitchFamily="18" charset="0"/>
                <a:cs typeface="Times New Roman" panose="02020603050405020304" pitchFamily="18" charset="0"/>
              </a:rPr>
              <a:t>.</a:t>
            </a:r>
            <a:endParaRPr lang="tr-TR" sz="24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tr-TR" sz="2000" i="1" dirty="0">
                <a:latin typeface="Times New Roman" panose="02020603050405020304" pitchFamily="18" charset="0"/>
                <a:cs typeface="Times New Roman" panose="02020603050405020304" pitchFamily="18" charset="0"/>
              </a:rPr>
              <a:t>gelmek – gelmemek (olumsuzu)</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gelmek – gitmek (zıt anlamlısı)</a:t>
            </a:r>
            <a:endParaRPr lang="tr-TR" sz="2000" b="1" i="1" dirty="0">
              <a:latin typeface="Times New Roman" panose="02020603050405020304" pitchFamily="18" charset="0"/>
              <a:cs typeface="Times New Roman" panose="02020603050405020304" pitchFamily="18" charset="0"/>
            </a:endParaRPr>
          </a:p>
          <a:p>
            <a:pPr marL="457200" lvl="1" indent="0">
              <a:buNone/>
            </a:pPr>
            <a:r>
              <a:rPr lang="tr-TR" sz="2000" i="1" dirty="0">
                <a:latin typeface="Times New Roman" panose="02020603050405020304" pitchFamily="18" charset="0"/>
                <a:cs typeface="Times New Roman" panose="02020603050405020304" pitchFamily="18" charset="0"/>
              </a:rPr>
              <a:t>kirli – kirsiz (olumsuzu)</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kirli – temiz (zıt anlamlısı)</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Sözcüklerin karşıt anlamlı olabilmesi için her ikisinin de gerçek ya da mecaz anlamlı olması gerekir.</a:t>
            </a:r>
          </a:p>
          <a:p>
            <a:pPr lvl="1"/>
            <a:r>
              <a:rPr lang="tr-TR" sz="2000" i="1" dirty="0">
                <a:latin typeface="Times New Roman" panose="02020603050405020304" pitchFamily="18" charset="0"/>
                <a:cs typeface="Times New Roman" panose="02020603050405020304" pitchFamily="18" charset="0"/>
              </a:rPr>
              <a:t>Dün akşam bize </a:t>
            </a:r>
            <a:r>
              <a:rPr lang="tr-TR" sz="2000" b="1" i="1" dirty="0">
                <a:latin typeface="Times New Roman" panose="02020603050405020304" pitchFamily="18" charset="0"/>
                <a:cs typeface="Times New Roman" panose="02020603050405020304" pitchFamily="18" charset="0"/>
              </a:rPr>
              <a:t>geldi.</a:t>
            </a:r>
            <a:r>
              <a:rPr lang="tr-TR" sz="2000" i="1" dirty="0">
                <a:latin typeface="Times New Roman" panose="02020603050405020304" pitchFamily="18" charset="0"/>
                <a:cs typeface="Times New Roman" panose="02020603050405020304" pitchFamily="18" charset="0"/>
              </a:rPr>
              <a:t> (gerçek anlam</a:t>
            </a:r>
          </a:p>
          <a:p>
            <a:pPr lvl="1"/>
            <a:r>
              <a:rPr lang="tr-TR" sz="2000" i="1" dirty="0">
                <a:latin typeface="Times New Roman" panose="02020603050405020304" pitchFamily="18" charset="0"/>
                <a:cs typeface="Times New Roman" panose="02020603050405020304" pitchFamily="18" charset="0"/>
              </a:rPr>
              <a:t>Bu işin sonu nereye </a:t>
            </a:r>
            <a:r>
              <a:rPr lang="tr-TR" sz="2000" b="1" i="1" dirty="0">
                <a:latin typeface="Times New Roman" panose="02020603050405020304" pitchFamily="18" charset="0"/>
                <a:cs typeface="Times New Roman" panose="02020603050405020304" pitchFamily="18" charset="0"/>
              </a:rPr>
              <a:t>gider</a:t>
            </a:r>
            <a:r>
              <a:rPr lang="tr-TR" sz="2000" i="1" dirty="0">
                <a:latin typeface="Times New Roman" panose="02020603050405020304" pitchFamily="18" charset="0"/>
                <a:cs typeface="Times New Roman" panose="02020603050405020304" pitchFamily="18" charset="0"/>
              </a:rPr>
              <a:t>? (mecaz anlam)</a:t>
            </a:r>
            <a:endParaRPr lang="tr-TR" sz="20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Yukarıdaki cümlelerde </a:t>
            </a:r>
            <a:r>
              <a:rPr lang="tr-TR" sz="2400" b="1" dirty="0">
                <a:latin typeface="Times New Roman" panose="02020603050405020304" pitchFamily="18" charset="0"/>
                <a:cs typeface="Times New Roman" panose="02020603050405020304" pitchFamily="18" charset="0"/>
              </a:rPr>
              <a:t>gelmek</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gitmek</a:t>
            </a:r>
            <a:r>
              <a:rPr lang="tr-TR" sz="2400" dirty="0">
                <a:latin typeface="Times New Roman" panose="02020603050405020304" pitchFamily="18" charset="0"/>
                <a:cs typeface="Times New Roman" panose="02020603050405020304" pitchFamily="18" charset="0"/>
              </a:rPr>
              <a:t> birbirinin karşıtı değildir; çünkü </a:t>
            </a:r>
            <a:r>
              <a:rPr lang="tr-TR" sz="2400" b="1" dirty="0">
                <a:latin typeface="Times New Roman" panose="02020603050405020304" pitchFamily="18" charset="0"/>
                <a:cs typeface="Times New Roman" panose="02020603050405020304" pitchFamily="18" charset="0"/>
              </a:rPr>
              <a:t>gelmek</a:t>
            </a:r>
            <a:r>
              <a:rPr lang="tr-TR" sz="2400" dirty="0">
                <a:latin typeface="Times New Roman" panose="02020603050405020304" pitchFamily="18" charset="0"/>
                <a:cs typeface="Times New Roman" panose="02020603050405020304" pitchFamily="18" charset="0"/>
              </a:rPr>
              <a:t> gerçek anlamıyla, </a:t>
            </a:r>
            <a:r>
              <a:rPr lang="tr-TR" sz="2400" b="1" dirty="0">
                <a:latin typeface="Times New Roman" panose="02020603050405020304" pitchFamily="18" charset="0"/>
                <a:cs typeface="Times New Roman" panose="02020603050405020304" pitchFamily="18" charset="0"/>
              </a:rPr>
              <a:t>gitmek</a:t>
            </a:r>
            <a:r>
              <a:rPr lang="tr-TR" sz="2400" dirty="0">
                <a:latin typeface="Times New Roman" panose="02020603050405020304" pitchFamily="18" charset="0"/>
                <a:cs typeface="Times New Roman" panose="02020603050405020304" pitchFamily="18" charset="0"/>
              </a:rPr>
              <a:t> mecaz anlamıyla kullanılmıştır.</a:t>
            </a: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04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5078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4. Eş Sesli (Sesteş) Kelimeler</a:t>
            </a:r>
          </a:p>
          <a:p>
            <a:pPr marL="0" indent="0">
              <a:buNone/>
            </a:pPr>
            <a:r>
              <a:rPr lang="tr-TR" sz="2400" dirty="0">
                <a:latin typeface="Times New Roman" panose="02020603050405020304" pitchFamily="18" charset="0"/>
                <a:cs typeface="Times New Roman" panose="02020603050405020304" pitchFamily="18" charset="0"/>
              </a:rPr>
              <a:t>Yazılış ve okunuşları aynı olan; ama anlamları birbirinden farklı olan sözcüklere </a:t>
            </a:r>
            <a:r>
              <a:rPr lang="tr-TR" sz="2400" b="1" dirty="0">
                <a:latin typeface="Times New Roman" panose="02020603050405020304" pitchFamily="18" charset="0"/>
                <a:cs typeface="Times New Roman" panose="02020603050405020304" pitchFamily="18" charset="0"/>
              </a:rPr>
              <a:t>eş sesli (sesteş) sözcükler </a:t>
            </a:r>
            <a:r>
              <a:rPr lang="tr-TR" sz="2400" dirty="0">
                <a:latin typeface="Times New Roman" panose="02020603050405020304" pitchFamily="18" charset="0"/>
                <a:cs typeface="Times New Roman" panose="02020603050405020304" pitchFamily="18" charset="0"/>
              </a:rPr>
              <a:t>denir. Bunlar yalın hâlde olabildikleri gibi ek almış hâlde de olabilirler.</a:t>
            </a:r>
          </a:p>
          <a:p>
            <a:pPr marL="0" indent="0">
              <a:buNone/>
            </a:pPr>
            <a:endParaRPr lang="tr-TR" sz="2400" dirty="0">
              <a:latin typeface="Times New Roman" panose="02020603050405020304" pitchFamily="18" charset="0"/>
              <a:cs typeface="Times New Roman" panose="02020603050405020304" pitchFamily="18" charset="0"/>
            </a:endParaRPr>
          </a:p>
          <a:p>
            <a:pPr marL="0" indent="0">
              <a:spcBef>
                <a:spcPts val="0"/>
              </a:spcBef>
              <a:buNone/>
            </a:pPr>
            <a:r>
              <a:rPr lang="tr-TR" sz="2400" b="1" u="sng" dirty="0">
                <a:latin typeface="Times New Roman" panose="02020603050405020304" pitchFamily="18" charset="0"/>
                <a:cs typeface="Times New Roman" panose="02020603050405020304" pitchFamily="18" charset="0"/>
              </a:rPr>
              <a:t>Yol</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Bu </a:t>
            </a:r>
            <a:r>
              <a:rPr lang="tr-TR" sz="2400" b="1" i="1" dirty="0">
                <a:latin typeface="Times New Roman" panose="02020603050405020304" pitchFamily="18" charset="0"/>
                <a:cs typeface="Times New Roman" panose="02020603050405020304" pitchFamily="18" charset="0"/>
              </a:rPr>
              <a:t>yolu</a:t>
            </a:r>
            <a:r>
              <a:rPr lang="tr-TR" sz="2400" i="1" dirty="0">
                <a:latin typeface="Times New Roman" panose="02020603050405020304" pitchFamily="18" charset="0"/>
                <a:cs typeface="Times New Roman" panose="02020603050405020304" pitchFamily="18" charset="0"/>
              </a:rPr>
              <a:t> takip etmemiz gerek. </a:t>
            </a:r>
            <a:r>
              <a:rPr lang="tr-TR" sz="2400" dirty="0">
                <a:latin typeface="Times New Roman" panose="02020603050405020304" pitchFamily="18" charset="0"/>
                <a:cs typeface="Times New Roman" panose="02020603050405020304" pitchFamily="18" charset="0"/>
              </a:rPr>
              <a:t>(yol: Bir yerden bir yere ulaşmak için üzerinde yürüdüğümüz yer) </a:t>
            </a:r>
          </a:p>
          <a:p>
            <a:pPr marL="0" indent="0">
              <a:spcBef>
                <a:spcPts val="0"/>
              </a:spcBef>
              <a:buNone/>
            </a:pPr>
            <a:r>
              <a:rPr lang="tr-TR" sz="2400" i="1" dirty="0">
                <a:latin typeface="Times New Roman" panose="02020603050405020304" pitchFamily="18" charset="0"/>
                <a:cs typeface="Times New Roman" panose="02020603050405020304" pitchFamily="18" charset="0"/>
              </a:rPr>
              <a:t>Kardeşimle birlikte bahçedeki otları </a:t>
            </a:r>
            <a:r>
              <a:rPr lang="tr-TR" sz="2400" b="1" i="1" dirty="0">
                <a:latin typeface="Times New Roman" panose="02020603050405020304" pitchFamily="18" charset="0"/>
                <a:cs typeface="Times New Roman" panose="02020603050405020304" pitchFamily="18" charset="0"/>
              </a:rPr>
              <a:t>yolduk</a:t>
            </a:r>
            <a:r>
              <a:rPr lang="tr-TR" sz="2400" i="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(yolmak: Çekip koparmak)</a:t>
            </a:r>
          </a:p>
          <a:p>
            <a:pPr marL="0" indent="0">
              <a:spcBef>
                <a:spcPts val="0"/>
              </a:spcBef>
              <a:buNone/>
            </a:pPr>
            <a:r>
              <a:rPr lang="tr-TR" sz="2400" b="1" u="sng" dirty="0">
                <a:latin typeface="Times New Roman" panose="02020603050405020304" pitchFamily="18" charset="0"/>
                <a:cs typeface="Times New Roman" panose="02020603050405020304" pitchFamily="18" charset="0"/>
              </a:rPr>
              <a:t>Yüz</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Yüzü bana dönüktü</a:t>
            </a:r>
            <a:r>
              <a:rPr lang="tr-TR" sz="2400" dirty="0">
                <a:latin typeface="Times New Roman" panose="02020603050405020304" pitchFamily="18" charset="0"/>
                <a:cs typeface="Times New Roman" panose="02020603050405020304" pitchFamily="18" charset="0"/>
              </a:rPr>
              <a:t>. (yüz: Çehre, surat, sima)</a:t>
            </a:r>
          </a:p>
          <a:p>
            <a:pPr marL="0" indent="0">
              <a:spcBef>
                <a:spcPts val="0"/>
              </a:spcBef>
              <a:buNone/>
            </a:pPr>
            <a:r>
              <a:rPr lang="tr-TR" sz="2400" i="1" dirty="0">
                <a:latin typeface="Times New Roman" panose="02020603050405020304" pitchFamily="18" charset="0"/>
                <a:cs typeface="Times New Roman" panose="02020603050405020304" pitchFamily="18" charset="0"/>
              </a:rPr>
              <a:t>Düğününe </a:t>
            </a:r>
            <a:r>
              <a:rPr lang="tr-TR" sz="2400" b="1" i="1" dirty="0">
                <a:latin typeface="Times New Roman" panose="02020603050405020304" pitchFamily="18" charset="0"/>
                <a:cs typeface="Times New Roman" panose="02020603050405020304" pitchFamily="18" charset="0"/>
              </a:rPr>
              <a:t>yüz</a:t>
            </a:r>
            <a:r>
              <a:rPr lang="tr-TR" sz="2400" i="1" dirty="0">
                <a:latin typeface="Times New Roman" panose="02020603050405020304" pitchFamily="18" charset="0"/>
                <a:cs typeface="Times New Roman" panose="02020603050405020304" pitchFamily="18" charset="0"/>
              </a:rPr>
              <a:t> kişi gelmiş. </a:t>
            </a:r>
            <a:r>
              <a:rPr lang="tr-TR" sz="2400" dirty="0">
                <a:latin typeface="Times New Roman" panose="02020603050405020304" pitchFamily="18" charset="0"/>
                <a:cs typeface="Times New Roman" panose="02020603050405020304" pitchFamily="18" charset="0"/>
              </a:rPr>
              <a:t>(yüz: Doksan dokuzdan sonra gelen sayı)</a:t>
            </a:r>
          </a:p>
          <a:p>
            <a:pPr marL="0" indent="0">
              <a:spcBef>
                <a:spcPts val="0"/>
              </a:spcBef>
              <a:buNone/>
            </a:pPr>
            <a:r>
              <a:rPr lang="tr-TR" sz="2400" i="1" dirty="0">
                <a:latin typeface="Times New Roman" panose="02020603050405020304" pitchFamily="18" charset="0"/>
                <a:cs typeface="Times New Roman" panose="02020603050405020304" pitchFamily="18" charset="0"/>
              </a:rPr>
              <a:t>Kıyıda iki çocuk </a:t>
            </a:r>
            <a:r>
              <a:rPr lang="tr-TR" sz="2400" b="1" i="1" dirty="0">
                <a:latin typeface="Times New Roman" panose="02020603050405020304" pitchFamily="18" charset="0"/>
                <a:cs typeface="Times New Roman" panose="02020603050405020304" pitchFamily="18" charset="0"/>
              </a:rPr>
              <a:t>yüzüyordu</a:t>
            </a:r>
            <a:r>
              <a:rPr lang="tr-TR" sz="2400" dirty="0">
                <a:latin typeface="Times New Roman" panose="02020603050405020304" pitchFamily="18" charset="0"/>
                <a:cs typeface="Times New Roman" panose="02020603050405020304" pitchFamily="18" charset="0"/>
              </a:rPr>
              <a:t>. (yüzmek: Suda ilerlemek)</a:t>
            </a:r>
          </a:p>
          <a:p>
            <a:pPr marL="0" indent="0">
              <a:spcBef>
                <a:spcPts val="0"/>
              </a:spcBef>
              <a:buNone/>
            </a:pPr>
            <a:r>
              <a:rPr lang="tr-TR" sz="2400" i="1" dirty="0">
                <a:latin typeface="Times New Roman" panose="02020603050405020304" pitchFamily="18" charset="0"/>
                <a:cs typeface="Times New Roman" panose="02020603050405020304" pitchFamily="18" charset="0"/>
              </a:rPr>
              <a:t>Koyunun derisini </a:t>
            </a:r>
            <a:r>
              <a:rPr lang="tr-TR" sz="2400" b="1" i="1" dirty="0">
                <a:latin typeface="Times New Roman" panose="02020603050405020304" pitchFamily="18" charset="0"/>
                <a:cs typeface="Times New Roman" panose="02020603050405020304" pitchFamily="18" charset="0"/>
              </a:rPr>
              <a:t>yüzdüler</a:t>
            </a:r>
            <a:r>
              <a:rPr lang="tr-TR" sz="2400" dirty="0">
                <a:latin typeface="Times New Roman" panose="02020603050405020304" pitchFamily="18" charset="0"/>
                <a:cs typeface="Times New Roman" panose="02020603050405020304" pitchFamily="18" charset="0"/>
              </a:rPr>
              <a:t>. (yüzmek: Derisini çıkarmak, soymak)</a:t>
            </a:r>
          </a:p>
        </p:txBody>
      </p:sp>
    </p:spTree>
    <p:extLst>
      <p:ext uri="{BB962C8B-B14F-4D97-AF65-F5344CB8AC3E}">
        <p14:creationId xmlns:p14="http://schemas.microsoft.com/office/powerpoint/2010/main" val="278590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0406D7EB-A0D3-4155-8D95-C48A940BFED0}"/>
              </a:ext>
            </a:extLst>
          </p:cNvPr>
          <p:cNvSpPr txBox="1">
            <a:spLocks/>
          </p:cNvSpPr>
          <p:nvPr/>
        </p:nvSpPr>
        <p:spPr>
          <a:xfrm>
            <a:off x="1532238" y="927100"/>
            <a:ext cx="9267567"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Dilimizde düzeltme işareti ( ^ ) olan sözcüklerde okunuşları, yazılışları ve anlamları farklı olduğu için sesteşlik özelliği aranmaz.</a:t>
            </a:r>
          </a:p>
          <a:p>
            <a:pPr marL="0" indent="0">
              <a:buNone/>
            </a:pPr>
            <a:r>
              <a:rPr lang="tr-TR" sz="2200" i="1" dirty="0">
                <a:latin typeface="Times New Roman" panose="02020603050405020304" pitchFamily="18" charset="0"/>
                <a:cs typeface="Times New Roman" panose="02020603050405020304" pitchFamily="18" charset="0"/>
              </a:rPr>
              <a:t>Hava soğuktu </a:t>
            </a:r>
            <a:r>
              <a:rPr lang="tr-TR" sz="2200" b="1" i="1" dirty="0">
                <a:latin typeface="Times New Roman" panose="02020603050405020304" pitchFamily="18" charset="0"/>
                <a:cs typeface="Times New Roman" panose="02020603050405020304" pitchFamily="18" charset="0"/>
              </a:rPr>
              <a:t>kar</a:t>
            </a:r>
            <a:r>
              <a:rPr lang="tr-TR" sz="2200" i="1" dirty="0">
                <a:latin typeface="Times New Roman" panose="02020603050405020304" pitchFamily="18" charset="0"/>
                <a:cs typeface="Times New Roman" panose="02020603050405020304" pitchFamily="18" charset="0"/>
              </a:rPr>
              <a:t> yağıyordu. (Bir doğa olayı neticesinde gerçekleşen yağış biçimi)</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Bu seneki </a:t>
            </a:r>
            <a:r>
              <a:rPr lang="tr-TR" sz="2200" b="1" i="1" dirty="0">
                <a:latin typeface="Times New Roman" panose="02020603050405020304" pitchFamily="18" charset="0"/>
                <a:cs typeface="Times New Roman" panose="02020603050405020304" pitchFamily="18" charset="0"/>
              </a:rPr>
              <a:t>kâr</a:t>
            </a:r>
            <a:r>
              <a:rPr lang="tr-TR" sz="2200" i="1" dirty="0">
                <a:latin typeface="Times New Roman" panose="02020603050405020304" pitchFamily="18" charset="0"/>
                <a:cs typeface="Times New Roman" panose="02020603050405020304" pitchFamily="18" charset="0"/>
              </a:rPr>
              <a:t>ımız iyi. (Ticarette elde edilen getiri)</a:t>
            </a:r>
            <a:endParaRPr lang="tr-TR" sz="2200" i="1"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Bir sözcüğün temel anlamıyla yan ve mecaz anlamı arasında sesteşlik özelliği aranmaz.</a:t>
            </a:r>
          </a:p>
          <a:p>
            <a:pPr marL="0" indent="0">
              <a:buNone/>
            </a:pPr>
            <a:r>
              <a:rPr lang="tr-TR" sz="2200" i="1" dirty="0">
                <a:latin typeface="Times New Roman" panose="02020603050405020304" pitchFamily="18" charset="0"/>
                <a:cs typeface="Times New Roman" panose="02020603050405020304" pitchFamily="18" charset="0"/>
              </a:rPr>
              <a:t>Karabatak suya </a:t>
            </a:r>
            <a:r>
              <a:rPr lang="tr-TR" sz="2200" b="1" i="1" dirty="0">
                <a:latin typeface="Times New Roman" panose="02020603050405020304" pitchFamily="18" charset="0"/>
                <a:cs typeface="Times New Roman" panose="02020603050405020304" pitchFamily="18" charset="0"/>
              </a:rPr>
              <a:t>daldı</a:t>
            </a:r>
            <a:r>
              <a:rPr lang="tr-TR" sz="2200" i="1" dirty="0">
                <a:latin typeface="Times New Roman" panose="02020603050405020304" pitchFamily="18" charset="0"/>
                <a:cs typeface="Times New Roman" panose="02020603050405020304" pitchFamily="18" charset="0"/>
              </a:rPr>
              <a:t>. (Gerçek anlam)</a:t>
            </a:r>
            <a:br>
              <a:rPr lang="tr-TR" sz="2200" i="1"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Uzmanlığını hangi </a:t>
            </a:r>
            <a:r>
              <a:rPr lang="tr-TR" sz="2200" b="1" i="1" dirty="0">
                <a:latin typeface="Times New Roman" panose="02020603050405020304" pitchFamily="18" charset="0"/>
                <a:cs typeface="Times New Roman" panose="02020603050405020304" pitchFamily="18" charset="0"/>
              </a:rPr>
              <a:t>dalda </a:t>
            </a:r>
            <a:r>
              <a:rPr lang="tr-TR" sz="2200" i="1" dirty="0">
                <a:latin typeface="Times New Roman" panose="02020603050405020304" pitchFamily="18" charset="0"/>
                <a:cs typeface="Times New Roman" panose="02020603050405020304" pitchFamily="18" charset="0"/>
              </a:rPr>
              <a:t>tamamladı? (Yan anlam)</a:t>
            </a:r>
          </a:p>
          <a:p>
            <a:pPr marL="0" indent="0">
              <a:buNone/>
            </a:pPr>
            <a:r>
              <a:rPr lang="tr-TR" sz="2400" b="1" i="1" dirty="0">
                <a:latin typeface="Times New Roman" panose="02020603050405020304" pitchFamily="18" charset="0"/>
                <a:cs typeface="Times New Roman" panose="02020603050405020304" pitchFamily="18" charset="0"/>
              </a:rPr>
              <a:t>Kuru</a:t>
            </a:r>
            <a:r>
              <a:rPr lang="tr-TR" sz="2400" i="1" dirty="0">
                <a:latin typeface="Times New Roman" panose="02020603050405020304" pitchFamily="18" charset="0"/>
                <a:cs typeface="Times New Roman" panose="02020603050405020304" pitchFamily="18" charset="0"/>
              </a:rPr>
              <a:t> otlar, bir kibrit değse tutuşuverecekti. (Temel anlam)</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Bu yazarın </a:t>
            </a:r>
            <a:r>
              <a:rPr lang="tr-TR" sz="2400" b="1" i="1" dirty="0">
                <a:latin typeface="Times New Roman" panose="02020603050405020304" pitchFamily="18" charset="0"/>
                <a:cs typeface="Times New Roman" panose="02020603050405020304" pitchFamily="18" charset="0"/>
              </a:rPr>
              <a:t>kuru</a:t>
            </a:r>
            <a:r>
              <a:rPr lang="tr-TR" sz="2400" i="1" dirty="0">
                <a:latin typeface="Times New Roman" panose="02020603050405020304" pitchFamily="18" charset="0"/>
                <a:cs typeface="Times New Roman" panose="02020603050405020304" pitchFamily="18" charset="0"/>
              </a:rPr>
              <a:t> bir anlatımı var. (Mecaz anlam)</a:t>
            </a:r>
            <a:endParaRPr lang="tr-TR" sz="2400" b="0" i="1"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35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5016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5. Genel ve Özel Anlamlı Kelimeler</a:t>
            </a:r>
          </a:p>
          <a:p>
            <a:pPr marL="0" indent="0">
              <a:buNone/>
            </a:pPr>
            <a:r>
              <a:rPr lang="tr-TR" sz="2400" dirty="0">
                <a:latin typeface="Times New Roman" panose="02020603050405020304" pitchFamily="18" charset="0"/>
                <a:cs typeface="Times New Roman" panose="02020603050405020304" pitchFamily="18" charset="0"/>
              </a:rPr>
              <a:t>Söylenişte tekil olmasına rağmen anlamca geniş kapsamlı olan sözcüklere </a:t>
            </a:r>
            <a:r>
              <a:rPr lang="tr-TR" sz="2400" b="1" dirty="0">
                <a:latin typeface="Times New Roman" panose="02020603050405020304" pitchFamily="18" charset="0"/>
                <a:cs typeface="Times New Roman" panose="02020603050405020304" pitchFamily="18" charset="0"/>
              </a:rPr>
              <a:t>genel anlamlı sözcükler</a:t>
            </a:r>
            <a:r>
              <a:rPr lang="tr-TR" sz="2400" dirty="0">
                <a:latin typeface="Times New Roman" panose="02020603050405020304" pitchFamily="18" charset="0"/>
                <a:cs typeface="Times New Roman" panose="02020603050405020304" pitchFamily="18" charset="0"/>
              </a:rPr>
              <a:t>; anlamca daha dar kapsamlı olan sözcüklere ise </a:t>
            </a:r>
            <a:r>
              <a:rPr lang="tr-TR" sz="2400" b="1" dirty="0">
                <a:latin typeface="Times New Roman" panose="02020603050405020304" pitchFamily="18" charset="0"/>
                <a:cs typeface="Times New Roman" panose="02020603050405020304" pitchFamily="18" charset="0"/>
              </a:rPr>
              <a:t>özel anlamlı sözcükler</a:t>
            </a:r>
            <a:r>
              <a:rPr lang="tr-TR" sz="2400" dirty="0">
                <a:latin typeface="Times New Roman" panose="02020603050405020304" pitchFamily="18" charset="0"/>
                <a:cs typeface="Times New Roman" panose="02020603050405020304" pitchFamily="18" charset="0"/>
              </a:rPr>
              <a:t> denir.</a:t>
            </a:r>
          </a:p>
          <a:p>
            <a:pPr marL="0" indent="0">
              <a:buNone/>
            </a:pPr>
            <a:r>
              <a:rPr lang="tr-TR" sz="2400" b="1" dirty="0">
                <a:latin typeface="Times New Roman" panose="02020603050405020304" pitchFamily="18" charset="0"/>
                <a:cs typeface="Times New Roman" panose="02020603050405020304" pitchFamily="18" charset="0"/>
              </a:rPr>
              <a:t>Örnek</a:t>
            </a:r>
          </a:p>
          <a:p>
            <a:pPr marL="457200" lvl="1" indent="0">
              <a:buNone/>
            </a:pPr>
            <a:r>
              <a:rPr lang="tr-TR" sz="2000" i="1" dirty="0">
                <a:latin typeface="Times New Roman" panose="02020603050405020304" pitchFamily="18" charset="0"/>
                <a:cs typeface="Times New Roman" panose="02020603050405020304" pitchFamily="18" charset="0"/>
              </a:rPr>
              <a:t>varlık – canlı – bitki – çiçek – papatya</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GENEL …………  ↔  ………… ÖZEL</a:t>
            </a:r>
          </a:p>
          <a:p>
            <a:pPr marL="457200" lvl="1" indent="0">
              <a:buNone/>
            </a:pPr>
            <a:endParaRPr lang="tr-TR" sz="20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Yukarıdaki örnekte sözcükler genelden özele doğru sıralanmıştır. Buradaki sözcüklerin en genel anlamlısı “</a:t>
            </a:r>
            <a:r>
              <a:rPr lang="tr-TR" sz="2400" dirty="0" err="1">
                <a:latin typeface="Times New Roman" panose="02020603050405020304" pitchFamily="18" charset="0"/>
                <a:cs typeface="Times New Roman" panose="02020603050405020304" pitchFamily="18" charset="0"/>
              </a:rPr>
              <a:t>varlık”tır</a:t>
            </a:r>
            <a:r>
              <a:rPr lang="tr-TR" sz="2400" dirty="0">
                <a:latin typeface="Times New Roman" panose="02020603050405020304" pitchFamily="18" charset="0"/>
                <a:cs typeface="Times New Roman" panose="02020603050405020304" pitchFamily="18" charset="0"/>
              </a:rPr>
              <a:t>, en özel anlamlısı ise “</a:t>
            </a:r>
            <a:r>
              <a:rPr lang="tr-TR" sz="2400" dirty="0" err="1">
                <a:latin typeface="Times New Roman" panose="02020603050405020304" pitchFamily="18" charset="0"/>
                <a:cs typeface="Times New Roman" panose="02020603050405020304" pitchFamily="18" charset="0"/>
              </a:rPr>
              <a:t>papatya”dır</a:t>
            </a:r>
            <a:r>
              <a:rPr lang="tr-TR" sz="2400" dirty="0">
                <a:latin typeface="Times New Roman" panose="02020603050405020304" pitchFamily="18" charset="0"/>
                <a:cs typeface="Times New Roman" panose="02020603050405020304" pitchFamily="18" charset="0"/>
              </a:rPr>
              <a:t>. Yine bu örnekte “çiçek” sözcüğü, “bitki” sözcüğüne göre daha özel anlamlıdır; “çiçek” sözcüğü, “papatya” sözcüğüne göre daha genel anlamlıdır.</a:t>
            </a:r>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9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524000" y="927100"/>
            <a:ext cx="9144000" cy="4813300"/>
          </a:xfrm>
        </p:spPr>
        <p:txBody>
          <a:bodyPr/>
          <a:lstStyle/>
          <a:p>
            <a:r>
              <a:rPr lang="tr-TR" b="1" dirty="0">
                <a:latin typeface="Times New Roman" panose="02020603050405020304" pitchFamily="18" charset="0"/>
                <a:cs typeface="Times New Roman" panose="02020603050405020304" pitchFamily="18" charset="0"/>
              </a:rPr>
              <a:t>Amaçlar</a:t>
            </a:r>
          </a:p>
          <a:p>
            <a:pPr algn="just"/>
            <a:endParaRPr lang="tr-TR" b="0" i="0" u="none" strike="noStrike" baseline="0" dirty="0">
              <a:solidFill>
                <a:srgbClr val="252525"/>
              </a:solidFill>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Bu bölümde</a:t>
            </a:r>
          </a:p>
          <a:p>
            <a:pPr marL="342900" indent="-342900" algn="l">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Kelimeler arası anlam ilişkileri</a:t>
            </a:r>
          </a:p>
          <a:p>
            <a:pPr marL="342900" indent="-342900" algn="l">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Kelimelerin anlam ölçütlerine göre tasnifi</a:t>
            </a:r>
          </a:p>
          <a:p>
            <a:pPr marL="342900" indent="-342900" algn="l">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Kelimeleri yapısal özelliklerine göre tanıyabilme konularının kavranması amaçlanmaktadır.</a:t>
            </a:r>
          </a:p>
          <a:p>
            <a:pPr algn="just"/>
            <a:endParaRPr lang="tr-TR" dirty="0"/>
          </a:p>
        </p:txBody>
      </p:sp>
    </p:spTree>
    <p:extLst>
      <p:ext uri="{BB962C8B-B14F-4D97-AF65-F5344CB8AC3E}">
        <p14:creationId xmlns:p14="http://schemas.microsoft.com/office/powerpoint/2010/main" val="405947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6. Somut ve Soyut Anlamlı Kelimeler</a:t>
            </a:r>
          </a:p>
          <a:p>
            <a:pPr marL="0" indent="0">
              <a:buNone/>
            </a:pPr>
            <a:r>
              <a:rPr lang="tr-TR" sz="2400" dirty="0">
                <a:solidFill>
                  <a:srgbClr val="C00000"/>
                </a:solidFill>
                <a:latin typeface="Times New Roman" panose="02020603050405020304" pitchFamily="18" charset="0"/>
                <a:cs typeface="Times New Roman" panose="02020603050405020304" pitchFamily="18" charset="0"/>
              </a:rPr>
              <a:t>a. Somut Anlamlı Kelimeler</a:t>
            </a:r>
          </a:p>
          <a:p>
            <a:pPr marL="0" indent="0">
              <a:buNone/>
            </a:pPr>
            <a:r>
              <a:rPr lang="tr-TR" sz="2400" dirty="0">
                <a:latin typeface="Times New Roman" panose="02020603050405020304" pitchFamily="18" charset="0"/>
                <a:cs typeface="Times New Roman" panose="02020603050405020304" pitchFamily="18" charset="0"/>
              </a:rPr>
              <a:t>Beş duyu organımız olan göz, deri, kulak, dil ve burundan en az biriyle algılayabildiğimiz varlıkları karşılayan sözcüklere “</a:t>
            </a:r>
            <a:r>
              <a:rPr lang="tr-TR" sz="2400" b="1" dirty="0">
                <a:latin typeface="Times New Roman" panose="02020603050405020304" pitchFamily="18" charset="0"/>
                <a:cs typeface="Times New Roman" panose="02020603050405020304" pitchFamily="18" charset="0"/>
              </a:rPr>
              <a:t>somut anlamlı sözcükler</a:t>
            </a:r>
            <a:r>
              <a:rPr lang="tr-TR" sz="2400" dirty="0">
                <a:latin typeface="Times New Roman" panose="02020603050405020304" pitchFamily="18" charset="0"/>
                <a:cs typeface="Times New Roman" panose="02020603050405020304" pitchFamily="18" charset="0"/>
              </a:rPr>
              <a:t>” denir. Bir başka deyişle elle tutup gözle görebildiğimiz, koklayıp tadabildiğimiz veya koklayabildiğimiz varlıkları karşılayan kelimelerdir.</a:t>
            </a:r>
          </a:p>
          <a:p>
            <a:pPr marL="0" indent="0">
              <a:buNone/>
            </a:pPr>
            <a:r>
              <a:rPr lang="tr-TR" sz="2400" b="1" dirty="0">
                <a:latin typeface="Times New Roman" panose="02020603050405020304" pitchFamily="18" charset="0"/>
                <a:cs typeface="Times New Roman" panose="02020603050405020304" pitchFamily="18" charset="0"/>
              </a:rPr>
              <a:t>Örnek</a:t>
            </a:r>
          </a:p>
          <a:p>
            <a:pPr marL="0" indent="0">
              <a:buNone/>
            </a:pPr>
            <a:r>
              <a:rPr lang="tr-TR" sz="2400" i="1" dirty="0">
                <a:latin typeface="Times New Roman" panose="02020603050405020304" pitchFamily="18" charset="0"/>
                <a:cs typeface="Times New Roman" panose="02020603050405020304" pitchFamily="18" charset="0"/>
              </a:rPr>
              <a:t>rüzgâr, yağmur, soğuk, sıcak, ekşi, acı (tat), çiçek, gürültü, aydınlık, karanlık, mavi, koku, uzun, deniz…</a:t>
            </a:r>
            <a:endParaRPr lang="tr-TR" sz="24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5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19D57E5C-61B5-4B8D-8B6C-293A476862CD}"/>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b. Soyut Anlamlı Kelimeler</a:t>
            </a:r>
          </a:p>
          <a:p>
            <a:pPr marL="0" indent="0">
              <a:buNone/>
            </a:pPr>
            <a:r>
              <a:rPr lang="tr-TR" sz="2400" dirty="0">
                <a:latin typeface="Times New Roman" panose="02020603050405020304" pitchFamily="18" charset="0"/>
                <a:cs typeface="Times New Roman" panose="02020603050405020304" pitchFamily="18" charset="0"/>
              </a:rPr>
              <a:t>Beş duyu organımızdan herhangi biriyle algılayamadığımız kavramları ifade eden sözcüklere “</a:t>
            </a:r>
            <a:r>
              <a:rPr lang="tr-TR" sz="2400" b="1" dirty="0">
                <a:latin typeface="Times New Roman" panose="02020603050405020304" pitchFamily="18" charset="0"/>
                <a:cs typeface="Times New Roman" panose="02020603050405020304" pitchFamily="18" charset="0"/>
              </a:rPr>
              <a:t>soyut anlamlı sözcükler</a:t>
            </a:r>
            <a:r>
              <a:rPr lang="tr-TR" sz="2400" dirty="0">
                <a:latin typeface="Times New Roman" panose="02020603050405020304" pitchFamily="18" charset="0"/>
                <a:cs typeface="Times New Roman" panose="02020603050405020304" pitchFamily="18" charset="0"/>
              </a:rPr>
              <a:t>” denir.</a:t>
            </a:r>
          </a:p>
          <a:p>
            <a:pPr marL="0" indent="0">
              <a:buNone/>
            </a:pPr>
            <a:r>
              <a:rPr lang="tr-TR" sz="2400" b="1" dirty="0">
                <a:latin typeface="Times New Roman" panose="02020603050405020304" pitchFamily="18" charset="0"/>
                <a:cs typeface="Times New Roman" panose="02020603050405020304" pitchFamily="18" charset="0"/>
              </a:rPr>
              <a:t>Örnek</a:t>
            </a:r>
          </a:p>
          <a:p>
            <a:pPr marL="0" indent="0">
              <a:buNone/>
            </a:pPr>
            <a:r>
              <a:rPr lang="tr-TR" sz="2400" i="1" dirty="0">
                <a:latin typeface="Times New Roman" panose="02020603050405020304" pitchFamily="18" charset="0"/>
                <a:cs typeface="Times New Roman" panose="02020603050405020304" pitchFamily="18" charset="0"/>
              </a:rPr>
              <a:t>kin, iyilik, kötülük, nefret, kıskançlık, ayrılık, özlem, aşk, sevgi, acı (üzüntü), mutluluk, vicdan, umut, sevinç, keder…</a:t>
            </a:r>
            <a:endParaRPr lang="tr-TR" sz="2400" i="1"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Somut anlamlı sözcüklerle soyut anlamlı sözcükler arasında doğrudan bir ilişki yoktur. Ancak aktarmaların temeli sayılan “somutlaştırma” olayında somut-soyut ilişkisi kurulmaktadır.</a:t>
            </a: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91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7. Nicel ve Nitel Anlamlı Sözcükler</a:t>
            </a:r>
          </a:p>
          <a:p>
            <a:pPr marL="0" indent="0">
              <a:buNone/>
            </a:pPr>
            <a:r>
              <a:rPr lang="tr-TR" sz="2400" dirty="0">
                <a:solidFill>
                  <a:srgbClr val="C00000"/>
                </a:solidFill>
                <a:latin typeface="Times New Roman" panose="02020603050405020304" pitchFamily="18" charset="0"/>
                <a:cs typeface="Times New Roman" panose="02020603050405020304" pitchFamily="18" charset="0"/>
              </a:rPr>
              <a:t>a. Nicel Anlamlı Kelimeler</a:t>
            </a:r>
          </a:p>
          <a:p>
            <a:pPr marL="0" indent="0">
              <a:buNone/>
            </a:pPr>
            <a:r>
              <a:rPr lang="tr-TR" sz="2400" dirty="0">
                <a:latin typeface="Times New Roman" panose="02020603050405020304" pitchFamily="18" charset="0"/>
                <a:cs typeface="Times New Roman" panose="02020603050405020304" pitchFamily="18" charset="0"/>
              </a:rPr>
              <a:t>Kavramların sayılabilen, ölçülebilen, azalıp çoğalabilen özelliklerini gösteren sözcüklere </a:t>
            </a:r>
            <a:r>
              <a:rPr lang="tr-TR" sz="2400" b="1" dirty="0">
                <a:latin typeface="Times New Roman" panose="02020603050405020304" pitchFamily="18" charset="0"/>
                <a:cs typeface="Times New Roman" panose="02020603050405020304" pitchFamily="18" charset="0"/>
              </a:rPr>
              <a:t>nicel anlamlı sözcükler</a:t>
            </a:r>
            <a:r>
              <a:rPr lang="tr-TR" sz="2400" dirty="0">
                <a:latin typeface="Times New Roman" panose="02020603050405020304" pitchFamily="18" charset="0"/>
                <a:cs typeface="Times New Roman" panose="02020603050405020304" pitchFamily="18" charset="0"/>
              </a:rPr>
              <a:t> denir.</a:t>
            </a:r>
          </a:p>
          <a:p>
            <a:pPr marL="0" indent="0">
              <a:buNone/>
            </a:pPr>
            <a:r>
              <a:rPr lang="tr-TR" sz="2400" i="1" dirty="0">
                <a:latin typeface="Times New Roman" panose="02020603050405020304" pitchFamily="18" charset="0"/>
                <a:cs typeface="Times New Roman" panose="02020603050405020304" pitchFamily="18" charset="0"/>
              </a:rPr>
              <a:t>Ağacın </a:t>
            </a:r>
            <a:r>
              <a:rPr lang="tr-TR" sz="2400" b="1" i="1" dirty="0">
                <a:latin typeface="Times New Roman" panose="02020603050405020304" pitchFamily="18" charset="0"/>
                <a:cs typeface="Times New Roman" panose="02020603050405020304" pitchFamily="18" charset="0"/>
              </a:rPr>
              <a:t>uzun </a:t>
            </a:r>
            <a:r>
              <a:rPr lang="tr-TR" sz="2400" i="1" dirty="0">
                <a:latin typeface="Times New Roman" panose="02020603050405020304" pitchFamily="18" charset="0"/>
                <a:cs typeface="Times New Roman" panose="02020603050405020304" pitchFamily="18" charset="0"/>
              </a:rPr>
              <a:t>dallarını testereyle kestim.</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Okul, </a:t>
            </a:r>
            <a:r>
              <a:rPr lang="tr-TR" sz="2400" b="1" i="1" dirty="0">
                <a:latin typeface="Times New Roman" panose="02020603050405020304" pitchFamily="18" charset="0"/>
                <a:cs typeface="Times New Roman" panose="02020603050405020304" pitchFamily="18" charset="0"/>
              </a:rPr>
              <a:t>yüksek </a:t>
            </a:r>
            <a:r>
              <a:rPr lang="tr-TR" sz="2400" i="1" dirty="0">
                <a:latin typeface="Times New Roman" panose="02020603050405020304" pitchFamily="18" charset="0"/>
                <a:cs typeface="Times New Roman" panose="02020603050405020304" pitchFamily="18" charset="0"/>
              </a:rPr>
              <a:t>binaların arasında kalmış.</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Sırtında </a:t>
            </a:r>
            <a:r>
              <a:rPr lang="tr-TR" sz="2400" b="1" i="1" dirty="0">
                <a:latin typeface="Times New Roman" panose="02020603050405020304" pitchFamily="18" charset="0"/>
                <a:cs typeface="Times New Roman" panose="02020603050405020304" pitchFamily="18" charset="0"/>
              </a:rPr>
              <a:t>ağır </a:t>
            </a:r>
            <a:r>
              <a:rPr lang="tr-TR" sz="2400" i="1" dirty="0">
                <a:latin typeface="Times New Roman" panose="02020603050405020304" pitchFamily="18" charset="0"/>
                <a:cs typeface="Times New Roman" panose="02020603050405020304" pitchFamily="18" charset="0"/>
              </a:rPr>
              <a:t>bir çantayla güç bela yürüyordu.</a:t>
            </a:r>
            <a:br>
              <a:rPr lang="tr-TR" sz="2400" i="1" dirty="0">
                <a:latin typeface="Times New Roman" panose="02020603050405020304" pitchFamily="18" charset="0"/>
                <a:cs typeface="Times New Roman" panose="02020603050405020304" pitchFamily="18" charset="0"/>
              </a:rPr>
            </a:b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Yukarıdaki örneklerde koyu yazılan dalların uzunluğu, binaların yüksekliği, çantanın ağırlığı ölçülebilir özellikleri gösterdiği için nicel anlamlıdır.</a:t>
            </a:r>
            <a:endParaRPr lang="tr-TR"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2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BA439823-B080-41C2-954D-843DFF8736E7}"/>
              </a:ext>
            </a:extLst>
          </p:cNvPr>
          <p:cNvSpPr txBox="1">
            <a:spLocks/>
          </p:cNvSpPr>
          <p:nvPr/>
        </p:nvSpPr>
        <p:spPr>
          <a:xfrm>
            <a:off x="1524000" y="927099"/>
            <a:ext cx="9144000" cy="53007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b. Nitel Anlamlı Kelimeler</a:t>
            </a:r>
          </a:p>
          <a:p>
            <a:pPr marL="0" indent="0">
              <a:buNone/>
            </a:pPr>
            <a:r>
              <a:rPr lang="tr-TR" sz="2400" dirty="0">
                <a:latin typeface="Times New Roman" panose="02020603050405020304" pitchFamily="18" charset="0"/>
                <a:cs typeface="Times New Roman" panose="02020603050405020304" pitchFamily="18" charset="0"/>
              </a:rPr>
              <a:t>Varlıkların nasıl olduğunu, niteliğini gösteren; sayılamayan, ölçülemeyen bir değeri, özelliği ifade eden sözcüklere “</a:t>
            </a:r>
            <a:r>
              <a:rPr lang="tr-TR" sz="2400" b="1" dirty="0">
                <a:latin typeface="Times New Roman" panose="02020603050405020304" pitchFamily="18" charset="0"/>
                <a:cs typeface="Times New Roman" panose="02020603050405020304" pitchFamily="18" charset="0"/>
              </a:rPr>
              <a:t>nitel anlamlı sözcükler</a:t>
            </a:r>
            <a:r>
              <a:rPr lang="tr-TR" sz="2400" dirty="0">
                <a:latin typeface="Times New Roman" panose="02020603050405020304" pitchFamily="18" charset="0"/>
                <a:cs typeface="Times New Roman" panose="02020603050405020304" pitchFamily="18" charset="0"/>
              </a:rPr>
              <a:t>” denir.</a:t>
            </a:r>
          </a:p>
          <a:p>
            <a:pPr marL="457200" lvl="1" indent="0">
              <a:buNone/>
            </a:pPr>
            <a:r>
              <a:rPr lang="tr-TR" sz="2000" b="1" i="1" dirty="0">
                <a:latin typeface="Times New Roman" panose="02020603050405020304" pitchFamily="18" charset="0"/>
                <a:cs typeface="Times New Roman" panose="02020603050405020304" pitchFamily="18" charset="0"/>
              </a:rPr>
              <a:t>Ekşi </a:t>
            </a:r>
            <a:r>
              <a:rPr lang="tr-TR" sz="2000" i="1" dirty="0">
                <a:latin typeface="Times New Roman" panose="02020603050405020304" pitchFamily="18" charset="0"/>
                <a:cs typeface="Times New Roman" panose="02020603050405020304" pitchFamily="18" charset="0"/>
              </a:rPr>
              <a:t>yoğurdu ayran yaparak değerlendirebilirsin.</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Annemin </a:t>
            </a:r>
            <a:r>
              <a:rPr lang="tr-TR" sz="2000" b="1" i="1" dirty="0">
                <a:latin typeface="Times New Roman" panose="02020603050405020304" pitchFamily="18" charset="0"/>
                <a:cs typeface="Times New Roman" panose="02020603050405020304" pitchFamily="18" charset="0"/>
              </a:rPr>
              <a:t>lezzetli </a:t>
            </a:r>
            <a:r>
              <a:rPr lang="tr-TR" sz="2000" i="1" dirty="0">
                <a:latin typeface="Times New Roman" panose="02020603050405020304" pitchFamily="18" charset="0"/>
                <a:cs typeface="Times New Roman" panose="02020603050405020304" pitchFamily="18" charset="0"/>
              </a:rPr>
              <a:t>yemekleri burnumda tütüyor.</a:t>
            </a:r>
            <a:br>
              <a:rPr lang="tr-TR" sz="2000" i="1" dirty="0">
                <a:latin typeface="Times New Roman" panose="02020603050405020304" pitchFamily="18" charset="0"/>
                <a:cs typeface="Times New Roman" panose="02020603050405020304" pitchFamily="18" charset="0"/>
              </a:rPr>
            </a:br>
            <a:r>
              <a:rPr lang="tr-TR" sz="2000" b="1" i="1" dirty="0">
                <a:latin typeface="Times New Roman" panose="02020603050405020304" pitchFamily="18" charset="0"/>
                <a:cs typeface="Times New Roman" panose="02020603050405020304" pitchFamily="18" charset="0"/>
              </a:rPr>
              <a:t>Güleç </a:t>
            </a:r>
            <a:r>
              <a:rPr lang="tr-TR" sz="2000" i="1" dirty="0">
                <a:latin typeface="Times New Roman" panose="02020603050405020304" pitchFamily="18" charset="0"/>
                <a:cs typeface="Times New Roman" panose="02020603050405020304" pitchFamily="18" charset="0"/>
              </a:rPr>
              <a:t>yüzüyle çevresine neşe saçıyordu.</a:t>
            </a:r>
          </a:p>
          <a:p>
            <a:pPr marL="0" indent="0">
              <a:buNone/>
            </a:pPr>
            <a:r>
              <a:rPr lang="tr-TR" sz="2400" dirty="0">
                <a:latin typeface="Times New Roman" panose="02020603050405020304" pitchFamily="18" charset="0"/>
                <a:cs typeface="Times New Roman" panose="02020603050405020304" pitchFamily="18" charset="0"/>
              </a:rPr>
              <a:t>Yukarıdaki örneklerde koyu yazılan sözcükler; yoğurdun ekşiliği, yemeklerin lezzeti, yüzün güleçliği ölçülemeyen özellikleri, nitelikleri ifade ettiği için nitel anlamlıdır.</a:t>
            </a: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Sözcükler cümle içindeki kullanımına göre bazen nicel bazen de nitel anlamlı olabilir.</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Okul yıllarında onunla </a:t>
            </a:r>
            <a:r>
              <a:rPr lang="tr-TR" sz="2400" b="1" i="1" dirty="0">
                <a:latin typeface="Times New Roman" panose="02020603050405020304" pitchFamily="18" charset="0"/>
                <a:cs typeface="Times New Roman" panose="02020603050405020304" pitchFamily="18" charset="0"/>
              </a:rPr>
              <a:t>yakın </a:t>
            </a:r>
            <a:r>
              <a:rPr lang="tr-TR" sz="2400" i="1" dirty="0">
                <a:latin typeface="Times New Roman" panose="02020603050405020304" pitchFamily="18" charset="0"/>
                <a:cs typeface="Times New Roman" panose="02020603050405020304" pitchFamily="18" charset="0"/>
              </a:rPr>
              <a:t>arkadaştık. (nitel anlam)</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Stadyum evimize çok </a:t>
            </a:r>
            <a:r>
              <a:rPr lang="tr-TR" sz="2400" b="1" i="1" dirty="0">
                <a:latin typeface="Times New Roman" panose="02020603050405020304" pitchFamily="18" charset="0"/>
                <a:cs typeface="Times New Roman" panose="02020603050405020304" pitchFamily="18" charset="0"/>
              </a:rPr>
              <a:t>yakındı</a:t>
            </a:r>
            <a:r>
              <a:rPr lang="tr-TR" sz="2400" i="1" dirty="0">
                <a:latin typeface="Times New Roman" panose="02020603050405020304" pitchFamily="18" charset="0"/>
                <a:cs typeface="Times New Roman" panose="02020603050405020304" pitchFamily="18" charset="0"/>
              </a:rPr>
              <a:t>. (nicel anlam)</a:t>
            </a:r>
          </a:p>
          <a:p>
            <a:pPr marL="0" indent="0">
              <a:buNone/>
            </a:pPr>
            <a:endParaRPr lang="tr-TR" sz="2400" i="1" dirty="0">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53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8. Ad Aktarması (Mecaz-ı </a:t>
            </a:r>
            <a:r>
              <a:rPr lang="tr-TR" sz="2400" b="1" dirty="0" err="1">
                <a:solidFill>
                  <a:srgbClr val="C00000"/>
                </a:solidFill>
                <a:latin typeface="Times New Roman" panose="02020603050405020304" pitchFamily="18" charset="0"/>
                <a:cs typeface="Times New Roman" panose="02020603050405020304" pitchFamily="18" charset="0"/>
              </a:rPr>
              <a:t>mürsel</a:t>
            </a:r>
            <a:r>
              <a:rPr lang="tr-TR" sz="2400" b="1" dirty="0">
                <a:solidFill>
                  <a:srgbClr val="C00000"/>
                </a:solidFill>
                <a:latin typeface="Times New Roman" panose="02020603050405020304" pitchFamily="18" charset="0"/>
                <a:cs typeface="Times New Roman" panose="02020603050405020304" pitchFamily="18" charset="0"/>
              </a:rPr>
              <a:t>)</a:t>
            </a:r>
          </a:p>
          <a:p>
            <a:pPr marL="0" indent="0">
              <a:buNone/>
            </a:pPr>
            <a:r>
              <a:rPr lang="tr-TR" sz="2400" dirty="0">
                <a:latin typeface="Times New Roman" panose="02020603050405020304" pitchFamily="18" charset="0"/>
                <a:cs typeface="Times New Roman" panose="02020603050405020304" pitchFamily="18" charset="0"/>
              </a:rPr>
              <a:t>Bir sözcüğün </a:t>
            </a:r>
            <a:r>
              <a:rPr lang="tr-TR" sz="2400" u="sng" dirty="0">
                <a:latin typeface="Times New Roman" panose="02020603050405020304" pitchFamily="18" charset="0"/>
                <a:cs typeface="Times New Roman" panose="02020603050405020304" pitchFamily="18" charset="0"/>
              </a:rPr>
              <a:t>benzetme amacı güdülmeden</a:t>
            </a:r>
            <a:r>
              <a:rPr lang="tr-TR" sz="2400" dirty="0">
                <a:latin typeface="Times New Roman" panose="02020603050405020304" pitchFamily="18" charset="0"/>
                <a:cs typeface="Times New Roman" panose="02020603050405020304" pitchFamily="18" charset="0"/>
              </a:rPr>
              <a:t> başka bir sözcüğün yerine kullanılmasıdır.</a:t>
            </a:r>
          </a:p>
          <a:p>
            <a:r>
              <a:rPr lang="tr-TR" sz="2400" i="1" dirty="0">
                <a:latin typeface="Times New Roman" panose="02020603050405020304" pitchFamily="18" charset="0"/>
                <a:cs typeface="Times New Roman" panose="02020603050405020304" pitchFamily="18" charset="0"/>
              </a:rPr>
              <a:t>Seni </a:t>
            </a:r>
            <a:r>
              <a:rPr lang="tr-TR" sz="2400" b="1" i="1" dirty="0">
                <a:latin typeface="Times New Roman" panose="02020603050405020304" pitchFamily="18" charset="0"/>
                <a:cs typeface="Times New Roman" panose="02020603050405020304" pitchFamily="18" charset="0"/>
              </a:rPr>
              <a:t>şirketten</a:t>
            </a:r>
            <a:r>
              <a:rPr lang="tr-TR" sz="2400" i="1" dirty="0">
                <a:latin typeface="Times New Roman" panose="02020603050405020304" pitchFamily="18" charset="0"/>
                <a:cs typeface="Times New Roman" panose="02020603050405020304" pitchFamily="18" charset="0"/>
              </a:rPr>
              <a:t> aradılar. </a:t>
            </a:r>
          </a:p>
          <a:p>
            <a:pPr marL="0" indent="0">
              <a:buNone/>
            </a:pPr>
            <a:r>
              <a:rPr lang="tr-TR" sz="2400" dirty="0">
                <a:latin typeface="Times New Roman" panose="02020603050405020304" pitchFamily="18" charset="0"/>
                <a:cs typeface="Times New Roman" panose="02020603050405020304" pitchFamily="18" charset="0"/>
              </a:rPr>
              <a:t>Yukarıdaki cümlede “şirket” sözcüğünde ad aktarması vardır. Burada şirkette görevli birinin, örneğin sekreterin araması söz konusudur. Ama cümlede “şirketten” sözü ile genel söylenip, özel anlam anlatılmak istenmiştir.</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25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Ad aktarması şu ilişkiler çerçevesinde kurulabilir</a:t>
            </a:r>
            <a:endParaRPr lang="tr-TR" sz="2400"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İç-Dış İlişkisi: </a:t>
            </a:r>
            <a:r>
              <a:rPr lang="tr-TR" sz="2400" dirty="0">
                <a:latin typeface="Times New Roman" panose="02020603050405020304" pitchFamily="18" charset="0"/>
                <a:cs typeface="Times New Roman" panose="02020603050405020304" pitchFamily="18" charset="0"/>
              </a:rPr>
              <a:t>Bir varlığın dışı söylenerek içi ya da içi söylenerek dışı kastedilir.</a:t>
            </a:r>
          </a:p>
          <a:p>
            <a:pPr marL="457200" lvl="1" indent="0">
              <a:buNone/>
            </a:pPr>
            <a:br>
              <a:rPr lang="tr-TR" sz="2200" dirty="0">
                <a:latin typeface="Times New Roman" panose="02020603050405020304" pitchFamily="18" charset="0"/>
                <a:cs typeface="Times New Roman" panose="02020603050405020304" pitchFamily="18" charset="0"/>
              </a:rPr>
            </a:br>
            <a:r>
              <a:rPr lang="tr-TR" sz="2200" b="1" i="1" dirty="0">
                <a:latin typeface="Times New Roman" panose="02020603050405020304" pitchFamily="18" charset="0"/>
                <a:cs typeface="Times New Roman" panose="02020603050405020304" pitchFamily="18" charset="0"/>
              </a:rPr>
              <a:t>Evi</a:t>
            </a:r>
            <a:r>
              <a:rPr lang="tr-TR" sz="2200" i="1" dirty="0">
                <a:latin typeface="Times New Roman" panose="02020603050405020304" pitchFamily="18" charset="0"/>
                <a:cs typeface="Times New Roman" panose="02020603050405020304" pitchFamily="18" charset="0"/>
              </a:rPr>
              <a:t> gelecek hafta taşıyoruz.</a:t>
            </a:r>
            <a:r>
              <a:rPr lang="tr-TR" sz="2200" dirty="0">
                <a:latin typeface="Times New Roman" panose="02020603050405020304" pitchFamily="18" charset="0"/>
                <a:cs typeface="Times New Roman" panose="02020603050405020304" pitchFamily="18" charset="0"/>
              </a:rPr>
              <a:t>  (Evin eşyalarını)</a:t>
            </a:r>
            <a:br>
              <a:rPr lang="tr-TR" sz="2200" dirty="0">
                <a:latin typeface="Times New Roman" panose="02020603050405020304" pitchFamily="18" charset="0"/>
                <a:cs typeface="Times New Roman" panose="02020603050405020304" pitchFamily="18" charset="0"/>
              </a:rPr>
            </a:br>
            <a:r>
              <a:rPr lang="tr-TR" sz="2200" b="1" i="1" dirty="0">
                <a:latin typeface="Times New Roman" panose="02020603050405020304" pitchFamily="18" charset="0"/>
                <a:cs typeface="Times New Roman" panose="02020603050405020304" pitchFamily="18" charset="0"/>
              </a:rPr>
              <a:t>Çayı</a:t>
            </a:r>
            <a:r>
              <a:rPr lang="tr-TR" sz="2200" i="1" dirty="0">
                <a:latin typeface="Times New Roman" panose="02020603050405020304" pitchFamily="18" charset="0"/>
                <a:cs typeface="Times New Roman" panose="02020603050405020304" pitchFamily="18" charset="0"/>
              </a:rPr>
              <a:t> ocağa koyuver.  </a:t>
            </a:r>
            <a:r>
              <a:rPr lang="tr-TR" sz="2200" dirty="0">
                <a:latin typeface="Times New Roman" panose="02020603050405020304" pitchFamily="18" charset="0"/>
                <a:cs typeface="Times New Roman" panose="02020603050405020304" pitchFamily="18" charset="0"/>
              </a:rPr>
              <a:t>            (Çaydanlığı) </a:t>
            </a:r>
          </a:p>
          <a:p>
            <a:pPr marL="0" indent="0">
              <a:buNone/>
            </a:pPr>
            <a:endParaRPr lang="tr-TR" sz="2200"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Bütün-Parça İlişkisi: </a:t>
            </a:r>
            <a:r>
              <a:rPr lang="tr-TR" sz="2400" dirty="0">
                <a:latin typeface="Times New Roman" panose="02020603050405020304" pitchFamily="18" charset="0"/>
                <a:cs typeface="Times New Roman" panose="02020603050405020304" pitchFamily="18" charset="0"/>
              </a:rPr>
              <a:t>Bir varlığın bütünü söylenerek parçası, parçası söylenerek bütünü kastedilir.</a:t>
            </a:r>
          </a:p>
          <a:p>
            <a:pPr marL="457200" lvl="1" indent="0">
              <a:buNone/>
            </a:pPr>
            <a:endParaRPr lang="tr-TR" sz="2200" dirty="0">
              <a:latin typeface="Times New Roman" panose="02020603050405020304" pitchFamily="18" charset="0"/>
              <a:cs typeface="Times New Roman" panose="02020603050405020304" pitchFamily="18" charset="0"/>
            </a:endParaRPr>
          </a:p>
          <a:p>
            <a:pPr marL="457200" lvl="1" indent="0">
              <a:buNone/>
            </a:pPr>
            <a:r>
              <a:rPr lang="tr-TR" sz="2200" i="1" dirty="0">
                <a:latin typeface="Times New Roman" panose="02020603050405020304" pitchFamily="18" charset="0"/>
                <a:cs typeface="Times New Roman" panose="02020603050405020304" pitchFamily="18" charset="0"/>
              </a:rPr>
              <a:t>Sokağın ilk girişindeki </a:t>
            </a:r>
            <a:r>
              <a:rPr lang="tr-TR" sz="2200" b="1" i="1" dirty="0">
                <a:latin typeface="Times New Roman" panose="02020603050405020304" pitchFamily="18" charset="0"/>
                <a:cs typeface="Times New Roman" panose="02020603050405020304" pitchFamily="18" charset="0"/>
              </a:rPr>
              <a:t>apartmanda</a:t>
            </a:r>
            <a:r>
              <a:rPr lang="tr-TR" sz="2200" i="1" dirty="0">
                <a:latin typeface="Times New Roman" panose="02020603050405020304" pitchFamily="18" charset="0"/>
                <a:cs typeface="Times New Roman" panose="02020603050405020304" pitchFamily="18" charset="0"/>
              </a:rPr>
              <a:t> oturuyorum</a:t>
            </a:r>
            <a:r>
              <a:rPr lang="tr-TR" sz="2200" dirty="0">
                <a:latin typeface="Times New Roman" panose="02020603050405020304" pitchFamily="18" charset="0"/>
                <a:cs typeface="Times New Roman" panose="02020603050405020304" pitchFamily="18" charset="0"/>
              </a:rPr>
              <a:t>.  (Apartmanın dairesi)</a:t>
            </a:r>
            <a:br>
              <a:rPr lang="tr-TR" sz="2200" dirty="0">
                <a:latin typeface="Times New Roman" panose="02020603050405020304" pitchFamily="18" charset="0"/>
                <a:cs typeface="Times New Roman" panose="02020603050405020304" pitchFamily="18" charset="0"/>
              </a:rPr>
            </a:br>
            <a:r>
              <a:rPr lang="tr-TR" sz="2200" i="1" dirty="0">
                <a:latin typeface="Times New Roman" panose="02020603050405020304" pitchFamily="18" charset="0"/>
                <a:cs typeface="Times New Roman" panose="02020603050405020304" pitchFamily="18" charset="0"/>
              </a:rPr>
              <a:t>Herkes başının üstünde bir </a:t>
            </a:r>
            <a:r>
              <a:rPr lang="tr-TR" sz="2200" b="1" i="1" dirty="0">
                <a:latin typeface="Times New Roman" panose="02020603050405020304" pitchFamily="18" charset="0"/>
                <a:cs typeface="Times New Roman" panose="02020603050405020304" pitchFamily="18" charset="0"/>
              </a:rPr>
              <a:t>çatı</a:t>
            </a:r>
            <a:r>
              <a:rPr lang="tr-TR" sz="2200" i="1" dirty="0">
                <a:latin typeface="Times New Roman" panose="02020603050405020304" pitchFamily="18" charset="0"/>
                <a:cs typeface="Times New Roman" panose="02020603050405020304" pitchFamily="18" charset="0"/>
              </a:rPr>
              <a:t> olmasını ister.</a:t>
            </a:r>
            <a:r>
              <a:rPr lang="tr-TR" sz="2200" dirty="0">
                <a:latin typeface="Times New Roman" panose="02020603050405020304" pitchFamily="18" charset="0"/>
                <a:cs typeface="Times New Roman" panose="02020603050405020304" pitchFamily="18" charset="0"/>
              </a:rPr>
              <a:t>      (Ev)</a:t>
            </a:r>
          </a:p>
        </p:txBody>
      </p:sp>
    </p:spTree>
    <p:extLst>
      <p:ext uri="{BB962C8B-B14F-4D97-AF65-F5344CB8AC3E}">
        <p14:creationId xmlns:p14="http://schemas.microsoft.com/office/powerpoint/2010/main" val="5681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EE1685C4-1F2A-4F03-92A0-F0368E4DB8D7}"/>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Somut-Soyut İlişkisi: </a:t>
            </a:r>
            <a:r>
              <a:rPr lang="tr-TR" sz="2400" dirty="0">
                <a:latin typeface="Times New Roman" panose="02020603050405020304" pitchFamily="18" charset="0"/>
                <a:cs typeface="Times New Roman" panose="02020603050405020304" pitchFamily="18" charset="0"/>
              </a:rPr>
              <a:t>Soyut bir kavram söylenerek somut bir varlık kastedilir.</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Düşük bir maaşla beş </a:t>
            </a:r>
            <a:r>
              <a:rPr lang="tr-TR" sz="2400" b="1" i="1" dirty="0">
                <a:latin typeface="Times New Roman" panose="02020603050405020304" pitchFamily="18" charset="0"/>
                <a:cs typeface="Times New Roman" panose="02020603050405020304" pitchFamily="18" charset="0"/>
              </a:rPr>
              <a:t>canı</a:t>
            </a:r>
            <a:r>
              <a:rPr lang="tr-TR" sz="2400" i="1" dirty="0">
                <a:latin typeface="Times New Roman" panose="02020603050405020304" pitchFamily="18" charset="0"/>
                <a:cs typeface="Times New Roman" panose="02020603050405020304" pitchFamily="18" charset="0"/>
              </a:rPr>
              <a:t> besliyor. 	</a:t>
            </a:r>
            <a:r>
              <a:rPr lang="tr-TR" sz="2400" dirty="0">
                <a:latin typeface="Times New Roman" panose="02020603050405020304" pitchFamily="18" charset="0"/>
                <a:cs typeface="Times New Roman" panose="02020603050405020304" pitchFamily="18" charset="0"/>
              </a:rPr>
              <a:t>(İnsan)</a:t>
            </a: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Sanatçı-Eser İlişkisi: </a:t>
            </a:r>
            <a:r>
              <a:rPr lang="tr-TR" sz="2400" dirty="0">
                <a:latin typeface="Times New Roman" panose="02020603050405020304" pitchFamily="18" charset="0"/>
                <a:cs typeface="Times New Roman" panose="02020603050405020304" pitchFamily="18" charset="0"/>
              </a:rPr>
              <a:t>Sanatçının adı söylenerek eseri ya da eserleri kastedilir.</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Biz </a:t>
            </a:r>
            <a:r>
              <a:rPr lang="tr-TR" sz="2400" b="1" i="1" dirty="0">
                <a:latin typeface="Times New Roman" panose="02020603050405020304" pitchFamily="18" charset="0"/>
                <a:cs typeface="Times New Roman" panose="02020603050405020304" pitchFamily="18" charset="0"/>
              </a:rPr>
              <a:t>Yahya Kemal’i</a:t>
            </a:r>
            <a:r>
              <a:rPr lang="tr-TR" sz="2400" i="1" dirty="0">
                <a:latin typeface="Times New Roman" panose="02020603050405020304" pitchFamily="18" charset="0"/>
                <a:cs typeface="Times New Roman" panose="02020603050405020304" pitchFamily="18" charset="0"/>
              </a:rPr>
              <a:t> okuyarak yetiştik.</a:t>
            </a:r>
            <a:r>
              <a:rPr lang="tr-TR" sz="2400" dirty="0">
                <a:latin typeface="Times New Roman" panose="02020603050405020304" pitchFamily="18" charset="0"/>
                <a:cs typeface="Times New Roman" panose="02020603050405020304" pitchFamily="18" charset="0"/>
              </a:rPr>
              <a:t> (Eserlerini)</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Yer (Şehir, Kasaba, Köy) – İnsan İlişkisi: </a:t>
            </a:r>
            <a:r>
              <a:rPr lang="tr-TR" sz="2400" dirty="0">
                <a:latin typeface="Times New Roman" panose="02020603050405020304" pitchFamily="18" charset="0"/>
                <a:cs typeface="Times New Roman" panose="02020603050405020304" pitchFamily="18" charset="0"/>
              </a:rPr>
              <a:t>Yer adı söylenerek insan adı kastedilir.</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Takımı şampiyon olunca tüm </a:t>
            </a:r>
            <a:r>
              <a:rPr lang="tr-TR" sz="2400" b="1" i="1" dirty="0">
                <a:latin typeface="Times New Roman" panose="02020603050405020304" pitchFamily="18" charset="0"/>
                <a:cs typeface="Times New Roman" panose="02020603050405020304" pitchFamily="18" charset="0"/>
              </a:rPr>
              <a:t>Adana</a:t>
            </a:r>
            <a:r>
              <a:rPr lang="tr-TR" sz="2400" i="1" dirty="0">
                <a:latin typeface="Times New Roman" panose="02020603050405020304" pitchFamily="18" charset="0"/>
                <a:cs typeface="Times New Roman" panose="02020603050405020304" pitchFamily="18" charset="0"/>
              </a:rPr>
              <a:t> bayram etti.</a:t>
            </a:r>
            <a:r>
              <a:rPr lang="tr-TR" sz="2400" dirty="0">
                <a:latin typeface="Times New Roman" panose="02020603050405020304" pitchFamily="18" charset="0"/>
                <a:cs typeface="Times New Roman" panose="02020603050405020304" pitchFamily="18" charset="0"/>
              </a:rPr>
              <a:t> 	(Şehir halkı)</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Törende bütün </a:t>
            </a:r>
            <a:r>
              <a:rPr lang="tr-TR" sz="2400" b="1" i="1" dirty="0">
                <a:latin typeface="Times New Roman" panose="02020603050405020304" pitchFamily="18" charset="0"/>
                <a:cs typeface="Times New Roman" panose="02020603050405020304" pitchFamily="18" charset="0"/>
              </a:rPr>
              <a:t>kasaba</a:t>
            </a:r>
            <a:r>
              <a:rPr lang="tr-TR" sz="2400" i="1" dirty="0">
                <a:latin typeface="Times New Roman" panose="02020603050405020304" pitchFamily="18" charset="0"/>
                <a:cs typeface="Times New Roman" panose="02020603050405020304" pitchFamily="18" charset="0"/>
              </a:rPr>
              <a:t> meydanda toplanmıştı.</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(Kasaba halkı)</a:t>
            </a: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139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Şehir-Yönetim ilişkisi:</a:t>
            </a:r>
            <a:r>
              <a:rPr lang="tr-TR" sz="2400" dirty="0">
                <a:latin typeface="Times New Roman" panose="02020603050405020304" pitchFamily="18" charset="0"/>
                <a:cs typeface="Times New Roman" panose="02020603050405020304" pitchFamily="18" charset="0"/>
              </a:rPr>
              <a:t> Bir ülkenin başkenti söylenerek yöneticileri kastedilir.</a:t>
            </a:r>
            <a:br>
              <a:rPr lang="tr-TR" sz="2400" dirty="0">
                <a:latin typeface="Times New Roman" panose="02020603050405020304" pitchFamily="18" charset="0"/>
                <a:cs typeface="Times New Roman" panose="02020603050405020304" pitchFamily="18" charset="0"/>
              </a:rPr>
            </a:br>
            <a:r>
              <a:rPr lang="tr-TR" sz="2400" b="1" i="1" dirty="0">
                <a:latin typeface="Times New Roman" panose="02020603050405020304" pitchFamily="18" charset="0"/>
                <a:cs typeface="Times New Roman" panose="02020603050405020304" pitchFamily="18" charset="0"/>
              </a:rPr>
              <a:t>Ankara</a:t>
            </a:r>
            <a:r>
              <a:rPr lang="tr-TR" sz="2400" i="1" dirty="0">
                <a:latin typeface="Times New Roman" panose="02020603050405020304" pitchFamily="18" charset="0"/>
                <a:cs typeface="Times New Roman" panose="02020603050405020304" pitchFamily="18" charset="0"/>
              </a:rPr>
              <a:t> bu olayda duyarsız kaldı.</a:t>
            </a:r>
            <a:r>
              <a:rPr lang="tr-TR" sz="2400" dirty="0">
                <a:latin typeface="Times New Roman" panose="02020603050405020304" pitchFamily="18" charset="0"/>
                <a:cs typeface="Times New Roman" panose="02020603050405020304" pitchFamily="18" charset="0"/>
              </a:rPr>
              <a:t>   (Devlet yöneticileri)</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Yön – Bölge, İnsan İlişkisi: </a:t>
            </a:r>
            <a:r>
              <a:rPr lang="tr-TR" sz="2400" dirty="0">
                <a:latin typeface="Times New Roman" panose="02020603050405020304" pitchFamily="18" charset="0"/>
                <a:cs typeface="Times New Roman" panose="02020603050405020304" pitchFamily="18" charset="0"/>
              </a:rPr>
              <a:t>Yön adı söylenerek o yerde oturan insanlar kastedilir.</a:t>
            </a:r>
            <a:br>
              <a:rPr lang="tr-TR" sz="2400" dirty="0">
                <a:latin typeface="Times New Roman" panose="02020603050405020304" pitchFamily="18" charset="0"/>
                <a:cs typeface="Times New Roman" panose="02020603050405020304" pitchFamily="18" charset="0"/>
              </a:rPr>
            </a:br>
            <a:r>
              <a:rPr lang="tr-TR" sz="2400" b="1" i="1" dirty="0">
                <a:latin typeface="Times New Roman" panose="02020603050405020304" pitchFamily="18" charset="0"/>
                <a:cs typeface="Times New Roman" panose="02020603050405020304" pitchFamily="18" charset="0"/>
              </a:rPr>
              <a:t>Batı</a:t>
            </a:r>
            <a:r>
              <a:rPr lang="tr-TR" sz="2400" i="1" dirty="0">
                <a:latin typeface="Times New Roman" panose="02020603050405020304" pitchFamily="18" charset="0"/>
                <a:cs typeface="Times New Roman" panose="02020603050405020304" pitchFamily="18" charset="0"/>
              </a:rPr>
              <a:t>’nın tavrını anlamak güç.</a:t>
            </a:r>
            <a:r>
              <a:rPr lang="tr-TR" sz="2400" dirty="0">
                <a:latin typeface="Times New Roman" panose="02020603050405020304" pitchFamily="18" charset="0"/>
                <a:cs typeface="Times New Roman" panose="02020603050405020304" pitchFamily="18" charset="0"/>
              </a:rPr>
              <a:t>  (Avrupa ülkeleri) </a:t>
            </a:r>
          </a:p>
          <a:p>
            <a:endParaRPr lang="tr-TR" sz="2400" b="1"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Bir Kap Söyleyip İçindekileri Çağrıştırma: </a:t>
            </a:r>
            <a:endParaRPr lang="tr-TR" sz="2400" dirty="0">
              <a:latin typeface="Times New Roman" panose="02020603050405020304" pitchFamily="18" charset="0"/>
              <a:cs typeface="Times New Roman" panose="02020603050405020304" pitchFamily="18" charset="0"/>
            </a:endParaRPr>
          </a:p>
          <a:p>
            <a:pPr marL="0" indent="0">
              <a:buNone/>
            </a:pPr>
            <a:r>
              <a:rPr lang="tr-TR" sz="2400" b="1" i="1" dirty="0">
                <a:latin typeface="Times New Roman" panose="02020603050405020304" pitchFamily="18" charset="0"/>
                <a:cs typeface="Times New Roman" panose="02020603050405020304" pitchFamily="18" charset="0"/>
              </a:rPr>
              <a:t>Bardağını</a:t>
            </a:r>
            <a:r>
              <a:rPr lang="tr-TR" sz="2400" i="1" dirty="0">
                <a:latin typeface="Times New Roman" panose="02020603050405020304" pitchFamily="18" charset="0"/>
                <a:cs typeface="Times New Roman" panose="02020603050405020304" pitchFamily="18" charset="0"/>
              </a:rPr>
              <a:t> bitir de sana çay doldurayım. </a:t>
            </a:r>
            <a:r>
              <a:rPr lang="tr-TR" sz="2400" dirty="0">
                <a:latin typeface="Times New Roman" panose="02020603050405020304" pitchFamily="18" charset="0"/>
                <a:cs typeface="Times New Roman" panose="02020603050405020304" pitchFamily="18" charset="0"/>
              </a:rPr>
              <a:t> (Çayını bitir) </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16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9. Anlam (Deyim) Aktarması</a:t>
            </a:r>
          </a:p>
          <a:p>
            <a:pPr marL="0" indent="0">
              <a:buNone/>
            </a:pPr>
            <a:r>
              <a:rPr lang="tr-TR" sz="2400" dirty="0">
                <a:latin typeface="Times New Roman" panose="02020603050405020304" pitchFamily="18" charset="0"/>
                <a:cs typeface="Times New Roman" panose="02020603050405020304" pitchFamily="18" charset="0"/>
              </a:rPr>
              <a:t>Bir sözcüğün benzetme amacı ile başka bir sözcük yerine kullanılmasına </a:t>
            </a:r>
            <a:r>
              <a:rPr lang="tr-TR" sz="2400" b="1" dirty="0">
                <a:latin typeface="Times New Roman" panose="02020603050405020304" pitchFamily="18" charset="0"/>
                <a:cs typeface="Times New Roman" panose="02020603050405020304" pitchFamily="18" charset="0"/>
              </a:rPr>
              <a:t>anlam (deyim) aktarması</a:t>
            </a:r>
            <a:r>
              <a:rPr lang="tr-TR" sz="2400" dirty="0">
                <a:latin typeface="Times New Roman" panose="02020603050405020304" pitchFamily="18" charset="0"/>
                <a:cs typeface="Times New Roman" panose="02020603050405020304" pitchFamily="18" charset="0"/>
              </a:rPr>
              <a:t> denir. Anlam aktarması, anlatımı güçlendirmek ya da duygu ve düşünceleri kısa yoldan anlatmak için başvurulan bir yöntemdir.</a:t>
            </a:r>
          </a:p>
          <a:p>
            <a:pPr marL="0" indent="0">
              <a:buNone/>
            </a:pPr>
            <a:r>
              <a:rPr lang="tr-TR" sz="2400" i="1" dirty="0">
                <a:latin typeface="Times New Roman" panose="02020603050405020304" pitchFamily="18" charset="0"/>
                <a:cs typeface="Times New Roman" panose="02020603050405020304" pitchFamily="18" charset="0"/>
              </a:rPr>
              <a:t>Deyim aktarmalarını şu alt bölümlerde inceleyebiliriz:</a:t>
            </a:r>
          </a:p>
          <a:p>
            <a:pPr marL="0" indent="0">
              <a:buNone/>
            </a:pPr>
            <a:r>
              <a:rPr lang="tr-TR" sz="2400" b="1" dirty="0">
                <a:latin typeface="Times New Roman" panose="02020603050405020304" pitchFamily="18" charset="0"/>
                <a:cs typeface="Times New Roman" panose="02020603050405020304" pitchFamily="18" charset="0"/>
              </a:rPr>
              <a:t>İnsandan Doğaya Aktarma: </a:t>
            </a:r>
            <a:r>
              <a:rPr lang="tr-TR" sz="2400" dirty="0">
                <a:latin typeface="Times New Roman" panose="02020603050405020304" pitchFamily="18" charset="0"/>
                <a:cs typeface="Times New Roman" panose="02020603050405020304" pitchFamily="18" charset="0"/>
              </a:rPr>
              <a:t>İnsana ait özelliklerin doğa için de kullanılması yoluyla ortaya çıkan anlam olayıdır. Organ adları ya da giysi parçalarının doğaya aktarımı şeklinde olursa yan anlamlı kelime, kişileştirme şeklinde olursa mecaz anlamlı kelime ortaya çıkar.</a:t>
            </a:r>
          </a:p>
          <a:p>
            <a:pPr marL="0" indent="0">
              <a:buNone/>
            </a:pPr>
            <a:r>
              <a:rPr lang="tr-TR" sz="2400" dirty="0">
                <a:latin typeface="Times New Roman" panose="02020603050405020304" pitchFamily="18" charset="0"/>
                <a:cs typeface="Times New Roman" panose="02020603050405020304" pitchFamily="18" charset="0"/>
              </a:rPr>
              <a:t>Bir </a:t>
            </a:r>
            <a:r>
              <a:rPr lang="tr-TR" sz="2400" b="1" dirty="0">
                <a:latin typeface="Times New Roman" panose="02020603050405020304" pitchFamily="18" charset="0"/>
                <a:cs typeface="Times New Roman" panose="02020603050405020304" pitchFamily="18" charset="0"/>
              </a:rPr>
              <a:t>diş</a:t>
            </a:r>
            <a:r>
              <a:rPr lang="tr-TR" sz="2400" dirty="0">
                <a:latin typeface="Times New Roman" panose="02020603050405020304" pitchFamily="18" charset="0"/>
                <a:cs typeface="Times New Roman" panose="02020603050405020304" pitchFamily="18" charset="0"/>
              </a:rPr>
              <a:t> sarımsak	(Yan Anlam)</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Gülen</a:t>
            </a:r>
            <a:r>
              <a:rPr lang="tr-TR" sz="2400" dirty="0">
                <a:latin typeface="Times New Roman" panose="02020603050405020304" pitchFamily="18" charset="0"/>
                <a:cs typeface="Times New Roman" panose="02020603050405020304" pitchFamily="18" charset="0"/>
              </a:rPr>
              <a:t> Güneş		(Mecaz Anlam)</a:t>
            </a:r>
            <a:endParaRPr lang="tr-TR"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21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F1BEBAA6-9E2D-4C71-8F0A-46388FA718A4}"/>
              </a:ext>
            </a:extLst>
          </p:cNvPr>
          <p:cNvSpPr txBox="1">
            <a:spLocks/>
          </p:cNvSpPr>
          <p:nvPr/>
        </p:nvSpPr>
        <p:spPr>
          <a:xfrm>
            <a:off x="1524000" y="927099"/>
            <a:ext cx="9144000" cy="54242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Doğadan İnsana Aktarma: </a:t>
            </a:r>
            <a:r>
              <a:rPr lang="tr-TR" sz="2400" dirty="0">
                <a:latin typeface="Times New Roman" panose="02020603050405020304" pitchFamily="18" charset="0"/>
                <a:cs typeface="Times New Roman" panose="02020603050405020304" pitchFamily="18" charset="0"/>
              </a:rPr>
              <a:t>Doğayla ilgili öğelerin insan için kullanılmasıdır.</a:t>
            </a:r>
          </a:p>
          <a:p>
            <a:pPr marL="457200" lvl="1" indent="0">
              <a:buNone/>
            </a:pPr>
            <a:r>
              <a:rPr lang="tr-TR" sz="2000" b="1" i="1" dirty="0">
                <a:latin typeface="Times New Roman" panose="02020603050405020304" pitchFamily="18" charset="0"/>
                <a:cs typeface="Times New Roman" panose="02020603050405020304" pitchFamily="18" charset="0"/>
              </a:rPr>
              <a:t>Aslanım</a:t>
            </a:r>
            <a:r>
              <a:rPr lang="tr-TR" sz="2000" i="1" dirty="0">
                <a:latin typeface="Times New Roman" panose="02020603050405020304" pitchFamily="18" charset="0"/>
                <a:cs typeface="Times New Roman" panose="02020603050405020304" pitchFamily="18" charset="0"/>
              </a:rPr>
              <a:t>, yaptığın bu iş doğru değil!</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O </a:t>
            </a:r>
            <a:r>
              <a:rPr lang="tr-TR" sz="2000" b="1" i="1" dirty="0">
                <a:latin typeface="Times New Roman" panose="02020603050405020304" pitchFamily="18" charset="0"/>
                <a:cs typeface="Times New Roman" panose="02020603050405020304" pitchFamily="18" charset="0"/>
              </a:rPr>
              <a:t>tilkiye</a:t>
            </a:r>
            <a:r>
              <a:rPr lang="tr-TR" sz="2000" i="1" dirty="0">
                <a:latin typeface="Times New Roman" panose="02020603050405020304" pitchFamily="18" charset="0"/>
                <a:cs typeface="Times New Roman" panose="02020603050405020304" pitchFamily="18" charset="0"/>
              </a:rPr>
              <a:t> söyle, borcunu ödesin.</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Senin kadar </a:t>
            </a:r>
            <a:r>
              <a:rPr lang="tr-TR" sz="2000" b="1" i="1" dirty="0">
                <a:latin typeface="Times New Roman" panose="02020603050405020304" pitchFamily="18" charset="0"/>
                <a:cs typeface="Times New Roman" panose="02020603050405020304" pitchFamily="18" charset="0"/>
              </a:rPr>
              <a:t>pişkinini</a:t>
            </a:r>
            <a:r>
              <a:rPr lang="tr-TR" sz="2000" i="1" dirty="0">
                <a:latin typeface="Times New Roman" panose="02020603050405020304" pitchFamily="18" charset="0"/>
                <a:cs typeface="Times New Roman" panose="02020603050405020304" pitchFamily="18" charset="0"/>
              </a:rPr>
              <a:t> de görmedim.</a:t>
            </a:r>
            <a:br>
              <a:rPr lang="tr-TR" sz="2000" i="1" dirty="0">
                <a:latin typeface="Times New Roman" panose="02020603050405020304" pitchFamily="18" charset="0"/>
                <a:cs typeface="Times New Roman" panose="02020603050405020304" pitchFamily="18" charset="0"/>
              </a:rPr>
            </a:br>
            <a:r>
              <a:rPr lang="tr-TR" sz="2000" b="1" i="1" dirty="0">
                <a:latin typeface="Times New Roman" panose="02020603050405020304" pitchFamily="18" charset="0"/>
                <a:cs typeface="Times New Roman" panose="02020603050405020304" pitchFamily="18" charset="0"/>
              </a:rPr>
              <a:t>Paslanmış</a:t>
            </a:r>
            <a:r>
              <a:rPr lang="tr-TR" sz="2000" i="1" dirty="0">
                <a:latin typeface="Times New Roman" panose="02020603050405020304" pitchFamily="18" charset="0"/>
                <a:cs typeface="Times New Roman" panose="02020603050405020304" pitchFamily="18" charset="0"/>
              </a:rPr>
              <a:t> beyinlerle olmaz bu iş. </a:t>
            </a:r>
          </a:p>
          <a:p>
            <a:pPr marL="0" indent="0">
              <a:buNone/>
            </a:pPr>
            <a:r>
              <a:rPr lang="tr-TR" sz="2400" b="1" dirty="0">
                <a:latin typeface="Times New Roman" panose="02020603050405020304" pitchFamily="18" charset="0"/>
                <a:cs typeface="Times New Roman" panose="02020603050405020304" pitchFamily="18" charset="0"/>
              </a:rPr>
              <a:t>Doğayla İlgili Kavramların Doğaya Aktarılması: </a:t>
            </a:r>
            <a:r>
              <a:rPr lang="tr-TR" sz="2400" dirty="0">
                <a:latin typeface="Times New Roman" panose="02020603050405020304" pitchFamily="18" charset="0"/>
                <a:cs typeface="Times New Roman" panose="02020603050405020304" pitchFamily="18" charset="0"/>
              </a:rPr>
              <a:t>Doğayla ilgili öğelerin doğanın bir başka öğesi için kullanılmasıdır.</a:t>
            </a:r>
          </a:p>
          <a:p>
            <a:pPr marL="457200" lvl="1" indent="0">
              <a:buNone/>
            </a:pPr>
            <a:r>
              <a:rPr lang="tr-TR" sz="2000" i="1" dirty="0">
                <a:latin typeface="Times New Roman" panose="02020603050405020304" pitchFamily="18" charset="0"/>
                <a:cs typeface="Times New Roman" panose="02020603050405020304" pitchFamily="18" charset="0"/>
              </a:rPr>
              <a:t>Karlar </a:t>
            </a:r>
            <a:r>
              <a:rPr lang="tr-TR" sz="2000" b="1" i="1" dirty="0">
                <a:latin typeface="Times New Roman" panose="02020603050405020304" pitchFamily="18" charset="0"/>
                <a:cs typeface="Times New Roman" panose="02020603050405020304" pitchFamily="18" charset="0"/>
              </a:rPr>
              <a:t>uçuşurdu</a:t>
            </a:r>
            <a:r>
              <a:rPr lang="tr-TR" sz="2000" i="1" dirty="0">
                <a:latin typeface="Times New Roman" panose="02020603050405020304" pitchFamily="18" charset="0"/>
                <a:cs typeface="Times New Roman" panose="02020603050405020304" pitchFamily="18" charset="0"/>
              </a:rPr>
              <a:t> camlarda.</a:t>
            </a:r>
            <a:br>
              <a:rPr lang="tr-TR" sz="2000" i="1" dirty="0">
                <a:latin typeface="Times New Roman" panose="02020603050405020304" pitchFamily="18" charset="0"/>
                <a:cs typeface="Times New Roman" panose="02020603050405020304" pitchFamily="18" charset="0"/>
              </a:rPr>
            </a:br>
            <a:r>
              <a:rPr lang="tr-TR" sz="2000" i="1" dirty="0">
                <a:latin typeface="Times New Roman" panose="02020603050405020304" pitchFamily="18" charset="0"/>
                <a:cs typeface="Times New Roman" panose="02020603050405020304" pitchFamily="18" charset="0"/>
              </a:rPr>
              <a:t>Rüzgârlar </a:t>
            </a:r>
            <a:r>
              <a:rPr lang="tr-TR" sz="2000" b="1" i="1" dirty="0">
                <a:latin typeface="Times New Roman" panose="02020603050405020304" pitchFamily="18" charset="0"/>
                <a:cs typeface="Times New Roman" panose="02020603050405020304" pitchFamily="18" charset="0"/>
              </a:rPr>
              <a:t>ulurdu</a:t>
            </a:r>
            <a:r>
              <a:rPr lang="tr-TR" sz="2000" i="1" dirty="0">
                <a:latin typeface="Times New Roman" panose="02020603050405020304" pitchFamily="18" charset="0"/>
                <a:cs typeface="Times New Roman" panose="02020603050405020304" pitchFamily="18" charset="0"/>
              </a:rPr>
              <a:t> sabaha kadar.</a:t>
            </a:r>
          </a:p>
          <a:p>
            <a:pPr marL="0" indent="0">
              <a:buNone/>
            </a:pPr>
            <a:r>
              <a:rPr lang="tr-TR" sz="2400" b="1" dirty="0">
                <a:latin typeface="Times New Roman" panose="02020603050405020304" pitchFamily="18" charset="0"/>
                <a:cs typeface="Times New Roman" panose="02020603050405020304" pitchFamily="18" charset="0"/>
              </a:rPr>
              <a:t>Duyular Arası Aktarma: </a:t>
            </a:r>
            <a:r>
              <a:rPr lang="tr-TR" sz="2400" dirty="0">
                <a:latin typeface="Times New Roman" panose="02020603050405020304" pitchFamily="18" charset="0"/>
                <a:cs typeface="Times New Roman" panose="02020603050405020304" pitchFamily="18" charset="0"/>
              </a:rPr>
              <a:t>Bir duyuya ait olan kavramların başka duyular ile birlikte kullanılmasıdır.</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Acı</a:t>
            </a:r>
            <a:r>
              <a:rPr lang="tr-TR" sz="2400" dirty="0">
                <a:latin typeface="Times New Roman" panose="02020603050405020304" pitchFamily="18" charset="0"/>
                <a:cs typeface="Times New Roman" panose="02020603050405020304" pitchFamily="18" charset="0"/>
              </a:rPr>
              <a:t> bir çığlık duyuldu. (Tat alma duyusundan işitme duyusuna)</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Keskin</a:t>
            </a:r>
            <a:r>
              <a:rPr lang="tr-TR" sz="2400" dirty="0">
                <a:latin typeface="Times New Roman" panose="02020603050405020304" pitchFamily="18" charset="0"/>
                <a:cs typeface="Times New Roman" panose="02020603050405020304" pitchFamily="18" charset="0"/>
              </a:rPr>
              <a:t> bir koku içeriye yayılmıştı. (Dokunma duyusundan koklama duyusuna)</a:t>
            </a:r>
            <a:endParaRPr lang="tr-TR" sz="2400" i="1" dirty="0">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35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latin typeface="Times New Roman" panose="02020603050405020304" pitchFamily="18" charset="0"/>
                <a:cs typeface="Times New Roman" panose="02020603050405020304" pitchFamily="18" charset="0"/>
              </a:rPr>
              <a:t>Anahtar Kavramlar</a:t>
            </a:r>
          </a:p>
          <a:p>
            <a:pPr algn="just"/>
            <a:endParaRPr lang="tr-TR" dirty="0">
              <a:solidFill>
                <a:srgbClr val="252525"/>
              </a:solidFill>
              <a:latin typeface="Times New Roman" panose="02020603050405020304" pitchFamily="18" charset="0"/>
              <a:cs typeface="Times New Roman" panose="02020603050405020304" pitchFamily="18" charset="0"/>
            </a:endParaRPr>
          </a:p>
          <a:p>
            <a:r>
              <a:rPr lang="tr-TR" sz="2400" dirty="0">
                <a:solidFill>
                  <a:srgbClr val="863623"/>
                </a:solidFill>
                <a:latin typeface="Times New Roman" panose="02020603050405020304" pitchFamily="18" charset="0"/>
                <a:cs typeface="Times New Roman" panose="02020603050405020304" pitchFamily="18" charset="0"/>
              </a:rPr>
              <a:t>Anlam bilgisi</a:t>
            </a:r>
          </a:p>
          <a:p>
            <a:r>
              <a:rPr lang="tr-TR" sz="2400" b="0" i="0" u="none" strike="noStrike" baseline="0" dirty="0">
                <a:solidFill>
                  <a:srgbClr val="863623"/>
                </a:solidFill>
                <a:latin typeface="Times New Roman" panose="02020603050405020304" pitchFamily="18" charset="0"/>
                <a:cs typeface="Times New Roman" panose="02020603050405020304" pitchFamily="18" charset="0"/>
              </a:rPr>
              <a:t>Sözcükte</a:t>
            </a:r>
            <a:r>
              <a:rPr lang="tr-TR" sz="2400" b="0" i="0" u="none" strike="noStrike" dirty="0">
                <a:solidFill>
                  <a:srgbClr val="863623"/>
                </a:solidFill>
                <a:latin typeface="Times New Roman" panose="02020603050405020304" pitchFamily="18" charset="0"/>
                <a:cs typeface="Times New Roman" panose="02020603050405020304" pitchFamily="18" charset="0"/>
              </a:rPr>
              <a:t> </a:t>
            </a:r>
            <a:r>
              <a:rPr lang="tr-TR" sz="2400" dirty="0">
                <a:solidFill>
                  <a:srgbClr val="863623"/>
                </a:solidFill>
                <a:latin typeface="Times New Roman" panose="02020603050405020304" pitchFamily="18" charset="0"/>
                <a:cs typeface="Times New Roman" panose="02020603050405020304" pitchFamily="18" charset="0"/>
              </a:rPr>
              <a:t>a</a:t>
            </a:r>
            <a:r>
              <a:rPr lang="tr-TR" sz="2400" b="0" i="0" u="none" strike="noStrike" dirty="0">
                <a:solidFill>
                  <a:srgbClr val="863623"/>
                </a:solidFill>
                <a:latin typeface="Times New Roman" panose="02020603050405020304" pitchFamily="18" charset="0"/>
                <a:cs typeface="Times New Roman" panose="02020603050405020304" pitchFamily="18" charset="0"/>
              </a:rPr>
              <a:t>nlam</a:t>
            </a:r>
          </a:p>
          <a:p>
            <a:pPr marL="0" indent="0" algn="l">
              <a:buNone/>
            </a:pP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01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u="sng" dirty="0">
                <a:latin typeface="Times New Roman" panose="02020603050405020304" pitchFamily="18" charset="0"/>
                <a:cs typeface="Times New Roman" panose="02020603050405020304" pitchFamily="18" charset="0"/>
              </a:rPr>
              <a:t>Somutlaştırma:</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Soyut, anlatılması güç düşünce ve duyguların somut kavramlarla dile getirilmesidir.</a:t>
            </a:r>
          </a:p>
          <a:p>
            <a:pPr marL="0" indent="0">
              <a:buNone/>
            </a:pPr>
            <a:r>
              <a:rPr lang="tr-TR" sz="2400" dirty="0">
                <a:latin typeface="Times New Roman" panose="02020603050405020304" pitchFamily="18" charset="0"/>
                <a:cs typeface="Times New Roman" panose="02020603050405020304" pitchFamily="18" charset="0"/>
              </a:rPr>
              <a:t>“güç, hüner” soyut anlamlıdır. Bu kavramları somutlaştırmak için somut anlamlı “bilek” sözcüğün­den yararlanabiliriz.</a:t>
            </a:r>
          </a:p>
          <a:p>
            <a:pPr marL="0" indent="0">
              <a:buNone/>
            </a:pPr>
            <a:r>
              <a:rPr lang="tr-TR" sz="2400" i="1" dirty="0">
                <a:latin typeface="Times New Roman" panose="02020603050405020304" pitchFamily="18" charset="0"/>
                <a:cs typeface="Times New Roman" panose="02020603050405020304" pitchFamily="18" charset="0"/>
              </a:rPr>
              <a:t>“O </a:t>
            </a:r>
            <a:r>
              <a:rPr lang="tr-TR" sz="2400" b="1" i="1" dirty="0">
                <a:latin typeface="Times New Roman" panose="02020603050405020304" pitchFamily="18" charset="0"/>
                <a:cs typeface="Times New Roman" panose="02020603050405020304" pitchFamily="18" charset="0"/>
              </a:rPr>
              <a:t>bileğine</a:t>
            </a:r>
            <a:r>
              <a:rPr lang="tr-TR" sz="2400" i="1" dirty="0">
                <a:latin typeface="Times New Roman" panose="02020603050405020304" pitchFamily="18" charset="0"/>
                <a:cs typeface="Times New Roman" panose="02020603050405020304" pitchFamily="18" charset="0"/>
              </a:rPr>
              <a:t> çok güveniyor.”</a:t>
            </a:r>
          </a:p>
          <a:p>
            <a:pPr marL="0" indent="0">
              <a:buNone/>
            </a:pPr>
            <a:r>
              <a:rPr lang="tr-TR" sz="2400" dirty="0">
                <a:latin typeface="Times New Roman" panose="02020603050405020304" pitchFamily="18" charset="0"/>
                <a:cs typeface="Times New Roman" panose="02020603050405020304" pitchFamily="18" charset="0"/>
              </a:rPr>
              <a:t>dedi­ğimiz zaman “güç, hüner” kavramlarını somut bir biçimde anlatmış oluruz.</a:t>
            </a:r>
          </a:p>
          <a:p>
            <a:pPr marL="0" indent="0">
              <a:buNone/>
            </a:pPr>
            <a:r>
              <a:rPr lang="tr-TR" sz="2400" i="1" dirty="0">
                <a:latin typeface="Times New Roman" panose="02020603050405020304" pitchFamily="18" charset="0"/>
                <a:cs typeface="Times New Roman" panose="02020603050405020304" pitchFamily="18" charset="0"/>
              </a:rPr>
              <a:t>Bu öğrencideki </a:t>
            </a:r>
            <a:r>
              <a:rPr lang="tr-TR" sz="2400" b="1" i="1" dirty="0">
                <a:latin typeface="Times New Roman" panose="02020603050405020304" pitchFamily="18" charset="0"/>
                <a:cs typeface="Times New Roman" panose="02020603050405020304" pitchFamily="18" charset="0"/>
              </a:rPr>
              <a:t>zekâ</a:t>
            </a:r>
            <a:r>
              <a:rPr lang="tr-TR" sz="2400" i="1" dirty="0">
                <a:latin typeface="Times New Roman" panose="02020603050405020304" pitchFamily="18" charset="0"/>
                <a:cs typeface="Times New Roman" panose="02020603050405020304" pitchFamily="18" charset="0"/>
              </a:rPr>
              <a:t> kimsede yok! 	</a:t>
            </a:r>
            <a:r>
              <a:rPr lang="tr-TR" sz="2400" dirty="0">
                <a:latin typeface="Times New Roman" panose="02020603050405020304" pitchFamily="18" charset="0"/>
                <a:cs typeface="Times New Roman" panose="02020603050405020304" pitchFamily="18" charset="0"/>
              </a:rPr>
              <a:t>(soyut kavram)</a:t>
            </a:r>
            <a:br>
              <a:rPr lang="tr-TR" sz="2400"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Bu öğrencideki </a:t>
            </a:r>
            <a:r>
              <a:rPr lang="tr-TR" sz="2400" b="1" i="1" dirty="0">
                <a:latin typeface="Times New Roman" panose="02020603050405020304" pitchFamily="18" charset="0"/>
                <a:cs typeface="Times New Roman" panose="02020603050405020304" pitchFamily="18" charset="0"/>
              </a:rPr>
              <a:t>kafa</a:t>
            </a:r>
            <a:r>
              <a:rPr lang="tr-TR" sz="2400" i="1" dirty="0">
                <a:latin typeface="Times New Roman" panose="02020603050405020304" pitchFamily="18" charset="0"/>
                <a:cs typeface="Times New Roman" panose="02020603050405020304" pitchFamily="18" charset="0"/>
              </a:rPr>
              <a:t> kimsede yok! 	</a:t>
            </a:r>
            <a:r>
              <a:rPr lang="tr-TR" sz="2400" dirty="0">
                <a:latin typeface="Times New Roman" panose="02020603050405020304" pitchFamily="18" charset="0"/>
                <a:cs typeface="Times New Roman" panose="02020603050405020304" pitchFamily="18" charset="0"/>
              </a:rPr>
              <a:t>(somut kavram)</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67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5122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C) SÖZ ÖBEKLERİ</a:t>
            </a:r>
          </a:p>
          <a:p>
            <a:pPr marL="0" indent="0">
              <a:buNone/>
            </a:pPr>
            <a:r>
              <a:rPr lang="tr-TR" sz="2400" dirty="0">
                <a:latin typeface="Times New Roman" panose="02020603050405020304" pitchFamily="18" charset="0"/>
                <a:cs typeface="Times New Roman" panose="02020603050405020304" pitchFamily="18" charset="0"/>
              </a:rPr>
              <a:t>Söz öbekleri Söz öbekleri </a:t>
            </a:r>
            <a:r>
              <a:rPr lang="tr-TR" sz="2400" b="1" dirty="0">
                <a:latin typeface="Times New Roman" panose="02020603050405020304" pitchFamily="18" charset="0"/>
                <a:cs typeface="Times New Roman" panose="02020603050405020304" pitchFamily="18" charset="0"/>
              </a:rPr>
              <a:t>deyimler, atasözleri, özdeyişler, yansımalar, ikilemeler, dolaylama, güzel adlandırma</a:t>
            </a:r>
            <a:r>
              <a:rPr lang="tr-TR" sz="2400" dirty="0">
                <a:latin typeface="Times New Roman" panose="02020603050405020304" pitchFamily="18" charset="0"/>
                <a:cs typeface="Times New Roman" panose="02020603050405020304" pitchFamily="18" charset="0"/>
              </a:rPr>
              <a:t> olarak yedi ana başlıkta incelenir:</a:t>
            </a:r>
          </a:p>
          <a:p>
            <a:pPr marL="0" indent="0">
              <a:buNone/>
            </a:pPr>
            <a:r>
              <a:rPr lang="tr-TR" sz="2400" b="1" dirty="0">
                <a:solidFill>
                  <a:srgbClr val="C00000"/>
                </a:solidFill>
                <a:latin typeface="Times New Roman" panose="02020603050405020304" pitchFamily="18" charset="0"/>
                <a:cs typeface="Times New Roman" panose="02020603050405020304" pitchFamily="18" charset="0"/>
              </a:rPr>
              <a:t>1. Deyimler</a:t>
            </a:r>
          </a:p>
          <a:p>
            <a:pPr marL="0" indent="0">
              <a:buNone/>
            </a:pPr>
            <a:r>
              <a:rPr lang="tr-TR" sz="2400" dirty="0">
                <a:latin typeface="Times New Roman" panose="02020603050405020304" pitchFamily="18" charset="0"/>
                <a:cs typeface="Times New Roman" panose="02020603050405020304" pitchFamily="18" charset="0"/>
              </a:rPr>
              <a:t>Bir olayı, bir durumu, bir kavramı daha etkileyici anlatmak için en az iki sözcüğün bir araya gelmesiyle oluşan ve çoğu zaman gerçek anlamdan uzaklaşıp kendine özgü anlam kazanan kelime gruplarına </a:t>
            </a:r>
            <a:r>
              <a:rPr lang="tr-TR" sz="2400" b="1" dirty="0">
                <a:latin typeface="Times New Roman" panose="02020603050405020304" pitchFamily="18" charset="0"/>
                <a:cs typeface="Times New Roman" panose="02020603050405020304" pitchFamily="18" charset="0"/>
              </a:rPr>
              <a:t>deyim </a:t>
            </a:r>
            <a:r>
              <a:rPr lang="tr-TR" sz="2400" dirty="0">
                <a:latin typeface="Times New Roman" panose="02020603050405020304" pitchFamily="18" charset="0"/>
                <a:cs typeface="Times New Roman" panose="02020603050405020304" pitchFamily="18" charset="0"/>
              </a:rPr>
              <a:t>denir.</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Deyimler, hem yazılarımıza hem de konuşmalarımıza derinlik katar. Anlattıklarımızı ilgi çekici hâle getirir. Birkaç cümleyle anlatabileceğimiz bir durumu iki üç sözcükten oluşan bir deyimle anlatabiliriz. Böylece kısa ve özlü anlatım sağlamış oluruz.</a:t>
            </a:r>
          </a:p>
        </p:txBody>
      </p:sp>
    </p:spTree>
    <p:extLst>
      <p:ext uri="{BB962C8B-B14F-4D97-AF65-F5344CB8AC3E}">
        <p14:creationId xmlns:p14="http://schemas.microsoft.com/office/powerpoint/2010/main" val="2158355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3138DF02-A8E1-4383-95E9-A2F3B61855AE}"/>
              </a:ext>
            </a:extLst>
          </p:cNvPr>
          <p:cNvSpPr txBox="1">
            <a:spLocks/>
          </p:cNvSpPr>
          <p:nvPr/>
        </p:nvSpPr>
        <p:spPr>
          <a:xfrm>
            <a:off x="1524000" y="927100"/>
            <a:ext cx="9144000" cy="5193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sırt:</a:t>
            </a:r>
            <a:r>
              <a:rPr lang="tr-TR" sz="2400" dirty="0">
                <a:latin typeface="Times New Roman" panose="02020603050405020304" pitchFamily="18" charset="0"/>
                <a:cs typeface="Times New Roman" panose="02020603050405020304" pitchFamily="18" charset="0"/>
              </a:rPr>
              <a:t> Boyundan bele kadarki bölüm</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yer:</a:t>
            </a:r>
            <a:r>
              <a:rPr lang="tr-TR" sz="2400" dirty="0">
                <a:latin typeface="Times New Roman" panose="02020603050405020304" pitchFamily="18" charset="0"/>
                <a:cs typeface="Times New Roman" panose="02020603050405020304" pitchFamily="18" charset="0"/>
              </a:rPr>
              <a:t> Bir şeyin kapladığı boşluk, mekan.</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gelmek:</a:t>
            </a:r>
            <a:r>
              <a:rPr lang="tr-TR" sz="2400" dirty="0">
                <a:latin typeface="Times New Roman" panose="02020603050405020304" pitchFamily="18" charset="0"/>
                <a:cs typeface="Times New Roman" panose="02020603050405020304" pitchFamily="18" charset="0"/>
              </a:rPr>
              <a:t> ulaşmak, varmak.</a:t>
            </a:r>
            <a:endParaRPr lang="tr-TR" sz="2400" b="1" dirty="0">
              <a:latin typeface="Times New Roman" panose="02020603050405020304" pitchFamily="18" charset="0"/>
              <a:cs typeface="Times New Roman" panose="02020603050405020304" pitchFamily="18" charset="0"/>
            </a:endParaRPr>
          </a:p>
          <a:p>
            <a:pPr marL="0" indent="0">
              <a:buNone/>
            </a:pPr>
            <a:r>
              <a:rPr lang="tr-TR" sz="2400" b="1" i="1" dirty="0">
                <a:latin typeface="Times New Roman" panose="02020603050405020304" pitchFamily="18" charset="0"/>
                <a:cs typeface="Times New Roman" panose="02020603050405020304" pitchFamily="18" charset="0"/>
              </a:rPr>
              <a:t>Sırtı yere gelmemek:</a:t>
            </a:r>
            <a:r>
              <a:rPr lang="tr-TR" sz="2400" dirty="0">
                <a:latin typeface="Times New Roman" panose="02020603050405020304" pitchFamily="18" charset="0"/>
                <a:cs typeface="Times New Roman" panose="02020603050405020304" pitchFamily="18" charset="0"/>
              </a:rPr>
              <a:t> Güçlü olmak, sarsılmamak, yerinden düşürülememek.</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b="1" dirty="0">
                <a:latin typeface="Times New Roman" panose="02020603050405020304" pitchFamily="18" charset="0"/>
                <a:cs typeface="Times New Roman" panose="02020603050405020304" pitchFamily="18" charset="0"/>
              </a:rPr>
              <a:t>Deyimlerin Özellikleri:</a:t>
            </a:r>
          </a:p>
          <a:p>
            <a:pPr marL="0" indent="0">
              <a:buNone/>
            </a:pPr>
            <a:r>
              <a:rPr lang="tr-TR" sz="2400" dirty="0">
                <a:latin typeface="Times New Roman" panose="02020603050405020304" pitchFamily="18" charset="0"/>
                <a:cs typeface="Times New Roman" panose="02020603050405020304" pitchFamily="18" charset="0"/>
              </a:rPr>
              <a:t>1.  Deyimler kalıplaşmış sözcüklerdir. Deyimlerde bulunan sözcüklerin yerine eş anlamlıları bile getirilemez. Sözcüklerin yerleri değiştirilemez.</a:t>
            </a:r>
          </a:p>
          <a:p>
            <a:pPr marL="0" indent="0">
              <a:buNone/>
            </a:pPr>
            <a:r>
              <a:rPr lang="tr-TR" sz="2400" b="1" i="1" dirty="0">
                <a:latin typeface="Times New Roman" panose="02020603050405020304" pitchFamily="18" charset="0"/>
                <a:cs typeface="Times New Roman" panose="02020603050405020304" pitchFamily="18" charset="0"/>
              </a:rPr>
              <a:t>Sürahiden</a:t>
            </a:r>
            <a:r>
              <a:rPr lang="tr-TR" sz="2400" i="1" dirty="0">
                <a:latin typeface="Times New Roman" panose="02020603050405020304" pitchFamily="18" charset="0"/>
                <a:cs typeface="Times New Roman" panose="02020603050405020304" pitchFamily="18" charset="0"/>
              </a:rPr>
              <a:t> boşalırcasına yağmak	(Yanlış)</a:t>
            </a:r>
            <a:br>
              <a:rPr lang="tr-TR" sz="2400" i="1" dirty="0">
                <a:latin typeface="Times New Roman" panose="02020603050405020304" pitchFamily="18" charset="0"/>
                <a:cs typeface="Times New Roman" panose="02020603050405020304" pitchFamily="18" charset="0"/>
              </a:rPr>
            </a:br>
            <a:r>
              <a:rPr lang="tr-TR" sz="2400" b="1" i="1" dirty="0">
                <a:latin typeface="Times New Roman" panose="02020603050405020304" pitchFamily="18" charset="0"/>
                <a:cs typeface="Times New Roman" panose="02020603050405020304" pitchFamily="18" charset="0"/>
              </a:rPr>
              <a:t>Bardaktan</a:t>
            </a:r>
            <a:r>
              <a:rPr lang="tr-TR" sz="2400" i="1" dirty="0">
                <a:latin typeface="Times New Roman" panose="02020603050405020304" pitchFamily="18" charset="0"/>
                <a:cs typeface="Times New Roman" panose="02020603050405020304" pitchFamily="18" charset="0"/>
              </a:rPr>
              <a:t> boşalırcasına yağmak 	(Doğru)</a:t>
            </a:r>
          </a:p>
          <a:p>
            <a:pPr marL="0" indent="0">
              <a:buNone/>
            </a:pPr>
            <a:r>
              <a:rPr lang="tr-TR" sz="2400" b="1" i="1" dirty="0">
                <a:latin typeface="Times New Roman" panose="02020603050405020304" pitchFamily="18" charset="0"/>
                <a:cs typeface="Times New Roman" panose="02020603050405020304" pitchFamily="18" charset="0"/>
              </a:rPr>
              <a:t>Suratından</a:t>
            </a:r>
            <a:r>
              <a:rPr lang="tr-TR" sz="2400" i="1" dirty="0">
                <a:latin typeface="Times New Roman" panose="02020603050405020304" pitchFamily="18" charset="0"/>
                <a:cs typeface="Times New Roman" panose="02020603050405020304" pitchFamily="18" charset="0"/>
              </a:rPr>
              <a:t> düşen bin parça 		(Yanlış)</a:t>
            </a:r>
            <a:br>
              <a:rPr lang="tr-TR" sz="2400" i="1" dirty="0">
                <a:latin typeface="Times New Roman" panose="02020603050405020304" pitchFamily="18" charset="0"/>
                <a:cs typeface="Times New Roman" panose="02020603050405020304" pitchFamily="18" charset="0"/>
              </a:rPr>
            </a:br>
            <a:r>
              <a:rPr lang="tr-TR" sz="2400" b="1" i="1" dirty="0">
                <a:latin typeface="Times New Roman" panose="02020603050405020304" pitchFamily="18" charset="0"/>
                <a:cs typeface="Times New Roman" panose="02020603050405020304" pitchFamily="18" charset="0"/>
              </a:rPr>
              <a:t>Yüzünden</a:t>
            </a:r>
            <a:r>
              <a:rPr lang="tr-TR" sz="2400" i="1" dirty="0">
                <a:latin typeface="Times New Roman" panose="02020603050405020304" pitchFamily="18" charset="0"/>
                <a:cs typeface="Times New Roman" panose="02020603050405020304" pitchFamily="18" charset="0"/>
              </a:rPr>
              <a:t> düşen bin parça 		(Doğru)</a:t>
            </a:r>
            <a:endParaRPr lang="tr-TR" sz="2400"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63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latin typeface="Times New Roman" panose="02020603050405020304" pitchFamily="18" charset="0"/>
                <a:cs typeface="Times New Roman" panose="02020603050405020304" pitchFamily="18" charset="0"/>
              </a:rPr>
              <a:t>2. Deyimler şahsa ve zamana göre </a:t>
            </a:r>
            <a:r>
              <a:rPr lang="tr-TR" sz="2400" dirty="0" err="1">
                <a:latin typeface="Times New Roman" panose="02020603050405020304" pitchFamily="18" charset="0"/>
                <a:cs typeface="Times New Roman" panose="02020603050405020304" pitchFamily="18" charset="0"/>
              </a:rPr>
              <a:t>çekimlenebilir</a:t>
            </a:r>
            <a:r>
              <a:rPr lang="tr-TR" sz="2400" dirty="0">
                <a:latin typeface="Times New Roman" panose="02020603050405020304" pitchFamily="18" charset="0"/>
                <a:cs typeface="Times New Roman" panose="02020603050405020304" pitchFamily="18" charset="0"/>
              </a:rPr>
              <a:t>.</a:t>
            </a:r>
          </a:p>
          <a:p>
            <a:pPr marL="0" indent="0">
              <a:buNone/>
            </a:pPr>
            <a:r>
              <a:rPr lang="tr-TR" sz="2400" i="1" dirty="0">
                <a:latin typeface="Times New Roman" panose="02020603050405020304" pitchFamily="18" charset="0"/>
                <a:cs typeface="Times New Roman" panose="02020603050405020304" pitchFamily="18" charset="0"/>
              </a:rPr>
              <a:t>Ödevimi yapınca öğretmenin</a:t>
            </a:r>
            <a:r>
              <a:rPr lang="tr-TR" sz="2400" b="1" i="1" dirty="0">
                <a:latin typeface="Times New Roman" panose="02020603050405020304" pitchFamily="18" charset="0"/>
                <a:cs typeface="Times New Roman" panose="02020603050405020304" pitchFamily="18" charset="0"/>
              </a:rPr>
              <a:t> gözüne girdim. </a:t>
            </a:r>
            <a:r>
              <a:rPr lang="tr-TR" sz="2400" i="1" dirty="0">
                <a:latin typeface="Times New Roman" panose="02020603050405020304" pitchFamily="18" charset="0"/>
                <a:cs typeface="Times New Roman" panose="02020603050405020304" pitchFamily="18" charset="0"/>
              </a:rPr>
              <a:t>(Ben)</a:t>
            </a:r>
            <a:br>
              <a:rPr lang="tr-TR" sz="2400" b="1"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Ödevimizi yapınca öğretmenin</a:t>
            </a:r>
            <a:r>
              <a:rPr lang="tr-TR" sz="2400" b="1" i="1" dirty="0">
                <a:latin typeface="Times New Roman" panose="02020603050405020304" pitchFamily="18" charset="0"/>
                <a:cs typeface="Times New Roman" panose="02020603050405020304" pitchFamily="18" charset="0"/>
              </a:rPr>
              <a:t> gözüne girdik. </a:t>
            </a:r>
            <a:r>
              <a:rPr lang="tr-TR" sz="2400" i="1" dirty="0">
                <a:latin typeface="Times New Roman" panose="02020603050405020304" pitchFamily="18" charset="0"/>
                <a:cs typeface="Times New Roman" panose="02020603050405020304" pitchFamily="18" charset="0"/>
              </a:rPr>
              <a:t>(Biz)</a:t>
            </a:r>
          </a:p>
          <a:p>
            <a:pPr marL="0" indent="0">
              <a:buNone/>
            </a:pPr>
            <a:r>
              <a:rPr lang="tr-TR" sz="2400" dirty="0">
                <a:latin typeface="Times New Roman" panose="02020603050405020304" pitchFamily="18" charset="0"/>
                <a:cs typeface="Times New Roman" panose="02020603050405020304" pitchFamily="18" charset="0"/>
              </a:rPr>
              <a:t>3. Deyimler genellikle mecaz anlamlıdır.</a:t>
            </a:r>
          </a:p>
          <a:p>
            <a:pPr marL="0" indent="0">
              <a:buNone/>
            </a:pPr>
            <a:r>
              <a:rPr lang="tr-TR" sz="2400" b="1" dirty="0">
                <a:latin typeface="Times New Roman" panose="02020603050405020304" pitchFamily="18" charset="0"/>
                <a:cs typeface="Times New Roman" panose="02020603050405020304" pitchFamily="18" charset="0"/>
              </a:rPr>
              <a:t>Kök söktürmek</a:t>
            </a:r>
            <a:r>
              <a:rPr lang="tr-TR" sz="2400" dirty="0">
                <a:latin typeface="Times New Roman" panose="02020603050405020304" pitchFamily="18" charset="0"/>
                <a:cs typeface="Times New Roman" panose="02020603050405020304" pitchFamily="18" charset="0"/>
              </a:rPr>
              <a:t> deyimi “bir bitkinin kökünü çıkarttırmak” değil, “güçlük çıkarmak, uğraştırmak” anlamındadır.</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Hapı yutmak</a:t>
            </a:r>
            <a:r>
              <a:rPr lang="tr-TR" sz="2400" dirty="0">
                <a:latin typeface="Times New Roman" panose="02020603050405020304" pitchFamily="18" charset="0"/>
                <a:cs typeface="Times New Roman" panose="02020603050405020304" pitchFamily="18" charset="0"/>
              </a:rPr>
              <a:t> deyimi “ilaç içmek” değil, “kötü duruma düşmek” anlamındadır.</a:t>
            </a:r>
          </a:p>
          <a:p>
            <a:pPr marL="0" indent="0">
              <a:buNone/>
            </a:pPr>
            <a:r>
              <a:rPr lang="tr-TR" sz="2400" dirty="0">
                <a:latin typeface="Times New Roman" panose="02020603050405020304" pitchFamily="18" charset="0"/>
                <a:cs typeface="Times New Roman" panose="02020603050405020304" pitchFamily="18" charset="0"/>
              </a:rPr>
              <a:t>4. Bazı deyimlerin gerçek anlamları da vardır.</a:t>
            </a:r>
          </a:p>
          <a:p>
            <a:pPr marL="0" indent="0">
              <a:buNone/>
            </a:pPr>
            <a:r>
              <a:rPr lang="tr-TR" sz="2400" b="1" dirty="0">
                <a:latin typeface="Times New Roman" panose="02020603050405020304" pitchFamily="18" charset="0"/>
                <a:cs typeface="Times New Roman" panose="02020603050405020304" pitchFamily="18" charset="0"/>
              </a:rPr>
              <a:t>«Sır saklamak»:</a:t>
            </a:r>
            <a:r>
              <a:rPr lang="tr-TR" sz="2400" dirty="0">
                <a:latin typeface="Times New Roman" panose="02020603050405020304" pitchFamily="18" charset="0"/>
                <a:cs typeface="Times New Roman" panose="02020603050405020304" pitchFamily="18" charset="0"/>
              </a:rPr>
              <a:t> Sırrı açıklamamak</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«El sürmemek»</a:t>
            </a:r>
            <a:r>
              <a:rPr lang="tr-TR" sz="2400" dirty="0">
                <a:latin typeface="Times New Roman" panose="02020603050405020304" pitchFamily="18" charset="0"/>
                <a:cs typeface="Times New Roman" panose="02020603050405020304" pitchFamily="18" charset="0"/>
              </a:rPr>
              <a:t>: Değmemek, dokunmamak </a:t>
            </a:r>
          </a:p>
        </p:txBody>
      </p:sp>
    </p:spTree>
    <p:extLst>
      <p:ext uri="{BB962C8B-B14F-4D97-AF65-F5344CB8AC3E}">
        <p14:creationId xmlns:p14="http://schemas.microsoft.com/office/powerpoint/2010/main" val="455626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B1C27AD-4D22-4822-BC76-95896BB1BE78}"/>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latin typeface="Times New Roman" panose="02020603050405020304" pitchFamily="18" charset="0"/>
                <a:cs typeface="Times New Roman" panose="02020603050405020304" pitchFamily="18" charset="0"/>
              </a:rPr>
              <a:t>5. Deyimler bir kavramı ya da bir durumu anlatmak için kullanılır. Ders verme amacı taşımaz.</a:t>
            </a:r>
          </a:p>
          <a:p>
            <a:pPr marL="0" indent="0">
              <a:buNone/>
            </a:pPr>
            <a:r>
              <a:rPr lang="tr-TR" sz="2400" b="1" dirty="0">
                <a:latin typeface="Times New Roman" panose="02020603050405020304" pitchFamily="18" charset="0"/>
                <a:cs typeface="Times New Roman" panose="02020603050405020304" pitchFamily="18" charset="0"/>
              </a:rPr>
              <a:t>«Burun kıvırmak</a:t>
            </a:r>
            <a:r>
              <a:rPr lang="tr-TR" sz="2400" dirty="0">
                <a:latin typeface="Times New Roman" panose="02020603050405020304" pitchFamily="18" charset="0"/>
                <a:cs typeface="Times New Roman" panose="02020603050405020304" pitchFamily="18" charset="0"/>
              </a:rPr>
              <a:t>” deyimi, beğenmeyip küçümsemek anlamını içermektedir. Herhangi bir ders verme amacı taşımamaktadır. </a:t>
            </a:r>
          </a:p>
          <a:p>
            <a:pPr marL="0" indent="0">
              <a:buNone/>
            </a:pPr>
            <a:r>
              <a:rPr lang="tr-TR" sz="2400" dirty="0">
                <a:latin typeface="Times New Roman" panose="02020603050405020304" pitchFamily="18" charset="0"/>
                <a:cs typeface="Times New Roman" panose="02020603050405020304" pitchFamily="18" charset="0"/>
              </a:rPr>
              <a:t>6. Deyimler sözcük grubu ya da cümle şeklinde bulunabilir.</a:t>
            </a:r>
            <a:endParaRPr lang="tr-TR" sz="2400" b="1" dirty="0">
              <a:latin typeface="Times New Roman" panose="02020603050405020304" pitchFamily="18" charset="0"/>
              <a:cs typeface="Times New Roman" panose="02020603050405020304" pitchFamily="18" charset="0"/>
            </a:endParaRPr>
          </a:p>
          <a:p>
            <a:pPr marL="0" indent="0">
              <a:buNone/>
            </a:pPr>
            <a:r>
              <a:rPr lang="tr-TR" sz="2400" i="1" dirty="0">
                <a:latin typeface="Times New Roman" panose="02020603050405020304" pitchFamily="18" charset="0"/>
                <a:cs typeface="Times New Roman" panose="02020603050405020304" pitchFamily="18" charset="0"/>
              </a:rPr>
              <a:t>Ağzı kulaklarına varmak (sözcük grubu)</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İğne atsan yere düşmez (cümle)</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İçi içine sığmamak (sözcük grubu)</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Ne tadı var ne tuzu (cümle) </a:t>
            </a:r>
            <a:endParaRPr lang="tr-TR" sz="2400" dirty="0">
              <a:solidFill>
                <a:srgbClr val="25252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31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2. Atasözleri</a:t>
            </a:r>
          </a:p>
          <a:p>
            <a:pPr marL="0" indent="0">
              <a:buNone/>
            </a:pPr>
            <a:r>
              <a:rPr lang="tr-TR" sz="2400" dirty="0">
                <a:latin typeface="Times New Roman" panose="02020603050405020304" pitchFamily="18" charset="0"/>
                <a:cs typeface="Times New Roman" panose="02020603050405020304" pitchFamily="18" charset="0"/>
              </a:rPr>
              <a:t>1. Uzun gözlem ve deneyimler sonucu oluşmuş, bilgi ve öğüt veren kalıplaşmış sözlere </a:t>
            </a:r>
            <a:r>
              <a:rPr lang="tr-TR" sz="2400" b="1" dirty="0">
                <a:latin typeface="Times New Roman" panose="02020603050405020304" pitchFamily="18" charset="0"/>
                <a:cs typeface="Times New Roman" panose="02020603050405020304" pitchFamily="18" charset="0"/>
              </a:rPr>
              <a:t>atasözü</a:t>
            </a:r>
            <a:r>
              <a:rPr lang="tr-TR" sz="2400" dirty="0">
                <a:latin typeface="Times New Roman" panose="02020603050405020304" pitchFamily="18" charset="0"/>
                <a:cs typeface="Times New Roman" panose="02020603050405020304" pitchFamily="18" charset="0"/>
              </a:rPr>
              <a:t> denir.</a:t>
            </a:r>
          </a:p>
          <a:p>
            <a:pPr marL="0" indent="0">
              <a:buNone/>
            </a:pPr>
            <a:r>
              <a:rPr lang="tr-TR" sz="2400" dirty="0">
                <a:latin typeface="Times New Roman" panose="02020603050405020304" pitchFamily="18" charset="0"/>
                <a:cs typeface="Times New Roman" panose="02020603050405020304" pitchFamily="18" charset="0"/>
              </a:rPr>
              <a:t>2. Atasözlerinin söyleyeni belli değildir, atasözleri halkın ortak malıdır.</a:t>
            </a: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a:t>
            </a:r>
            <a:r>
              <a:rPr lang="tr-TR" sz="2400" b="1" dirty="0">
                <a:latin typeface="Times New Roman" panose="02020603050405020304" pitchFamily="18" charset="0"/>
                <a:cs typeface="Times New Roman" panose="02020603050405020304" pitchFamily="18" charset="0"/>
              </a:rPr>
              <a:t>Damlaya damlaya göl olur.</a:t>
            </a:r>
            <a:r>
              <a:rPr lang="tr-TR" sz="2400" dirty="0">
                <a:latin typeface="Times New Roman" panose="02020603050405020304" pitchFamily="18" charset="0"/>
                <a:cs typeface="Times New Roman" panose="02020603050405020304" pitchFamily="18" charset="0"/>
              </a:rPr>
              <a:t> ” atasözünde bulunan “göl” sözcüğünün yerine “havuz” sözcüğünü getiremeyiz. Sözcüklerin yerlerini değiştirip “Göl damlaya damlaya olur.” da diyemeyiz. Atasözlerinin hepsi tamamlanmış bir yargı bildirir. Bu nedenle atasözleri cümle değeri taşır.</a:t>
            </a:r>
          </a:p>
          <a:p>
            <a:pPr marL="0" indent="0">
              <a:buNone/>
            </a:pPr>
            <a:r>
              <a:rPr lang="tr-TR" sz="2400" dirty="0">
                <a:latin typeface="Times New Roman" panose="02020603050405020304" pitchFamily="18" charset="0"/>
                <a:cs typeface="Times New Roman" panose="02020603050405020304" pitchFamily="18" charset="0"/>
              </a:rPr>
              <a:t>3. Atasözlerinin birçoğunda mecazlı bir söyleyiş vardır.</a:t>
            </a:r>
          </a:p>
          <a:p>
            <a:pPr marL="0" indent="0">
              <a:buNone/>
            </a:pPr>
            <a:r>
              <a:rPr lang="tr-TR" sz="2400" dirty="0">
                <a:latin typeface="Times New Roman" panose="02020603050405020304" pitchFamily="18" charset="0"/>
                <a:cs typeface="Times New Roman" panose="02020603050405020304" pitchFamily="18" charset="0"/>
              </a:rPr>
              <a:t>“</a:t>
            </a:r>
            <a:r>
              <a:rPr lang="tr-TR" sz="2400" b="1" dirty="0">
                <a:latin typeface="Times New Roman" panose="02020603050405020304" pitchFamily="18" charset="0"/>
                <a:cs typeface="Times New Roman" panose="02020603050405020304" pitchFamily="18" charset="0"/>
              </a:rPr>
              <a:t>Terzi kendi söküğünü dikemez</a:t>
            </a:r>
            <a:r>
              <a:rPr lang="tr-TR" sz="2400" dirty="0">
                <a:latin typeface="Times New Roman" panose="02020603050405020304" pitchFamily="18" charset="0"/>
                <a:cs typeface="Times New Roman" panose="02020603050405020304" pitchFamily="18" charset="0"/>
              </a:rPr>
              <a:t> ” atasözü, “İnsanlar başkalarına yaptıkları hizmetleri kendilerine yapamazlar.” anlamını taşır. Bu atasözünün terziyle,  sökükle bir ilgisi yoktur.</a:t>
            </a:r>
          </a:p>
        </p:txBody>
      </p:sp>
    </p:spTree>
    <p:extLst>
      <p:ext uri="{BB962C8B-B14F-4D97-AF65-F5344CB8AC3E}">
        <p14:creationId xmlns:p14="http://schemas.microsoft.com/office/powerpoint/2010/main" val="1635702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6C714EC8-73A6-452C-BEB4-E5D288BA8157}"/>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latin typeface="Times New Roman" panose="02020603050405020304" pitchFamily="18" charset="0"/>
                <a:cs typeface="Times New Roman" panose="02020603050405020304" pitchFamily="18" charset="0"/>
              </a:rPr>
              <a:t>4. Atasözlerinin bazıları aynı veya yakın anlamlıdır.</a:t>
            </a:r>
          </a:p>
          <a:p>
            <a:pPr marL="0" indent="0">
              <a:buNone/>
            </a:pPr>
            <a:r>
              <a:rPr lang="tr-TR" sz="2400" i="1" dirty="0">
                <a:latin typeface="Times New Roman" panose="02020603050405020304" pitchFamily="18" charset="0"/>
                <a:cs typeface="Times New Roman" panose="02020603050405020304" pitchFamily="18" charset="0"/>
              </a:rPr>
              <a:t>Mum dibine ışık vermez.  ↔ Terzi kendi söküğünü dikemez.</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Körle yatan şaşı kalkar. ↔ Üzüm üzüme baka baka kararır. ↔ İsin yanına varan is, misin yanına varan mis kokar.</a:t>
            </a:r>
          </a:p>
          <a:p>
            <a:pPr marL="0" indent="0">
              <a:buNone/>
            </a:pPr>
            <a:r>
              <a:rPr lang="tr-TR" sz="2400" dirty="0">
                <a:latin typeface="Times New Roman" panose="02020603050405020304" pitchFamily="18" charset="0"/>
                <a:cs typeface="Times New Roman" panose="02020603050405020304" pitchFamily="18" charset="0"/>
              </a:rPr>
              <a:t>5. Bazı atasözlerinin verdikleri mesajlar birbirine zıttır. </a:t>
            </a:r>
          </a:p>
          <a:p>
            <a:pPr marL="0" indent="0">
              <a:buNone/>
            </a:pPr>
            <a:r>
              <a:rPr lang="tr-TR" sz="2400" i="1" dirty="0">
                <a:latin typeface="Times New Roman" panose="02020603050405020304" pitchFamily="18" charset="0"/>
                <a:cs typeface="Times New Roman" panose="02020603050405020304" pitchFamily="18" charset="0"/>
              </a:rPr>
              <a:t>Fazla mal göz çıkarmaz.  → Azıcık aşım, kaygısız başım.</a:t>
            </a:r>
            <a:br>
              <a:rPr lang="tr-TR" sz="2400" i="1" dirty="0">
                <a:latin typeface="Times New Roman" panose="02020603050405020304" pitchFamily="18" charset="0"/>
                <a:cs typeface="Times New Roman" panose="02020603050405020304" pitchFamily="18" charset="0"/>
              </a:rPr>
            </a:br>
            <a:r>
              <a:rPr lang="tr-TR" sz="2400" i="1" dirty="0">
                <a:latin typeface="Times New Roman" panose="02020603050405020304" pitchFamily="18" charset="0"/>
                <a:cs typeface="Times New Roman" panose="02020603050405020304" pitchFamily="18" charset="0"/>
              </a:rPr>
              <a:t>İyilik eden iyilik bulur. → İyilikten maraz doğar.</a:t>
            </a:r>
            <a:endParaRPr lang="tr-TR" sz="2400" i="1"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936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3999" y="927100"/>
            <a:ext cx="9514703" cy="5177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Atasözleri ile Deyimler Arasındaki Farklar</a:t>
            </a:r>
          </a:p>
          <a:p>
            <a:pPr marL="0" indent="0">
              <a:buNone/>
            </a:pPr>
            <a:r>
              <a:rPr lang="tr-TR" sz="2400" b="1" dirty="0">
                <a:latin typeface="Times New Roman" panose="02020603050405020304" pitchFamily="18" charset="0"/>
                <a:cs typeface="Times New Roman" panose="02020603050405020304" pitchFamily="18" charset="0"/>
              </a:rPr>
              <a:t>1. </a:t>
            </a:r>
            <a:r>
              <a:rPr lang="tr-TR" sz="2400" dirty="0">
                <a:latin typeface="Times New Roman" panose="02020603050405020304" pitchFamily="18" charset="0"/>
                <a:cs typeface="Times New Roman" panose="02020603050405020304" pitchFamily="18" charset="0"/>
              </a:rPr>
              <a:t>Atasözleri cümle şeklindeyken, deyimler çoğunlukla söz grubu şeklindedir.</a:t>
            </a:r>
          </a:p>
          <a:p>
            <a:pPr marL="457200" lvl="1" indent="0">
              <a:buNone/>
            </a:pPr>
            <a:r>
              <a:rPr lang="tr-TR" sz="2000" i="1" dirty="0">
                <a:latin typeface="Times New Roman" panose="02020603050405020304" pitchFamily="18" charset="0"/>
                <a:cs typeface="Times New Roman" panose="02020603050405020304" pitchFamily="18" charset="0"/>
              </a:rPr>
              <a:t>İşleyen demir ışıldar. (atasözü)		İki yakası bir araya gelmemek (deyim)</a:t>
            </a:r>
          </a:p>
          <a:p>
            <a:pPr marL="0" indent="0">
              <a:buNone/>
            </a:pPr>
            <a:r>
              <a:rPr lang="tr-TR" sz="2400" b="1" dirty="0">
                <a:latin typeface="Times New Roman" panose="02020603050405020304" pitchFamily="18" charset="0"/>
                <a:cs typeface="Times New Roman" panose="02020603050405020304" pitchFamily="18" charset="0"/>
              </a:rPr>
              <a:t>2. </a:t>
            </a:r>
            <a:r>
              <a:rPr lang="tr-TR" sz="2400" dirty="0">
                <a:latin typeface="Times New Roman" panose="02020603050405020304" pitchFamily="18" charset="0"/>
                <a:cs typeface="Times New Roman" panose="02020603050405020304" pitchFamily="18" charset="0"/>
              </a:rPr>
              <a:t>Atasözleri tüm zamanlar için ve herkes için geçerlidir. Deyimler ise anlık durumlar için ve sözü söyleyen kişi ya da kişiler için geçerlidir.</a:t>
            </a:r>
          </a:p>
          <a:p>
            <a:pPr marL="0" indent="0">
              <a:buNone/>
            </a:pPr>
            <a:r>
              <a:rPr lang="tr-TR" sz="2400" b="1" dirty="0">
                <a:latin typeface="Times New Roman" panose="02020603050405020304" pitchFamily="18" charset="0"/>
                <a:cs typeface="Times New Roman" panose="02020603050405020304" pitchFamily="18" charset="0"/>
              </a:rPr>
              <a:t>Öfkeyle kalkan zararla oturur</a:t>
            </a:r>
            <a:r>
              <a:rPr lang="tr-TR" sz="2400" dirty="0">
                <a:latin typeface="Times New Roman" panose="02020603050405020304" pitchFamily="18" charset="0"/>
                <a:cs typeface="Times New Roman" panose="02020603050405020304" pitchFamily="18" charset="0"/>
              </a:rPr>
              <a:t>” sözü her zaman ve herkes için geçerli olduğu için atasözüdür. “</a:t>
            </a:r>
            <a:r>
              <a:rPr lang="tr-TR" sz="2400" b="1" dirty="0">
                <a:latin typeface="Times New Roman" panose="02020603050405020304" pitchFamily="18" charset="0"/>
                <a:cs typeface="Times New Roman" panose="02020603050405020304" pitchFamily="18" charset="0"/>
              </a:rPr>
              <a:t>Kulak kabartmak</a:t>
            </a:r>
            <a:r>
              <a:rPr lang="tr-TR" sz="2400" dirty="0">
                <a:latin typeface="Times New Roman" panose="02020603050405020304" pitchFamily="18" charset="0"/>
                <a:cs typeface="Times New Roman" panose="02020603050405020304" pitchFamily="18" charset="0"/>
              </a:rPr>
              <a:t>” sözü ise anlık bir durumu bildirdiği için deyimdir.</a:t>
            </a:r>
          </a:p>
          <a:p>
            <a:pPr marL="0" indent="0">
              <a:buNone/>
            </a:pPr>
            <a:r>
              <a:rPr lang="tr-TR" sz="2400" b="1" dirty="0">
                <a:latin typeface="Times New Roman" panose="02020603050405020304" pitchFamily="18" charset="0"/>
                <a:cs typeface="Times New Roman" panose="02020603050405020304" pitchFamily="18" charset="0"/>
              </a:rPr>
              <a:t>3. </a:t>
            </a:r>
            <a:r>
              <a:rPr lang="tr-TR" sz="2400" dirty="0">
                <a:latin typeface="Times New Roman" panose="02020603050405020304" pitchFamily="18" charset="0"/>
                <a:cs typeface="Times New Roman" panose="02020603050405020304" pitchFamily="18" charset="0"/>
              </a:rPr>
              <a:t>Atasözleri topluma öğüt verirken, deyimler sadece içinde bulunulan durumları bildirir. Yani deyimlerin ders verme özelliği yoktur.</a:t>
            </a:r>
          </a:p>
          <a:p>
            <a:pPr marL="0" indent="0">
              <a:buNone/>
            </a:pPr>
            <a:r>
              <a:rPr lang="tr-TR" sz="2400" b="1" dirty="0">
                <a:latin typeface="Times New Roman" panose="02020603050405020304" pitchFamily="18" charset="0"/>
                <a:cs typeface="Times New Roman" panose="02020603050405020304" pitchFamily="18" charset="0"/>
              </a:rPr>
              <a:t>Çobansız koyunu kurt kapar.</a:t>
            </a:r>
            <a:r>
              <a:rPr lang="tr-TR" sz="2400" dirty="0">
                <a:latin typeface="Times New Roman" panose="02020603050405020304" pitchFamily="18" charset="0"/>
                <a:cs typeface="Times New Roman" panose="02020603050405020304" pitchFamily="18" charset="0"/>
              </a:rPr>
              <a:t>” sözü ders verdiği için atasözüdür.</a:t>
            </a:r>
            <a:br>
              <a:rPr lang="tr-TR" sz="2400" dirty="0">
                <a:latin typeface="Times New Roman" panose="02020603050405020304" pitchFamily="18" charset="0"/>
                <a:cs typeface="Times New Roman" panose="02020603050405020304" pitchFamily="18" charset="0"/>
              </a:rPr>
            </a:br>
            <a:r>
              <a:rPr lang="tr-TR" sz="2400" b="1" dirty="0">
                <a:latin typeface="Times New Roman" panose="02020603050405020304" pitchFamily="18" charset="0"/>
                <a:cs typeface="Times New Roman" panose="02020603050405020304" pitchFamily="18" charset="0"/>
              </a:rPr>
              <a:t>Burnu havada olmak</a:t>
            </a:r>
            <a:r>
              <a:rPr lang="tr-TR" sz="2400" dirty="0">
                <a:latin typeface="Times New Roman" panose="02020603050405020304" pitchFamily="18" charset="0"/>
                <a:cs typeface="Times New Roman" panose="02020603050405020304" pitchFamily="18" charset="0"/>
              </a:rPr>
              <a:t>” sözü ise öğüt verme amacı taşımadığı için deyimdir.</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81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3. Özdeyişler (Vecizeler)</a:t>
            </a:r>
          </a:p>
          <a:p>
            <a:pPr marL="0" indent="0">
              <a:buNone/>
            </a:pPr>
            <a:r>
              <a:rPr lang="tr-TR" sz="2400" dirty="0">
                <a:latin typeface="Times New Roman" panose="02020603050405020304" pitchFamily="18" charset="0"/>
                <a:cs typeface="Times New Roman" panose="02020603050405020304" pitchFamily="18" charset="0"/>
              </a:rPr>
              <a:t>Bir düşünceyi kısa ve özlü bir şekilde anlatan, bir veya birkaç cümleden oluşan ve sahibi belli olan sözlere </a:t>
            </a:r>
            <a:r>
              <a:rPr lang="tr-TR" sz="2400" b="1" dirty="0">
                <a:latin typeface="Times New Roman" panose="02020603050405020304" pitchFamily="18" charset="0"/>
                <a:cs typeface="Times New Roman" panose="02020603050405020304" pitchFamily="18" charset="0"/>
              </a:rPr>
              <a:t>özdeyiş (vecize)</a:t>
            </a:r>
            <a:r>
              <a:rPr lang="tr-TR" sz="2400" dirty="0">
                <a:latin typeface="Times New Roman" panose="02020603050405020304" pitchFamily="18" charset="0"/>
                <a:cs typeface="Times New Roman" panose="02020603050405020304" pitchFamily="18" charset="0"/>
              </a:rPr>
              <a:t> denir.</a:t>
            </a:r>
          </a:p>
          <a:p>
            <a:r>
              <a:rPr lang="tr-TR" sz="2400" i="1" dirty="0">
                <a:latin typeface="Times New Roman" panose="02020603050405020304" pitchFamily="18" charset="0"/>
                <a:cs typeface="Times New Roman" panose="02020603050405020304" pitchFamily="18" charset="0"/>
              </a:rPr>
              <a:t>Yaşlanmak bir dağa tırmanmak gibidir. Çıktıkça yorgunluğunuz artar, nefesiniz daralır ama görüş açınız genişler. (I. </a:t>
            </a:r>
            <a:r>
              <a:rPr lang="tr-TR" sz="2400" i="1" dirty="0" err="1">
                <a:latin typeface="Times New Roman" panose="02020603050405020304" pitchFamily="18" charset="0"/>
                <a:cs typeface="Times New Roman" panose="02020603050405020304" pitchFamily="18" charset="0"/>
              </a:rPr>
              <a:t>Bergman</a:t>
            </a:r>
            <a:r>
              <a:rPr lang="tr-TR" sz="2400" i="1" dirty="0">
                <a:latin typeface="Times New Roman" panose="02020603050405020304" pitchFamily="18" charset="0"/>
                <a:cs typeface="Times New Roman" panose="02020603050405020304" pitchFamily="18" charset="0"/>
              </a:rPr>
              <a:t>)</a:t>
            </a:r>
            <a:endParaRPr lang="tr-TR" sz="2400" i="1" dirty="0">
              <a:solidFill>
                <a:srgbClr val="C00000"/>
              </a:solidFill>
              <a:latin typeface="Times New Roman" panose="02020603050405020304" pitchFamily="18" charset="0"/>
              <a:cs typeface="Times New Roman" panose="02020603050405020304" pitchFamily="18" charset="0"/>
            </a:endParaRPr>
          </a:p>
          <a:p>
            <a:r>
              <a:rPr lang="tr-TR" sz="2400" i="1" dirty="0">
                <a:latin typeface="Times New Roman" panose="02020603050405020304" pitchFamily="18" charset="0"/>
                <a:cs typeface="Times New Roman" panose="02020603050405020304" pitchFamily="18" charset="0"/>
              </a:rPr>
              <a:t>İnsan bağırırken düşünemez. Düşünemeyenler ise hep kavga içindedir. (Necip Fazıl Kısakürek)</a:t>
            </a:r>
          </a:p>
          <a:p>
            <a:pPr marL="0" indent="0">
              <a:buNone/>
            </a:pPr>
            <a:endParaRPr lang="tr-TR" sz="2400" i="1" dirty="0">
              <a:solidFill>
                <a:srgbClr val="C00000"/>
              </a:solidFill>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026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4. Yansıma Sözcükler</a:t>
            </a:r>
          </a:p>
          <a:p>
            <a:pPr marL="0" indent="0">
              <a:buNone/>
            </a:pPr>
            <a:r>
              <a:rPr lang="tr-TR" sz="2400" dirty="0">
                <a:latin typeface="Times New Roman" panose="02020603050405020304" pitchFamily="18" charset="0"/>
                <a:cs typeface="Times New Roman" panose="02020603050405020304" pitchFamily="18" charset="0"/>
              </a:rPr>
              <a:t>Doğadaki cansız varlıkların, hayvanların, makinelerin çıkardığı seslerin taklit edilmesiyle oluşan sözcüklere </a:t>
            </a:r>
            <a:r>
              <a:rPr lang="tr-TR" sz="2400" b="1" dirty="0">
                <a:latin typeface="Times New Roman" panose="02020603050405020304" pitchFamily="18" charset="0"/>
                <a:cs typeface="Times New Roman" panose="02020603050405020304" pitchFamily="18" charset="0"/>
              </a:rPr>
              <a:t>yansıma</a:t>
            </a:r>
            <a:r>
              <a:rPr lang="tr-TR" sz="2400" dirty="0">
                <a:latin typeface="Times New Roman" panose="02020603050405020304" pitchFamily="18" charset="0"/>
                <a:cs typeface="Times New Roman" panose="02020603050405020304" pitchFamily="18" charset="0"/>
              </a:rPr>
              <a:t> denir.</a:t>
            </a:r>
          </a:p>
          <a:p>
            <a:pPr marL="0" indent="0">
              <a:buNone/>
            </a:pPr>
            <a:r>
              <a:rPr lang="tr-TR" sz="2400" b="1" dirty="0">
                <a:latin typeface="Times New Roman" panose="02020603050405020304" pitchFamily="18" charset="0"/>
                <a:cs typeface="Times New Roman" panose="02020603050405020304" pitchFamily="18" charset="0"/>
              </a:rPr>
              <a:t>İnsanlara Özgü Yansıma Sözcükler</a:t>
            </a: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hapşu, hapşırık, hapşırmak, </a:t>
            </a:r>
            <a:r>
              <a:rPr lang="tr-TR" sz="2400" dirty="0" err="1">
                <a:latin typeface="Times New Roman" panose="02020603050405020304" pitchFamily="18" charset="0"/>
                <a:cs typeface="Times New Roman" panose="02020603050405020304" pitchFamily="18" charset="0"/>
              </a:rPr>
              <a:t>horr</a:t>
            </a:r>
            <a:r>
              <a:rPr lang="tr-TR" sz="2400" dirty="0">
                <a:latin typeface="Times New Roman" panose="02020603050405020304" pitchFamily="18" charset="0"/>
                <a:cs typeface="Times New Roman" panose="02020603050405020304" pitchFamily="18" charset="0"/>
              </a:rPr>
              <a:t>, horultu, horlamak</a:t>
            </a:r>
          </a:p>
          <a:p>
            <a:pPr marL="0" indent="0">
              <a:buNone/>
            </a:pPr>
            <a:r>
              <a:rPr lang="tr-TR" sz="2400" b="1" dirty="0">
                <a:latin typeface="Times New Roman" panose="02020603050405020304" pitchFamily="18" charset="0"/>
                <a:cs typeface="Times New Roman" panose="02020603050405020304" pitchFamily="18" charset="0"/>
              </a:rPr>
              <a:t>Cansız Varlıklara Ait Yansıma Sözcükler</a:t>
            </a: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şırıl, şırıltı, şırıldamak, hışır, hışırtı, hışırdamak, gıcır, gıcırtı, gıcırdamak, çatır, çatırtı, çatırdamak</a:t>
            </a:r>
          </a:p>
          <a:p>
            <a:pPr marL="0" indent="0">
              <a:buNone/>
            </a:pPr>
            <a:r>
              <a:rPr lang="tr-TR" sz="2400" b="1" dirty="0">
                <a:latin typeface="Times New Roman" panose="02020603050405020304" pitchFamily="18" charset="0"/>
                <a:cs typeface="Times New Roman" panose="02020603050405020304" pitchFamily="18" charset="0"/>
              </a:rPr>
              <a:t>Makine ve Araçlara Ait Yansıma Sözcükler</a:t>
            </a: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pat, patlamak, vın, vınlamak, </a:t>
            </a:r>
            <a:r>
              <a:rPr lang="tr-TR" sz="2400" dirty="0" err="1">
                <a:latin typeface="Times New Roman" panose="02020603050405020304" pitchFamily="18" charset="0"/>
                <a:cs typeface="Times New Roman" panose="02020603050405020304" pitchFamily="18" charset="0"/>
              </a:rPr>
              <a:t>zırr</a:t>
            </a:r>
            <a:r>
              <a:rPr lang="tr-TR" sz="2400" dirty="0">
                <a:latin typeface="Times New Roman" panose="02020603050405020304" pitchFamily="18" charset="0"/>
                <a:cs typeface="Times New Roman" panose="02020603050405020304" pitchFamily="18" charset="0"/>
              </a:rPr>
              <a:t>, zırıltı</a:t>
            </a:r>
          </a:p>
        </p:txBody>
      </p:sp>
    </p:spTree>
    <p:extLst>
      <p:ext uri="{BB962C8B-B14F-4D97-AF65-F5344CB8AC3E}">
        <p14:creationId xmlns:p14="http://schemas.microsoft.com/office/powerpoint/2010/main" val="169656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lgn="just">
              <a:buNone/>
            </a:pPr>
            <a:r>
              <a:rPr lang="tr-TR" b="1" dirty="0"/>
              <a:t>Anlam Bilgisi (Semantik): </a:t>
            </a:r>
            <a:r>
              <a:rPr lang="tr-TR" dirty="0"/>
              <a:t>Dil ile düşünce arasındaki ilişkileri; kelimeleri/cümleleri anlam yönüyle inceleyen dil bilgisi dalıdır. </a:t>
            </a:r>
          </a:p>
          <a:p>
            <a:pPr marL="0" indent="0" algn="just">
              <a:buNone/>
            </a:pPr>
            <a:r>
              <a:rPr lang="tr-TR" dirty="0"/>
              <a:t>Kelimenin cümlede kazandığı anlamlar, dildeki anlam olayları, anlam bilgisinin inceleme alanı içindedir.</a:t>
            </a:r>
          </a:p>
        </p:txBody>
      </p:sp>
    </p:spTree>
    <p:extLst>
      <p:ext uri="{BB962C8B-B14F-4D97-AF65-F5344CB8AC3E}">
        <p14:creationId xmlns:p14="http://schemas.microsoft.com/office/powerpoint/2010/main" val="365516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092A3B5-3258-4075-AFEC-27F232B6E52C}"/>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solidFill>
                  <a:srgbClr val="C00000"/>
                </a:solidFill>
                <a:latin typeface="Times New Roman" panose="02020603050405020304" pitchFamily="18" charset="0"/>
                <a:cs typeface="Times New Roman" panose="02020603050405020304" pitchFamily="18" charset="0"/>
              </a:rPr>
              <a:t>UYARI: </a:t>
            </a:r>
            <a:r>
              <a:rPr lang="tr-TR" sz="2400" dirty="0">
                <a:latin typeface="Times New Roman" panose="02020603050405020304" pitchFamily="18" charset="0"/>
                <a:cs typeface="Times New Roman" panose="02020603050405020304" pitchFamily="18" charset="0"/>
              </a:rPr>
              <a:t>Yansıma sözcükler ad, sıfat, zarf ve fiil gibi çeşitli türlerde kullanılabilir. Ayrıca cümlenin herhangi bir öğesinde de yer alabilir.</a:t>
            </a:r>
          </a:p>
          <a:p>
            <a:pPr marL="457200" lvl="1" indent="0">
              <a:buNone/>
            </a:pPr>
            <a:endParaRPr lang="tr-TR" sz="2000" dirty="0">
              <a:latin typeface="Times New Roman" panose="02020603050405020304" pitchFamily="18" charset="0"/>
              <a:cs typeface="Times New Roman" panose="02020603050405020304" pitchFamily="18" charset="0"/>
            </a:endParaRPr>
          </a:p>
          <a:p>
            <a:pPr marL="457200" lvl="1" indent="0">
              <a:buNone/>
            </a:pPr>
            <a:r>
              <a:rPr lang="tr-TR" sz="2000" b="1" dirty="0">
                <a:latin typeface="Times New Roman" panose="02020603050405020304" pitchFamily="18" charset="0"/>
                <a:cs typeface="Times New Roman" panose="02020603050405020304" pitchFamily="18" charset="0"/>
              </a:rPr>
              <a:t>Yansıma ad</a:t>
            </a:r>
            <a:r>
              <a:rPr lang="tr-TR" sz="2000" dirty="0">
                <a:latin typeface="Times New Roman" panose="02020603050405020304" pitchFamily="18" charset="0"/>
                <a:cs typeface="Times New Roman" panose="02020603050405020304" pitchFamily="18" charset="0"/>
              </a:rPr>
              <a:t>:  	</a:t>
            </a:r>
            <a:r>
              <a:rPr lang="tr-TR" sz="2000" i="1" dirty="0">
                <a:latin typeface="Times New Roman" panose="02020603050405020304" pitchFamily="18" charset="0"/>
                <a:cs typeface="Times New Roman" panose="02020603050405020304" pitchFamily="18" charset="0"/>
              </a:rPr>
              <a:t>Birden onu bir </a:t>
            </a:r>
            <a:r>
              <a:rPr lang="tr-TR" sz="2000" b="1" i="1" dirty="0">
                <a:latin typeface="Times New Roman" panose="02020603050405020304" pitchFamily="18" charset="0"/>
                <a:cs typeface="Times New Roman" panose="02020603050405020304" pitchFamily="18" charset="0"/>
              </a:rPr>
              <a:t>hıçkırık</a:t>
            </a:r>
            <a:r>
              <a:rPr lang="tr-TR" sz="2000" i="1" dirty="0">
                <a:latin typeface="Times New Roman" panose="02020603050405020304" pitchFamily="18" charset="0"/>
                <a:cs typeface="Times New Roman" panose="02020603050405020304" pitchFamily="18" charset="0"/>
              </a:rPr>
              <a:t> tuttu.</a:t>
            </a:r>
            <a:endParaRPr lang="tr-TR" sz="2000" b="1" i="1" dirty="0">
              <a:latin typeface="Times New Roman" panose="02020603050405020304" pitchFamily="18" charset="0"/>
              <a:cs typeface="Times New Roman" panose="02020603050405020304" pitchFamily="18" charset="0"/>
            </a:endParaRPr>
          </a:p>
          <a:p>
            <a:pPr marL="457200" lvl="1" indent="0">
              <a:buNone/>
            </a:pPr>
            <a:r>
              <a:rPr lang="tr-TR" sz="2000" b="1" dirty="0">
                <a:latin typeface="Times New Roman" panose="02020603050405020304" pitchFamily="18" charset="0"/>
                <a:cs typeface="Times New Roman" panose="02020603050405020304" pitchFamily="18" charset="0"/>
              </a:rPr>
              <a:t>Yansıma sıfat:</a:t>
            </a:r>
            <a:r>
              <a:rPr lang="tr-TR" sz="2000" dirty="0">
                <a:latin typeface="Times New Roman" panose="02020603050405020304" pitchFamily="18" charset="0"/>
                <a:cs typeface="Times New Roman" panose="02020603050405020304" pitchFamily="18" charset="0"/>
              </a:rPr>
              <a:t> 	</a:t>
            </a:r>
            <a:r>
              <a:rPr lang="tr-TR" sz="2000" b="1" i="1" dirty="0">
                <a:latin typeface="Times New Roman" panose="02020603050405020304" pitchFamily="18" charset="0"/>
                <a:cs typeface="Times New Roman" panose="02020603050405020304" pitchFamily="18" charset="0"/>
              </a:rPr>
              <a:t>Kıtır</a:t>
            </a:r>
            <a:r>
              <a:rPr lang="tr-TR" sz="2000" i="1" dirty="0">
                <a:latin typeface="Times New Roman" panose="02020603050405020304" pitchFamily="18" charset="0"/>
                <a:cs typeface="Times New Roman" panose="02020603050405020304" pitchFamily="18" charset="0"/>
              </a:rPr>
              <a:t> krakerleri yemeye bayılırım.</a:t>
            </a:r>
          </a:p>
          <a:p>
            <a:pPr marL="457200" lvl="1" indent="0">
              <a:buNone/>
            </a:pPr>
            <a:r>
              <a:rPr lang="tr-TR" sz="2000" b="1" dirty="0">
                <a:latin typeface="Times New Roman" panose="02020603050405020304" pitchFamily="18" charset="0"/>
                <a:cs typeface="Times New Roman" panose="02020603050405020304" pitchFamily="18" charset="0"/>
              </a:rPr>
              <a:t>Yansıma eylem:</a:t>
            </a:r>
            <a:r>
              <a:rPr lang="tr-TR" sz="2000" dirty="0">
                <a:latin typeface="Times New Roman" panose="02020603050405020304" pitchFamily="18" charset="0"/>
                <a:cs typeface="Times New Roman" panose="02020603050405020304" pitchFamily="18" charset="0"/>
              </a:rPr>
              <a:t> 	</a:t>
            </a:r>
            <a:r>
              <a:rPr lang="tr-TR" sz="2000" i="1" dirty="0">
                <a:latin typeface="Times New Roman" panose="02020603050405020304" pitchFamily="18" charset="0"/>
                <a:cs typeface="Times New Roman" panose="02020603050405020304" pitchFamily="18" charset="0"/>
              </a:rPr>
              <a:t>Kapının menteşeleri </a:t>
            </a:r>
            <a:r>
              <a:rPr lang="tr-TR" sz="2000" b="1" i="1" dirty="0">
                <a:latin typeface="Times New Roman" panose="02020603050405020304" pitchFamily="18" charset="0"/>
                <a:cs typeface="Times New Roman" panose="02020603050405020304" pitchFamily="18" charset="0"/>
              </a:rPr>
              <a:t>gıcırdıyor</a:t>
            </a:r>
            <a:r>
              <a:rPr lang="tr-TR" sz="2000" i="1" dirty="0">
                <a:latin typeface="Times New Roman" panose="02020603050405020304" pitchFamily="18" charset="0"/>
                <a:cs typeface="Times New Roman" panose="02020603050405020304" pitchFamily="18" charset="0"/>
              </a:rPr>
              <a:t>.</a:t>
            </a:r>
          </a:p>
          <a:p>
            <a:pPr marL="457200" lvl="1" indent="0">
              <a:buNone/>
            </a:pPr>
            <a:r>
              <a:rPr lang="tr-TR" sz="2000" b="1" dirty="0">
                <a:latin typeface="Times New Roman" panose="02020603050405020304" pitchFamily="18" charset="0"/>
                <a:cs typeface="Times New Roman" panose="02020603050405020304" pitchFamily="18" charset="0"/>
              </a:rPr>
              <a:t>Yansıma zarf:</a:t>
            </a:r>
            <a:r>
              <a:rPr lang="tr-TR" sz="2000" dirty="0">
                <a:latin typeface="Times New Roman" panose="02020603050405020304" pitchFamily="18" charset="0"/>
                <a:cs typeface="Times New Roman" panose="02020603050405020304" pitchFamily="18" charset="0"/>
              </a:rPr>
              <a:t> 	</a:t>
            </a:r>
            <a:r>
              <a:rPr lang="tr-TR" sz="2000" i="1" dirty="0">
                <a:latin typeface="Times New Roman" panose="02020603050405020304" pitchFamily="18" charset="0"/>
                <a:cs typeface="Times New Roman" panose="02020603050405020304" pitchFamily="18" charset="0"/>
              </a:rPr>
              <a:t>Dere </a:t>
            </a:r>
            <a:r>
              <a:rPr lang="tr-TR" sz="2000" b="1" i="1" dirty="0">
                <a:latin typeface="Times New Roman" panose="02020603050405020304" pitchFamily="18" charset="0"/>
                <a:cs typeface="Times New Roman" panose="02020603050405020304" pitchFamily="18" charset="0"/>
              </a:rPr>
              <a:t>şırıl şırıl</a:t>
            </a:r>
            <a:r>
              <a:rPr lang="tr-TR" sz="2000" i="1" dirty="0">
                <a:latin typeface="Times New Roman" panose="02020603050405020304" pitchFamily="18" charset="0"/>
                <a:cs typeface="Times New Roman" panose="02020603050405020304" pitchFamily="18" charset="0"/>
              </a:rPr>
              <a:t> akıyor.</a:t>
            </a:r>
          </a:p>
          <a:p>
            <a:pPr marL="0" indent="0">
              <a:buNone/>
            </a:pPr>
            <a:endParaRPr lang="tr-TR" sz="2400" i="1" dirty="0">
              <a:solidFill>
                <a:srgbClr val="252525"/>
              </a:solidFill>
              <a:latin typeface="Times New Roman" panose="02020603050405020304" pitchFamily="18" charset="0"/>
              <a:cs typeface="Times New Roman" panose="02020603050405020304" pitchFamily="18" charset="0"/>
            </a:endParaRPr>
          </a:p>
          <a:p>
            <a:pPr marL="0" indent="0">
              <a:buNone/>
            </a:pPr>
            <a:r>
              <a:rPr lang="tr-TR" sz="2400" b="1" dirty="0">
                <a:solidFill>
                  <a:srgbClr val="C00000"/>
                </a:solidFill>
                <a:latin typeface="Times New Roman" panose="02020603050405020304" pitchFamily="18" charset="0"/>
                <a:cs typeface="Times New Roman" panose="02020603050405020304" pitchFamily="18" charset="0"/>
              </a:rPr>
              <a:t>5. İkilemeler</a:t>
            </a:r>
          </a:p>
          <a:p>
            <a:pPr marL="0" indent="0">
              <a:buNone/>
            </a:pPr>
            <a:r>
              <a:rPr lang="tr-TR" sz="2400" dirty="0">
                <a:latin typeface="Times New Roman" panose="02020603050405020304" pitchFamily="18" charset="0"/>
                <a:cs typeface="Times New Roman" panose="02020603050405020304" pitchFamily="18" charset="0"/>
              </a:rPr>
              <a:t>Anlamı güçlendirmek amacıyla aynı kelimenin, yakın anlamlı kelimelerin veya zıt anlamlı kelimelerin tekrarıyla oluşan sözcük grubuna </a:t>
            </a:r>
            <a:r>
              <a:rPr lang="tr-TR" sz="2400" b="1" dirty="0">
                <a:latin typeface="Times New Roman" panose="02020603050405020304" pitchFamily="18" charset="0"/>
                <a:cs typeface="Times New Roman" panose="02020603050405020304" pitchFamily="18" charset="0"/>
              </a:rPr>
              <a:t>ikileme</a:t>
            </a:r>
            <a:r>
              <a:rPr lang="tr-TR" sz="2400" dirty="0">
                <a:latin typeface="Times New Roman" panose="02020603050405020304" pitchFamily="18" charset="0"/>
                <a:cs typeface="Times New Roman" panose="02020603050405020304" pitchFamily="18" charset="0"/>
              </a:rPr>
              <a:t> denir.</a:t>
            </a: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367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dirty="0">
                <a:latin typeface="Times New Roman" panose="02020603050405020304" pitchFamily="18" charset="0"/>
                <a:cs typeface="Times New Roman" panose="02020603050405020304" pitchFamily="18" charset="0"/>
              </a:rPr>
              <a:t>İkilemeler şu şekillerde oluşturulur:</a:t>
            </a:r>
          </a:p>
          <a:p>
            <a:r>
              <a:rPr lang="tr-TR" sz="2400" b="1" dirty="0">
                <a:latin typeface="Times New Roman" panose="02020603050405020304" pitchFamily="18" charset="0"/>
                <a:cs typeface="Times New Roman" panose="02020603050405020304" pitchFamily="18" charset="0"/>
              </a:rPr>
              <a:t>Aynı Sözcüğün Tekrarlanmasıyla Oluşan İkilemeler:</a:t>
            </a:r>
            <a:r>
              <a:rPr lang="tr-TR" sz="2400" dirty="0">
                <a:latin typeface="Times New Roman" panose="02020603050405020304" pitchFamily="18" charset="0"/>
                <a:cs typeface="Times New Roman" panose="02020603050405020304" pitchFamily="18" charset="0"/>
              </a:rPr>
              <a:t> koşa koşa, ağır ağır, iri iri…</a:t>
            </a:r>
          </a:p>
          <a:p>
            <a:r>
              <a:rPr lang="tr-TR" sz="2400" b="1" dirty="0">
                <a:latin typeface="Times New Roman" panose="02020603050405020304" pitchFamily="18" charset="0"/>
                <a:cs typeface="Times New Roman" panose="02020603050405020304" pitchFamily="18" charset="0"/>
              </a:rPr>
              <a:t>Eş Anlamlı Sözcüklerden Oluşan İkilemeler: </a:t>
            </a:r>
            <a:r>
              <a:rPr lang="tr-TR" sz="2400" dirty="0">
                <a:latin typeface="Times New Roman" panose="02020603050405020304" pitchFamily="18" charset="0"/>
                <a:cs typeface="Times New Roman" panose="02020603050405020304" pitchFamily="18" charset="0"/>
              </a:rPr>
              <a:t>akıllı uslu, ses seda, güçlü kuvvetli, kılık kıyafet…</a:t>
            </a:r>
          </a:p>
          <a:p>
            <a:r>
              <a:rPr lang="tr-TR" sz="2400" b="1" dirty="0">
                <a:latin typeface="Times New Roman" panose="02020603050405020304" pitchFamily="18" charset="0"/>
                <a:cs typeface="Times New Roman" panose="02020603050405020304" pitchFamily="18" charset="0"/>
              </a:rPr>
              <a:t>Zıt Anlamlı Sözcüklerden Oluşan İkilemeler:</a:t>
            </a:r>
            <a:r>
              <a:rPr lang="tr-TR" sz="2400" dirty="0">
                <a:latin typeface="Times New Roman" panose="02020603050405020304" pitchFamily="18" charset="0"/>
                <a:cs typeface="Times New Roman" panose="02020603050405020304" pitchFamily="18" charset="0"/>
              </a:rPr>
              <a:t> ileri geri, az çok, er geç, bata çıka, büyük küçük…</a:t>
            </a:r>
          </a:p>
          <a:p>
            <a:r>
              <a:rPr lang="tr-TR" sz="2400" b="1" dirty="0">
                <a:latin typeface="Times New Roman" panose="02020603050405020304" pitchFamily="18" charset="0"/>
                <a:cs typeface="Times New Roman" panose="02020603050405020304" pitchFamily="18" charset="0"/>
              </a:rPr>
              <a:t>Biri Anlamlı, Diğeri Anlamsız Sözcükten Oluşan İkilemeler:</a:t>
            </a:r>
            <a:r>
              <a:rPr lang="tr-TR" sz="2400" dirty="0">
                <a:latin typeface="Times New Roman" panose="02020603050405020304" pitchFamily="18" charset="0"/>
                <a:cs typeface="Times New Roman" panose="02020603050405020304" pitchFamily="18" charset="0"/>
              </a:rPr>
              <a:t> eski püskü, eğri büğrü, yarım yamalak, çer çöp…</a:t>
            </a:r>
          </a:p>
          <a:p>
            <a:r>
              <a:rPr lang="tr-TR" sz="2400" b="1" dirty="0">
                <a:latin typeface="Times New Roman" panose="02020603050405020304" pitchFamily="18" charset="0"/>
                <a:cs typeface="Times New Roman" panose="02020603050405020304" pitchFamily="18" charset="0"/>
              </a:rPr>
              <a:t>Her İkisi de Anlamsız Sözcükten Oluşan İkilemeler:</a:t>
            </a:r>
            <a:r>
              <a:rPr lang="tr-TR" sz="2400" dirty="0">
                <a:latin typeface="Times New Roman" panose="02020603050405020304" pitchFamily="18" charset="0"/>
                <a:cs typeface="Times New Roman" panose="02020603050405020304" pitchFamily="18" charset="0"/>
              </a:rPr>
              <a:t> ıvır zıvır, eften püften, mırın kırın…</a:t>
            </a:r>
          </a:p>
        </p:txBody>
      </p:sp>
    </p:spTree>
    <p:extLst>
      <p:ext uri="{BB962C8B-B14F-4D97-AF65-F5344CB8AC3E}">
        <p14:creationId xmlns:p14="http://schemas.microsoft.com/office/powerpoint/2010/main" val="559141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16DFD3D3-8CE2-43A2-9F4E-84EB968FAA2A}"/>
              </a:ext>
            </a:extLst>
          </p:cNvPr>
          <p:cNvSpPr txBox="1">
            <a:spLocks/>
          </p:cNvSpPr>
          <p:nvPr/>
        </p:nvSpPr>
        <p:spPr>
          <a:xfrm>
            <a:off x="1524000" y="927100"/>
            <a:ext cx="9144000" cy="5431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b="1" dirty="0">
                <a:latin typeface="Times New Roman" panose="02020603050405020304" pitchFamily="18" charset="0"/>
                <a:cs typeface="Times New Roman" panose="02020603050405020304" pitchFamily="18" charset="0"/>
              </a:rPr>
              <a:t>Yansımaların Tekrarıyla Oluşan İkilemeler:</a:t>
            </a:r>
            <a:r>
              <a:rPr lang="tr-TR" sz="2400" dirty="0">
                <a:latin typeface="Times New Roman" panose="02020603050405020304" pitchFamily="18" charset="0"/>
                <a:cs typeface="Times New Roman" panose="02020603050405020304" pitchFamily="18" charset="0"/>
              </a:rPr>
              <a:t> çat pat, kıs kıs, şırıl şırıl, patır kütür, </a:t>
            </a:r>
            <a:r>
              <a:rPr lang="tr-TR" sz="2400" dirty="0" err="1">
                <a:latin typeface="Times New Roman" panose="02020603050405020304" pitchFamily="18" charset="0"/>
                <a:cs typeface="Times New Roman" panose="02020603050405020304" pitchFamily="18" charset="0"/>
              </a:rPr>
              <a:t>horul</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horul</a:t>
            </a:r>
            <a:endParaRPr lang="tr-TR" sz="2400" dirty="0">
              <a:latin typeface="Times New Roman" panose="02020603050405020304" pitchFamily="18" charset="0"/>
              <a:cs typeface="Times New Roman" panose="02020603050405020304" pitchFamily="18" charset="0"/>
            </a:endParaRPr>
          </a:p>
          <a:p>
            <a:r>
              <a:rPr lang="tr-TR" sz="2400" b="1" dirty="0">
                <a:latin typeface="Times New Roman" panose="02020603050405020304" pitchFamily="18" charset="0"/>
                <a:cs typeface="Times New Roman" panose="02020603050405020304" pitchFamily="18" charset="0"/>
              </a:rPr>
              <a:t>İsim Tamlaması Şeklindeki İkilemeler:</a:t>
            </a:r>
            <a:r>
              <a:rPr lang="tr-TR" sz="2400" dirty="0">
                <a:latin typeface="Times New Roman" panose="02020603050405020304" pitchFamily="18" charset="0"/>
                <a:cs typeface="Times New Roman" panose="02020603050405020304" pitchFamily="18" charset="0"/>
              </a:rPr>
              <a:t> suyunun suyu, güzeller güzeli</a:t>
            </a:r>
          </a:p>
          <a:p>
            <a:r>
              <a:rPr lang="tr-TR" sz="2400" b="1" dirty="0">
                <a:latin typeface="Times New Roman" panose="02020603050405020304" pitchFamily="18" charset="0"/>
                <a:cs typeface="Times New Roman" panose="02020603050405020304" pitchFamily="18" charset="0"/>
              </a:rPr>
              <a:t>Hâl (Durum) Eki Alarak Oluşan İkilemeler:</a:t>
            </a:r>
            <a:r>
              <a:rPr lang="tr-TR" sz="2400" dirty="0">
                <a:latin typeface="Times New Roman" panose="02020603050405020304" pitchFamily="18" charset="0"/>
                <a:cs typeface="Times New Roman" panose="02020603050405020304" pitchFamily="18" charset="0"/>
              </a:rPr>
              <a:t> baş başa, baştan başa, biz bize, dişe diş, günden güne…</a:t>
            </a:r>
          </a:p>
          <a:p>
            <a:r>
              <a:rPr lang="tr-TR" sz="2400" b="1" dirty="0">
                <a:latin typeface="Times New Roman" panose="02020603050405020304" pitchFamily="18" charset="0"/>
                <a:cs typeface="Times New Roman" panose="02020603050405020304" pitchFamily="18" charset="0"/>
              </a:rPr>
              <a:t>M Harfi Eklenerek Oluşturulan İkilemeler:</a:t>
            </a:r>
            <a:r>
              <a:rPr lang="tr-TR" sz="2400" dirty="0">
                <a:latin typeface="Times New Roman" panose="02020603050405020304" pitchFamily="18" charset="0"/>
                <a:cs typeface="Times New Roman" panose="02020603050405020304" pitchFamily="18" charset="0"/>
              </a:rPr>
              <a:t> Ev </a:t>
            </a:r>
            <a:r>
              <a:rPr lang="tr-TR" sz="2400" dirty="0" err="1">
                <a:latin typeface="Times New Roman" panose="02020603050405020304" pitchFamily="18" charset="0"/>
                <a:cs typeface="Times New Roman" panose="02020603050405020304" pitchFamily="18" charset="0"/>
              </a:rPr>
              <a:t>mev</a:t>
            </a:r>
            <a:r>
              <a:rPr lang="tr-TR" sz="2400" dirty="0">
                <a:latin typeface="Times New Roman" panose="02020603050405020304" pitchFamily="18" charset="0"/>
                <a:cs typeface="Times New Roman" panose="02020603050405020304" pitchFamily="18" charset="0"/>
              </a:rPr>
              <a:t>, şaka maka, para </a:t>
            </a:r>
            <a:r>
              <a:rPr lang="tr-TR" sz="2400" dirty="0" err="1">
                <a:latin typeface="Times New Roman" panose="02020603050405020304" pitchFamily="18" charset="0"/>
                <a:cs typeface="Times New Roman" panose="02020603050405020304" pitchFamily="18" charset="0"/>
              </a:rPr>
              <a:t>mara</a:t>
            </a:r>
            <a:r>
              <a:rPr lang="tr-TR" sz="2400" dirty="0">
                <a:latin typeface="Times New Roman" panose="02020603050405020304" pitchFamily="18" charset="0"/>
                <a:cs typeface="Times New Roman" panose="02020603050405020304" pitchFamily="18" charset="0"/>
              </a:rPr>
              <a:t>, kitap </a:t>
            </a:r>
            <a:r>
              <a:rPr lang="tr-TR" sz="2400" dirty="0" err="1">
                <a:latin typeface="Times New Roman" panose="02020603050405020304" pitchFamily="18" charset="0"/>
                <a:cs typeface="Times New Roman" panose="02020603050405020304" pitchFamily="18" charset="0"/>
              </a:rPr>
              <a:t>mitap</a:t>
            </a:r>
            <a:r>
              <a:rPr lang="tr-TR" sz="2400" dirty="0">
                <a:latin typeface="Times New Roman" panose="02020603050405020304" pitchFamily="18" charset="0"/>
                <a:cs typeface="Times New Roman" panose="02020603050405020304" pitchFamily="18" charset="0"/>
              </a:rPr>
              <a:t>, ders </a:t>
            </a:r>
            <a:r>
              <a:rPr lang="tr-TR" sz="2400" dirty="0" err="1">
                <a:latin typeface="Times New Roman" panose="02020603050405020304" pitchFamily="18" charset="0"/>
                <a:cs typeface="Times New Roman" panose="02020603050405020304" pitchFamily="18" charset="0"/>
              </a:rPr>
              <a:t>mers</a:t>
            </a:r>
            <a:r>
              <a:rPr lang="tr-TR" sz="2400" dirty="0">
                <a:latin typeface="Times New Roman" panose="02020603050405020304" pitchFamily="18" charset="0"/>
                <a:cs typeface="Times New Roman" panose="02020603050405020304" pitchFamily="18" charset="0"/>
              </a:rPr>
              <a:t>, iş </a:t>
            </a:r>
            <a:r>
              <a:rPr lang="tr-TR" sz="2400" dirty="0" err="1">
                <a:latin typeface="Times New Roman" panose="02020603050405020304" pitchFamily="18" charset="0"/>
                <a:cs typeface="Times New Roman" panose="02020603050405020304" pitchFamily="18" charset="0"/>
              </a:rPr>
              <a:t>miş</a:t>
            </a:r>
            <a:r>
              <a:rPr lang="tr-TR" sz="2400" dirty="0">
                <a:latin typeface="Times New Roman" panose="02020603050405020304" pitchFamily="18" charset="0"/>
                <a:cs typeface="Times New Roman" panose="02020603050405020304" pitchFamily="18" charset="0"/>
              </a:rPr>
              <a:t>…</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UYARI:</a:t>
            </a:r>
            <a:r>
              <a:rPr lang="tr-TR" sz="2400" dirty="0">
                <a:latin typeface="Times New Roman" panose="02020603050405020304" pitchFamily="18" charset="0"/>
                <a:cs typeface="Times New Roman" panose="02020603050405020304" pitchFamily="18" charset="0"/>
              </a:rPr>
              <a:t> İkilemelerle tekrarlar birbirinden farklıdır. Tekrarlarda araya virgül girer; fakat ikilemelerin arasına hiçbir noktalama işareti girmez.</a:t>
            </a:r>
          </a:p>
          <a:p>
            <a:pPr marL="457200" lvl="1" indent="0">
              <a:buNone/>
            </a:pPr>
            <a:r>
              <a:rPr lang="tr-TR" sz="2000" b="1" dirty="0">
                <a:latin typeface="Times New Roman" panose="02020603050405020304" pitchFamily="18" charset="0"/>
                <a:cs typeface="Times New Roman" panose="02020603050405020304" pitchFamily="18" charset="0"/>
              </a:rPr>
              <a:t>Akşam, akşam</a:t>
            </a:r>
            <a:r>
              <a:rPr lang="tr-TR" sz="2000" dirty="0">
                <a:latin typeface="Times New Roman" panose="02020603050405020304" pitchFamily="18" charset="0"/>
                <a:cs typeface="Times New Roman" panose="02020603050405020304" pitchFamily="18" charset="0"/>
              </a:rPr>
              <a:t>, yine akşam… (Tekrar)</a:t>
            </a:r>
            <a:br>
              <a:rPr lang="tr-TR" sz="2000" dirty="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Akşam akşam</a:t>
            </a:r>
            <a:r>
              <a:rPr lang="tr-TR" sz="2000" dirty="0">
                <a:latin typeface="Times New Roman" panose="02020603050405020304" pitchFamily="18" charset="0"/>
                <a:cs typeface="Times New Roman" panose="02020603050405020304" pitchFamily="18" charset="0"/>
              </a:rPr>
              <a:t> nereden çıktı bu maç. (İkileme)</a:t>
            </a:r>
            <a:endParaRPr lang="tr-TR" sz="20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007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6. Dolaylama</a:t>
            </a:r>
          </a:p>
          <a:p>
            <a:pPr marL="0" indent="0">
              <a:buNone/>
            </a:pPr>
            <a:r>
              <a:rPr lang="tr-TR" sz="2400" dirty="0">
                <a:latin typeface="Times New Roman" panose="02020603050405020304" pitchFamily="18" charset="0"/>
                <a:cs typeface="Times New Roman" panose="02020603050405020304" pitchFamily="18" charset="0"/>
              </a:rPr>
              <a:t>Söze etkileyicilik katmak için, tek sözcükle ifade edilebilen bir kavramı birden çok sözcükle ifade etmeye </a:t>
            </a:r>
            <a:r>
              <a:rPr lang="tr-TR" sz="2400" b="1" dirty="0">
                <a:latin typeface="Times New Roman" panose="02020603050405020304" pitchFamily="18" charset="0"/>
                <a:cs typeface="Times New Roman" panose="02020603050405020304" pitchFamily="18" charset="0"/>
              </a:rPr>
              <a:t>dolaylama</a:t>
            </a:r>
            <a:r>
              <a:rPr lang="tr-TR" sz="2400" dirty="0">
                <a:latin typeface="Times New Roman" panose="02020603050405020304" pitchFamily="18" charset="0"/>
                <a:cs typeface="Times New Roman" panose="02020603050405020304" pitchFamily="18" charset="0"/>
              </a:rPr>
              <a:t> denir.</a:t>
            </a:r>
          </a:p>
          <a:p>
            <a:r>
              <a:rPr lang="tr-TR" sz="2400" b="1" dirty="0">
                <a:latin typeface="Times New Roman" panose="02020603050405020304" pitchFamily="18" charset="0"/>
                <a:cs typeface="Times New Roman" panose="02020603050405020304" pitchFamily="18" charset="0"/>
              </a:rPr>
              <a:t>Tür adları için kullanılanlar</a:t>
            </a:r>
            <a:r>
              <a:rPr lang="tr-TR" sz="2400" dirty="0">
                <a:latin typeface="Times New Roman" panose="02020603050405020304" pitchFamily="18" charset="0"/>
                <a:cs typeface="Times New Roman" panose="02020603050405020304" pitchFamily="18" charset="0"/>
              </a:rPr>
              <a:t>:</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File bekçisi (kaleci), meşin yuvarlak (top),  bacasız sanayi (turizm),  delikli demir (tüfek),  evin direği (baba), beyaz perde (sinema), ekmek kapısı (iş), baba ocağı (yurt, ev)…</a:t>
            </a:r>
          </a:p>
          <a:p>
            <a:r>
              <a:rPr lang="tr-TR" sz="2400" b="1" dirty="0">
                <a:latin typeface="Times New Roman" panose="02020603050405020304" pitchFamily="18" charset="0"/>
                <a:cs typeface="Times New Roman" panose="02020603050405020304" pitchFamily="18" charset="0"/>
              </a:rPr>
              <a:t>Yer adları için kullanılanlar</a:t>
            </a:r>
            <a:r>
              <a:rPr lang="tr-TR" sz="2400" dirty="0">
                <a:latin typeface="Times New Roman" panose="02020603050405020304" pitchFamily="18" charset="0"/>
                <a:cs typeface="Times New Roman" panose="02020603050405020304" pitchFamily="18" charset="0"/>
              </a:rPr>
              <a:t>:</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Altın boynuz (Haliç), Kara kıta (Afrika), Yavru vatan (Kıbrıs), Kızıl gezegen (Mars), Yedi tepeli şehir (İstanbul), Ege’nin incisi (İzmir)…</a:t>
            </a:r>
          </a:p>
          <a:p>
            <a:r>
              <a:rPr lang="tr-TR" sz="2400" b="1" dirty="0">
                <a:latin typeface="Times New Roman" panose="02020603050405020304" pitchFamily="18" charset="0"/>
                <a:cs typeface="Times New Roman" panose="02020603050405020304" pitchFamily="18" charset="0"/>
              </a:rPr>
              <a:t>Kişi adları için kullanılanlar:</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Ulu önder (Atatürk), Sanat güneşi (Zeki Müren), Minik serçe (Sezen Aksu), Cep </a:t>
            </a:r>
            <a:r>
              <a:rPr lang="tr-TR" sz="2400" dirty="0" err="1">
                <a:latin typeface="Times New Roman" panose="02020603050405020304" pitchFamily="18" charset="0"/>
                <a:cs typeface="Times New Roman" panose="02020603050405020304" pitchFamily="18" charset="0"/>
              </a:rPr>
              <a:t>Herkülü</a:t>
            </a:r>
            <a:r>
              <a:rPr lang="tr-TR" sz="2400" dirty="0">
                <a:latin typeface="Times New Roman" panose="02020603050405020304" pitchFamily="18" charset="0"/>
                <a:cs typeface="Times New Roman" panose="02020603050405020304" pitchFamily="18" charset="0"/>
              </a:rPr>
              <a:t> (Naim Süleymanoğlu)…</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990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solidFill>
                  <a:srgbClr val="C00000"/>
                </a:solidFill>
                <a:latin typeface="Times New Roman" panose="02020603050405020304" pitchFamily="18" charset="0"/>
                <a:cs typeface="Times New Roman" panose="02020603050405020304" pitchFamily="18" charset="0"/>
              </a:rPr>
              <a:t>7. Güzel Adlandırma</a:t>
            </a:r>
          </a:p>
          <a:p>
            <a:pPr marL="0" indent="0">
              <a:buNone/>
            </a:pPr>
            <a:r>
              <a:rPr lang="tr-TR" sz="2400" dirty="0">
                <a:latin typeface="Times New Roman" panose="02020603050405020304" pitchFamily="18" charset="0"/>
                <a:cs typeface="Times New Roman" panose="02020603050405020304" pitchFamily="18" charset="0"/>
              </a:rPr>
              <a:t>Günlük yaşamda söylenmesi kaba sayılan bazı sözlerin daha ince ve güzel bir şekilde söylenmesine </a:t>
            </a:r>
            <a:r>
              <a:rPr lang="tr-TR" sz="2400" b="1" dirty="0">
                <a:latin typeface="Times New Roman" panose="02020603050405020304" pitchFamily="18" charset="0"/>
                <a:cs typeface="Times New Roman" panose="02020603050405020304" pitchFamily="18" charset="0"/>
              </a:rPr>
              <a:t>güzel adlandırma</a:t>
            </a:r>
            <a:r>
              <a:rPr lang="tr-TR" sz="2400" dirty="0">
                <a:latin typeface="Times New Roman" panose="02020603050405020304" pitchFamily="18" charset="0"/>
                <a:cs typeface="Times New Roman" panose="02020603050405020304" pitchFamily="18" charset="0"/>
              </a:rPr>
              <a:t> denir.</a:t>
            </a:r>
          </a:p>
          <a:p>
            <a:r>
              <a:rPr lang="tr-TR" sz="2400" dirty="0">
                <a:latin typeface="Times New Roman" panose="02020603050405020304" pitchFamily="18" charset="0"/>
                <a:cs typeface="Times New Roman" panose="02020603050405020304" pitchFamily="18" charset="0"/>
              </a:rPr>
              <a:t>Sevilen biri için “</a:t>
            </a:r>
            <a:r>
              <a:rPr lang="tr-TR" sz="2400" b="1" dirty="0">
                <a:latin typeface="Times New Roman" panose="02020603050405020304" pitchFamily="18" charset="0"/>
                <a:cs typeface="Times New Roman" panose="02020603050405020304" pitchFamily="18" charset="0"/>
              </a:rPr>
              <a:t>öldü</a:t>
            </a:r>
            <a:r>
              <a:rPr lang="tr-TR" sz="2400" dirty="0">
                <a:latin typeface="Times New Roman" panose="02020603050405020304" pitchFamily="18" charset="0"/>
                <a:cs typeface="Times New Roman" panose="02020603050405020304" pitchFamily="18" charset="0"/>
              </a:rPr>
              <a:t>” sözcüğü yerine </a:t>
            </a:r>
            <a:r>
              <a:rPr lang="tr-TR" sz="2400" b="1" dirty="0">
                <a:latin typeface="Times New Roman" panose="02020603050405020304" pitchFamily="18" charset="0"/>
                <a:cs typeface="Times New Roman" panose="02020603050405020304" pitchFamily="18" charset="0"/>
              </a:rPr>
              <a:t>“hayata gözlerini yumdu, sizlere ömür, son yolculuğuna çıktı, onu kaybettik” </a:t>
            </a:r>
            <a:r>
              <a:rPr lang="tr-TR" sz="2400" dirty="0">
                <a:latin typeface="Times New Roman" panose="02020603050405020304" pitchFamily="18" charset="0"/>
                <a:cs typeface="Times New Roman" panose="02020603050405020304" pitchFamily="18" charset="0"/>
              </a:rPr>
              <a:t>sözlerinin kullanılması.</a:t>
            </a:r>
          </a:p>
          <a:p>
            <a:r>
              <a:rPr lang="tr-TR" sz="2400" dirty="0">
                <a:latin typeface="Times New Roman" panose="02020603050405020304" pitchFamily="18" charset="0"/>
                <a:cs typeface="Times New Roman" panose="02020603050405020304" pitchFamily="18" charset="0"/>
              </a:rPr>
              <a:t>Tüberküloz (verem) yerine </a:t>
            </a:r>
            <a:r>
              <a:rPr lang="tr-TR" sz="2400" b="1" dirty="0">
                <a:latin typeface="Times New Roman" panose="02020603050405020304" pitchFamily="18" charset="0"/>
                <a:cs typeface="Times New Roman" panose="02020603050405020304" pitchFamily="18" charset="0"/>
              </a:rPr>
              <a:t>“ince hastalık”</a:t>
            </a:r>
            <a:r>
              <a:rPr lang="tr-TR" sz="2400" dirty="0">
                <a:latin typeface="Times New Roman" panose="02020603050405020304" pitchFamily="18" charset="0"/>
                <a:cs typeface="Times New Roman" panose="02020603050405020304" pitchFamily="18" charset="0"/>
              </a:rPr>
              <a:t> sözünün kullanılması.</a:t>
            </a:r>
          </a:p>
          <a:p>
            <a:pPr marL="0" indent="0">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l">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85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8882" y="651249"/>
            <a:ext cx="10515600" cy="4351338"/>
          </a:xfrm>
        </p:spPr>
        <p:txBody>
          <a:bodyPr/>
          <a:lstStyle/>
          <a:p>
            <a:pPr marL="0" indent="0">
              <a:buNone/>
            </a:pPr>
            <a:r>
              <a:rPr lang="tr-TR" dirty="0"/>
              <a:t>B) ANLAM DEĞİŞMELERİ</a:t>
            </a:r>
          </a:p>
          <a:p>
            <a:pPr marL="0" indent="0">
              <a:buNone/>
            </a:pPr>
            <a:r>
              <a:rPr lang="tr-TR" dirty="0"/>
              <a:t>Bir kelimenin çağrışımlarının değişmesine, çeşitli sebeplerle zamana bağlı olarak temel anlamından az çok uzaklaşmasına veya yeni bir kavramı yansıtmasına anlam değişmesi denir.</a:t>
            </a:r>
          </a:p>
          <a:p>
            <a:pPr marL="514350" indent="-514350">
              <a:buAutoNum type="arabicPeriod"/>
            </a:pPr>
            <a:r>
              <a:rPr lang="tr-TR" dirty="0"/>
              <a:t>Anlam daralmaları</a:t>
            </a:r>
          </a:p>
          <a:p>
            <a:pPr marL="514350" indent="-514350">
              <a:buAutoNum type="arabicPeriod"/>
            </a:pPr>
            <a:r>
              <a:rPr lang="tr-TR" dirty="0"/>
              <a:t>Anlam genişlemesi</a:t>
            </a:r>
          </a:p>
          <a:p>
            <a:pPr marL="514350" indent="-514350">
              <a:buAutoNum type="arabicPeriod"/>
            </a:pPr>
            <a:r>
              <a:rPr lang="tr-TR" dirty="0"/>
              <a:t>Başka anlama geçiş	</a:t>
            </a:r>
          </a:p>
          <a:p>
            <a:pPr marL="0" indent="0">
              <a:buNone/>
            </a:pPr>
            <a:r>
              <a:rPr lang="tr-TR" dirty="0"/>
              <a:t>	a)Anlam iyileşmesi</a:t>
            </a:r>
          </a:p>
          <a:p>
            <a:pPr marL="0" indent="0">
              <a:buNone/>
            </a:pPr>
            <a:r>
              <a:rPr lang="tr-TR" dirty="0"/>
              <a:t>	b)Anlam kötüleşmesi</a:t>
            </a:r>
          </a:p>
        </p:txBody>
      </p:sp>
    </p:spTree>
    <p:extLst>
      <p:ext uri="{BB962C8B-B14F-4D97-AF65-F5344CB8AC3E}">
        <p14:creationId xmlns:p14="http://schemas.microsoft.com/office/powerpoint/2010/main" val="2877685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 Anlam Daralması</a:t>
            </a:r>
          </a:p>
        </p:txBody>
      </p:sp>
      <p:sp>
        <p:nvSpPr>
          <p:cNvPr id="3" name="İçerik Yer Tutucusu 2"/>
          <p:cNvSpPr>
            <a:spLocks noGrp="1"/>
          </p:cNvSpPr>
          <p:nvPr>
            <p:ph idx="1"/>
          </p:nvPr>
        </p:nvSpPr>
        <p:spPr/>
        <p:txBody>
          <a:bodyPr>
            <a:normAutofit/>
          </a:bodyPr>
          <a:lstStyle/>
          <a:p>
            <a:pPr marL="0" indent="0">
              <a:buNone/>
            </a:pPr>
            <a:r>
              <a:rPr lang="tr-TR" sz="2400" dirty="0"/>
              <a:t>Bir kelimenin eskiden karşıladığı nesnenin bir bölümünü, bir türünü anlatmasına, genel anlamdan özel anlama geçmesine </a:t>
            </a:r>
            <a:r>
              <a:rPr lang="tr-TR" sz="2400" i="1" dirty="0"/>
              <a:t>anlam daralması </a:t>
            </a:r>
            <a:r>
              <a:rPr lang="tr-TR" sz="2400" dirty="0"/>
              <a:t>denir.</a:t>
            </a:r>
          </a:p>
          <a:p>
            <a:pPr marL="0" indent="0">
              <a:buNone/>
            </a:pPr>
            <a:r>
              <a:rPr lang="tr-TR" sz="2400" i="1" dirty="0"/>
              <a:t>Zerdali, kayısı, şeftali </a:t>
            </a:r>
            <a:r>
              <a:rPr lang="tr-TR" sz="2400" dirty="0"/>
              <a:t>gibi meyvelerin ortak adı eskiden </a:t>
            </a:r>
            <a:r>
              <a:rPr lang="tr-TR" sz="2400" i="1" dirty="0"/>
              <a:t>erik</a:t>
            </a:r>
            <a:r>
              <a:rPr lang="tr-TR" sz="2400" dirty="0"/>
              <a:t> iken bugün </a:t>
            </a:r>
            <a:r>
              <a:rPr lang="tr-TR" sz="2400" i="1" dirty="0"/>
              <a:t>erik</a:t>
            </a:r>
            <a:r>
              <a:rPr lang="tr-TR" sz="2400" dirty="0"/>
              <a:t> kelimesi sadece bir meyveyi karşılamaktadır.</a:t>
            </a:r>
          </a:p>
          <a:p>
            <a:pPr marL="0" indent="0">
              <a:buNone/>
            </a:pPr>
            <a:endParaRPr lang="tr-TR" sz="2400" dirty="0"/>
          </a:p>
          <a:p>
            <a:pPr marL="0" indent="0">
              <a:buNone/>
            </a:pPr>
            <a:r>
              <a:rPr lang="tr-TR" sz="2400" i="1" dirty="0"/>
              <a:t>Duman</a:t>
            </a:r>
            <a:r>
              <a:rPr lang="tr-TR" sz="2400" dirty="0"/>
              <a:t>ı ve </a:t>
            </a:r>
            <a:r>
              <a:rPr lang="tr-TR" sz="2400" i="1" dirty="0"/>
              <a:t>tütün bitkisi</a:t>
            </a:r>
            <a:r>
              <a:rPr lang="tr-TR" sz="2400" dirty="0"/>
              <a:t>ni karşılayan </a:t>
            </a:r>
            <a:r>
              <a:rPr lang="tr-TR" sz="2400" i="1" dirty="0"/>
              <a:t>tütün </a:t>
            </a:r>
            <a:r>
              <a:rPr lang="tr-TR" sz="2400" dirty="0"/>
              <a:t>kelimesi , bugün duman yerine  kullanılmamaktadır.</a:t>
            </a:r>
          </a:p>
          <a:p>
            <a:pPr marL="0" indent="0">
              <a:buNone/>
            </a:pPr>
            <a:r>
              <a:rPr lang="tr-TR" sz="2400" dirty="0"/>
              <a:t>Mal, mülk, eşya anlamındaki davar sözü bugün sadece koyun ve keçinin ortak adıdır.</a:t>
            </a:r>
          </a:p>
          <a:p>
            <a:pPr marL="0" indent="0">
              <a:buNone/>
            </a:pPr>
            <a:r>
              <a:rPr lang="tr-TR" sz="2400" dirty="0"/>
              <a:t>Geyik sözü Eski Türkçede tüm yabani hayvanların ortak adıyken bugün bunlardan sadece birini karşılamaktadır.</a:t>
            </a:r>
          </a:p>
          <a:p>
            <a:pPr marL="0" indent="0">
              <a:buNone/>
            </a:pPr>
            <a:endParaRPr lang="tr-TR" sz="2400" dirty="0"/>
          </a:p>
        </p:txBody>
      </p:sp>
    </p:spTree>
    <p:extLst>
      <p:ext uri="{BB962C8B-B14F-4D97-AF65-F5344CB8AC3E}">
        <p14:creationId xmlns:p14="http://schemas.microsoft.com/office/powerpoint/2010/main" val="1018351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Anlam Genişlemesi</a:t>
            </a:r>
          </a:p>
        </p:txBody>
      </p:sp>
      <p:sp>
        <p:nvSpPr>
          <p:cNvPr id="3" name="İçerik Yer Tutucusu 2"/>
          <p:cNvSpPr>
            <a:spLocks noGrp="1"/>
          </p:cNvSpPr>
          <p:nvPr>
            <p:ph idx="1"/>
          </p:nvPr>
        </p:nvSpPr>
        <p:spPr/>
        <p:txBody>
          <a:bodyPr/>
          <a:lstStyle/>
          <a:p>
            <a:pPr marL="0" indent="0">
              <a:buNone/>
            </a:pPr>
            <a:r>
              <a:rPr lang="tr-TR" dirty="0"/>
              <a:t>Bir kelimenin zamanla bir varlığın, bir işin bütün çeşitlerini anlatır duruma gelmesine anlam genişlemesi denir.</a:t>
            </a:r>
          </a:p>
          <a:p>
            <a:pPr marL="0" indent="0">
              <a:buNone/>
            </a:pPr>
            <a:r>
              <a:rPr lang="tr-TR" dirty="0"/>
              <a:t>yurt (çadır) &gt; vatan</a:t>
            </a:r>
          </a:p>
          <a:p>
            <a:pPr marL="0" indent="0">
              <a:buNone/>
            </a:pPr>
            <a:r>
              <a:rPr lang="tr-TR" dirty="0"/>
              <a:t>yıldız kelimesi İngilizcenin etkisiyle meşhur sinema sanatçıları için de kullanılır olmuştur.</a:t>
            </a:r>
          </a:p>
          <a:p>
            <a:pPr marL="0" indent="0">
              <a:buNone/>
            </a:pPr>
            <a:endParaRPr lang="tr-TR" dirty="0"/>
          </a:p>
          <a:p>
            <a:pPr marL="0" indent="0">
              <a:buNone/>
            </a:pPr>
            <a:r>
              <a:rPr lang="tr-TR" dirty="0" err="1"/>
              <a:t>Tursil</a:t>
            </a:r>
            <a:r>
              <a:rPr lang="tr-TR" dirty="0"/>
              <a:t>, marka adıyken bütün toz deterjanları</a:t>
            </a:r>
          </a:p>
          <a:p>
            <a:pPr marL="0" indent="0">
              <a:buNone/>
            </a:pPr>
            <a:r>
              <a:rPr lang="tr-TR" dirty="0"/>
              <a:t>Selpak, marka adıyken bütün kâğıt mendilleri</a:t>
            </a:r>
          </a:p>
          <a:p>
            <a:pPr marL="0" indent="0">
              <a:buNone/>
            </a:pPr>
            <a:r>
              <a:rPr lang="tr-TR" dirty="0" err="1"/>
              <a:t>Gilette</a:t>
            </a:r>
            <a:r>
              <a:rPr lang="tr-TR" dirty="0"/>
              <a:t>, marka adıyken bütün tıraş bıçaklarını karşılar olmuştur.</a:t>
            </a:r>
          </a:p>
        </p:txBody>
      </p:sp>
    </p:spTree>
    <p:extLst>
      <p:ext uri="{BB962C8B-B14F-4D97-AF65-F5344CB8AC3E}">
        <p14:creationId xmlns:p14="http://schemas.microsoft.com/office/powerpoint/2010/main" val="2707700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Başka Anlama Geçiş</a:t>
            </a:r>
          </a:p>
        </p:txBody>
      </p:sp>
      <p:sp>
        <p:nvSpPr>
          <p:cNvPr id="3" name="İçerik Yer Tutucusu 2"/>
          <p:cNvSpPr>
            <a:spLocks noGrp="1"/>
          </p:cNvSpPr>
          <p:nvPr>
            <p:ph idx="1"/>
          </p:nvPr>
        </p:nvSpPr>
        <p:spPr/>
        <p:txBody>
          <a:bodyPr>
            <a:normAutofit/>
          </a:bodyPr>
          <a:lstStyle/>
          <a:p>
            <a:pPr marL="0" indent="0">
              <a:buNone/>
            </a:pPr>
            <a:r>
              <a:rPr lang="tr-TR" sz="2400" dirty="0"/>
              <a:t>Bir kelimenin eski anlamından farklı yeni bir kavramı karşılamasıdır.</a:t>
            </a:r>
          </a:p>
          <a:p>
            <a:pPr marL="0" indent="0">
              <a:buNone/>
            </a:pPr>
            <a:r>
              <a:rPr lang="tr-TR" sz="2400" dirty="0" err="1"/>
              <a:t>uçuz</a:t>
            </a:r>
            <a:r>
              <a:rPr lang="tr-TR" sz="2400" dirty="0"/>
              <a:t> (kolay) &gt; ucuz (pahalı olmayan)</a:t>
            </a:r>
          </a:p>
          <a:p>
            <a:pPr marL="0" indent="0">
              <a:buNone/>
            </a:pPr>
            <a:r>
              <a:rPr lang="tr-TR" sz="2400" dirty="0"/>
              <a:t>uşak (küçük) &gt; uşak (erkek hizmetçi)</a:t>
            </a:r>
          </a:p>
          <a:p>
            <a:pPr marL="0" indent="0">
              <a:buNone/>
            </a:pPr>
            <a:r>
              <a:rPr lang="tr-TR" sz="2400" dirty="0"/>
              <a:t>ordu (kağanın ikamet ettiği yer) &gt; ordu (silahlı kuvvetler)</a:t>
            </a:r>
          </a:p>
          <a:p>
            <a:pPr marL="0" indent="0">
              <a:buNone/>
            </a:pPr>
            <a:endParaRPr lang="tr-TR" sz="2400" dirty="0"/>
          </a:p>
          <a:p>
            <a:pPr marL="0" indent="0">
              <a:buNone/>
            </a:pPr>
            <a:r>
              <a:rPr lang="tr-TR" sz="2400" dirty="0"/>
              <a:t>Başka anlama geçiş 2 şekilde olur:</a:t>
            </a:r>
          </a:p>
          <a:p>
            <a:pPr marL="0" indent="0">
              <a:buNone/>
            </a:pPr>
            <a:r>
              <a:rPr lang="tr-TR" sz="2400" b="1" dirty="0"/>
              <a:t>a)Anlam iyileşmesi: </a:t>
            </a:r>
          </a:p>
          <a:p>
            <a:pPr marL="0" indent="0">
              <a:buNone/>
            </a:pPr>
            <a:r>
              <a:rPr lang="tr-TR" sz="2400" dirty="0"/>
              <a:t>Bir kelimenin önceki anlamına göre daha olumlu, daha iyi bir anlam kazanmasıdır.</a:t>
            </a:r>
          </a:p>
          <a:p>
            <a:pPr marL="0" indent="0">
              <a:buNone/>
            </a:pPr>
            <a:r>
              <a:rPr lang="tr-TR" sz="2200" dirty="0"/>
              <a:t>yavuz: kötü, fena &gt; güçlü, güzel iyi          emek: zahmet, eziyet &gt; bir iş için harcanan güç</a:t>
            </a:r>
          </a:p>
        </p:txBody>
      </p:sp>
    </p:spTree>
    <p:extLst>
      <p:ext uri="{BB962C8B-B14F-4D97-AF65-F5344CB8AC3E}">
        <p14:creationId xmlns:p14="http://schemas.microsoft.com/office/powerpoint/2010/main" val="656949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67789"/>
            <a:ext cx="10515600" cy="4351338"/>
          </a:xfrm>
        </p:spPr>
        <p:txBody>
          <a:bodyPr/>
          <a:lstStyle/>
          <a:p>
            <a:pPr marL="0" indent="0">
              <a:buNone/>
            </a:pPr>
            <a:r>
              <a:rPr lang="tr-TR" b="1" dirty="0"/>
              <a:t>b) Anlam Kötüleşmesi</a:t>
            </a:r>
          </a:p>
          <a:p>
            <a:pPr marL="0" indent="0">
              <a:buNone/>
            </a:pPr>
            <a:r>
              <a:rPr lang="tr-TR" dirty="0"/>
              <a:t>Bir kelimenin önceki anlamına göre daha olumsuz, daha kötü bir anlam kazanmasıdır.</a:t>
            </a:r>
          </a:p>
          <a:p>
            <a:pPr marL="0" indent="0">
              <a:buNone/>
            </a:pPr>
            <a:r>
              <a:rPr lang="tr-TR" b="1" i="1" dirty="0"/>
              <a:t>efendi</a:t>
            </a:r>
            <a:r>
              <a:rPr lang="tr-TR" dirty="0"/>
              <a:t> (Osmanlı döneminde eğitimli kişi) &gt; günümüzde düşük statülü kişi</a:t>
            </a:r>
          </a:p>
          <a:p>
            <a:pPr marL="0" indent="0">
              <a:buNone/>
            </a:pPr>
            <a:r>
              <a:rPr lang="tr-TR" b="1" i="1" dirty="0"/>
              <a:t>ukala</a:t>
            </a:r>
            <a:r>
              <a:rPr lang="tr-TR" dirty="0"/>
              <a:t> (Osmanlı Türkçesinde </a:t>
            </a:r>
            <a:r>
              <a:rPr lang="tr-TR" i="1" dirty="0"/>
              <a:t>akıllılar</a:t>
            </a:r>
            <a:r>
              <a:rPr lang="tr-TR" dirty="0"/>
              <a:t>) &gt; günümüzde kendini akıllı, bilgili sanan</a:t>
            </a:r>
          </a:p>
          <a:p>
            <a:pPr marL="0" indent="0">
              <a:buNone/>
            </a:pPr>
            <a:r>
              <a:rPr lang="tr-TR" b="1" i="1" dirty="0"/>
              <a:t>kaltak</a:t>
            </a:r>
            <a:r>
              <a:rPr lang="tr-TR" dirty="0"/>
              <a:t>, </a:t>
            </a:r>
            <a:r>
              <a:rPr lang="tr-TR" i="1" dirty="0"/>
              <a:t>eyerin</a:t>
            </a:r>
            <a:r>
              <a:rPr lang="tr-TR" dirty="0"/>
              <a:t> tahta kısmı &gt; günümüzde namussuz kadın</a:t>
            </a:r>
          </a:p>
        </p:txBody>
      </p:sp>
    </p:spTree>
    <p:extLst>
      <p:ext uri="{BB962C8B-B14F-4D97-AF65-F5344CB8AC3E}">
        <p14:creationId xmlns:p14="http://schemas.microsoft.com/office/powerpoint/2010/main" val="74129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b="1" dirty="0">
                <a:solidFill>
                  <a:schemeClr val="accent2"/>
                </a:solidFill>
                <a:latin typeface="Times New Roman" panose="02020603050405020304" pitchFamily="18" charset="0"/>
                <a:cs typeface="Times New Roman" panose="02020603050405020304" pitchFamily="18" charset="0"/>
              </a:rPr>
              <a:t>I. SÖZCÜKTE ANLAM</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Cümlenin anlamlı en küçük birimine </a:t>
            </a:r>
            <a:r>
              <a:rPr lang="tr-TR" sz="2400" b="1" dirty="0">
                <a:latin typeface="Times New Roman" panose="02020603050405020304" pitchFamily="18" charset="0"/>
                <a:cs typeface="Times New Roman" panose="02020603050405020304" pitchFamily="18" charset="0"/>
              </a:rPr>
              <a:t>sözcük (kelime)</a:t>
            </a:r>
            <a:r>
              <a:rPr lang="tr-TR" sz="2400" dirty="0">
                <a:latin typeface="Times New Roman" panose="02020603050405020304" pitchFamily="18" charset="0"/>
                <a:cs typeface="Times New Roman" panose="02020603050405020304" pitchFamily="18" charset="0"/>
              </a:rPr>
              <a:t> denir. Sözcük, dilin anlamlı en küçük parçasıdır ve bu parçaların bir araya getirerek diğer insanlarla iletişim sağlarız.</a:t>
            </a:r>
          </a:p>
          <a:p>
            <a:pPr marL="0" indent="0" algn="just">
              <a:buNone/>
            </a:pPr>
            <a:r>
              <a:rPr lang="tr-TR" sz="2400" dirty="0">
                <a:latin typeface="Times New Roman" panose="02020603050405020304" pitchFamily="18" charset="0"/>
                <a:cs typeface="Times New Roman" panose="02020603050405020304" pitchFamily="18" charset="0"/>
              </a:rPr>
              <a:t>Kelimeler cümle içinde kullanılışlarına göre anlam ve görev kazanır.</a:t>
            </a:r>
          </a:p>
          <a:p>
            <a:pPr marL="0" indent="0" algn="just">
              <a:buNone/>
            </a:pPr>
            <a:r>
              <a:rPr lang="tr-TR" sz="2400" dirty="0">
                <a:latin typeface="Times New Roman" panose="02020603050405020304" pitchFamily="18" charset="0"/>
                <a:cs typeface="Times New Roman" panose="02020603050405020304" pitchFamily="18" charset="0"/>
              </a:rPr>
              <a:t>Bu bakımdan kelimelerin özelikleri incelenirken onların cümle içindeki yerleri ve diğer kelimelerle olan ilişkileri de göz önüne alınmalıdır.</a:t>
            </a:r>
          </a:p>
          <a:p>
            <a:pPr marL="0" indent="0" algn="just">
              <a:buNone/>
            </a:pPr>
            <a:r>
              <a:rPr lang="tr-TR" sz="2400" dirty="0">
                <a:latin typeface="Times New Roman" panose="02020603050405020304" pitchFamily="18" charset="0"/>
                <a:cs typeface="Times New Roman" panose="02020603050405020304" pitchFamily="18" charset="0"/>
              </a:rPr>
              <a:t>Sözcükte anlam, kapsamı geniş bir konudur. Bu konu şu şekilde başlıklara ayrılabilir: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b="1" dirty="0">
              <a:latin typeface="Times New Roman" panose="02020603050405020304" pitchFamily="18" charset="0"/>
              <a:cs typeface="Times New Roman" panose="02020603050405020304" pitchFamily="18" charset="0"/>
            </a:endParaRPr>
          </a:p>
          <a:p>
            <a:pPr algn="just"/>
            <a:endParaRPr lang="tr-TR" dirty="0">
              <a:solidFill>
                <a:srgbClr val="252525"/>
              </a:solidFill>
              <a:latin typeface="Times New Roman" panose="02020603050405020304" pitchFamily="18" charset="0"/>
              <a:cs typeface="Times New Roman" panose="02020603050405020304" pitchFamily="18" charset="0"/>
            </a:endParaRPr>
          </a:p>
          <a:p>
            <a:pPr marL="0" indent="0" algn="just">
              <a:buNone/>
            </a:pP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524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latin typeface="Times New Roman" panose="02020603050405020304" pitchFamily="18" charset="0"/>
                <a:cs typeface="Times New Roman" panose="02020603050405020304" pitchFamily="18" charset="0"/>
              </a:rPr>
              <a:t>Kaynaklar</a:t>
            </a:r>
            <a:endParaRPr lang="tr-TR" sz="2400" b="0" i="0" u="none" strike="noStrike" baseline="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Aksan, D. (1996). </a:t>
            </a:r>
            <a:r>
              <a:rPr lang="tr-TR" sz="2400" i="1" dirty="0">
                <a:latin typeface="Times New Roman" panose="02020603050405020304" pitchFamily="18" charset="0"/>
                <a:cs typeface="Times New Roman" panose="02020603050405020304" pitchFamily="18" charset="0"/>
              </a:rPr>
              <a:t>Türkçenin Söz Varlığı</a:t>
            </a:r>
            <a:r>
              <a:rPr lang="tr-TR" sz="2400" dirty="0">
                <a:latin typeface="Times New Roman" panose="02020603050405020304" pitchFamily="18" charset="0"/>
                <a:cs typeface="Times New Roman" panose="02020603050405020304" pitchFamily="18" charset="0"/>
              </a:rPr>
              <a:t>, Ankara: Engin Yayınevi.</a:t>
            </a:r>
          </a:p>
          <a:p>
            <a:pPr marL="0" indent="0">
              <a:buNone/>
            </a:pPr>
            <a:r>
              <a:rPr lang="tr-TR" sz="2400" dirty="0">
                <a:latin typeface="Times New Roman" panose="02020603050405020304" pitchFamily="18" charset="0"/>
                <a:cs typeface="Times New Roman" panose="02020603050405020304" pitchFamily="18" charset="0"/>
              </a:rPr>
              <a:t>Aksan, D. (1998). </a:t>
            </a:r>
            <a:r>
              <a:rPr lang="tr-TR" sz="2400" i="1" dirty="0">
                <a:latin typeface="Times New Roman" panose="02020603050405020304" pitchFamily="18" charset="0"/>
                <a:cs typeface="Times New Roman" panose="02020603050405020304" pitchFamily="18" charset="0"/>
              </a:rPr>
              <a:t>Her Yönüyle Dil, Ana Çizgileriyle Dilbilim. </a:t>
            </a:r>
            <a:r>
              <a:rPr lang="tr-TR" sz="2400" dirty="0">
                <a:latin typeface="Times New Roman" panose="02020603050405020304" pitchFamily="18" charset="0"/>
                <a:cs typeface="Times New Roman" panose="02020603050405020304" pitchFamily="18" charset="0"/>
              </a:rPr>
              <a:t>Ankara: Türk Dil Kurumu Yayınları.</a:t>
            </a:r>
          </a:p>
          <a:p>
            <a:pPr marL="0" indent="0">
              <a:buNone/>
            </a:pPr>
            <a:r>
              <a:rPr lang="tr-TR" sz="2400" dirty="0">
                <a:latin typeface="Times New Roman" panose="02020603050405020304" pitchFamily="18" charset="0"/>
                <a:cs typeface="Times New Roman" panose="02020603050405020304" pitchFamily="18" charset="0"/>
              </a:rPr>
              <a:t>Aksan, D. (2005). </a:t>
            </a:r>
            <a:r>
              <a:rPr lang="tr-TR" sz="2400" i="1" dirty="0">
                <a:latin typeface="Times New Roman" panose="02020603050405020304" pitchFamily="18" charset="0"/>
                <a:cs typeface="Times New Roman" panose="02020603050405020304" pitchFamily="18" charset="0"/>
              </a:rPr>
              <a:t>Türkçenin Zenginlikleri İncelikleri</a:t>
            </a:r>
            <a:r>
              <a:rPr lang="tr-TR" sz="2400" dirty="0">
                <a:latin typeface="Times New Roman" panose="02020603050405020304" pitchFamily="18" charset="0"/>
                <a:cs typeface="Times New Roman" panose="02020603050405020304" pitchFamily="18" charset="0"/>
              </a:rPr>
              <a:t>. Bilgi Yayınevi.</a:t>
            </a:r>
          </a:p>
          <a:p>
            <a:pPr marL="0" indent="0">
              <a:buNone/>
            </a:pPr>
            <a:r>
              <a:rPr lang="tr-TR" sz="2400" dirty="0">
                <a:latin typeface="Times New Roman" panose="02020603050405020304" pitchFamily="18" charset="0"/>
                <a:cs typeface="Times New Roman" panose="02020603050405020304" pitchFamily="18" charset="0"/>
              </a:rPr>
              <a:t>Demir, N, Yılmaz, E. (2003). </a:t>
            </a:r>
            <a:r>
              <a:rPr lang="tr-TR" sz="2400" i="1" dirty="0">
                <a:latin typeface="Times New Roman" panose="02020603050405020304" pitchFamily="18" charset="0"/>
                <a:cs typeface="Times New Roman" panose="02020603050405020304" pitchFamily="18" charset="0"/>
              </a:rPr>
              <a:t>Türk Dili El Kitabı. </a:t>
            </a:r>
            <a:r>
              <a:rPr lang="tr-TR" sz="2400" dirty="0">
                <a:latin typeface="Times New Roman" panose="02020603050405020304" pitchFamily="18" charset="0"/>
                <a:cs typeface="Times New Roman" panose="02020603050405020304" pitchFamily="18" charset="0"/>
              </a:rPr>
              <a:t>Ankara: Grafiker Yayınları.</a:t>
            </a:r>
          </a:p>
          <a:p>
            <a:pPr marL="0" indent="0">
              <a:buNone/>
            </a:pPr>
            <a:r>
              <a:rPr lang="tr-TR" sz="2400" dirty="0">
                <a:latin typeface="Times New Roman" panose="02020603050405020304" pitchFamily="18" charset="0"/>
                <a:cs typeface="Times New Roman" panose="02020603050405020304" pitchFamily="18" charset="0"/>
              </a:rPr>
              <a:t>Eker, S. (2003). </a:t>
            </a:r>
            <a:r>
              <a:rPr lang="tr-TR" sz="2400" i="1" dirty="0">
                <a:latin typeface="Times New Roman" panose="02020603050405020304" pitchFamily="18" charset="0"/>
                <a:cs typeface="Times New Roman" panose="02020603050405020304" pitchFamily="18" charset="0"/>
              </a:rPr>
              <a:t>Çağdaş Türk Dili.</a:t>
            </a:r>
            <a:r>
              <a:rPr lang="tr-TR" sz="2400" dirty="0">
                <a:latin typeface="Times New Roman" panose="02020603050405020304" pitchFamily="18" charset="0"/>
                <a:cs typeface="Times New Roman" panose="02020603050405020304" pitchFamily="18" charset="0"/>
              </a:rPr>
              <a:t> Ankara: Grafiker Yayınları.</a:t>
            </a:r>
          </a:p>
          <a:p>
            <a:pPr marL="0" indent="0">
              <a:buNone/>
            </a:pPr>
            <a:r>
              <a:rPr lang="tr-TR" sz="2400" dirty="0">
                <a:latin typeface="Times New Roman" panose="02020603050405020304" pitchFamily="18" charset="0"/>
                <a:cs typeface="Times New Roman" panose="02020603050405020304" pitchFamily="18" charset="0"/>
              </a:rPr>
              <a:t>Ergin, M. (1985). </a:t>
            </a:r>
            <a:r>
              <a:rPr lang="tr-TR" sz="2400" i="1" dirty="0">
                <a:latin typeface="Times New Roman" panose="02020603050405020304" pitchFamily="18" charset="0"/>
                <a:cs typeface="Times New Roman" panose="02020603050405020304" pitchFamily="18" charset="0"/>
              </a:rPr>
              <a:t>Türk Dil Bilgisi. </a:t>
            </a:r>
            <a:r>
              <a:rPr lang="tr-TR" sz="2400" dirty="0">
                <a:latin typeface="Times New Roman" panose="02020603050405020304" pitchFamily="18" charset="0"/>
                <a:cs typeface="Times New Roman" panose="02020603050405020304" pitchFamily="18" charset="0"/>
              </a:rPr>
              <a:t>İstanbul: Boğaziçi Yayınları.</a:t>
            </a:r>
          </a:p>
          <a:p>
            <a:pPr marL="0" indent="0">
              <a:buNone/>
            </a:pPr>
            <a:r>
              <a:rPr lang="tr-TR" sz="2400" dirty="0" err="1">
                <a:latin typeface="Times New Roman" panose="02020603050405020304" pitchFamily="18" charset="0"/>
                <a:cs typeface="Times New Roman" panose="02020603050405020304" pitchFamily="18" charset="0"/>
              </a:rPr>
              <a:t>Hacıeminoğlu</a:t>
            </a:r>
            <a:r>
              <a:rPr lang="tr-TR" sz="2400" dirty="0">
                <a:latin typeface="Times New Roman" panose="02020603050405020304" pitchFamily="18" charset="0"/>
                <a:cs typeface="Times New Roman" panose="02020603050405020304" pitchFamily="18" charset="0"/>
              </a:rPr>
              <a:t>, N. (1992). </a:t>
            </a:r>
            <a:r>
              <a:rPr lang="tr-TR" sz="2400" i="1" dirty="0">
                <a:latin typeface="Times New Roman" panose="02020603050405020304" pitchFamily="18" charset="0"/>
                <a:cs typeface="Times New Roman" panose="02020603050405020304" pitchFamily="18" charset="0"/>
              </a:rPr>
              <a:t>Türk Dilinde Yapı Bakımından Fiiller. </a:t>
            </a:r>
            <a:r>
              <a:rPr lang="tr-TR" sz="2400" dirty="0">
                <a:latin typeface="Times New Roman" panose="02020603050405020304" pitchFamily="18" charset="0"/>
                <a:cs typeface="Times New Roman" panose="02020603050405020304" pitchFamily="18" charset="0"/>
              </a:rPr>
              <a:t>Ankara: Kültür Bakanlığı Yayınları.</a:t>
            </a:r>
          </a:p>
          <a:p>
            <a:pPr marL="0" indent="0">
              <a:buNone/>
            </a:pPr>
            <a:r>
              <a:rPr lang="tr-TR" sz="2400" dirty="0">
                <a:latin typeface="Times New Roman" panose="02020603050405020304" pitchFamily="18" charset="0"/>
                <a:cs typeface="Times New Roman" panose="02020603050405020304" pitchFamily="18" charset="0"/>
              </a:rPr>
              <a:t>Karasoy, Y. (2016). Üniversiteler için Uygulamalı Türk Dili ve Kompozisyon Bilgileri. Konya: Palet Yayımları</a:t>
            </a:r>
          </a:p>
          <a:p>
            <a:pPr marL="0" indent="0">
              <a:buNone/>
            </a:pPr>
            <a:r>
              <a:rPr lang="tr-TR" sz="2400" dirty="0">
                <a:latin typeface="Times New Roman" panose="02020603050405020304" pitchFamily="18" charset="0"/>
                <a:cs typeface="Times New Roman" panose="02020603050405020304" pitchFamily="18" charset="0"/>
              </a:rPr>
              <a:t>Korkmaz, Z. (2003). </a:t>
            </a:r>
            <a:r>
              <a:rPr lang="tr-TR" sz="2400" i="1" dirty="0">
                <a:latin typeface="Times New Roman" panose="02020603050405020304" pitchFamily="18" charset="0"/>
                <a:cs typeface="Times New Roman" panose="02020603050405020304" pitchFamily="18" charset="0"/>
              </a:rPr>
              <a:t>Türkiye Türkçesi Gramer (Şekil Bilgisi). </a:t>
            </a:r>
            <a:r>
              <a:rPr lang="tr-TR" sz="2400" dirty="0">
                <a:latin typeface="Times New Roman" panose="02020603050405020304" pitchFamily="18" charset="0"/>
                <a:cs typeface="Times New Roman" panose="02020603050405020304" pitchFamily="18" charset="0"/>
              </a:rPr>
              <a:t>Ankara: Türk Dil Kurumu Yayınları.</a:t>
            </a:r>
            <a:endParaRPr lang="tr-TR" sz="2400" b="0" i="0" u="none" strike="noStrike" baseline="0" dirty="0">
              <a:latin typeface="Times New Roman" panose="02020603050405020304" pitchFamily="18" charset="0"/>
              <a:cs typeface="Times New Roman" panose="02020603050405020304" pitchFamily="18" charset="0"/>
            </a:endParaRPr>
          </a:p>
          <a:p>
            <a:pPr marL="0" indent="0" algn="l">
              <a:buNone/>
            </a:pPr>
            <a:endParaRPr lang="tr-TR"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29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p:cNvGraphicFramePr/>
          <p:nvPr>
            <p:extLst>
              <p:ext uri="{D42A27DB-BD31-4B8C-83A1-F6EECF244321}">
                <p14:modId xmlns:p14="http://schemas.microsoft.com/office/powerpoint/2010/main" val="1042382372"/>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136821" y="820008"/>
            <a:ext cx="9918357" cy="5325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sz="2400" b="1" dirty="0">
                <a:solidFill>
                  <a:srgbClr val="C00000"/>
                </a:solidFill>
                <a:latin typeface="Times New Roman" panose="02020603050405020304" pitchFamily="18" charset="0"/>
                <a:cs typeface="Times New Roman" panose="02020603050405020304" pitchFamily="18" charset="0"/>
              </a:rPr>
              <a:t>A) SÖZCÜKTE ANLAM ÖZELLİKLERİ</a:t>
            </a:r>
          </a:p>
          <a:p>
            <a:pPr marL="0" indent="0" algn="just">
              <a:buNone/>
            </a:pPr>
            <a:r>
              <a:rPr lang="tr-TR" sz="2400" dirty="0">
                <a:latin typeface="Times New Roman" panose="02020603050405020304" pitchFamily="18" charset="0"/>
                <a:cs typeface="Times New Roman" panose="02020603050405020304" pitchFamily="18" charset="0"/>
              </a:rPr>
              <a:t>Kelimeler, anlam özelliklerine göre </a:t>
            </a:r>
            <a:r>
              <a:rPr lang="tr-TR" sz="2400" b="1" dirty="0">
                <a:latin typeface="Times New Roman" panose="02020603050405020304" pitchFamily="18" charset="0"/>
                <a:cs typeface="Times New Roman" panose="02020603050405020304" pitchFamily="18" charset="0"/>
              </a:rPr>
              <a:t>gerçek anlam, yan anlam, mecaz anlam ve terim anlam</a:t>
            </a:r>
            <a:r>
              <a:rPr lang="tr-TR" sz="2400" dirty="0">
                <a:latin typeface="Times New Roman" panose="02020603050405020304" pitchFamily="18" charset="0"/>
                <a:cs typeface="Times New Roman" panose="02020603050405020304" pitchFamily="18" charset="0"/>
              </a:rPr>
              <a:t> olmak üzere dört başlıkta incelenir:</a:t>
            </a:r>
            <a:endParaRPr lang="tr-TR" sz="2400" dirty="0">
              <a:solidFill>
                <a:srgbClr val="C00000"/>
              </a:solidFill>
              <a:latin typeface="Times New Roman" panose="02020603050405020304" pitchFamily="18" charset="0"/>
              <a:cs typeface="Times New Roman" panose="02020603050405020304" pitchFamily="18" charset="0"/>
            </a:endParaRPr>
          </a:p>
          <a:p>
            <a:pPr marL="0" indent="0" algn="just">
              <a:buNone/>
            </a:pPr>
            <a:r>
              <a:rPr lang="tr-TR" sz="2400" dirty="0">
                <a:solidFill>
                  <a:srgbClr val="C00000"/>
                </a:solidFill>
                <a:latin typeface="Times New Roman" panose="02020603050405020304" pitchFamily="18" charset="0"/>
                <a:cs typeface="Times New Roman" panose="02020603050405020304" pitchFamily="18" charset="0"/>
              </a:rPr>
              <a:t>1. Gerçek (Temel) Anlam</a:t>
            </a:r>
          </a:p>
          <a:p>
            <a:pPr marL="0" indent="0" algn="just">
              <a:buNone/>
            </a:pPr>
            <a:r>
              <a:rPr lang="tr-TR" sz="2400" dirty="0">
                <a:latin typeface="Times New Roman" panose="02020603050405020304" pitchFamily="18" charset="0"/>
                <a:cs typeface="Times New Roman" panose="02020603050405020304" pitchFamily="18" charset="0"/>
              </a:rPr>
              <a:t>Gerçek anlam,</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bir kelimenin aklımıza gelen ilk anlamıdır. Kelimelerin, sözlükte yer alan ilk anlamları da gerçek anlamlarıdır. Bu yüzden gerçek anlama, </a:t>
            </a:r>
            <a:r>
              <a:rPr lang="tr-TR" sz="2400" b="1" dirty="0">
                <a:latin typeface="Times New Roman" panose="02020603050405020304" pitchFamily="18" charset="0"/>
                <a:cs typeface="Times New Roman" panose="02020603050405020304" pitchFamily="18" charset="0"/>
              </a:rPr>
              <a:t>sözlük anlamı </a:t>
            </a:r>
            <a:r>
              <a:rPr lang="tr-TR" sz="2400" dirty="0">
                <a:latin typeface="Times New Roman" panose="02020603050405020304" pitchFamily="18" charset="0"/>
                <a:cs typeface="Times New Roman" panose="02020603050405020304" pitchFamily="18" charset="0"/>
              </a:rPr>
              <a:t>da denir.</a:t>
            </a:r>
          </a:p>
          <a:p>
            <a:pPr lvl="1" algn="just"/>
            <a:r>
              <a:rPr lang="tr-TR" sz="2000" i="1" dirty="0">
                <a:latin typeface="Times New Roman" panose="02020603050405020304" pitchFamily="18" charset="0"/>
                <a:cs typeface="Times New Roman" panose="02020603050405020304" pitchFamily="18" charset="0"/>
              </a:rPr>
              <a:t>Çok kitap okumaktan </a:t>
            </a:r>
            <a:r>
              <a:rPr lang="tr-TR" sz="2000" b="1" i="1" dirty="0">
                <a:latin typeface="Times New Roman" panose="02020603050405020304" pitchFamily="18" charset="0"/>
                <a:cs typeface="Times New Roman" panose="02020603050405020304" pitchFamily="18" charset="0"/>
              </a:rPr>
              <a:t>göz</a:t>
            </a:r>
            <a:r>
              <a:rPr lang="tr-TR" sz="2000" i="1" dirty="0">
                <a:latin typeface="Times New Roman" panose="02020603050405020304" pitchFamily="18" charset="0"/>
                <a:cs typeface="Times New Roman" panose="02020603050405020304" pitchFamily="18" charset="0"/>
              </a:rPr>
              <a:t>lerim kanlanmıştı.</a:t>
            </a:r>
          </a:p>
          <a:p>
            <a:pPr marL="0" indent="0" algn="just">
              <a:buNone/>
            </a:pPr>
            <a:r>
              <a:rPr lang="tr-TR" sz="2400" dirty="0">
                <a:latin typeface="Times New Roman" panose="02020603050405020304" pitchFamily="18" charset="0"/>
                <a:cs typeface="Times New Roman" panose="02020603050405020304" pitchFamily="18" charset="0"/>
              </a:rPr>
              <a:t>Yukarıdaki cümlelerde “göz” sözcüğü, görme organı anlamında kullanıldığından gerçek anlamındadır.</a:t>
            </a:r>
            <a:endParaRPr lang="tr-TR" sz="2400" b="1" dirty="0">
              <a:latin typeface="Times New Roman" panose="02020603050405020304" pitchFamily="18" charset="0"/>
              <a:cs typeface="Times New Roman" panose="02020603050405020304" pitchFamily="18" charset="0"/>
            </a:endParaRPr>
          </a:p>
          <a:p>
            <a:pPr lvl="1" algn="just"/>
            <a:r>
              <a:rPr lang="tr-TR" sz="2000" i="1" dirty="0">
                <a:latin typeface="Times New Roman" panose="02020603050405020304" pitchFamily="18" charset="0"/>
                <a:cs typeface="Times New Roman" panose="02020603050405020304" pitchFamily="18" charset="0"/>
              </a:rPr>
              <a:t>Uyanır uyanmaz </a:t>
            </a:r>
            <a:r>
              <a:rPr lang="tr-TR" sz="2000" b="1" i="1" dirty="0">
                <a:latin typeface="Times New Roman" panose="02020603050405020304" pitchFamily="18" charset="0"/>
                <a:cs typeface="Times New Roman" panose="02020603050405020304" pitchFamily="18" charset="0"/>
              </a:rPr>
              <a:t>perde</a:t>
            </a:r>
            <a:r>
              <a:rPr lang="tr-TR" sz="2000" i="1" dirty="0">
                <a:latin typeface="Times New Roman" panose="02020603050405020304" pitchFamily="18" charset="0"/>
                <a:cs typeface="Times New Roman" panose="02020603050405020304" pitchFamily="18" charset="0"/>
              </a:rPr>
              <a:t>yi açıp pencereden dışa baktım.</a:t>
            </a:r>
          </a:p>
          <a:p>
            <a:pPr marL="0" indent="0" algn="just">
              <a:buNone/>
            </a:pPr>
            <a:r>
              <a:rPr lang="tr-TR" sz="2400" dirty="0">
                <a:latin typeface="Times New Roman" panose="02020603050405020304" pitchFamily="18" charset="0"/>
                <a:cs typeface="Times New Roman" panose="02020603050405020304" pitchFamily="18" charset="0"/>
              </a:rPr>
              <a:t>Bu cümlede “perde” sözcüğü aklımıza ilk gelen bu anlamıyla kullanıldığından </a:t>
            </a:r>
            <a:r>
              <a:rPr lang="tr-TR" sz="2400" b="1" dirty="0">
                <a:latin typeface="Times New Roman" panose="02020603050405020304" pitchFamily="18" charset="0"/>
                <a:cs typeface="Times New Roman" panose="02020603050405020304" pitchFamily="18" charset="0"/>
              </a:rPr>
              <a:t>gerçek anlam</a:t>
            </a:r>
            <a:r>
              <a:rPr lang="tr-TR" sz="2400" dirty="0">
                <a:latin typeface="Times New Roman" panose="02020603050405020304" pitchFamily="18" charset="0"/>
                <a:cs typeface="Times New Roman" panose="02020603050405020304" pitchFamily="18" charset="0"/>
              </a:rPr>
              <a:t> taşımaktadır.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just">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16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070919" y="927100"/>
            <a:ext cx="9877167" cy="5144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sz="2400" b="1" dirty="0">
                <a:solidFill>
                  <a:srgbClr val="C00000"/>
                </a:solidFill>
                <a:latin typeface="Times New Roman" panose="02020603050405020304" pitchFamily="18" charset="0"/>
                <a:cs typeface="Times New Roman" panose="02020603050405020304" pitchFamily="18" charset="0"/>
              </a:rPr>
              <a:t>2. Yan Anlam</a:t>
            </a:r>
          </a:p>
          <a:p>
            <a:pPr marL="0" indent="0" algn="just">
              <a:buNone/>
            </a:pPr>
            <a:r>
              <a:rPr lang="tr-TR" sz="2400" dirty="0">
                <a:latin typeface="Times New Roman" panose="02020603050405020304" pitchFamily="18" charset="0"/>
                <a:cs typeface="Times New Roman" panose="02020603050405020304" pitchFamily="18" charset="0"/>
              </a:rPr>
              <a:t>Bir sözcüğün </a:t>
            </a:r>
            <a:r>
              <a:rPr lang="tr-TR" sz="2400" u="sng" dirty="0">
                <a:latin typeface="Times New Roman" panose="02020603050405020304" pitchFamily="18" charset="0"/>
                <a:cs typeface="Times New Roman" panose="02020603050405020304" pitchFamily="18" charset="0"/>
              </a:rPr>
              <a:t>temel (gerçek) anlamından kopmadan</a:t>
            </a:r>
            <a:r>
              <a:rPr lang="tr-TR" sz="2400" dirty="0">
                <a:latin typeface="Times New Roman" panose="02020603050405020304" pitchFamily="18" charset="0"/>
                <a:cs typeface="Times New Roman" panose="02020603050405020304" pitchFamily="18" charset="0"/>
              </a:rPr>
              <a:t> kazandığı yeni anlamlara </a:t>
            </a:r>
            <a:r>
              <a:rPr lang="tr-TR" sz="2400" b="1" dirty="0">
                <a:latin typeface="Times New Roman" panose="02020603050405020304" pitchFamily="18" charset="0"/>
                <a:cs typeface="Times New Roman" panose="02020603050405020304" pitchFamily="18" charset="0"/>
              </a:rPr>
              <a:t>yan anlam</a:t>
            </a:r>
            <a:r>
              <a:rPr lang="tr-TR" sz="2400" dirty="0">
                <a:latin typeface="Times New Roman" panose="02020603050405020304" pitchFamily="18" charset="0"/>
                <a:cs typeface="Times New Roman" panose="02020603050405020304" pitchFamily="18" charset="0"/>
              </a:rPr>
              <a:t> denir. Sözcük, gerçek anlamından farklıdır; ancak gerçek anlamından tamamen kopmamıştır. Sözcüklerin yan anlam kazanmasında </a:t>
            </a:r>
            <a:r>
              <a:rPr lang="tr-TR" sz="2400" b="1" dirty="0">
                <a:latin typeface="Times New Roman" panose="02020603050405020304" pitchFamily="18" charset="0"/>
                <a:cs typeface="Times New Roman" panose="02020603050405020304" pitchFamily="18" charset="0"/>
              </a:rPr>
              <a:t>“gerçek anlamıyla görev, şekil (görünüş) benzerliği veya yakıştırması”</a:t>
            </a:r>
            <a:r>
              <a:rPr lang="tr-TR" sz="2400" dirty="0">
                <a:latin typeface="Times New Roman" panose="02020603050405020304" pitchFamily="18" charset="0"/>
                <a:cs typeface="Times New Roman" panose="02020603050405020304" pitchFamily="18" charset="0"/>
              </a:rPr>
              <a:t> etkilidir.</a:t>
            </a:r>
          </a:p>
          <a:p>
            <a:pPr lvl="1" algn="just"/>
            <a:r>
              <a:rPr lang="tr-TR" sz="2000" i="1" dirty="0">
                <a:latin typeface="Times New Roman" panose="02020603050405020304" pitchFamily="18" charset="0"/>
                <a:cs typeface="Times New Roman" panose="02020603050405020304" pitchFamily="18" charset="0"/>
              </a:rPr>
              <a:t>Çok zorlayınca kapının </a:t>
            </a:r>
            <a:r>
              <a:rPr lang="tr-TR" sz="2000" b="1" i="1" dirty="0">
                <a:latin typeface="Times New Roman" panose="02020603050405020304" pitchFamily="18" charset="0"/>
                <a:cs typeface="Times New Roman" panose="02020603050405020304" pitchFamily="18" charset="0"/>
              </a:rPr>
              <a:t>kolu</a:t>
            </a:r>
            <a:r>
              <a:rPr lang="tr-TR" sz="2000" i="1" dirty="0">
                <a:latin typeface="Times New Roman" panose="02020603050405020304" pitchFamily="18" charset="0"/>
                <a:cs typeface="Times New Roman" panose="02020603050405020304" pitchFamily="18" charset="0"/>
              </a:rPr>
              <a:t> kırıldı.</a:t>
            </a:r>
            <a:endParaRPr lang="tr-TR" sz="20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«Kol» kelimesinin gerçek anlamı en genel ifadeyle “insan </a:t>
            </a:r>
            <a:r>
              <a:rPr lang="tr-TR" sz="2400" dirty="0" err="1">
                <a:latin typeface="Times New Roman" panose="02020603050405020304" pitchFamily="18" charset="0"/>
                <a:cs typeface="Times New Roman" panose="02020603050405020304" pitchFamily="18" charset="0"/>
              </a:rPr>
              <a:t>uzvu”dur</a:t>
            </a:r>
            <a:r>
              <a:rPr lang="tr-TR" sz="2400" dirty="0">
                <a:latin typeface="Times New Roman" panose="02020603050405020304" pitchFamily="18" charset="0"/>
                <a:cs typeface="Times New Roman" panose="02020603050405020304" pitchFamily="18" charset="0"/>
              </a:rPr>
              <a:t>. “Kapı kolu” da kapı gövdesinin iki kenarında bulunur ve hareket ettirilebilir. Dolayısıyla “kapı kolu” şekil ve işlev olarak insan koluna benzediği için </a:t>
            </a:r>
            <a:r>
              <a:rPr lang="tr-TR" sz="2400" b="1" dirty="0">
                <a:latin typeface="Times New Roman" panose="02020603050405020304" pitchFamily="18" charset="0"/>
                <a:cs typeface="Times New Roman" panose="02020603050405020304" pitchFamily="18" charset="0"/>
              </a:rPr>
              <a:t>yan anlam</a:t>
            </a:r>
            <a:r>
              <a:rPr lang="tr-TR" sz="2400" dirty="0">
                <a:latin typeface="Times New Roman" panose="02020603050405020304" pitchFamily="18" charset="0"/>
                <a:cs typeface="Times New Roman" panose="02020603050405020304" pitchFamily="18" charset="0"/>
              </a:rPr>
              <a:t> kazanmıştır.</a:t>
            </a:r>
          </a:p>
          <a:p>
            <a:pPr lvl="1" algn="just"/>
            <a:r>
              <a:rPr lang="tr-TR" sz="2000" b="1" i="1" dirty="0">
                <a:latin typeface="Times New Roman" panose="02020603050405020304" pitchFamily="18" charset="0"/>
                <a:cs typeface="Times New Roman" panose="02020603050405020304" pitchFamily="18" charset="0"/>
              </a:rPr>
              <a:t>Kör</a:t>
            </a:r>
            <a:r>
              <a:rPr lang="tr-TR" sz="2000" i="1" dirty="0">
                <a:latin typeface="Times New Roman" panose="02020603050405020304" pitchFamily="18" charset="0"/>
                <a:cs typeface="Times New Roman" panose="02020603050405020304" pitchFamily="18" charset="0"/>
              </a:rPr>
              <a:t> makasla kumaşı kesmeye çalışıyor. </a:t>
            </a:r>
            <a:r>
              <a:rPr lang="tr-TR" sz="2000" dirty="0">
                <a:latin typeface="Times New Roman" panose="02020603050405020304" pitchFamily="18" charset="0"/>
                <a:cs typeface="Times New Roman" panose="02020603050405020304" pitchFamily="18" charset="0"/>
              </a:rPr>
              <a:t>(kör: Keskinliği yeterli olmayan)</a:t>
            </a:r>
          </a:p>
          <a:p>
            <a:pPr lvl="1" algn="just"/>
            <a:r>
              <a:rPr lang="tr-TR" sz="2000" i="1" dirty="0">
                <a:latin typeface="Times New Roman" panose="02020603050405020304" pitchFamily="18" charset="0"/>
                <a:cs typeface="Times New Roman" panose="02020603050405020304" pitchFamily="18" charset="0"/>
              </a:rPr>
              <a:t>Bugün </a:t>
            </a:r>
            <a:r>
              <a:rPr lang="tr-TR" sz="2000" b="1" i="1" dirty="0">
                <a:latin typeface="Times New Roman" panose="02020603050405020304" pitchFamily="18" charset="0"/>
                <a:cs typeface="Times New Roman" panose="02020603050405020304" pitchFamily="18" charset="0"/>
              </a:rPr>
              <a:t>boşum</a:t>
            </a:r>
            <a:r>
              <a:rPr lang="tr-TR" sz="2000" i="1" dirty="0">
                <a:latin typeface="Times New Roman" panose="02020603050405020304" pitchFamily="18" charset="0"/>
                <a:cs typeface="Times New Roman" panose="02020603050405020304" pitchFamily="18" charset="0"/>
              </a:rPr>
              <a:t>, hiç işim yok. </a:t>
            </a:r>
            <a:r>
              <a:rPr lang="tr-TR" sz="2000" dirty="0">
                <a:latin typeface="Times New Roman" panose="02020603050405020304" pitchFamily="18" charset="0"/>
                <a:cs typeface="Times New Roman" panose="02020603050405020304" pitchFamily="18" charset="0"/>
              </a:rPr>
              <a:t>(boş: İşi olmayan, işsiz.)</a:t>
            </a:r>
          </a:p>
          <a:p>
            <a:pPr marL="0" indent="0" algn="just">
              <a:buNone/>
            </a:pPr>
            <a:endParaRPr lang="tr-TR" sz="2400" dirty="0">
              <a:solidFill>
                <a:srgbClr val="C00000"/>
              </a:solidFill>
              <a:latin typeface="Times New Roman" panose="02020603050405020304" pitchFamily="18" charset="0"/>
              <a:cs typeface="Times New Roman" panose="02020603050405020304" pitchFamily="18" charset="0"/>
            </a:endParaRPr>
          </a:p>
          <a:p>
            <a:pPr marL="0" indent="0" algn="just">
              <a:buNone/>
            </a:pPr>
            <a:r>
              <a:rPr lang="tr-TR" sz="2400" dirty="0">
                <a:solidFill>
                  <a:srgbClr val="C00000"/>
                </a:solidFill>
                <a:latin typeface="Times New Roman" panose="02020603050405020304" pitchFamily="18" charset="0"/>
                <a:cs typeface="Times New Roman" panose="02020603050405020304" pitchFamily="18" charset="0"/>
              </a:rPr>
              <a:t> </a:t>
            </a:r>
          </a:p>
          <a:p>
            <a:pPr marL="0" indent="0" algn="just">
              <a:buNone/>
            </a:pPr>
            <a:endParaRPr lang="tr-TR" sz="2400" b="1" dirty="0">
              <a:latin typeface="Times New Roman" panose="02020603050405020304" pitchFamily="18" charset="0"/>
              <a:cs typeface="Times New Roman" panose="02020603050405020304" pitchFamily="18" charset="0"/>
            </a:endParaRPr>
          </a:p>
          <a:p>
            <a:pPr marL="0" indent="0" algn="just">
              <a:buNone/>
            </a:pPr>
            <a:endParaRPr lang="tr-TR" sz="2400" b="1" dirty="0">
              <a:latin typeface="Times New Roman" panose="02020603050405020304" pitchFamily="18" charset="0"/>
              <a:cs typeface="Times New Roman" panose="02020603050405020304" pitchFamily="18" charset="0"/>
            </a:endParaRPr>
          </a:p>
          <a:p>
            <a:pPr algn="just"/>
            <a:endParaRPr lang="tr-TR" sz="2400" dirty="0">
              <a:solidFill>
                <a:srgbClr val="252525"/>
              </a:solidFill>
              <a:latin typeface="Times New Roman" panose="02020603050405020304" pitchFamily="18" charset="0"/>
              <a:cs typeface="Times New Roman" panose="02020603050405020304" pitchFamily="18" charset="0"/>
            </a:endParaRPr>
          </a:p>
          <a:p>
            <a:pPr marL="0" indent="0" algn="just">
              <a:buNone/>
            </a:pP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09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726141" y="945029"/>
            <a:ext cx="9932894" cy="549162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tr-TR" b="1" dirty="0">
                <a:solidFill>
                  <a:srgbClr val="C00000"/>
                </a:solidFill>
                <a:latin typeface="Times New Roman" panose="02020603050405020304" pitchFamily="18" charset="0"/>
                <a:cs typeface="Times New Roman" panose="02020603050405020304" pitchFamily="18" charset="0"/>
              </a:rPr>
              <a:t>3. Mecaz Anlam</a:t>
            </a:r>
          </a:p>
          <a:p>
            <a:pPr marL="0" indent="0">
              <a:lnSpc>
                <a:spcPct val="135000"/>
              </a:lnSpc>
              <a:buNone/>
            </a:pPr>
            <a:r>
              <a:rPr lang="tr-TR" dirty="0">
                <a:latin typeface="Times New Roman" panose="02020603050405020304" pitchFamily="18" charset="0"/>
                <a:cs typeface="Times New Roman" panose="02020603050405020304" pitchFamily="18" charset="0"/>
              </a:rPr>
              <a:t>Bir ilgi veya benzetme sonucu sözcüğün </a:t>
            </a:r>
            <a:r>
              <a:rPr lang="tr-TR" u="sng" dirty="0">
                <a:latin typeface="Times New Roman" panose="02020603050405020304" pitchFamily="18" charset="0"/>
                <a:cs typeface="Times New Roman" panose="02020603050405020304" pitchFamily="18" charset="0"/>
              </a:rPr>
              <a:t>gerçek anlamından tamamen uzaklaşarak</a:t>
            </a:r>
            <a:r>
              <a:rPr lang="tr-TR" dirty="0">
                <a:latin typeface="Times New Roman" panose="02020603050405020304" pitchFamily="18" charset="0"/>
                <a:cs typeface="Times New Roman" panose="02020603050405020304" pitchFamily="18" charset="0"/>
              </a:rPr>
              <a:t> kazandığı yeni anlamlara </a:t>
            </a:r>
            <a:r>
              <a:rPr lang="tr-TR" b="1" dirty="0">
                <a:latin typeface="Times New Roman" panose="02020603050405020304" pitchFamily="18" charset="0"/>
                <a:cs typeface="Times New Roman" panose="02020603050405020304" pitchFamily="18" charset="0"/>
              </a:rPr>
              <a:t>mecaz anlam</a:t>
            </a:r>
            <a:r>
              <a:rPr lang="tr-TR" dirty="0">
                <a:latin typeface="Times New Roman" panose="02020603050405020304" pitchFamily="18" charset="0"/>
                <a:cs typeface="Times New Roman" panose="02020603050405020304" pitchFamily="18" charset="0"/>
              </a:rPr>
              <a:t> denir. Mecaz anlamda kullanılan sözcükler genellikle soyut anlam kazanır.</a:t>
            </a:r>
          </a:p>
          <a:p>
            <a:pPr lvl="1">
              <a:lnSpc>
                <a:spcPct val="135000"/>
              </a:lnSpc>
            </a:pPr>
            <a:r>
              <a:rPr lang="tr-TR" i="1" dirty="0">
                <a:latin typeface="Times New Roman" panose="02020603050405020304" pitchFamily="18" charset="0"/>
                <a:cs typeface="Times New Roman" panose="02020603050405020304" pitchFamily="18" charset="0"/>
              </a:rPr>
              <a:t>Konsere gidemeyince biletlerimiz </a:t>
            </a:r>
            <a:r>
              <a:rPr lang="tr-TR" b="1" i="1" dirty="0">
                <a:latin typeface="Times New Roman" panose="02020603050405020304" pitchFamily="18" charset="0"/>
                <a:cs typeface="Times New Roman" panose="02020603050405020304" pitchFamily="18" charset="0"/>
              </a:rPr>
              <a:t>yandı</a:t>
            </a:r>
            <a:r>
              <a:rPr lang="tr-TR" i="1" dirty="0">
                <a:latin typeface="Times New Roman" panose="02020603050405020304" pitchFamily="18" charset="0"/>
                <a:cs typeface="Times New Roman" panose="02020603050405020304" pitchFamily="18" charset="0"/>
              </a:rPr>
              <a:t>.</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Yukarıdaki cümlede “yanmak” fiilini duyduğumuzda aklımıza ilk gelen anlam (yani gerçek anlam) “ateş almak, </a:t>
            </a:r>
            <a:r>
              <a:rPr lang="tr-TR" dirty="0" err="1">
                <a:latin typeface="Times New Roman" panose="02020603050405020304" pitchFamily="18" charset="0"/>
                <a:cs typeface="Times New Roman" panose="02020603050405020304" pitchFamily="18" charset="0"/>
              </a:rPr>
              <a:t>tutuşmak”tır</a:t>
            </a:r>
            <a:r>
              <a:rPr lang="tr-TR" dirty="0">
                <a:latin typeface="Times New Roman" panose="02020603050405020304" pitchFamily="18" charset="0"/>
                <a:cs typeface="Times New Roman" panose="02020603050405020304" pitchFamily="18" charset="0"/>
              </a:rPr>
              <a:t>. Bu cümlede ise “biletlerimiz yandı” sözüyle “biletlerin alev aldığı” anlatılmamaktadır. Burada “yanmak” fiili gerçek anlamından tamamen uzaklaşarak </a:t>
            </a:r>
            <a:r>
              <a:rPr lang="tr-TR" b="1" dirty="0">
                <a:latin typeface="Times New Roman" panose="02020603050405020304" pitchFamily="18" charset="0"/>
                <a:cs typeface="Times New Roman" panose="02020603050405020304" pitchFamily="18" charset="0"/>
              </a:rPr>
              <a:t>mecaz anlam</a:t>
            </a:r>
            <a:r>
              <a:rPr lang="tr-TR" dirty="0">
                <a:latin typeface="Times New Roman" panose="02020603050405020304" pitchFamily="18" charset="0"/>
                <a:cs typeface="Times New Roman" panose="02020603050405020304" pitchFamily="18" charset="0"/>
              </a:rPr>
              <a:t> kazanmış ve “geçerliliğini yitirmek” anlamında kullanılmıştır.</a:t>
            </a:r>
          </a:p>
          <a:p>
            <a:pPr lvl="1">
              <a:lnSpc>
                <a:spcPct val="135000"/>
              </a:lnSpc>
            </a:pPr>
            <a:r>
              <a:rPr lang="tr-TR" i="1" dirty="0">
                <a:latin typeface="Times New Roman" panose="02020603050405020304" pitchFamily="18" charset="0"/>
                <a:cs typeface="Times New Roman" panose="02020603050405020304" pitchFamily="18" charset="0"/>
              </a:rPr>
              <a:t>Ortalıkta savaş </a:t>
            </a:r>
            <a:r>
              <a:rPr lang="tr-TR" b="1" i="1" dirty="0">
                <a:latin typeface="Times New Roman" panose="02020603050405020304" pitchFamily="18" charset="0"/>
                <a:cs typeface="Times New Roman" panose="02020603050405020304" pitchFamily="18" charset="0"/>
              </a:rPr>
              <a:t>kokusu</a:t>
            </a:r>
            <a:r>
              <a:rPr lang="tr-TR" i="1" dirty="0">
                <a:latin typeface="Times New Roman" panose="02020603050405020304" pitchFamily="18" charset="0"/>
                <a:cs typeface="Times New Roman" panose="02020603050405020304" pitchFamily="18" charset="0"/>
              </a:rPr>
              <a:t> vardı.</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(koku: Belirti, işaret)</a:t>
            </a:r>
          </a:p>
          <a:p>
            <a:pPr lvl="1">
              <a:lnSpc>
                <a:spcPct val="135000"/>
              </a:lnSpc>
            </a:pPr>
            <a:r>
              <a:rPr lang="tr-TR" i="1" dirty="0">
                <a:latin typeface="Times New Roman" panose="02020603050405020304" pitchFamily="18" charset="0"/>
                <a:cs typeface="Times New Roman" panose="02020603050405020304" pitchFamily="18" charset="0"/>
              </a:rPr>
              <a:t>Olaylara karşı </a:t>
            </a:r>
            <a:r>
              <a:rPr lang="tr-TR" b="1" i="1" dirty="0">
                <a:latin typeface="Times New Roman" panose="02020603050405020304" pitchFamily="18" charset="0"/>
                <a:cs typeface="Times New Roman" panose="02020603050405020304" pitchFamily="18" charset="0"/>
              </a:rPr>
              <a:t>kör</a:t>
            </a:r>
            <a:r>
              <a:rPr lang="tr-TR" i="1" dirty="0">
                <a:latin typeface="Times New Roman" panose="02020603050405020304" pitchFamily="18" charset="0"/>
                <a:cs typeface="Times New Roman" panose="02020603050405020304" pitchFamily="18" charset="0"/>
              </a:rPr>
              <a:t> ve sağırdır.</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(kör: Duyarlılığını yitirmiş)</a:t>
            </a:r>
          </a:p>
          <a:p>
            <a:pPr marL="0" indent="0">
              <a:lnSpc>
                <a:spcPct val="135000"/>
              </a:lnSpc>
              <a:buNone/>
            </a:pPr>
            <a:endParaRPr lang="tr-TR" dirty="0">
              <a:solidFill>
                <a:srgbClr val="C00000"/>
              </a:solidFill>
              <a:latin typeface="Times New Roman" panose="02020603050405020304" pitchFamily="18" charset="0"/>
              <a:cs typeface="Times New Roman" panose="02020603050405020304" pitchFamily="18" charset="0"/>
            </a:endParaRPr>
          </a:p>
          <a:p>
            <a:pPr marL="0" indent="0">
              <a:lnSpc>
                <a:spcPct val="135000"/>
              </a:lnSpc>
              <a:buNone/>
            </a:pPr>
            <a:endParaRPr lang="tr-TR" b="1" dirty="0">
              <a:latin typeface="Times New Roman" panose="02020603050405020304" pitchFamily="18" charset="0"/>
              <a:cs typeface="Times New Roman" panose="02020603050405020304" pitchFamily="18" charset="0"/>
            </a:endParaRPr>
          </a:p>
          <a:p>
            <a:pPr marL="0" indent="0">
              <a:lnSpc>
                <a:spcPct val="135000"/>
              </a:lnSpc>
              <a:buNone/>
            </a:pPr>
            <a:endParaRPr lang="tr-TR" b="1" dirty="0">
              <a:latin typeface="Times New Roman" panose="02020603050405020304" pitchFamily="18" charset="0"/>
              <a:cs typeface="Times New Roman" panose="02020603050405020304" pitchFamily="18" charset="0"/>
            </a:endParaRPr>
          </a:p>
          <a:p>
            <a:pPr algn="just">
              <a:lnSpc>
                <a:spcPct val="135000"/>
              </a:lnSpc>
            </a:pPr>
            <a:endParaRPr lang="tr-TR" dirty="0">
              <a:solidFill>
                <a:srgbClr val="252525"/>
              </a:solidFill>
              <a:latin typeface="Times New Roman" panose="02020603050405020304" pitchFamily="18" charset="0"/>
              <a:cs typeface="Times New Roman" panose="02020603050405020304" pitchFamily="18" charset="0"/>
            </a:endParaRPr>
          </a:p>
          <a:p>
            <a:pPr marL="0" indent="0" algn="l">
              <a:lnSpc>
                <a:spcPct val="135000"/>
              </a:lnSpc>
              <a:buNone/>
            </a:pP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5732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4409</Words>
  <Application>Microsoft Office PowerPoint</Application>
  <PresentationFormat>Geniş ekran</PresentationFormat>
  <Paragraphs>365</Paragraphs>
  <Slides>50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50</vt:i4>
      </vt:variant>
    </vt:vector>
  </HeadingPairs>
  <TitlesOfParts>
    <vt:vector size="55"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1. Anlam Daralması</vt:lpstr>
      <vt:lpstr>2. Anlam Genişlemesi</vt:lpstr>
      <vt:lpstr>3. Başka Anlama Geçiş</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TDB</dc:creator>
  <cp:lastModifiedBy>Haktan Kaplan</cp:lastModifiedBy>
  <cp:revision>68</cp:revision>
  <dcterms:created xsi:type="dcterms:W3CDTF">2020-08-29T19:47:14Z</dcterms:created>
  <dcterms:modified xsi:type="dcterms:W3CDTF">2022-10-14T07:52:58Z</dcterms:modified>
</cp:coreProperties>
</file>