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EBA4-01F2-E24B-8F3F-51EC4F4164DF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E5C7-9B37-3540-9644-7A2A757B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Gram positive vs. gram-negative vs. no cell wall at phylum, class &amp; genus levels [7? gram]</a:t>
            </a:r>
          </a:p>
          <a:p>
            <a:r>
              <a:rPr lang="en-US" dirty="0" smtClean="0"/>
              <a:t>    a. </a:t>
            </a:r>
            <a:r>
              <a:rPr lang="en-US" dirty="0" err="1" smtClean="0"/>
              <a:t>Ternicutes</a:t>
            </a:r>
            <a:r>
              <a:rPr lang="en-US" dirty="0" smtClean="0"/>
              <a:t>(phylum) vs. </a:t>
            </a:r>
            <a:r>
              <a:rPr lang="en-US" dirty="0" err="1" smtClean="0"/>
              <a:t>Proteobacteria</a:t>
            </a:r>
            <a:r>
              <a:rPr lang="en-US" dirty="0" smtClean="0"/>
              <a:t> (phylum) vs. </a:t>
            </a:r>
            <a:r>
              <a:rPr lang="en-US" dirty="0" err="1" smtClean="0"/>
              <a:t>Firmicutes</a:t>
            </a:r>
            <a:r>
              <a:rPr lang="en-US" dirty="0" smtClean="0"/>
              <a:t> (phylum)</a:t>
            </a:r>
          </a:p>
          <a:p>
            <a:r>
              <a:rPr lang="en-US" dirty="0" smtClean="0"/>
              <a:t>    b. Bacilli (class) vs. </a:t>
            </a:r>
            <a:r>
              <a:rPr lang="en-US" dirty="0" err="1" smtClean="0"/>
              <a:t>Gammaproteobacteria</a:t>
            </a:r>
            <a:r>
              <a:rPr lang="en-US" dirty="0" smtClean="0"/>
              <a:t> (class) </a:t>
            </a:r>
          </a:p>
          <a:p>
            <a:r>
              <a:rPr lang="en-US" dirty="0" smtClean="0"/>
              <a:t>    c. Staphylococcus (genus) vs. Escherichia (genus) vs. Mycoplasma (genus)</a:t>
            </a:r>
          </a:p>
          <a:p>
            <a:r>
              <a:rPr lang="en-US" dirty="0" smtClean="0"/>
              <a:t>Note that Bacilli(class) = “</a:t>
            </a:r>
            <a:r>
              <a:rPr lang="en-US" dirty="0" err="1" smtClean="0"/>
              <a:t>Firmicutes</a:t>
            </a:r>
            <a:r>
              <a:rPr lang="en-US" dirty="0" smtClean="0"/>
              <a:t> - Bacilli” </a:t>
            </a:r>
          </a:p>
          <a:p>
            <a:r>
              <a:rPr lang="en-US" dirty="0" smtClean="0"/>
              <a:t>and that </a:t>
            </a:r>
            <a:r>
              <a:rPr lang="en-US" dirty="0" err="1" smtClean="0"/>
              <a:t>Firmicutes</a:t>
            </a:r>
            <a:r>
              <a:rPr lang="en-US" dirty="0" smtClean="0"/>
              <a:t> (phylum) = “</a:t>
            </a:r>
            <a:r>
              <a:rPr lang="en-US" dirty="0" err="1" smtClean="0"/>
              <a:t>Firmicutes</a:t>
            </a:r>
            <a:r>
              <a:rPr lang="en-US" dirty="0" smtClean="0"/>
              <a:t> - Bacilli" + "</a:t>
            </a:r>
            <a:r>
              <a:rPr lang="en-US" dirty="0" err="1" smtClean="0"/>
              <a:t>Firmicutes</a:t>
            </a:r>
            <a:r>
              <a:rPr lang="en-US" dirty="0" smtClean="0"/>
              <a:t> - Clostridia" + "</a:t>
            </a:r>
            <a:r>
              <a:rPr lang="en-US" dirty="0" err="1" smtClean="0"/>
              <a:t>Firmicutes</a:t>
            </a:r>
            <a:r>
              <a:rPr lang="en-US" dirty="0" smtClean="0"/>
              <a:t>-Others".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E5C7-9B37-3540-9644-7A2A757B2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Gram positive vs. gram-negative vs. no cell wall at phylum, class &amp; genus levels [7? gram]</a:t>
            </a:r>
          </a:p>
          <a:p>
            <a:r>
              <a:rPr lang="en-US" dirty="0" smtClean="0"/>
              <a:t>    a. </a:t>
            </a:r>
            <a:r>
              <a:rPr lang="en-US" dirty="0" err="1" smtClean="0"/>
              <a:t>Ternicutes</a:t>
            </a:r>
            <a:r>
              <a:rPr lang="en-US" dirty="0" smtClean="0"/>
              <a:t>(phylum) vs. </a:t>
            </a:r>
            <a:r>
              <a:rPr lang="en-US" dirty="0" err="1" smtClean="0"/>
              <a:t>Proteobacteria</a:t>
            </a:r>
            <a:r>
              <a:rPr lang="en-US" dirty="0" smtClean="0"/>
              <a:t> (phylum) vs. </a:t>
            </a:r>
            <a:r>
              <a:rPr lang="en-US" dirty="0" err="1" smtClean="0"/>
              <a:t>Firmicutes</a:t>
            </a:r>
            <a:r>
              <a:rPr lang="en-US" dirty="0" smtClean="0"/>
              <a:t> (phylum)</a:t>
            </a:r>
          </a:p>
          <a:p>
            <a:r>
              <a:rPr lang="en-US" dirty="0" smtClean="0"/>
              <a:t>    b. Bacilli (class) vs. </a:t>
            </a:r>
            <a:r>
              <a:rPr lang="en-US" dirty="0" err="1" smtClean="0"/>
              <a:t>Gammaproteobacteria</a:t>
            </a:r>
            <a:r>
              <a:rPr lang="en-US" dirty="0" smtClean="0"/>
              <a:t> (class) </a:t>
            </a:r>
          </a:p>
          <a:p>
            <a:r>
              <a:rPr lang="en-US" dirty="0" smtClean="0"/>
              <a:t>    c. Staphylococcus (genus) vs. Escherichia (genus) vs. Mycoplasma (genus)</a:t>
            </a:r>
          </a:p>
          <a:p>
            <a:r>
              <a:rPr lang="en-US" dirty="0" smtClean="0"/>
              <a:t>Note that Bacilli(class) = “</a:t>
            </a:r>
            <a:r>
              <a:rPr lang="en-US" dirty="0" err="1" smtClean="0"/>
              <a:t>Firmicutes</a:t>
            </a:r>
            <a:r>
              <a:rPr lang="en-US" dirty="0" smtClean="0"/>
              <a:t> - Bacilli” </a:t>
            </a:r>
          </a:p>
          <a:p>
            <a:r>
              <a:rPr lang="en-US" dirty="0" smtClean="0"/>
              <a:t>and that </a:t>
            </a:r>
            <a:r>
              <a:rPr lang="en-US" dirty="0" err="1" smtClean="0"/>
              <a:t>Firmicutes</a:t>
            </a:r>
            <a:r>
              <a:rPr lang="en-US" dirty="0" smtClean="0"/>
              <a:t> (phylum) = “</a:t>
            </a:r>
            <a:r>
              <a:rPr lang="en-US" dirty="0" err="1" smtClean="0"/>
              <a:t>Firmicutes</a:t>
            </a:r>
            <a:r>
              <a:rPr lang="en-US" dirty="0" smtClean="0"/>
              <a:t> - Bacilli" + "</a:t>
            </a:r>
            <a:r>
              <a:rPr lang="en-US" dirty="0" err="1" smtClean="0"/>
              <a:t>Firmicutes</a:t>
            </a:r>
            <a:r>
              <a:rPr lang="en-US" dirty="0" smtClean="0"/>
              <a:t> - Clostridia" + "</a:t>
            </a:r>
            <a:r>
              <a:rPr lang="en-US" dirty="0" err="1" smtClean="0"/>
              <a:t>Firmicutes</a:t>
            </a:r>
            <a:r>
              <a:rPr lang="en-US" dirty="0" smtClean="0"/>
              <a:t>-Others".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E5C7-9B37-3540-9644-7A2A757B2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Gram positive vs. gram-negative vs. no cell wall at phylum, class &amp; genus levels [7? gram]</a:t>
            </a:r>
          </a:p>
          <a:p>
            <a:r>
              <a:rPr lang="en-US" dirty="0" smtClean="0"/>
              <a:t>    a. </a:t>
            </a:r>
            <a:r>
              <a:rPr lang="en-US" dirty="0" err="1" smtClean="0"/>
              <a:t>Ternicutes</a:t>
            </a:r>
            <a:r>
              <a:rPr lang="en-US" dirty="0" smtClean="0"/>
              <a:t>(phylum) vs. </a:t>
            </a:r>
            <a:r>
              <a:rPr lang="en-US" dirty="0" err="1" smtClean="0"/>
              <a:t>Proteobacteria</a:t>
            </a:r>
            <a:r>
              <a:rPr lang="en-US" dirty="0" smtClean="0"/>
              <a:t> (phylum) vs. </a:t>
            </a:r>
            <a:r>
              <a:rPr lang="en-US" dirty="0" err="1" smtClean="0"/>
              <a:t>Firmicutes</a:t>
            </a:r>
            <a:r>
              <a:rPr lang="en-US" dirty="0" smtClean="0"/>
              <a:t> (phylum)</a:t>
            </a:r>
          </a:p>
          <a:p>
            <a:r>
              <a:rPr lang="en-US" dirty="0" smtClean="0"/>
              <a:t>    b. Bacilli (class) vs. </a:t>
            </a:r>
            <a:r>
              <a:rPr lang="en-US" dirty="0" err="1" smtClean="0"/>
              <a:t>Gammaproteobacteria</a:t>
            </a:r>
            <a:r>
              <a:rPr lang="en-US" dirty="0" smtClean="0"/>
              <a:t> (class) </a:t>
            </a:r>
          </a:p>
          <a:p>
            <a:r>
              <a:rPr lang="en-US" dirty="0" smtClean="0"/>
              <a:t>    c. Staphylococcus (genus) vs. Escherichia (genus) vs. Mycoplasma (genus)</a:t>
            </a:r>
          </a:p>
          <a:p>
            <a:r>
              <a:rPr lang="en-US" dirty="0" smtClean="0"/>
              <a:t>Note that Bacilli(class) = “</a:t>
            </a:r>
            <a:r>
              <a:rPr lang="en-US" dirty="0" err="1" smtClean="0"/>
              <a:t>Firmicutes</a:t>
            </a:r>
            <a:r>
              <a:rPr lang="en-US" dirty="0" smtClean="0"/>
              <a:t> - Bacilli” </a:t>
            </a:r>
          </a:p>
          <a:p>
            <a:r>
              <a:rPr lang="en-US" dirty="0" smtClean="0"/>
              <a:t>and that </a:t>
            </a:r>
            <a:r>
              <a:rPr lang="en-US" dirty="0" err="1" smtClean="0"/>
              <a:t>Firmicutes</a:t>
            </a:r>
            <a:r>
              <a:rPr lang="en-US" dirty="0" smtClean="0"/>
              <a:t> (phylum) = “</a:t>
            </a:r>
            <a:r>
              <a:rPr lang="en-US" dirty="0" err="1" smtClean="0"/>
              <a:t>Firmicutes</a:t>
            </a:r>
            <a:r>
              <a:rPr lang="en-US" dirty="0" smtClean="0"/>
              <a:t> - Bacilli" + "</a:t>
            </a:r>
            <a:r>
              <a:rPr lang="en-US" dirty="0" err="1" smtClean="0"/>
              <a:t>Firmicutes</a:t>
            </a:r>
            <a:r>
              <a:rPr lang="en-US" dirty="0" smtClean="0"/>
              <a:t> - Clostridia" + "</a:t>
            </a:r>
            <a:r>
              <a:rPr lang="en-US" dirty="0" err="1" smtClean="0"/>
              <a:t>Firmicutes</a:t>
            </a:r>
            <a:r>
              <a:rPr lang="en-US" dirty="0" smtClean="0"/>
              <a:t>-Others".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E5C7-9B37-3540-9644-7A2A757B2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Gram negative clustering at class level [7? gram]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a.Clustering</a:t>
            </a:r>
            <a:r>
              <a:rPr lang="en-US" dirty="0" smtClean="0"/>
              <a:t> of classes within the “</a:t>
            </a:r>
            <a:r>
              <a:rPr lang="en-US" dirty="0" err="1" smtClean="0"/>
              <a:t>Proteobacteria</a:t>
            </a:r>
            <a:r>
              <a:rPr lang="en-US" dirty="0" smtClean="0"/>
              <a:t>” phylum (all are gram-negative):     </a:t>
            </a:r>
            <a:r>
              <a:rPr lang="en-US" dirty="0" err="1" smtClean="0"/>
              <a:t>alphaproteobacteria</a:t>
            </a:r>
            <a:r>
              <a:rPr lang="en-US" dirty="0" smtClean="0"/>
              <a:t> vs. </a:t>
            </a:r>
            <a:r>
              <a:rPr lang="en-US" dirty="0" err="1" smtClean="0"/>
              <a:t>Betaproteobacteria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gammaproteobacteria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deltaproteobacteria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epsilonproteobacteria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E5C7-9B37-3540-9644-7A2A757B2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Gram negative clustering at genus level [7? gram] -- [might expect </a:t>
            </a:r>
            <a:r>
              <a:rPr lang="en-US" dirty="0" err="1" smtClean="0"/>
              <a:t>shigella</a:t>
            </a:r>
            <a:r>
              <a:rPr lang="en-US" dirty="0" smtClean="0"/>
              <a:t> to have more overlap w/ Escherichia]</a:t>
            </a:r>
          </a:p>
          <a:p>
            <a:r>
              <a:rPr lang="en-US" dirty="0" smtClean="0"/>
              <a:t>    a. Clustering of </a:t>
            </a:r>
            <a:r>
              <a:rPr lang="en-US" dirty="0" err="1" smtClean="0"/>
              <a:t>genuses</a:t>
            </a:r>
            <a:r>
              <a:rPr lang="en-US" dirty="0" smtClean="0"/>
              <a:t> within the </a:t>
            </a:r>
            <a:r>
              <a:rPr lang="en-US" dirty="0" err="1" smtClean="0"/>
              <a:t>Gammaproteobacteria</a:t>
            </a:r>
            <a:r>
              <a:rPr lang="en-US" dirty="0" smtClean="0"/>
              <a:t> class: Escherichia, Salmonella, </a:t>
            </a:r>
            <a:r>
              <a:rPr lang="en-US" dirty="0" err="1" smtClean="0"/>
              <a:t>Shigella</a:t>
            </a:r>
            <a:r>
              <a:rPr lang="en-US" dirty="0" smtClean="0"/>
              <a:t>, </a:t>
            </a:r>
            <a:r>
              <a:rPr lang="en-US" dirty="0" err="1" smtClean="0"/>
              <a:t>Enterobacter</a:t>
            </a:r>
            <a:r>
              <a:rPr lang="en-US" dirty="0" smtClean="0"/>
              <a:t>, </a:t>
            </a:r>
            <a:r>
              <a:rPr lang="en-US" dirty="0" err="1" smtClean="0"/>
              <a:t>Cronobacter</a:t>
            </a:r>
            <a:r>
              <a:rPr lang="en-US" dirty="0" smtClean="0"/>
              <a:t>, </a:t>
            </a:r>
            <a:r>
              <a:rPr lang="en-US" dirty="0" err="1" smtClean="0"/>
              <a:t>Klebsiella</a:t>
            </a:r>
            <a:r>
              <a:rPr lang="en-US" dirty="0" smtClean="0"/>
              <a:t>, </a:t>
            </a:r>
            <a:r>
              <a:rPr lang="en-US" dirty="0" err="1" smtClean="0"/>
              <a:t>Serratia</a:t>
            </a:r>
            <a:r>
              <a:rPr lang="en-US" smtClean="0"/>
              <a:t>, Yersinia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E5C7-9B37-3540-9644-7A2A757B2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3336-4E1D-B144-B192-8D8FEAD78CEB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1A3A-CF2E-0049-B64C-2578CB2E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t-SNE visualization of n-grams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11/21/2016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1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GramAkshay-1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9" b="50140"/>
          <a:stretch/>
        </p:blipFill>
        <p:spPr>
          <a:xfrm>
            <a:off x="318174" y="0"/>
            <a:ext cx="3700860" cy="2735524"/>
          </a:xfrm>
          <a:prstGeom prst="rect">
            <a:avLst/>
          </a:prstGeom>
        </p:spPr>
      </p:pic>
      <p:pic>
        <p:nvPicPr>
          <p:cNvPr id="5" name="Picture 4" descr="2GramAkshay-1a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b="50140"/>
          <a:stretch/>
        </p:blipFill>
        <p:spPr>
          <a:xfrm>
            <a:off x="3098005" y="13957"/>
            <a:ext cx="3659693" cy="2735524"/>
          </a:xfrm>
          <a:prstGeom prst="rect">
            <a:avLst/>
          </a:prstGeom>
        </p:spPr>
      </p:pic>
      <p:pic>
        <p:nvPicPr>
          <p:cNvPr id="6" name="Picture 5" descr="3GramAkshay-1a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1" t="4324" r="10922" b="49887"/>
          <a:stretch/>
        </p:blipFill>
        <p:spPr>
          <a:xfrm>
            <a:off x="5819226" y="265179"/>
            <a:ext cx="2874725" cy="2512216"/>
          </a:xfrm>
          <a:prstGeom prst="rect">
            <a:avLst/>
          </a:prstGeom>
        </p:spPr>
      </p:pic>
      <p:pic>
        <p:nvPicPr>
          <p:cNvPr id="7" name="Picture 6" descr="4GramAkshay-1a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1" t="5273" r="10272" b="49955"/>
          <a:stretch/>
        </p:blipFill>
        <p:spPr>
          <a:xfrm>
            <a:off x="418649" y="2889048"/>
            <a:ext cx="2892170" cy="24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0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GramAkshay-1b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49351" r="52480" b="3586"/>
          <a:stretch/>
        </p:blipFill>
        <p:spPr>
          <a:xfrm>
            <a:off x="293053" y="244243"/>
            <a:ext cx="2958457" cy="2582000"/>
          </a:xfrm>
          <a:prstGeom prst="rect">
            <a:avLst/>
          </a:prstGeom>
        </p:spPr>
      </p:pic>
      <p:pic>
        <p:nvPicPr>
          <p:cNvPr id="5" name="Picture 4" descr="2GramAkshay-1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49606" r="54006" b="4096"/>
          <a:stretch/>
        </p:blipFill>
        <p:spPr>
          <a:xfrm>
            <a:off x="3153825" y="286113"/>
            <a:ext cx="2874726" cy="2540130"/>
          </a:xfrm>
          <a:prstGeom prst="rect">
            <a:avLst/>
          </a:prstGeom>
        </p:spPr>
      </p:pic>
      <p:pic>
        <p:nvPicPr>
          <p:cNvPr id="6" name="Picture 5" descr="3GramAkshay-1b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49790" r="52862" b="4420"/>
          <a:stretch/>
        </p:blipFill>
        <p:spPr>
          <a:xfrm>
            <a:off x="6168100" y="314028"/>
            <a:ext cx="2860771" cy="2512215"/>
          </a:xfrm>
          <a:prstGeom prst="rect">
            <a:avLst/>
          </a:prstGeom>
        </p:spPr>
      </p:pic>
      <p:pic>
        <p:nvPicPr>
          <p:cNvPr id="7" name="Picture 6" descr="4GramAkshay-1b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49790" r="53053" b="5183"/>
          <a:stretch/>
        </p:blipFill>
        <p:spPr>
          <a:xfrm>
            <a:off x="293053" y="3084442"/>
            <a:ext cx="2832861" cy="24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GramAkshay-1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5" t="49606" r="11103" b="4350"/>
          <a:stretch/>
        </p:blipFill>
        <p:spPr>
          <a:xfrm>
            <a:off x="0" y="195393"/>
            <a:ext cx="2777042" cy="2526174"/>
          </a:xfrm>
          <a:prstGeom prst="rect">
            <a:avLst/>
          </a:prstGeom>
        </p:spPr>
      </p:pic>
      <p:pic>
        <p:nvPicPr>
          <p:cNvPr id="5" name="Picture 4" descr="2GramAkshay-1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5" t="49606" r="11303" b="4605"/>
          <a:stretch/>
        </p:blipFill>
        <p:spPr>
          <a:xfrm>
            <a:off x="3028231" y="195393"/>
            <a:ext cx="2763085" cy="2512217"/>
          </a:xfrm>
          <a:prstGeom prst="rect">
            <a:avLst/>
          </a:prstGeom>
        </p:spPr>
      </p:pic>
      <p:pic>
        <p:nvPicPr>
          <p:cNvPr id="6" name="Picture 5" descr="3GramAkshay-1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5" t="49281" r="11112" b="5437"/>
          <a:stretch/>
        </p:blipFill>
        <p:spPr>
          <a:xfrm>
            <a:off x="5791316" y="195393"/>
            <a:ext cx="2777040" cy="2484302"/>
          </a:xfrm>
          <a:prstGeom prst="rect">
            <a:avLst/>
          </a:prstGeom>
        </p:spPr>
      </p:pic>
      <p:pic>
        <p:nvPicPr>
          <p:cNvPr id="7" name="Picture 6" descr="4GramAkshay-1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5" t="49280" r="10511" b="5947"/>
          <a:stretch/>
        </p:blipFill>
        <p:spPr>
          <a:xfrm>
            <a:off x="0" y="2721567"/>
            <a:ext cx="2790997" cy="2456389"/>
          </a:xfrm>
          <a:prstGeom prst="rect">
            <a:avLst/>
          </a:prstGeom>
        </p:spPr>
      </p:pic>
      <p:pic>
        <p:nvPicPr>
          <p:cNvPr id="8" name="Picture 7" descr="5GramAkshay-1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4" t="49536" r="10540" b="5692"/>
          <a:stretch/>
        </p:blipFill>
        <p:spPr>
          <a:xfrm>
            <a:off x="2944501" y="2721567"/>
            <a:ext cx="2846815" cy="24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5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GramAkshay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49792" r="53177" b="3580"/>
          <a:stretch/>
        </p:blipFill>
        <p:spPr>
          <a:xfrm>
            <a:off x="244374" y="219564"/>
            <a:ext cx="2942162" cy="2558188"/>
          </a:xfrm>
          <a:prstGeom prst="rect">
            <a:avLst/>
          </a:prstGeom>
        </p:spPr>
      </p:pic>
      <p:pic>
        <p:nvPicPr>
          <p:cNvPr id="5" name="Picture 4" descr="2GramAkshay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49606" r="53653" b="4350"/>
          <a:stretch/>
        </p:blipFill>
        <p:spPr>
          <a:xfrm>
            <a:off x="3268954" y="251578"/>
            <a:ext cx="2944500" cy="2526174"/>
          </a:xfrm>
          <a:prstGeom prst="rect">
            <a:avLst/>
          </a:prstGeom>
        </p:spPr>
      </p:pic>
      <p:pic>
        <p:nvPicPr>
          <p:cNvPr id="6" name="Picture 5" descr="3GramAkshay-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49747" r="53082" b="5736"/>
          <a:stretch/>
        </p:blipFill>
        <p:spPr>
          <a:xfrm>
            <a:off x="6213454" y="251578"/>
            <a:ext cx="2930546" cy="2442432"/>
          </a:xfrm>
          <a:prstGeom prst="rect">
            <a:avLst/>
          </a:prstGeom>
        </p:spPr>
      </p:pic>
      <p:pic>
        <p:nvPicPr>
          <p:cNvPr id="7" name="Picture 6" descr="4GramAkshay-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49746" r="52880" b="3701"/>
          <a:stretch/>
        </p:blipFill>
        <p:spPr>
          <a:xfrm>
            <a:off x="338408" y="2812284"/>
            <a:ext cx="2930546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GramAkshay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6" t="49860" r="10320" b="4859"/>
          <a:stretch/>
        </p:blipFill>
        <p:spPr>
          <a:xfrm>
            <a:off x="0" y="97698"/>
            <a:ext cx="2972411" cy="2484302"/>
          </a:xfrm>
          <a:prstGeom prst="rect">
            <a:avLst/>
          </a:prstGeom>
        </p:spPr>
      </p:pic>
      <p:pic>
        <p:nvPicPr>
          <p:cNvPr id="5" name="Picture 4" descr="2GramAkshay-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5" t="49861" r="9967" b="5367"/>
          <a:stretch/>
        </p:blipFill>
        <p:spPr>
          <a:xfrm>
            <a:off x="2972411" y="97698"/>
            <a:ext cx="2860770" cy="2456388"/>
          </a:xfrm>
          <a:prstGeom prst="rect">
            <a:avLst/>
          </a:prstGeom>
        </p:spPr>
      </p:pic>
      <p:pic>
        <p:nvPicPr>
          <p:cNvPr id="6" name="Picture 5" descr="3GramAkshay-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8" t="49607" r="10158" b="5113"/>
          <a:stretch/>
        </p:blipFill>
        <p:spPr>
          <a:xfrm>
            <a:off x="5833181" y="97697"/>
            <a:ext cx="2804951" cy="2484303"/>
          </a:xfrm>
          <a:prstGeom prst="rect">
            <a:avLst/>
          </a:prstGeom>
        </p:spPr>
      </p:pic>
      <p:pic>
        <p:nvPicPr>
          <p:cNvPr id="7" name="Picture 6" descr="4GramAkshay-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6" t="49491" r="10340" b="5228"/>
          <a:stretch/>
        </p:blipFill>
        <p:spPr>
          <a:xfrm>
            <a:off x="167459" y="2582000"/>
            <a:ext cx="2804952" cy="2484303"/>
          </a:xfrm>
          <a:prstGeom prst="rect">
            <a:avLst/>
          </a:prstGeom>
        </p:spPr>
      </p:pic>
      <p:pic>
        <p:nvPicPr>
          <p:cNvPr id="8" name="Picture 7" descr="5GramAkshay-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5" t="49491" r="10540" b="5228"/>
          <a:stretch/>
        </p:blipFill>
        <p:spPr>
          <a:xfrm>
            <a:off x="2930545" y="2582001"/>
            <a:ext cx="2832861" cy="24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454</Words>
  <Application>Microsoft Macintosh PowerPoint</Application>
  <PresentationFormat>On-screen Show (4:3)</PresentationFormat>
  <Paragraphs>29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t-SNE visualization of n-grams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Maheshwari</dc:creator>
  <cp:lastModifiedBy>Akshay Maheshwari</cp:lastModifiedBy>
  <cp:revision>2</cp:revision>
  <dcterms:created xsi:type="dcterms:W3CDTF">2016-11-22T00:03:27Z</dcterms:created>
  <dcterms:modified xsi:type="dcterms:W3CDTF">2016-11-22T00:20:40Z</dcterms:modified>
</cp:coreProperties>
</file>