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1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4"/>
  </p:notesMasterIdLst>
  <p:handoutMasterIdLst>
    <p:handoutMasterId r:id="rId25"/>
  </p:handoutMasterIdLst>
  <p:sldIdLst>
    <p:sldId id="414" r:id="rId2"/>
    <p:sldId id="531" r:id="rId3"/>
    <p:sldId id="530" r:id="rId4"/>
    <p:sldId id="632" r:id="rId5"/>
    <p:sldId id="634" r:id="rId6"/>
    <p:sldId id="577" r:id="rId7"/>
    <p:sldId id="641" r:id="rId8"/>
    <p:sldId id="643" r:id="rId9"/>
    <p:sldId id="642" r:id="rId10"/>
    <p:sldId id="644" r:id="rId11"/>
    <p:sldId id="645" r:id="rId12"/>
    <p:sldId id="651" r:id="rId13"/>
    <p:sldId id="659" r:id="rId14"/>
    <p:sldId id="654" r:id="rId15"/>
    <p:sldId id="656" r:id="rId16"/>
    <p:sldId id="657" r:id="rId17"/>
    <p:sldId id="650" r:id="rId18"/>
    <p:sldId id="658" r:id="rId19"/>
    <p:sldId id="662" r:id="rId20"/>
    <p:sldId id="660" r:id="rId21"/>
    <p:sldId id="661" r:id="rId22"/>
    <p:sldId id="663" r:id="rId23"/>
  </p:sldIdLst>
  <p:sldSz cx="24377650" cy="13716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7D4"/>
    <a:srgbClr val="F1F1F1"/>
    <a:srgbClr val="345B8E"/>
    <a:srgbClr val="5588B6"/>
    <a:srgbClr val="51779A"/>
    <a:srgbClr val="535353"/>
    <a:srgbClr val="404040"/>
    <a:srgbClr val="7CAFDE"/>
    <a:srgbClr val="5B9BD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6412" autoAdjust="0"/>
  </p:normalViewPr>
  <p:slideViewPr>
    <p:cSldViewPr snapToGrid="0">
      <p:cViewPr varScale="1">
        <p:scale>
          <a:sx n="53" d="100"/>
          <a:sy n="53" d="100"/>
        </p:scale>
        <p:origin x="138" y="306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2BAD6DA-D973-49C7-BE35-7A7989325D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1D793D-F46D-40D9-9F95-75D47FBAD6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94DC372-AECA-444D-A293-8648AD796B09}" type="datetimeFigureOut">
              <a:rPr lang="de-DE"/>
              <a:pPr>
                <a:defRPr/>
              </a:pPr>
              <a:t>05.11.2020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B7716-06D1-4590-A5AC-5CC662E1EB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B4817-3E5D-450F-86B6-6A7D611104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FCF6A0-6240-4BF6-80D8-58A44DB8F039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1AFB6A-D185-4FC2-B979-185E705030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2D80D0-B8BA-440F-A4B4-2EB641A3AB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866DCC6-0F18-40C6-A033-7DAA05BE471F}" type="datetimeFigureOut">
              <a:rPr lang="de-DE"/>
              <a:pPr>
                <a:defRPr/>
              </a:pPr>
              <a:t>05.11.2020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AA40C9A-D94B-496F-83C8-3C9F891E5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53E3DC87-9AA2-455F-AE36-5C0156D6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AA5FF-A8E9-4522-B2A5-37EF463A80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C3D16-953D-48CD-9C4E-B05702F2C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1D866F-039E-4D69-B5EE-4B246264699D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18272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FFF12F40-2961-4F5B-91CD-D83050C83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5665F22-34DD-4CAF-88DE-AA005CE4F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7172" name="Foliennummernplatzhalter 3">
            <a:extLst>
              <a:ext uri="{FF2B5EF4-FFF2-40B4-BE49-F238E27FC236}">
                <a16:creationId xmlns:a16="http://schemas.microsoft.com/office/drawing/2014/main" id="{8A875985-017C-48C2-89E1-CD5CCF48D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96FCF4-3D80-494F-9E13-823C8C80E7EB}" type="slidenum">
              <a:rPr lang="de-DE" altLang="en-US"/>
              <a:pPr/>
              <a:t>1</a:t>
            </a:fld>
            <a:endParaRPr lang="de-DE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618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8986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090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4871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84524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49426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7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104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1903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762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>
            <a:extLst>
              <a:ext uri="{FF2B5EF4-FFF2-40B4-BE49-F238E27FC236}">
                <a16:creationId xmlns:a16="http://schemas.microsoft.com/office/drawing/2014/main" id="{D62A9DA0-2381-4EB3-820F-7EA7459DEB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>
            <a:extLst>
              <a:ext uri="{FF2B5EF4-FFF2-40B4-BE49-F238E27FC236}">
                <a16:creationId xmlns:a16="http://schemas.microsoft.com/office/drawing/2014/main" id="{A2CB2185-8733-48F1-8943-3AA87435A6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15364" name="Foliennummernplatzhalter 3">
            <a:extLst>
              <a:ext uri="{FF2B5EF4-FFF2-40B4-BE49-F238E27FC236}">
                <a16:creationId xmlns:a16="http://schemas.microsoft.com/office/drawing/2014/main" id="{0FB29959-9162-4846-8C37-D0F9710F2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C7B14FE-3CF2-422F-A1DE-7EA8CC634408}" type="slidenum">
              <a:rPr lang="de-DE" altLang="en-US"/>
              <a:pPr/>
              <a:t>2</a:t>
            </a:fld>
            <a:endParaRPr lang="de-DE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2477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5416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25B07220-2E15-4EFC-90BE-997874BC8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BFB503FF-A197-451F-9F48-59A5B76611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AE87237E-FE98-4E98-86D3-6865C1FFC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0A2933A-3D84-4700-826A-E499A59F6C7E}" type="slidenum">
              <a:rPr lang="de-DE" altLang="en-US"/>
              <a:pPr/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3305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25B07220-2E15-4EFC-90BE-997874BC8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BFB503FF-A197-451F-9F48-59A5B76611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AE87237E-FE98-4E98-86D3-6865C1FFC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0A2933A-3D84-4700-826A-E499A59F6C7E}" type="slidenum">
              <a:rPr lang="de-DE" altLang="en-US"/>
              <a:pPr/>
              <a:t>3</a:t>
            </a:fld>
            <a:endParaRPr lang="de-DE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34445DF9-95B6-4D7C-95BE-6CA7A91A4C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F70ABE48-1AAA-414E-937C-B77DB3CEED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AE273B54-5A2E-4F48-807D-F0FD37FD5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6AD0458-7C31-40D5-8B3C-C2188ECE959A}" type="slidenum">
              <a:rPr lang="de-DE" altLang="en-US"/>
              <a:pPr/>
              <a:t>4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4C4A9ED5-D19B-4EF7-A5F8-458DB006C1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079ADE27-05EE-4D83-842F-9D92656ACE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B7907F8A-9A19-4607-8871-0A0F5A247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2054F33-FB80-4BD2-B77D-2F0C36AF02E0}" type="slidenum">
              <a:rPr lang="de-DE" altLang="en-US"/>
              <a:pPr/>
              <a:t>5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6</a:t>
            </a:fld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042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910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lienbildplatzhalter 1">
            <a:extLst>
              <a:ext uri="{FF2B5EF4-FFF2-40B4-BE49-F238E27FC236}">
                <a16:creationId xmlns:a16="http://schemas.microsoft.com/office/drawing/2014/main" id="{89402AB7-90CA-4CFD-8C40-ABF92217D8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izenplatzhalter 2">
            <a:extLst>
              <a:ext uri="{FF2B5EF4-FFF2-40B4-BE49-F238E27FC236}">
                <a16:creationId xmlns:a16="http://schemas.microsoft.com/office/drawing/2014/main" id="{03011CD8-ED42-4951-A57B-5D5F57FA9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en-US"/>
          </a:p>
        </p:txBody>
      </p:sp>
      <p:sp>
        <p:nvSpPr>
          <p:cNvPr id="138244" name="Foliennummernplatzhalter 3">
            <a:extLst>
              <a:ext uri="{FF2B5EF4-FFF2-40B4-BE49-F238E27FC236}">
                <a16:creationId xmlns:a16="http://schemas.microsoft.com/office/drawing/2014/main" id="{EE7707F8-583B-41FA-B647-FE258C0F0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55E52A-BAF0-4B77-975C-299D0DAE06CA}" type="slidenum">
              <a:rPr lang="de-DE" altLang="en-US"/>
              <a:pPr/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425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66D2-C10F-4164-9F13-7409E244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03657-E311-4757-A143-A318A89D183C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E179-05BD-4EDB-B9D9-B16D5354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83C2-772A-41B6-8D30-BFDBB83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99759-E0F3-44A4-9BFC-287319E678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86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16908-86CA-401B-ACDB-9960E837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DAE8C-7990-4C06-998E-B1428E9F9B14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C34E-A41F-4012-9A75-AD663C6D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DEB3-2D89-40BB-A4CA-0280ACB4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EB31C-0D6A-412F-A288-68711783A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5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77B5-4369-4244-ABA3-EEB6FB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02943-DAFE-4BA0-8C4C-1D8A5747F227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F736-6CEF-4A58-853B-26AC3C6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65B4-B59C-49C9-9293-BD3EC44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5BF23-F887-4254-855E-80BCFD72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64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527B-7B31-486A-8F09-97D4D58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EE65-0A95-4291-9E00-C90A283F5F10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074A-9720-4025-8F3E-1EF825B1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4262-E472-4AB6-8800-000B02B7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2D5AA-F214-4FF6-90DB-44719C23EF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7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D1DE-7DB9-4CE9-85E3-FC20DACA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DB5AA-1897-487F-8D68-5EF7FAD9EE77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ACAC-473D-4EEA-ADD1-40F312FC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B9BD-0E71-4DC5-A579-092F4344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FF318-043C-4232-8F78-8EE9D7266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12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775E6-086D-405F-B1C9-38512520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1AF8C-490A-4376-8F77-37016302A0D9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C63B93-A24F-4421-9CD2-D1D4DE2E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59E01E-ED28-4419-9AC2-4AD0DA0A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F8CC5-1543-40FC-B8EF-2902C392C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80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A42D93-4ECB-47CA-83C8-3690D968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31E21-CD30-4516-8E80-A29D0B519900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2BB5D2-0EF5-4F8C-8F5A-C55B3360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647C4B-F419-4B9D-9903-24D94F6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D4796-4D03-4E68-80AA-4B4508DD2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1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AD8D95-8A53-4E36-ABA9-F2D99349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74FE8-89E1-4B06-8E81-90F965243078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80B52E-0E03-48B2-8694-9CF4A56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AB186B-3B24-4FE4-BBDA-A7CB4E70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62298-8ADB-430D-9D26-4C0D0947E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5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C3DF10-9B20-4CAD-8AAA-F4FDF9EB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E9AA6-DAF6-4E0A-9419-0903ED1C8003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DB0188-7B06-4D65-AE63-444CF224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1C922-5F80-4A7C-B6AF-FE6B405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3841-775B-44EB-9889-4BE17D956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F68868-AD94-4796-86AF-60C36AC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6EC4-0601-4175-A31C-34E09FA31343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E558A3-E5FD-4C3A-8024-CEFA3CC4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158F94-8DA1-406F-8AB2-9698AB1E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39FCA-0C71-4E85-871D-3856093B9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5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9386E9-34F6-4880-AD22-97E0E84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09BD4-4CE0-4A5C-A7E3-E98494798CA5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8F066A-5A78-4516-B75D-BAB3C9D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1F24A0-BA72-4CCD-8BE5-6B48692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A0574-328F-4753-851B-CA88DD5EE5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2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FC60-1BED-48ED-9160-CE7D7FD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6E2E-46CC-40E6-95DF-722A7144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986C-369D-4768-A092-2301AE212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399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5B391F-2102-4649-9C43-F093D16217FA}" type="datetimeFigureOut">
              <a:rPr lang="en-US"/>
              <a:pPr>
                <a:defRPr/>
              </a:pPr>
              <a:t>11/5/2020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17CF-35A9-49FF-98CB-E9A121804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399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4BF9-0BAF-43E6-B77A-B2807FCE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300">
                <a:solidFill>
                  <a:srgbClr val="FFFFFF"/>
                </a:solidFill>
              </a:defRPr>
            </a:lvl1pPr>
          </a:lstStyle>
          <a:p>
            <a:fld id="{621A2361-F741-49EF-B5FD-3329AA8680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5613" indent="-455613"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0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4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8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2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oguzerdoga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jpg"/><Relationship Id="rId4" Type="http://schemas.openxmlformats.org/officeDocument/2006/relationships/image" Target="../media/image5.emf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jpg"/><Relationship Id="rId4" Type="http://schemas.openxmlformats.org/officeDocument/2006/relationships/image" Target="../media/image5.emf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3E4B251-9862-4918-A3ED-46A389C28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60" y="3559522"/>
            <a:ext cx="7980173" cy="3970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46D81-70F6-4D0D-B7D2-36B09DCB812B}"/>
              </a:ext>
            </a:extLst>
          </p:cNvPr>
          <p:cNvSpPr txBox="1"/>
          <p:nvPr/>
        </p:nvSpPr>
        <p:spPr>
          <a:xfrm>
            <a:off x="2776452" y="7996844"/>
            <a:ext cx="18986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b="1" dirty="0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tr-TR" sz="7200" b="1" dirty="0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 and Present A/B Test </a:t>
            </a:r>
            <a:r>
              <a:rPr lang="tr-TR" sz="7200" b="1" dirty="0" err="1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tr-TR" sz="7200" b="1" dirty="0">
                <a:effectLst/>
                <a:latin typeface="Barlow" panose="00000500000000000000" pitchFamily="2" charset="-94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endParaRPr lang="en-US" sz="7200" b="1" dirty="0">
              <a:effectLst/>
              <a:latin typeface="Barlow" panose="00000500000000000000" pitchFamily="2" charset="-9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7200" dirty="0">
              <a:latin typeface="Barlow" panose="00000500000000000000" pitchFamily="2" charset="-94"/>
            </a:endParaRP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B78E218F-BEEE-49D7-899A-7E581051B549}"/>
              </a:ext>
            </a:extLst>
          </p:cNvPr>
          <p:cNvSpPr txBox="1"/>
          <p:nvPr/>
        </p:nvSpPr>
        <p:spPr>
          <a:xfrm>
            <a:off x="20316304" y="13072114"/>
            <a:ext cx="3790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www.oguzerdogan.com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Shape 614">
            <a:extLst>
              <a:ext uri="{FF2B5EF4-FFF2-40B4-BE49-F238E27FC236}">
                <a16:creationId xmlns:a16="http://schemas.microsoft.com/office/drawing/2014/main" id="{6ABF9C32-2415-422C-8984-4287FDFB0BAD}"/>
              </a:ext>
            </a:extLst>
          </p:cNvPr>
          <p:cNvSpPr/>
          <p:nvPr/>
        </p:nvSpPr>
        <p:spPr>
          <a:xfrm>
            <a:off x="15254377" y="1631890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Maximum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3932662"/>
            <a:ext cx="9545637" cy="8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Rates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of these two groups, the 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control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group «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maximum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bidding", looks better.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However, this is only a mathematical inference and 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no business decision shouldn't be made based on this result.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Whether the result is random or not should be statistically investigated.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The main question is;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  <a:latin typeface="Barlow" panose="00000500000000000000" pitchFamily="2" charset="-94"/>
              </a:rPr>
              <a:t>Is the experiment has </a:t>
            </a:r>
            <a:r>
              <a:rPr lang="en-US" altLang="en-US" sz="3200" b="1" dirty="0">
                <a:solidFill>
                  <a:srgbClr val="3A97D4"/>
                </a:solidFill>
                <a:latin typeface="Barlow" panose="00000500000000000000" pitchFamily="2" charset="-94"/>
              </a:rPr>
              <a:t>statistically</a:t>
            </a:r>
            <a:r>
              <a:rPr lang="en-US" altLang="en-US" sz="32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200" b="1" dirty="0">
                <a:solidFill>
                  <a:srgbClr val="3A97D4"/>
                </a:solidFill>
                <a:latin typeface="Barlow" panose="00000500000000000000" pitchFamily="2" charset="-94"/>
              </a:rPr>
              <a:t>significantly</a:t>
            </a:r>
            <a:r>
              <a:rPr lang="en-US" altLang="en-US" sz="3200" b="1" dirty="0">
                <a:solidFill>
                  <a:schemeClr val="bg1"/>
                </a:solidFill>
                <a:latin typeface="Barlow" panose="00000500000000000000" pitchFamily="2" charset="-94"/>
              </a:rPr>
              <a:t> effect on user behavior ? </a:t>
            </a:r>
            <a:endParaRPr lang="de-DE" altLang="en-US" sz="32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0.0048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568079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0,0054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FD3547E-9FFC-49D4-9ED9-848E0E2D864E}"/>
              </a:ext>
            </a:extLst>
          </p:cNvPr>
          <p:cNvSpPr/>
          <p:nvPr/>
        </p:nvSpPr>
        <p:spPr>
          <a:xfrm flipV="1">
            <a:off x="583360" y="335280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940E5547-7DD4-42A8-93EC-BE74E65885F2}"/>
              </a:ext>
            </a:extLst>
          </p:cNvPr>
          <p:cNvSpPr/>
          <p:nvPr/>
        </p:nvSpPr>
        <p:spPr>
          <a:xfrm>
            <a:off x="14327248" y="8128108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Average</a:t>
            </a: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CF6E-07C6-422C-9BDF-B018ABDEDFA4}"/>
              </a:ext>
            </a:extLst>
          </p:cNvPr>
          <p:cNvSpPr txBox="1"/>
          <p:nvPr/>
        </p:nvSpPr>
        <p:spPr>
          <a:xfrm>
            <a:off x="14327248" y="415263"/>
            <a:ext cx="124654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latin typeface="Barlow" panose="00000500000000000000" pitchFamily="2" charset="-94"/>
              </a:rPr>
              <a:t>Did visitors buy the product in the new system?</a:t>
            </a:r>
          </a:p>
        </p:txBody>
      </p:sp>
      <p:sp>
        <p:nvSpPr>
          <p:cNvPr id="5" name="Textfeld 73">
            <a:extLst>
              <a:ext uri="{FF2B5EF4-FFF2-40B4-BE49-F238E27FC236}">
                <a16:creationId xmlns:a16="http://schemas.microsoft.com/office/drawing/2014/main" id="{477F5D20-7BFF-4640-BCCF-E1BA61BB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73" y="2095279"/>
            <a:ext cx="10232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sz="66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6449242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555152"/>
            <a:ext cx="9545637" cy="58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When the bidding methods are examined, the effect of these methods on user behavior (clicks) is different.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And this difference is in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favor</a:t>
            </a:r>
            <a:r>
              <a:rPr lang="en-US" altLang="en-US" sz="24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of the current</a:t>
            </a:r>
            <a:endParaRPr lang="tr-TR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"max bidding"</a:t>
            </a: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method.</a:t>
            </a:r>
            <a:endParaRPr lang="de-DE" altLang="en-US" sz="3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2" name="Textfeld 73">
            <a:extLst>
              <a:ext uri="{FF2B5EF4-FFF2-40B4-BE49-F238E27FC236}">
                <a16:creationId xmlns:a16="http://schemas.microsoft.com/office/drawing/2014/main" id="{D722B794-755A-4A85-9454-0D01034C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73" y="2095279"/>
            <a:ext cx="10232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sz="66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Conversion Rate</a:t>
            </a:r>
          </a:p>
        </p:txBody>
      </p:sp>
      <p:sp>
        <p:nvSpPr>
          <p:cNvPr id="3" name="Rechteck 41">
            <a:extLst>
              <a:ext uri="{FF2B5EF4-FFF2-40B4-BE49-F238E27FC236}">
                <a16:creationId xmlns:a16="http://schemas.microsoft.com/office/drawing/2014/main" id="{C80AC28A-F72C-43F7-8F45-468DC23E80E8}"/>
              </a:ext>
            </a:extLst>
          </p:cNvPr>
          <p:cNvSpPr/>
          <p:nvPr/>
        </p:nvSpPr>
        <p:spPr>
          <a:xfrm flipV="1">
            <a:off x="528451" y="3854822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8B225-7D70-4577-848B-918C7C78DC8B}"/>
              </a:ext>
            </a:extLst>
          </p:cNvPr>
          <p:cNvSpPr txBox="1"/>
          <p:nvPr/>
        </p:nvSpPr>
        <p:spPr>
          <a:xfrm>
            <a:off x="14325600" y="930473"/>
            <a:ext cx="124654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latin typeface="Barlow" panose="00000500000000000000" pitchFamily="2" charset="-94"/>
              </a:rPr>
              <a:t>Did visitors buy the product in the new system?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8BDE1-237B-403B-A17E-8D2B2A5A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54" y="2649277"/>
            <a:ext cx="11862499" cy="88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88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512" y="3767473"/>
            <a:ext cx="10563951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sz="138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</a:rPr>
              <a:t>RESULTS</a:t>
            </a:r>
            <a:endParaRPr lang="en-US" altLang="en-US" sz="8000" dirty="0">
              <a:solidFill>
                <a:srgbClr val="3A97D4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0983896" y="2200279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ADCDE0-8CC3-4497-90B2-A422489CB54E}"/>
              </a:ext>
            </a:extLst>
          </p:cNvPr>
          <p:cNvSpPr/>
          <p:nvPr/>
        </p:nvSpPr>
        <p:spPr>
          <a:xfrm>
            <a:off x="14997679" y="3767473"/>
            <a:ext cx="7114032" cy="603504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598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5C512A6-51F7-449F-96E2-278ADCA3301D}"/>
              </a:ext>
            </a:extLst>
          </p:cNvPr>
          <p:cNvSpPr/>
          <p:nvPr/>
        </p:nvSpPr>
        <p:spPr>
          <a:xfrm>
            <a:off x="16428466" y="5254771"/>
            <a:ext cx="8534400" cy="8461229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1144281" y="490630"/>
            <a:ext cx="21739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tr-TR" altLang="en-US" sz="9600" b="1" dirty="0">
                <a:solidFill>
                  <a:schemeClr val="bg1"/>
                </a:solidFill>
                <a:latin typeface="Barlow" panose="00000500000000000000" pitchFamily="2" charset="-94"/>
                <a:cs typeface="Poppins" panose="00000500000000000000" pitchFamily="2" charset="-94"/>
              </a:rPr>
              <a:t>Analysis </a:t>
            </a:r>
            <a:r>
              <a:rPr lang="tr-TR" altLang="en-US" sz="9600" b="1" dirty="0" err="1">
                <a:solidFill>
                  <a:schemeClr val="bg1"/>
                </a:solidFill>
                <a:latin typeface="Barlow" panose="00000500000000000000" pitchFamily="2" charset="-94"/>
                <a:cs typeface="Poppins" panose="00000500000000000000" pitchFamily="2" charset="-94"/>
              </a:rPr>
              <a:t>Steps</a:t>
            </a:r>
            <a:endParaRPr lang="en-US" altLang="en-US" sz="96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E20F4-D1D5-4ED9-8193-64A9C08D27F2}"/>
              </a:ext>
            </a:extLst>
          </p:cNvPr>
          <p:cNvSpPr txBox="1"/>
          <p:nvPr/>
        </p:nvSpPr>
        <p:spPr>
          <a:xfrm>
            <a:off x="923365" y="2978121"/>
            <a:ext cx="15222071" cy="911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Control and test group data were analyzed.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No NA value was observed in both groups.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When looked with the boxplot method, it was observed that there was no outlier in both groups.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Testing was done between these two groups. Control group using the max bidding method as called A Test group using the new method, average bidding as called B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Two independent samples t test was deemed appropriate for this comparison.</a:t>
            </a:r>
          </a:p>
          <a:p>
            <a:pPr marL="571500" indent="-571500">
              <a:lnSpc>
                <a:spcPct val="150000"/>
              </a:lnSpc>
              <a:buClr>
                <a:srgbClr val="3A97D4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For two independent samples t test; variance homogeneity and normality assumption were provided.</a:t>
            </a:r>
          </a:p>
        </p:txBody>
      </p:sp>
    </p:spTree>
    <p:extLst>
      <p:ext uri="{BB962C8B-B14F-4D97-AF65-F5344CB8AC3E}">
        <p14:creationId xmlns:p14="http://schemas.microsoft.com/office/powerpoint/2010/main" val="361894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5C512A6-51F7-449F-96E2-278ADCA3301D}"/>
              </a:ext>
            </a:extLst>
          </p:cNvPr>
          <p:cNvSpPr/>
          <p:nvPr/>
        </p:nvSpPr>
        <p:spPr>
          <a:xfrm>
            <a:off x="15843250" y="4963794"/>
            <a:ext cx="8534400" cy="8461229"/>
          </a:xfrm>
          <a:prstGeom prst="ellipse">
            <a:avLst/>
          </a:prstGeom>
          <a:blipFill dpi="0" rotWithShape="1">
            <a:blip r:embed="rId3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1144281" y="490630"/>
            <a:ext cx="21739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9600" b="1" dirty="0">
                <a:solidFill>
                  <a:schemeClr val="bg1"/>
                </a:solidFill>
                <a:latin typeface="Barlow" panose="00000500000000000000" pitchFamily="2" charset="-94"/>
                <a:cs typeface="Poppins" panose="00000500000000000000" pitchFamily="2" charset="-94"/>
              </a:rPr>
              <a:t>Is the new system advantageous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E20F4-D1D5-4ED9-8193-64A9C08D27F2}"/>
              </a:ext>
            </a:extLst>
          </p:cNvPr>
          <p:cNvSpPr txBox="1"/>
          <p:nvPr/>
        </p:nvSpPr>
        <p:spPr>
          <a:xfrm>
            <a:off x="1144281" y="3125005"/>
            <a:ext cx="152220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As a result of the statistical tests applied to the data obtained by the two groups in the research, the groups </a:t>
            </a:r>
            <a:r>
              <a:rPr lang="en-US" sz="4000" b="1" dirty="0">
                <a:solidFill>
                  <a:srgbClr val="3A97D4"/>
                </a:solidFill>
              </a:rPr>
              <a:t>provided</a:t>
            </a:r>
            <a:r>
              <a:rPr lang="en-US" sz="4000" dirty="0">
                <a:solidFill>
                  <a:schemeClr val="bg1"/>
                </a:solidFill>
              </a:rPr>
              <a:t> all the necessary statistical assumptions in the literature.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C61B4-94EB-40A1-B977-9F40D5070E19}"/>
              </a:ext>
            </a:extLst>
          </p:cNvPr>
          <p:cNvSpPr txBox="1"/>
          <p:nvPr/>
        </p:nvSpPr>
        <p:spPr>
          <a:xfrm>
            <a:off x="1144280" y="5496152"/>
            <a:ext cx="152220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 this direction, it was </a:t>
            </a:r>
            <a:r>
              <a:rPr lang="en-US" sz="4000" b="1" dirty="0">
                <a:solidFill>
                  <a:srgbClr val="3A97D4"/>
                </a:solidFill>
              </a:rPr>
              <a:t>proved</a:t>
            </a:r>
            <a:r>
              <a:rPr lang="en-US" sz="4000" dirty="0">
                <a:solidFill>
                  <a:schemeClr val="bg1"/>
                </a:solidFill>
              </a:rPr>
              <a:t> statistically and scientifically that there was no significant difference between the averages of the two groups with </a:t>
            </a:r>
            <a:r>
              <a:rPr lang="en-US" sz="4000" b="1" dirty="0">
                <a:solidFill>
                  <a:srgbClr val="3A97D4"/>
                </a:solidFill>
              </a:rPr>
              <a:t>95% confidence.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144281" y="7967501"/>
            <a:ext cx="191844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 line with these results, </a:t>
            </a:r>
            <a:r>
              <a:rPr lang="en-US" sz="4400" b="1" dirty="0">
                <a:solidFill>
                  <a:srgbClr val="3A97D4"/>
                </a:solidFill>
              </a:rPr>
              <a:t>there is not statistically significant difference</a:t>
            </a:r>
            <a:r>
              <a:rPr lang="en-US" sz="4400" dirty="0">
                <a:solidFill>
                  <a:schemeClr val="bg1"/>
                </a:solidFill>
              </a:rPr>
              <a:t> between purchase of the control group (Max Bidding) and purchase of the test group (Average Bidding)</a:t>
            </a:r>
            <a:r>
              <a:rPr lang="tr-TR" sz="4400" dirty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5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A5C512A6-51F7-449F-96E2-278ADCA3301D}"/>
              </a:ext>
            </a:extLst>
          </p:cNvPr>
          <p:cNvSpPr/>
          <p:nvPr/>
        </p:nvSpPr>
        <p:spPr>
          <a:xfrm>
            <a:off x="15843250" y="4963794"/>
            <a:ext cx="8534400" cy="8461229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1144281" y="490630"/>
            <a:ext cx="217394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96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Clicked on the ad?</a:t>
            </a:r>
            <a:endParaRPr lang="en-US" altLang="en-US" sz="96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144281" y="4441283"/>
            <a:ext cx="191844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There is a difference in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Clicking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 between the two methods, but this is in favor of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 "</a:t>
            </a:r>
            <a:r>
              <a:rPr lang="tr-TR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Maximum</a:t>
            </a:r>
            <a:r>
              <a:rPr lang="en-US" sz="54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Bidding"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,, which is the system your agency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currently use.</a:t>
            </a:r>
            <a:endParaRPr lang="en-US" sz="5400" dirty="0">
              <a:solidFill>
                <a:srgbClr val="3A97D4"/>
              </a:solidFill>
              <a:latin typeface="Barlow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8126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F9C961E-FA9F-4567-BBF9-A7B5C4B6CD14}"/>
              </a:ext>
            </a:extLst>
          </p:cNvPr>
          <p:cNvSpPr txBox="1"/>
          <p:nvPr/>
        </p:nvSpPr>
        <p:spPr>
          <a:xfrm>
            <a:off x="943113" y="691798"/>
            <a:ext cx="21739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Visitors buy the product in the new system?</a:t>
            </a:r>
            <a:endParaRPr lang="en-US" altLang="en-US" sz="80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943113" y="4272677"/>
            <a:ext cx="191844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There is a difference in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Purchasing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 between the two methods, but this is in favor of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"</a:t>
            </a:r>
            <a:r>
              <a:rPr lang="tr-TR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Maximum</a:t>
            </a:r>
            <a:r>
              <a:rPr lang="en-US" sz="54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Bidding"</a:t>
            </a:r>
            <a:r>
              <a:rPr lang="en-US" sz="5400" dirty="0">
                <a:solidFill>
                  <a:schemeClr val="bg1"/>
                </a:solidFill>
                <a:latin typeface="Barlow" panose="00000500000000000000" pitchFamily="2" charset="-94"/>
              </a:rPr>
              <a:t>, which is the system your agency </a:t>
            </a:r>
            <a:r>
              <a:rPr lang="en-US" sz="5400" b="1" dirty="0">
                <a:solidFill>
                  <a:srgbClr val="3A97D4"/>
                </a:solidFill>
                <a:latin typeface="Barlow" panose="00000500000000000000" pitchFamily="2" charset="-94"/>
              </a:rPr>
              <a:t>currently use</a:t>
            </a:r>
            <a:r>
              <a:rPr lang="en-US" sz="5400" b="1" dirty="0">
                <a:solidFill>
                  <a:schemeClr val="bg1"/>
                </a:solidFill>
                <a:latin typeface="Barlow" panose="00000500000000000000" pitchFamily="2" charset="-94"/>
              </a:rPr>
              <a:t>.</a:t>
            </a:r>
            <a:endParaRPr lang="en-US" sz="54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7C226F-B8C3-4D88-A355-D5284E268744}"/>
              </a:ext>
            </a:extLst>
          </p:cNvPr>
          <p:cNvSpPr/>
          <p:nvPr/>
        </p:nvSpPr>
        <p:spPr>
          <a:xfrm>
            <a:off x="18123408" y="5102352"/>
            <a:ext cx="7461250" cy="8322671"/>
          </a:xfrm>
          <a:prstGeom prst="ellipse">
            <a:avLst/>
          </a:prstGeom>
          <a:blipFill dpi="0" rotWithShape="1">
            <a:blip r:embed="rId3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3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15FB198-9293-4872-BF4A-DCE56B8C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3128">
            <a:off x="16462871" y="3217314"/>
            <a:ext cx="7422678" cy="7243404"/>
          </a:xfrm>
          <a:prstGeom prst="rect">
            <a:avLst/>
          </a:prstGeom>
        </p:spPr>
      </p:pic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2771408"/>
            <a:ext cx="10563951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sz="138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</a:rPr>
              <a:t>Action Suggestions 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by Our Company.</a:t>
            </a:r>
            <a:r>
              <a:rPr lang="en-US" altLang="en-US" sz="8000" dirty="0">
                <a:solidFill>
                  <a:schemeClr val="accent1"/>
                </a:solidFill>
                <a:latin typeface="Barlow" panose="00000500000000000000" pitchFamily="2" charset="-94"/>
              </a:rPr>
              <a:t> </a:t>
            </a:r>
            <a:endParaRPr lang="en-US" altLang="en-US" sz="8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3935435" y="2040793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0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226826" cy="13716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238"/>
            <a:ext cx="9998271" cy="10801924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ross on top&#10;&#10;Description automatically generated">
            <a:extLst>
              <a:ext uri="{FF2B5EF4-FFF2-40B4-BE49-F238E27FC236}">
                <a16:creationId xmlns:a16="http://schemas.microsoft.com/office/drawing/2014/main" id="{61DFA7E3-2958-4733-A9CD-096A6387F1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 b="-1"/>
          <a:stretch/>
        </p:blipFill>
        <p:spPr>
          <a:xfrm>
            <a:off x="20" y="1814462"/>
            <a:ext cx="9673542" cy="10127476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2188825" y="3081598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6600" dirty="0">
                <a:solidFill>
                  <a:srgbClr val="000000"/>
                </a:solidFill>
                <a:latin typeface="Barlow" panose="00000500000000000000" pitchFamily="2" charset="-94"/>
              </a:rPr>
              <a:t>As a result of the statistical tests carried out, the new system </a:t>
            </a:r>
            <a:r>
              <a:rPr lang="en-US" sz="6600" b="1" dirty="0">
                <a:solidFill>
                  <a:srgbClr val="3A97D4"/>
                </a:solidFill>
                <a:latin typeface="Barlow" panose="00000500000000000000" pitchFamily="2" charset="-94"/>
              </a:rPr>
              <a:t>"Average Bidding" </a:t>
            </a:r>
            <a:r>
              <a:rPr lang="en-US" sz="6600" dirty="0">
                <a:solidFill>
                  <a:srgbClr val="000000"/>
                </a:solidFill>
                <a:latin typeface="Barlow" panose="00000500000000000000" pitchFamily="2" charset="-94"/>
              </a:rPr>
              <a:t>has not been observed to benefit your company.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020BC-5B5C-4958-A774-A44FF0774F20}"/>
              </a:ext>
            </a:extLst>
          </p:cNvPr>
          <p:cNvSpPr txBox="1"/>
          <p:nvPr/>
        </p:nvSpPr>
        <p:spPr>
          <a:xfrm>
            <a:off x="11226827" y="60007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We recommend that you continue with the </a:t>
            </a:r>
            <a:r>
              <a:rPr lang="en-US" sz="54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</a:rPr>
              <a:t>existing system.</a:t>
            </a:r>
            <a:endParaRPr lang="en-US" sz="5400" b="1" dirty="0">
              <a:solidFill>
                <a:srgbClr val="3A97D4"/>
              </a:solidFill>
              <a:latin typeface="Barlow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8016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1786489" y="1881435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A new test can be done by increasing the </a:t>
            </a:r>
            <a:r>
              <a:rPr lang="en-US" sz="6600" b="1" dirty="0">
                <a:solidFill>
                  <a:srgbClr val="3A97D4"/>
                </a:solidFill>
                <a:latin typeface="Barlow" panose="00000500000000000000" pitchFamily="2" charset="-94"/>
              </a:rPr>
              <a:t>number of samples.</a:t>
            </a: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698F116-51B2-4522-9102-59C97C403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08" y="2354401"/>
            <a:ext cx="8559878" cy="85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7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rafik 28">
            <a:extLst>
              <a:ext uri="{FF2B5EF4-FFF2-40B4-BE49-F238E27FC236}">
                <a16:creationId xmlns:a16="http://schemas.microsoft.com/office/drawing/2014/main" id="{9E973CFE-D062-4AA4-BA0D-1040758209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425" y="2714625"/>
            <a:ext cx="8229600" cy="828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E929781-16E9-4196-91A3-DB6D7AAB3FFC}"/>
              </a:ext>
            </a:extLst>
          </p:cNvPr>
          <p:cNvSpPr txBox="1"/>
          <p:nvPr/>
        </p:nvSpPr>
        <p:spPr>
          <a:xfrm>
            <a:off x="519113" y="12738100"/>
            <a:ext cx="35893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bg1">
                    <a:lumMod val="75000"/>
                  </a:schemeClr>
                </a:solidFill>
                <a:latin typeface="Helvetica" panose="020B0500000000000000" pitchFamily="34" charset="0"/>
              </a:rPr>
              <a:t>Date  |  </a:t>
            </a:r>
            <a:r>
              <a:rPr lang="en-US" sz="2000" noProof="1">
                <a:solidFill>
                  <a:schemeClr val="bg2"/>
                </a:solidFill>
                <a:latin typeface="Helvetica" panose="020B0500000000000000" pitchFamily="34" charset="0"/>
              </a:rPr>
              <a:t>November</a:t>
            </a:r>
            <a:r>
              <a:rPr lang="de-DE" sz="2000" dirty="0">
                <a:solidFill>
                  <a:schemeClr val="bg2"/>
                </a:solidFill>
                <a:latin typeface="Helvetica" panose="020B0500000000000000" pitchFamily="34" charset="0"/>
              </a:rPr>
              <a:t> 20</a:t>
            </a:r>
            <a:r>
              <a:rPr lang="tr-TR" sz="2000" dirty="0">
                <a:solidFill>
                  <a:schemeClr val="bg2"/>
                </a:solidFill>
                <a:latin typeface="Helvetica" panose="020B0500000000000000" pitchFamily="34" charset="0"/>
              </a:rPr>
              <a:t>20</a:t>
            </a:r>
            <a:endParaRPr lang="de-DE" sz="2000" dirty="0">
              <a:solidFill>
                <a:schemeClr val="bg2"/>
              </a:solidFill>
              <a:latin typeface="Helvetica" panose="020B0500000000000000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7DD881B-3C93-4CE2-93ED-F27804ADF775}"/>
              </a:ext>
            </a:extLst>
          </p:cNvPr>
          <p:cNvCxnSpPr>
            <a:stCxn id="42" idx="7"/>
            <a:endCxn id="53" idx="6"/>
          </p:cNvCxnSpPr>
          <p:nvPr/>
        </p:nvCxnSpPr>
        <p:spPr>
          <a:xfrm flipV="1">
            <a:off x="16600488" y="3692525"/>
            <a:ext cx="1751012" cy="10096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570B9E4-A052-4394-883D-DCF918642C03}"/>
              </a:ext>
            </a:extLst>
          </p:cNvPr>
          <p:cNvCxnSpPr>
            <a:stCxn id="19" idx="1"/>
            <a:endCxn id="61" idx="6"/>
          </p:cNvCxnSpPr>
          <p:nvPr/>
        </p:nvCxnSpPr>
        <p:spPr>
          <a:xfrm flipH="1" flipV="1">
            <a:off x="11993563" y="3629025"/>
            <a:ext cx="3179762" cy="2260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4C18D5-FE45-49FD-8C7C-DD07C9307E69}"/>
              </a:ext>
            </a:extLst>
          </p:cNvPr>
          <p:cNvCxnSpPr>
            <a:stCxn id="43" idx="7"/>
            <a:endCxn id="56" idx="3"/>
          </p:cNvCxnSpPr>
          <p:nvPr/>
        </p:nvCxnSpPr>
        <p:spPr>
          <a:xfrm>
            <a:off x="18045113" y="6630988"/>
            <a:ext cx="2111375" cy="13620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92649A1-54F0-45C5-B4BB-B3694CEE97FA}"/>
              </a:ext>
            </a:extLst>
          </p:cNvPr>
          <p:cNvCxnSpPr>
            <a:stCxn id="41" idx="2"/>
            <a:endCxn id="57" idx="7"/>
          </p:cNvCxnSpPr>
          <p:nvPr/>
        </p:nvCxnSpPr>
        <p:spPr>
          <a:xfrm flipH="1">
            <a:off x="10506075" y="7872413"/>
            <a:ext cx="3278188" cy="725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feld 49">
            <a:extLst>
              <a:ext uri="{FF2B5EF4-FFF2-40B4-BE49-F238E27FC236}">
                <a16:creationId xmlns:a16="http://schemas.microsoft.com/office/drawing/2014/main" id="{CC19D03F-2286-4C2E-8A20-7118AE790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4550" y="3371850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Maximum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Bidding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C710BC2-32CF-426C-A929-D3906FDA47CE}"/>
              </a:ext>
            </a:extLst>
          </p:cNvPr>
          <p:cNvSpPr/>
          <p:nvPr/>
        </p:nvSpPr>
        <p:spPr>
          <a:xfrm rot="7747814">
            <a:off x="18311019" y="3491706"/>
            <a:ext cx="223838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4346" name="Textfeld 54">
            <a:extLst>
              <a:ext uri="{FF2B5EF4-FFF2-40B4-BE49-F238E27FC236}">
                <a16:creationId xmlns:a16="http://schemas.microsoft.com/office/drawing/2014/main" id="{E25EB179-166D-4DBC-BE86-1E7DA3AB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3038" y="7753350"/>
            <a:ext cx="434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Conclusions</a:t>
            </a:r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 &amp;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Advices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45CEF00-A8BC-44A1-997F-9DBB7F3F4819}"/>
              </a:ext>
            </a:extLst>
          </p:cNvPr>
          <p:cNvSpPr/>
          <p:nvPr/>
        </p:nvSpPr>
        <p:spPr>
          <a:xfrm rot="842447">
            <a:off x="20140613" y="7821613"/>
            <a:ext cx="225425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5026322-86C9-449C-808E-17A395A0B1D7}"/>
              </a:ext>
            </a:extLst>
          </p:cNvPr>
          <p:cNvSpPr/>
          <p:nvPr/>
        </p:nvSpPr>
        <p:spPr>
          <a:xfrm rot="1839767">
            <a:off x="10285413" y="8513763"/>
            <a:ext cx="223837" cy="223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956FD63-438A-486F-91F7-B835F9D08EB0}"/>
              </a:ext>
            </a:extLst>
          </p:cNvPr>
          <p:cNvSpPr/>
          <p:nvPr/>
        </p:nvSpPr>
        <p:spPr>
          <a:xfrm rot="745014">
            <a:off x="11771313" y="3492500"/>
            <a:ext cx="225425" cy="223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4350" name="Textfeld 61">
            <a:extLst>
              <a:ext uri="{FF2B5EF4-FFF2-40B4-BE49-F238E27FC236}">
                <a16:creationId xmlns:a16="http://schemas.microsoft.com/office/drawing/2014/main" id="{B7ADA198-23C8-437F-9260-9CD4D4BE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3368675"/>
            <a:ext cx="4344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Average</a:t>
            </a:r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Bidding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14351" name="Textfeld 62">
            <a:extLst>
              <a:ext uri="{FF2B5EF4-FFF2-40B4-BE49-F238E27FC236}">
                <a16:creationId xmlns:a16="http://schemas.microsoft.com/office/drawing/2014/main" id="{7A432870-5083-4E04-88CF-29D0827D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8472488"/>
            <a:ext cx="434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Click</a:t>
            </a:r>
            <a:r>
              <a:rPr lang="tr-TR" altLang="en-US" sz="2000" dirty="0">
                <a:solidFill>
                  <a:schemeClr val="bg2"/>
                </a:solidFill>
                <a:latin typeface="Helvetica" panose="020B0604020202020204" pitchFamily="34" charset="0"/>
              </a:rPr>
              <a:t> Per Rate </a:t>
            </a:r>
            <a:r>
              <a:rPr lang="tr-TR" altLang="en-US" sz="2000" dirty="0" err="1">
                <a:solidFill>
                  <a:schemeClr val="bg2"/>
                </a:solidFill>
                <a:latin typeface="Helvetica" panose="020B0604020202020204" pitchFamily="34" charset="0"/>
              </a:rPr>
              <a:t>Ratio</a:t>
            </a:r>
            <a:endParaRPr lang="de-DE" altLang="en-US" sz="2000" dirty="0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BA30092-5F80-47CE-828C-7C07D868496D}"/>
              </a:ext>
            </a:extLst>
          </p:cNvPr>
          <p:cNvSpPr/>
          <p:nvPr/>
        </p:nvSpPr>
        <p:spPr>
          <a:xfrm rot="20583466">
            <a:off x="15139988" y="5741988"/>
            <a:ext cx="560387" cy="56038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1528131-95F6-4C45-96C1-0C18316D1989}"/>
              </a:ext>
            </a:extLst>
          </p:cNvPr>
          <p:cNvSpPr/>
          <p:nvPr/>
        </p:nvSpPr>
        <p:spPr>
          <a:xfrm>
            <a:off x="13784263" y="7593013"/>
            <a:ext cx="560387" cy="56038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81DB6CF-BB3B-4FF0-B2B3-CFC6E8D7796D}"/>
              </a:ext>
            </a:extLst>
          </p:cNvPr>
          <p:cNvSpPr/>
          <p:nvPr/>
        </p:nvSpPr>
        <p:spPr>
          <a:xfrm rot="20548473">
            <a:off x="16190913" y="4670425"/>
            <a:ext cx="560387" cy="560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9B88A5E-03E4-474A-B1FB-0C2ADB5EE927}"/>
              </a:ext>
            </a:extLst>
          </p:cNvPr>
          <p:cNvSpPr/>
          <p:nvPr/>
        </p:nvSpPr>
        <p:spPr>
          <a:xfrm rot="400370">
            <a:off x="17545050" y="6524625"/>
            <a:ext cx="560388" cy="56038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659ECF7-46B3-4E0E-A29E-7D3209C8FAD9}"/>
              </a:ext>
            </a:extLst>
          </p:cNvPr>
          <p:cNvSpPr txBox="1"/>
          <p:nvPr/>
        </p:nvSpPr>
        <p:spPr>
          <a:xfrm>
            <a:off x="9962500" y="1771239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2B09EAA-32CF-45F2-AAEA-E19DEE1DD799}"/>
              </a:ext>
            </a:extLst>
          </p:cNvPr>
          <p:cNvSpPr txBox="1"/>
          <p:nvPr/>
        </p:nvSpPr>
        <p:spPr>
          <a:xfrm>
            <a:off x="8454298" y="6926918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424FF3-C305-40F9-99B1-37494D024ECD}"/>
              </a:ext>
            </a:extLst>
          </p:cNvPr>
          <p:cNvSpPr txBox="1"/>
          <p:nvPr/>
        </p:nvSpPr>
        <p:spPr>
          <a:xfrm>
            <a:off x="18693000" y="1751279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4E61C3-0A65-49C3-9045-609011FBF6BF}"/>
              </a:ext>
            </a:extLst>
          </p:cNvPr>
          <p:cNvSpPr txBox="1"/>
          <p:nvPr/>
        </p:nvSpPr>
        <p:spPr>
          <a:xfrm>
            <a:off x="20592841" y="6184102"/>
            <a:ext cx="26343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bg1">
                    <a:alpha val="20000"/>
                  </a:schemeClr>
                </a:solidFill>
                <a:latin typeface="Helvetica" panose="020B0500000000000000" pitchFamily="34" charset="0"/>
              </a:rPr>
              <a:t>04</a:t>
            </a:r>
          </a:p>
        </p:txBody>
      </p:sp>
      <p:grpSp>
        <p:nvGrpSpPr>
          <p:cNvPr id="14360" name="Gruppieren 35">
            <a:extLst>
              <a:ext uri="{FF2B5EF4-FFF2-40B4-BE49-F238E27FC236}">
                <a16:creationId xmlns:a16="http://schemas.microsoft.com/office/drawing/2014/main" id="{4C0C7BFE-210C-4BF3-9771-175D09FC630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738AD16-3A57-4447-BE09-046E37450B2E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C2A752E9-0913-4FD1-8FFA-E707B0A169F0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080B102-5550-42B5-9108-33327A2DDA6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1B3B368-AE40-48C6-B3B4-B3FFF61C8EC1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DEF5D9F-5E47-42CF-94BB-16B61374CDBA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sp>
        <p:nvSpPr>
          <p:cNvPr id="14361" name="Textfeld 46">
            <a:extLst>
              <a:ext uri="{FF2B5EF4-FFF2-40B4-BE49-F238E27FC236}">
                <a16:creationId xmlns:a16="http://schemas.microsoft.com/office/drawing/2014/main" id="{CFDB1A42-29FB-4813-B160-D7BB16BE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" y="7040562"/>
            <a:ext cx="588168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5400" noProof="1">
                <a:solidFill>
                  <a:schemeClr val="bg1"/>
                </a:solidFill>
                <a:latin typeface="Barlow" panose="00000500000000000000" pitchFamily="2" charset="-94"/>
              </a:rPr>
              <a:t>Facebook binding type analysis</a:t>
            </a:r>
            <a:r>
              <a:rPr lang="tr-TR" altLang="en-US" sz="5400" noProof="1">
                <a:solidFill>
                  <a:schemeClr val="bg1"/>
                </a:solidFill>
                <a:latin typeface="Barlow" panose="00000500000000000000" pitchFamily="2" charset="-94"/>
              </a:rPr>
              <a:t> for</a:t>
            </a:r>
            <a:endParaRPr lang="en-US" altLang="en-US" sz="5400" noProof="1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tr-TR" altLang="en-US" sz="5000" b="1" dirty="0">
                <a:solidFill>
                  <a:srgbClr val="3A97D4"/>
                </a:solidFill>
                <a:latin typeface="Helvetica" panose="020B0604020202020204" pitchFamily="34" charset="0"/>
              </a:rPr>
              <a:t>bombabomba.com</a:t>
            </a:r>
            <a:endParaRPr lang="en-US" altLang="en-US" sz="5000" b="1" dirty="0">
              <a:solidFill>
                <a:srgbClr val="3A97D4"/>
              </a:solidFill>
              <a:latin typeface="Helvetica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1C6E63-1DB4-467F-920E-FF90D4C46D92}"/>
              </a:ext>
            </a:extLst>
          </p:cNvPr>
          <p:cNvSpPr/>
          <p:nvPr/>
        </p:nvSpPr>
        <p:spPr>
          <a:xfrm>
            <a:off x="7078663" y="0"/>
            <a:ext cx="46037" cy="1313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F1BF33-8E52-4086-B13E-9AFB64E49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7" y="2082006"/>
            <a:ext cx="3940175" cy="3940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2947652" y="461150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1" hangingPunct="1"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</a:rPr>
              <a:t>Nowadays, regaining our current </a:t>
            </a:r>
            <a:r>
              <a:rPr lang="en-US" sz="6600" b="1" dirty="0">
                <a:solidFill>
                  <a:srgbClr val="3A97D4"/>
                </a:solidFill>
              </a:rPr>
              <a:t>passive users</a:t>
            </a:r>
            <a:r>
              <a:rPr lang="en-US" sz="6600" dirty="0">
                <a:solidFill>
                  <a:srgbClr val="3A97D4"/>
                </a:solidFill>
              </a:rPr>
              <a:t> </a:t>
            </a:r>
            <a:r>
              <a:rPr lang="en-US" sz="6600" dirty="0">
                <a:solidFill>
                  <a:schemeClr val="bg1"/>
                </a:solidFill>
              </a:rPr>
              <a:t>is as important as gaining new users.</a:t>
            </a:r>
            <a:endParaRPr 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09CAF40-CA53-4F40-98D0-88299249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0167"/>
            <a:ext cx="11430000" cy="576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4FA47-D8F9-4D54-8868-9AA0D330B86C}"/>
              </a:ext>
            </a:extLst>
          </p:cNvPr>
          <p:cNvSpPr txBox="1"/>
          <p:nvPr/>
        </p:nvSpPr>
        <p:spPr>
          <a:xfrm>
            <a:off x="943113" y="691798"/>
            <a:ext cx="21739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RFM </a:t>
            </a:r>
            <a:r>
              <a:rPr lang="tr-TR" sz="8000" b="1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Segmentation</a:t>
            </a:r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 Service</a:t>
            </a:r>
            <a:endParaRPr lang="en-US" altLang="en-US" sz="80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20734-E678-4D46-A106-640E21E7E70B}"/>
              </a:ext>
            </a:extLst>
          </p:cNvPr>
          <p:cNvSpPr txBox="1"/>
          <p:nvPr/>
        </p:nvSpPr>
        <p:spPr>
          <a:xfrm>
            <a:off x="1679710" y="10605833"/>
            <a:ext cx="210028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b="0" i="0" dirty="0">
                <a:solidFill>
                  <a:srgbClr val="388E3C"/>
                </a:solidFill>
                <a:effectLst/>
                <a:latin typeface="Barlow" panose="00000500000000000000" pitchFamily="2" charset="-94"/>
              </a:rPr>
              <a:t>With our </a:t>
            </a:r>
            <a:r>
              <a:rPr lang="en-US" sz="5400" b="1" i="0" dirty="0">
                <a:solidFill>
                  <a:srgbClr val="388E3C"/>
                </a:solidFill>
                <a:effectLst/>
                <a:latin typeface="Barlow" panose="00000500000000000000" pitchFamily="2" charset="-94"/>
              </a:rPr>
              <a:t>RFM Segmentation Service</a:t>
            </a:r>
            <a:r>
              <a:rPr lang="en-US" sz="5400" b="0" i="0" dirty="0">
                <a:solidFill>
                  <a:srgbClr val="388E3C"/>
                </a:solidFill>
                <a:effectLst/>
                <a:latin typeface="Barlow" panose="00000500000000000000" pitchFamily="2" charset="-94"/>
              </a:rPr>
              <a:t>, you can go to your efforts to gain existing users with the budget you will allocate to the new system.</a:t>
            </a:r>
          </a:p>
        </p:txBody>
      </p:sp>
    </p:spTree>
    <p:extLst>
      <p:ext uri="{BB962C8B-B14F-4D97-AF65-F5344CB8AC3E}">
        <p14:creationId xmlns:p14="http://schemas.microsoft.com/office/powerpoint/2010/main" val="4149943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1FAD60-D619-42A0-8E5F-95175720E87D}"/>
              </a:ext>
            </a:extLst>
          </p:cNvPr>
          <p:cNvSpPr txBox="1"/>
          <p:nvPr/>
        </p:nvSpPr>
        <p:spPr>
          <a:xfrm>
            <a:off x="12947652" y="461150"/>
            <a:ext cx="9952564" cy="9505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eaLnBrk="1" hangingPunct="1">
              <a:spcAft>
                <a:spcPts val="600"/>
              </a:spcAft>
            </a:pPr>
            <a:endParaRPr 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CAF40-CA53-4F40-98D0-882992497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113" y="4586940"/>
            <a:ext cx="9952308" cy="6367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4FA47-D8F9-4D54-8868-9AA0D330B86C}"/>
              </a:ext>
            </a:extLst>
          </p:cNvPr>
          <p:cNvSpPr txBox="1"/>
          <p:nvPr/>
        </p:nvSpPr>
        <p:spPr>
          <a:xfrm>
            <a:off x="943113" y="691798"/>
            <a:ext cx="217394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User </a:t>
            </a:r>
            <a:r>
              <a:rPr lang="tr-TR" sz="8000" b="1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Sentiment</a:t>
            </a:r>
            <a:r>
              <a:rPr lang="tr-TR" sz="80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 Analysis</a:t>
            </a:r>
            <a:endParaRPr lang="en-US" altLang="en-US" sz="8000" b="1" dirty="0">
              <a:solidFill>
                <a:schemeClr val="bg1"/>
              </a:solidFill>
              <a:latin typeface="Barlow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20734-E678-4D46-A106-640E21E7E70B}"/>
              </a:ext>
            </a:extLst>
          </p:cNvPr>
          <p:cNvSpPr txBox="1"/>
          <p:nvPr/>
        </p:nvSpPr>
        <p:spPr>
          <a:xfrm>
            <a:off x="11594590" y="3226653"/>
            <a:ext cx="11594593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bg1"/>
                </a:solidFill>
                <a:latin typeface="Barlow" panose="00000500000000000000" pitchFamily="2" charset="-94"/>
              </a:rPr>
              <a:t>Also we think that you can increase your earnings by our using </a:t>
            </a:r>
            <a:r>
              <a:rPr lang="en-US" sz="7200" b="1" dirty="0">
                <a:solidFill>
                  <a:schemeClr val="accent6"/>
                </a:solidFill>
                <a:latin typeface="Barlow" panose="00000500000000000000" pitchFamily="2" charset="-94"/>
              </a:rPr>
              <a:t>User Sentiment Analysis</a:t>
            </a:r>
            <a:r>
              <a:rPr lang="en-US" sz="7200" dirty="0">
                <a:solidFill>
                  <a:schemeClr val="accent6"/>
                </a:solidFill>
                <a:latin typeface="Barlow" panose="00000500000000000000" pitchFamily="2" charset="-94"/>
              </a:rPr>
              <a:t> </a:t>
            </a:r>
            <a:r>
              <a:rPr lang="en-US" sz="7200" dirty="0">
                <a:solidFill>
                  <a:schemeClr val="bg1"/>
                </a:solidFill>
                <a:latin typeface="Barlow" panose="00000500000000000000" pitchFamily="2" charset="-94"/>
              </a:rPr>
              <a:t>system as well as RFM segmentation.</a:t>
            </a:r>
          </a:p>
        </p:txBody>
      </p:sp>
    </p:spTree>
    <p:extLst>
      <p:ext uri="{BB962C8B-B14F-4D97-AF65-F5344CB8AC3E}">
        <p14:creationId xmlns:p14="http://schemas.microsoft.com/office/powerpoint/2010/main" val="4153313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325BF4-3DC4-4F4E-9491-D74685FE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11" y="4289050"/>
            <a:ext cx="6323875" cy="4463912"/>
          </a:xfrm>
          <a:prstGeom prst="rect">
            <a:avLst/>
          </a:prstGeom>
        </p:spPr>
      </p:pic>
      <p:pic>
        <p:nvPicPr>
          <p:cNvPr id="12290" name="Grafik 25">
            <a:extLst>
              <a:ext uri="{FF2B5EF4-FFF2-40B4-BE49-F238E27FC236}">
                <a16:creationId xmlns:a16="http://schemas.microsoft.com/office/drawing/2014/main" id="{0E35C43E-6316-45D9-8B6B-CA3A725A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3" y="2025650"/>
            <a:ext cx="9491662" cy="950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Grafik 27">
            <a:extLst>
              <a:ext uri="{FF2B5EF4-FFF2-40B4-BE49-F238E27FC236}">
                <a16:creationId xmlns:a16="http://schemas.microsoft.com/office/drawing/2014/main" id="{54BA8A81-5E23-4925-A2C6-E16DEAE12B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175" y="4810125"/>
            <a:ext cx="3944938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36F09DC-CAFD-47E3-9D4B-3F3194278846}"/>
              </a:ext>
            </a:extLst>
          </p:cNvPr>
          <p:cNvCxnSpPr>
            <a:cxnSpLocks/>
            <a:endCxn id="53" idx="6"/>
          </p:cNvCxnSpPr>
          <p:nvPr/>
        </p:nvCxnSpPr>
        <p:spPr>
          <a:xfrm flipV="1">
            <a:off x="16587842" y="2953817"/>
            <a:ext cx="3711686" cy="2794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02447A5-D5B1-49EB-A4E4-3AD70250811E}"/>
              </a:ext>
            </a:extLst>
          </p:cNvPr>
          <p:cNvCxnSpPr>
            <a:cxnSpLocks/>
            <a:endCxn id="61" idx="6"/>
          </p:cNvCxnSpPr>
          <p:nvPr/>
        </p:nvCxnSpPr>
        <p:spPr>
          <a:xfrm flipH="1" flipV="1">
            <a:off x="11994102" y="3628655"/>
            <a:ext cx="2295141" cy="2323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C9634D9-DA53-43F9-85E3-8248FB5D7DD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643941" y="6857999"/>
            <a:ext cx="4282927" cy="29206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feld 54">
            <a:extLst>
              <a:ext uri="{FF2B5EF4-FFF2-40B4-BE49-F238E27FC236}">
                <a16:creationId xmlns:a16="http://schemas.microsoft.com/office/drawing/2014/main" id="{54238737-31E8-42A0-AFCD-FA4405B7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246" y="10996166"/>
            <a:ext cx="4344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Good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&amp;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Smooth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interface</a:t>
            </a:r>
            <a:endParaRPr lang="de-DE" altLang="en-US" sz="32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7A9F2CD-5E52-4EBC-AA1F-CD01DC839CF7}"/>
              </a:ext>
            </a:extLst>
          </p:cNvPr>
          <p:cNvSpPr/>
          <p:nvPr/>
        </p:nvSpPr>
        <p:spPr>
          <a:xfrm rot="842447">
            <a:off x="20140613" y="7821613"/>
            <a:ext cx="225425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825FA71-6027-4A51-BA68-69A30BE3DEB1}"/>
              </a:ext>
            </a:extLst>
          </p:cNvPr>
          <p:cNvSpPr/>
          <p:nvPr/>
        </p:nvSpPr>
        <p:spPr>
          <a:xfrm rot="745014">
            <a:off x="11771313" y="3492500"/>
            <a:ext cx="225425" cy="223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2304" name="Textfeld 61">
            <a:extLst>
              <a:ext uri="{FF2B5EF4-FFF2-40B4-BE49-F238E27FC236}">
                <a16:creationId xmlns:a16="http://schemas.microsoft.com/office/drawing/2014/main" id="{FBC3D8E5-66F4-49A9-BC28-DF59714D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08" y="2915692"/>
            <a:ext cx="43449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P</a:t>
            </a:r>
            <a:r>
              <a:rPr lang="en-US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ositive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user feedback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s </a:t>
            </a:r>
          </a:p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on sikayetvar.com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12305" name="Textfeld 62">
            <a:extLst>
              <a:ext uri="{FF2B5EF4-FFF2-40B4-BE49-F238E27FC236}">
                <a16:creationId xmlns:a16="http://schemas.microsoft.com/office/drawing/2014/main" id="{7748A779-57EB-4BED-98A6-299DC3A9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115" y="10419956"/>
            <a:ext cx="5340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Low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level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Alexa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scoring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grpSp>
        <p:nvGrpSpPr>
          <p:cNvPr id="12314" name="Gruppieren 58">
            <a:extLst>
              <a:ext uri="{FF2B5EF4-FFF2-40B4-BE49-F238E27FC236}">
                <a16:creationId xmlns:a16="http://schemas.microsoft.com/office/drawing/2014/main" id="{D003A1A7-AFFD-4B23-A713-1A33B0A3D6D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82D4FE2-A3F4-4152-88BD-632704B1B6BF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0DC9EBED-8DB4-47CF-ACD2-95EAF0492C7C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D353FF-ECE1-4161-B4C0-CA5AD13429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A226B29-E63E-4A91-B3DB-EA6768E05097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57D1F4F-7B70-4AC1-B0F2-DF31D619C106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12291" name="Grafik 26">
            <a:extLst>
              <a:ext uri="{FF2B5EF4-FFF2-40B4-BE49-F238E27FC236}">
                <a16:creationId xmlns:a16="http://schemas.microsoft.com/office/drawing/2014/main" id="{E5A46FF6-04AB-47EA-B2B8-A39D2057E27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163" y="3643312"/>
            <a:ext cx="641032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hteck 70">
            <a:extLst>
              <a:ext uri="{FF2B5EF4-FFF2-40B4-BE49-F238E27FC236}">
                <a16:creationId xmlns:a16="http://schemas.microsoft.com/office/drawing/2014/main" id="{70755D1D-122C-45F7-B0D9-E42CD6F2FF2F}"/>
              </a:ext>
            </a:extLst>
          </p:cNvPr>
          <p:cNvSpPr/>
          <p:nvPr/>
        </p:nvSpPr>
        <p:spPr>
          <a:xfrm>
            <a:off x="7078663" y="0"/>
            <a:ext cx="46037" cy="1313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F2CA7C2F-CAFD-4F24-9A10-C7211722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7" y="4260850"/>
            <a:ext cx="670075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4800" b="1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</a:p>
          <a:p>
            <a:pPr eaLnBrk="1" hangingPunct="1"/>
            <a:r>
              <a:rPr lang="tr-TR" altLang="en-US" sz="9600" b="1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For</a:t>
            </a:r>
            <a:r>
              <a:rPr lang="tr-TR" altLang="en-US" sz="9600" b="1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tr-TR" altLang="en-US" sz="9600" b="1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choosing</a:t>
            </a:r>
            <a:r>
              <a:rPr lang="tr-TR" altLang="en-US" sz="9600" b="1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us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BDD2D66-6004-4DD9-838C-21CBF1381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39" y="826284"/>
            <a:ext cx="2237403" cy="1984113"/>
          </a:xfrm>
          <a:prstGeom prst="rect">
            <a:avLst/>
          </a:prstGeom>
        </p:spPr>
      </p:pic>
      <p:sp>
        <p:nvSpPr>
          <p:cNvPr id="8" name="Textfeld 49">
            <a:extLst>
              <a:ext uri="{FF2B5EF4-FFF2-40B4-BE49-F238E27FC236}">
                <a16:creationId xmlns:a16="http://schemas.microsoft.com/office/drawing/2014/main" id="{09A17AB0-7A97-4692-A236-BC6134C9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647" y="3603618"/>
            <a:ext cx="434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T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he majority of users are </a:t>
            </a:r>
            <a:endParaRPr lang="tr-TR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young people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cxnSp>
        <p:nvCxnSpPr>
          <p:cNvPr id="47" name="Gerader Verbinder 47">
            <a:extLst>
              <a:ext uri="{FF2B5EF4-FFF2-40B4-BE49-F238E27FC236}">
                <a16:creationId xmlns:a16="http://schemas.microsoft.com/office/drawing/2014/main" id="{C119C597-111B-4DF1-846D-537B34B1FB1D}"/>
              </a:ext>
            </a:extLst>
          </p:cNvPr>
          <p:cNvCxnSpPr>
            <a:cxnSpLocks/>
          </p:cNvCxnSpPr>
          <p:nvPr/>
        </p:nvCxnSpPr>
        <p:spPr>
          <a:xfrm flipH="1">
            <a:off x="10105731" y="6999316"/>
            <a:ext cx="4338581" cy="16483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AC00389-CE6F-4438-911D-9601DF2F5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87" y="8182740"/>
            <a:ext cx="2163299" cy="2163299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B1FF2E-9F04-4004-9981-1A1005FB4BEB}"/>
              </a:ext>
            </a:extLst>
          </p:cNvPr>
          <p:cNvSpPr/>
          <p:nvPr/>
        </p:nvSpPr>
        <p:spPr>
          <a:xfrm rot="7747814">
            <a:off x="20258240" y="2754288"/>
            <a:ext cx="223838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46B19F2E-3170-4060-8F57-DF54A7411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63" y="352846"/>
            <a:ext cx="3339692" cy="32758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D1A7FF-AEA8-418F-B932-4228662C1A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68" y="8713277"/>
            <a:ext cx="2130829" cy="21308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3589E62-9E07-4F8A-88C5-C13F3A68E790}"/>
              </a:ext>
            </a:extLst>
          </p:cNvPr>
          <p:cNvSpPr txBox="1"/>
          <p:nvPr/>
        </p:nvSpPr>
        <p:spPr>
          <a:xfrm>
            <a:off x="308414" y="2506120"/>
            <a:ext cx="12691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altLang="en-US" sz="9600" b="1" dirty="0" err="1">
                <a:solidFill>
                  <a:srgbClr val="3A97D4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Thanks</a:t>
            </a:r>
            <a:endParaRPr lang="en-US" b="1" dirty="0">
              <a:solidFill>
                <a:srgbClr val="3A9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041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325BF4-3DC4-4F4E-9491-D74685FE7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11" y="4289050"/>
            <a:ext cx="6323875" cy="4463912"/>
          </a:xfrm>
          <a:prstGeom prst="rect">
            <a:avLst/>
          </a:prstGeom>
        </p:spPr>
      </p:pic>
      <p:pic>
        <p:nvPicPr>
          <p:cNvPr id="12290" name="Grafik 25">
            <a:extLst>
              <a:ext uri="{FF2B5EF4-FFF2-40B4-BE49-F238E27FC236}">
                <a16:creationId xmlns:a16="http://schemas.microsoft.com/office/drawing/2014/main" id="{0E35C43E-6316-45D9-8B6B-CA3A725A6A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3" y="2025650"/>
            <a:ext cx="9491662" cy="950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Grafik 27">
            <a:extLst>
              <a:ext uri="{FF2B5EF4-FFF2-40B4-BE49-F238E27FC236}">
                <a16:creationId xmlns:a16="http://schemas.microsoft.com/office/drawing/2014/main" id="{54BA8A81-5E23-4925-A2C6-E16DEAE12B4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175" y="4810125"/>
            <a:ext cx="3944938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36F09DC-CAFD-47E3-9D4B-3F3194278846}"/>
              </a:ext>
            </a:extLst>
          </p:cNvPr>
          <p:cNvCxnSpPr>
            <a:cxnSpLocks/>
            <a:endCxn id="53" idx="6"/>
          </p:cNvCxnSpPr>
          <p:nvPr/>
        </p:nvCxnSpPr>
        <p:spPr>
          <a:xfrm flipV="1">
            <a:off x="16587842" y="2953817"/>
            <a:ext cx="3711686" cy="2794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02447A5-D5B1-49EB-A4E4-3AD70250811E}"/>
              </a:ext>
            </a:extLst>
          </p:cNvPr>
          <p:cNvCxnSpPr>
            <a:cxnSpLocks/>
            <a:endCxn id="61" idx="6"/>
          </p:cNvCxnSpPr>
          <p:nvPr/>
        </p:nvCxnSpPr>
        <p:spPr>
          <a:xfrm flipH="1" flipV="1">
            <a:off x="11994102" y="3628655"/>
            <a:ext cx="2295141" cy="2323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C9634D9-DA53-43F9-85E3-8248FB5D7DD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643941" y="6857999"/>
            <a:ext cx="4282927" cy="29206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Textfeld 54">
            <a:extLst>
              <a:ext uri="{FF2B5EF4-FFF2-40B4-BE49-F238E27FC236}">
                <a16:creationId xmlns:a16="http://schemas.microsoft.com/office/drawing/2014/main" id="{54238737-31E8-42A0-AFCD-FA4405B7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8246" y="10996166"/>
            <a:ext cx="4344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Good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&amp;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Smooth</a:t>
            </a:r>
            <a:r>
              <a:rPr lang="tr-TR" altLang="en-US" sz="32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3200" dirty="0" err="1">
                <a:solidFill>
                  <a:schemeClr val="bg2"/>
                </a:solidFill>
                <a:latin typeface="Barlow" panose="00000500000000000000" pitchFamily="2" charset="-94"/>
              </a:rPr>
              <a:t>interface</a:t>
            </a:r>
            <a:endParaRPr lang="de-DE" altLang="en-US" sz="32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7A9F2CD-5E52-4EBC-AA1F-CD01DC839CF7}"/>
              </a:ext>
            </a:extLst>
          </p:cNvPr>
          <p:cNvSpPr/>
          <p:nvPr/>
        </p:nvSpPr>
        <p:spPr>
          <a:xfrm rot="842447">
            <a:off x="20140613" y="7821613"/>
            <a:ext cx="225425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825FA71-6027-4A51-BA68-69A30BE3DEB1}"/>
              </a:ext>
            </a:extLst>
          </p:cNvPr>
          <p:cNvSpPr/>
          <p:nvPr/>
        </p:nvSpPr>
        <p:spPr>
          <a:xfrm rot="745014">
            <a:off x="11771313" y="3492500"/>
            <a:ext cx="225425" cy="223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2304" name="Textfeld 61">
            <a:extLst>
              <a:ext uri="{FF2B5EF4-FFF2-40B4-BE49-F238E27FC236}">
                <a16:creationId xmlns:a16="http://schemas.microsoft.com/office/drawing/2014/main" id="{FBC3D8E5-66F4-49A9-BC28-DF59714D9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808" y="2915692"/>
            <a:ext cx="43449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P</a:t>
            </a:r>
            <a:r>
              <a:rPr lang="en-US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ositive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user feedback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s </a:t>
            </a:r>
          </a:p>
          <a:p>
            <a:pPr algn="r"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on sikayetvar.com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sp>
        <p:nvSpPr>
          <p:cNvPr id="12305" name="Textfeld 62">
            <a:extLst>
              <a:ext uri="{FF2B5EF4-FFF2-40B4-BE49-F238E27FC236}">
                <a16:creationId xmlns:a16="http://schemas.microsoft.com/office/drawing/2014/main" id="{7748A779-57EB-4BED-98A6-299DC3A9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115" y="10419956"/>
            <a:ext cx="5340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Low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level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Alexa</a:t>
            </a:r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2800" dirty="0" err="1">
                <a:solidFill>
                  <a:schemeClr val="bg2"/>
                </a:solidFill>
                <a:latin typeface="Barlow" panose="00000500000000000000" pitchFamily="2" charset="-94"/>
              </a:rPr>
              <a:t>scoring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grpSp>
        <p:nvGrpSpPr>
          <p:cNvPr id="12314" name="Gruppieren 58">
            <a:extLst>
              <a:ext uri="{FF2B5EF4-FFF2-40B4-BE49-F238E27FC236}">
                <a16:creationId xmlns:a16="http://schemas.microsoft.com/office/drawing/2014/main" id="{D003A1A7-AFFD-4B23-A713-1A33B0A3D6D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882D4FE2-A3F4-4152-88BD-632704B1B6BF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0DC9EBED-8DB4-47CF-ACD2-95EAF0492C7C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6D353FF-ECE1-4161-B4C0-CA5AD13429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A226B29-E63E-4A91-B3DB-EA6768E05097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57D1F4F-7B70-4AC1-B0F2-DF31D619C106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12291" name="Grafik 26">
            <a:extLst>
              <a:ext uri="{FF2B5EF4-FFF2-40B4-BE49-F238E27FC236}">
                <a16:creationId xmlns:a16="http://schemas.microsoft.com/office/drawing/2014/main" id="{E5A46FF6-04AB-47EA-B2B8-A39D2057E27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163" y="3643312"/>
            <a:ext cx="641032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hteck 70">
            <a:extLst>
              <a:ext uri="{FF2B5EF4-FFF2-40B4-BE49-F238E27FC236}">
                <a16:creationId xmlns:a16="http://schemas.microsoft.com/office/drawing/2014/main" id="{70755D1D-122C-45F7-B0D9-E42CD6F2FF2F}"/>
              </a:ext>
            </a:extLst>
          </p:cNvPr>
          <p:cNvSpPr/>
          <p:nvPr/>
        </p:nvSpPr>
        <p:spPr>
          <a:xfrm>
            <a:off x="7078663" y="0"/>
            <a:ext cx="46037" cy="13138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F2CA7C2F-CAFD-4F24-9A10-C7211722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7" y="4260850"/>
            <a:ext cx="670075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13800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some</a:t>
            </a:r>
            <a:r>
              <a:rPr lang="tr-TR" altLang="en-US" sz="4800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</a:p>
          <a:p>
            <a:pPr eaLnBrk="1" hangingPunct="1"/>
            <a:r>
              <a:rPr lang="tr-TR" altLang="en-US" sz="5000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informations</a:t>
            </a:r>
            <a:r>
              <a:rPr lang="tr-TR" altLang="en-US" sz="5000" dirty="0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tr-TR" altLang="en-US" sz="5000" dirty="0" err="1">
                <a:solidFill>
                  <a:schemeClr val="bg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about</a:t>
            </a:r>
            <a:endParaRPr lang="tr-TR" altLang="en-US" sz="5000" dirty="0">
              <a:solidFill>
                <a:schemeClr val="bg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eaLnBrk="1" hangingPunct="1"/>
            <a:r>
              <a:rPr lang="tr-TR" altLang="en-US" sz="5000" b="1" dirty="0">
                <a:solidFill>
                  <a:srgbClr val="3A97D4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bombabomba.com</a:t>
            </a:r>
            <a:endParaRPr lang="en-US" altLang="en-US" sz="5000" b="1" dirty="0">
              <a:solidFill>
                <a:srgbClr val="3A97D4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BDD2D66-6004-4DD9-838C-21CBF1381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39" y="826284"/>
            <a:ext cx="2237403" cy="1984113"/>
          </a:xfrm>
          <a:prstGeom prst="rect">
            <a:avLst/>
          </a:prstGeom>
        </p:spPr>
      </p:pic>
      <p:sp>
        <p:nvSpPr>
          <p:cNvPr id="8" name="Textfeld 49">
            <a:extLst>
              <a:ext uri="{FF2B5EF4-FFF2-40B4-BE49-F238E27FC236}">
                <a16:creationId xmlns:a16="http://schemas.microsoft.com/office/drawing/2014/main" id="{09A17AB0-7A97-4692-A236-BC6134C9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647" y="3603618"/>
            <a:ext cx="434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T</a:t>
            </a:r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he majority of users are </a:t>
            </a:r>
            <a:endParaRPr lang="tr-TR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en-US" altLang="en-US" sz="2800" dirty="0">
                <a:solidFill>
                  <a:schemeClr val="bg2"/>
                </a:solidFill>
                <a:latin typeface="Barlow" panose="00000500000000000000" pitchFamily="2" charset="-94"/>
              </a:rPr>
              <a:t>young people</a:t>
            </a:r>
            <a:endParaRPr lang="de-DE" altLang="en-US" sz="2800" dirty="0">
              <a:solidFill>
                <a:schemeClr val="bg2"/>
              </a:solidFill>
              <a:latin typeface="Barlow" panose="00000500000000000000" pitchFamily="2" charset="-94"/>
            </a:endParaRPr>
          </a:p>
        </p:txBody>
      </p:sp>
      <p:cxnSp>
        <p:nvCxnSpPr>
          <p:cNvPr id="47" name="Gerader Verbinder 47">
            <a:extLst>
              <a:ext uri="{FF2B5EF4-FFF2-40B4-BE49-F238E27FC236}">
                <a16:creationId xmlns:a16="http://schemas.microsoft.com/office/drawing/2014/main" id="{C119C597-111B-4DF1-846D-537B34B1FB1D}"/>
              </a:ext>
            </a:extLst>
          </p:cNvPr>
          <p:cNvCxnSpPr>
            <a:cxnSpLocks/>
          </p:cNvCxnSpPr>
          <p:nvPr/>
        </p:nvCxnSpPr>
        <p:spPr>
          <a:xfrm flipH="1">
            <a:off x="10105731" y="6999316"/>
            <a:ext cx="4338581" cy="16483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AC00389-CE6F-4438-911D-9601DF2F53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87" y="8182740"/>
            <a:ext cx="2163299" cy="2163299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0DB1FF2E-9F04-4004-9981-1A1005FB4BEB}"/>
              </a:ext>
            </a:extLst>
          </p:cNvPr>
          <p:cNvSpPr/>
          <p:nvPr/>
        </p:nvSpPr>
        <p:spPr>
          <a:xfrm rot="7747814">
            <a:off x="20258240" y="2754288"/>
            <a:ext cx="223838" cy="2254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5" name="Picture 14" descr="Shape, icon&#10;&#10;Description automatically generated">
            <a:extLst>
              <a:ext uri="{FF2B5EF4-FFF2-40B4-BE49-F238E27FC236}">
                <a16:creationId xmlns:a16="http://schemas.microsoft.com/office/drawing/2014/main" id="{46B19F2E-3170-4060-8F57-DF54A7411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763" y="352846"/>
            <a:ext cx="3339692" cy="32758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D1A7FF-AEA8-418F-B932-4228662C1A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868" y="8713277"/>
            <a:ext cx="2130829" cy="213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1267BF-81CF-4543-90AC-CCA95247C393}"/>
              </a:ext>
            </a:extLst>
          </p:cNvPr>
          <p:cNvSpPr txBox="1"/>
          <p:nvPr/>
        </p:nvSpPr>
        <p:spPr>
          <a:xfrm>
            <a:off x="7872787" y="12660726"/>
            <a:ext cx="15184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T</a:t>
            </a:r>
            <a:r>
              <a:rPr 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his reporting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is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just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an impression of any of your customers by doing a short research about you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.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For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more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detailed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analysis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we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can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help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your</a:t>
            </a:r>
            <a:r>
              <a:rPr lang="tr-TR" sz="28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tr-TR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agency</a:t>
            </a:r>
            <a:endParaRPr 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uppieren 23">
            <a:extLst>
              <a:ext uri="{FF2B5EF4-FFF2-40B4-BE49-F238E27FC236}">
                <a16:creationId xmlns:a16="http://schemas.microsoft.com/office/drawing/2014/main" id="{EA9DB936-02D7-4D66-B20B-04E99A75F3D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012612" y="300038"/>
            <a:ext cx="352425" cy="1092200"/>
            <a:chOff x="23495426" y="643915"/>
            <a:chExt cx="352408" cy="109119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2822580-6488-4609-80A8-F58B99F67FBC}"/>
                </a:ext>
              </a:extLst>
            </p:cNvPr>
            <p:cNvSpPr/>
            <p:nvPr/>
          </p:nvSpPr>
          <p:spPr>
            <a:xfrm>
              <a:off x="23495426" y="643915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1DFCB24-E2DD-4A40-8589-E5B60F08DD61}"/>
                </a:ext>
              </a:extLst>
            </p:cNvPr>
            <p:cNvSpPr/>
            <p:nvPr/>
          </p:nvSpPr>
          <p:spPr>
            <a:xfrm>
              <a:off x="23495426" y="910371"/>
              <a:ext cx="352408" cy="19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45AD46A-9F10-42B7-B787-A8754BDA0F0F}"/>
                </a:ext>
              </a:extLst>
            </p:cNvPr>
            <p:cNvSpPr/>
            <p:nvPr/>
          </p:nvSpPr>
          <p:spPr>
            <a:xfrm>
              <a:off x="23495426" y="1183170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3DDE6CE-35CC-43B9-8113-462DC020CA19}"/>
                </a:ext>
              </a:extLst>
            </p:cNvPr>
            <p:cNvSpPr/>
            <p:nvPr/>
          </p:nvSpPr>
          <p:spPr>
            <a:xfrm>
              <a:off x="23495426" y="1449626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47D08A8-6BCE-48B8-8FBA-0293C9DB5A89}"/>
                </a:ext>
              </a:extLst>
            </p:cNvPr>
            <p:cNvSpPr/>
            <p:nvPr/>
          </p:nvSpPr>
          <p:spPr>
            <a:xfrm>
              <a:off x="23495426" y="1716081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sp>
        <p:nvSpPr>
          <p:cNvPr id="22533" name="Textfeld 29">
            <a:extLst>
              <a:ext uri="{FF2B5EF4-FFF2-40B4-BE49-F238E27FC236}">
                <a16:creationId xmlns:a16="http://schemas.microsoft.com/office/drawing/2014/main" id="{19047CD3-D8CF-436D-A2A2-66BBBA60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2771408"/>
            <a:ext cx="10563951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We have prepared scientific and statistical tests for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your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company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about your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new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tr-TR" altLang="en-US" sz="8800" b="1" dirty="0" err="1">
                <a:solidFill>
                  <a:srgbClr val="3A97D4"/>
                </a:solidFill>
                <a:latin typeface="Barlow" panose="00000500000000000000" pitchFamily="2" charset="-94"/>
              </a:rPr>
              <a:t>system</a:t>
            </a:r>
            <a:r>
              <a:rPr lang="tr-TR" altLang="en-US" sz="8800" b="1" dirty="0">
                <a:solidFill>
                  <a:srgbClr val="3A97D4"/>
                </a:solidFill>
                <a:latin typeface="Barlow" panose="00000500000000000000" pitchFamily="2" charset="-94"/>
              </a:rPr>
              <a:t> </a:t>
            </a:r>
            <a:r>
              <a:rPr lang="en-US" sz="88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.</a:t>
            </a:r>
            <a:r>
              <a:rPr lang="en-US" altLang="en-US" sz="8000" dirty="0">
                <a:solidFill>
                  <a:schemeClr val="accent1"/>
                </a:solidFill>
                <a:latin typeface="Barlow" panose="00000500000000000000" pitchFamily="2" charset="-94"/>
              </a:rPr>
              <a:t> </a:t>
            </a:r>
            <a:endParaRPr lang="en-US" altLang="en-US" sz="8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83EBBE6-E60F-4770-8535-497EB1914E39}"/>
              </a:ext>
            </a:extLst>
          </p:cNvPr>
          <p:cNvSpPr/>
          <p:nvPr/>
        </p:nvSpPr>
        <p:spPr>
          <a:xfrm>
            <a:off x="13935435" y="2040793"/>
            <a:ext cx="1974239" cy="400050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rgbClr val="3A97D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317AA7-49C7-4DF8-A77D-B9A94794582D}"/>
              </a:ext>
            </a:extLst>
          </p:cNvPr>
          <p:cNvSpPr/>
          <p:nvPr/>
        </p:nvSpPr>
        <p:spPr>
          <a:xfrm>
            <a:off x="16671851" y="1840768"/>
            <a:ext cx="6577056" cy="7794057"/>
          </a:xfrm>
          <a:prstGeom prst="ellipse">
            <a:avLst/>
          </a:prstGeom>
          <a:blipFill dpi="0" rotWithShape="1">
            <a:blip r:embed="rId3">
              <a:alphaModFix amt="72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3A97D4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415BF6B-D98E-423B-8B18-5B278203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13" y="2279995"/>
            <a:ext cx="1822270" cy="136804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ABAD67C-5973-449F-B7DC-CAAFE7B6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8610">
            <a:off x="12102401" y="5039322"/>
            <a:ext cx="1771450" cy="1749999"/>
          </a:xfrm>
          <a:prstGeom prst="rect">
            <a:avLst/>
          </a:prstGeom>
        </p:spPr>
      </p:pic>
      <p:grpSp>
        <p:nvGrpSpPr>
          <p:cNvPr id="24579" name="Gruppieren 23">
            <a:extLst>
              <a:ext uri="{FF2B5EF4-FFF2-40B4-BE49-F238E27FC236}">
                <a16:creationId xmlns:a16="http://schemas.microsoft.com/office/drawing/2014/main" id="{0FDCB20F-6C06-499A-AD17-A086B885DF9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012612" y="300038"/>
            <a:ext cx="352425" cy="1092200"/>
            <a:chOff x="23495426" y="643915"/>
            <a:chExt cx="352408" cy="1091199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036BA8E-C80F-481B-B832-37BA3F6F2506}"/>
                </a:ext>
              </a:extLst>
            </p:cNvPr>
            <p:cNvSpPr/>
            <p:nvPr/>
          </p:nvSpPr>
          <p:spPr>
            <a:xfrm>
              <a:off x="23495426" y="643915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04911E9-B0F6-4526-8C0F-369CF5CCEB71}"/>
                </a:ext>
              </a:extLst>
            </p:cNvPr>
            <p:cNvSpPr/>
            <p:nvPr/>
          </p:nvSpPr>
          <p:spPr>
            <a:xfrm>
              <a:off x="23495426" y="910371"/>
              <a:ext cx="352408" cy="190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C7CE309-A7A9-4955-9655-3781286726EC}"/>
                </a:ext>
              </a:extLst>
            </p:cNvPr>
            <p:cNvSpPr/>
            <p:nvPr/>
          </p:nvSpPr>
          <p:spPr>
            <a:xfrm>
              <a:off x="23495426" y="1183170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747FFBF-A172-44ED-86ED-88AA826FACA4}"/>
                </a:ext>
              </a:extLst>
            </p:cNvPr>
            <p:cNvSpPr/>
            <p:nvPr/>
          </p:nvSpPr>
          <p:spPr>
            <a:xfrm>
              <a:off x="23495426" y="1449626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0766948-0941-4C57-8E09-CF91236EF170}"/>
                </a:ext>
              </a:extLst>
            </p:cNvPr>
            <p:cNvSpPr/>
            <p:nvPr/>
          </p:nvSpPr>
          <p:spPr>
            <a:xfrm>
              <a:off x="23495426" y="1716081"/>
              <a:ext cx="352408" cy="19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24580" name="Textfeld 29">
            <a:extLst>
              <a:ext uri="{FF2B5EF4-FFF2-40B4-BE49-F238E27FC236}">
                <a16:creationId xmlns:a16="http://schemas.microsoft.com/office/drawing/2014/main" id="{1D9A7766-925C-4630-9524-3C6E08F8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014" y="3382077"/>
            <a:ext cx="8766643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tr-TR" altLang="en-US" sz="13800" b="1" dirty="0" err="1">
                <a:solidFill>
                  <a:srgbClr val="3A97D4"/>
                </a:solidFill>
                <a:latin typeface="Montserrat" panose="00000500000000000000" pitchFamily="50" charset="-94"/>
              </a:rPr>
              <a:t>Tests</a:t>
            </a:r>
            <a:r>
              <a:rPr lang="en-US" sz="8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 for your company's action </a:t>
            </a:r>
            <a:r>
              <a:rPr lang="en-US" sz="13800" b="1" i="0" dirty="0">
                <a:solidFill>
                  <a:srgbClr val="000000"/>
                </a:solidFill>
                <a:effectLst/>
                <a:latin typeface="Barlow" panose="00000500000000000000" pitchFamily="2" charset="-94"/>
              </a:rPr>
              <a:t>decisions</a:t>
            </a:r>
            <a:endParaRPr lang="en-US" altLang="en-US" sz="72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1E2C90-120A-4452-BEE2-665146A6F271}"/>
              </a:ext>
            </a:extLst>
          </p:cNvPr>
          <p:cNvSpPr txBox="1"/>
          <p:nvPr/>
        </p:nvSpPr>
        <p:spPr>
          <a:xfrm>
            <a:off x="13990638" y="1392071"/>
            <a:ext cx="8277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600" b="1" dirty="0">
                <a:solidFill>
                  <a:srgbClr val="3A97D4"/>
                </a:solidFill>
                <a:latin typeface="Montserrat" panose="00000500000000000000" pitchFamily="50" charset="-94"/>
              </a:rPr>
              <a:t>AB Test</a:t>
            </a:r>
            <a:endParaRPr lang="de-DE" sz="9600" b="1" dirty="0">
              <a:solidFill>
                <a:srgbClr val="3A97D4"/>
              </a:solidFill>
              <a:latin typeface="Montserrat" panose="00000500000000000000" pitchFamily="50" charset="-94"/>
            </a:endParaRPr>
          </a:p>
        </p:txBody>
      </p:sp>
      <p:sp>
        <p:nvSpPr>
          <p:cNvPr id="24585" name="Textfeld 18">
            <a:extLst>
              <a:ext uri="{FF2B5EF4-FFF2-40B4-BE49-F238E27FC236}">
                <a16:creationId xmlns:a16="http://schemas.microsoft.com/office/drawing/2014/main" id="{13BE4541-ABC2-4F01-9C6F-186FB01FE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0830" y="3105341"/>
            <a:ext cx="75974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s the new system</a:t>
            </a:r>
            <a:endParaRPr lang="tr-TR" sz="4000" dirty="0">
              <a:solidFill>
                <a:srgbClr val="000000"/>
              </a:solidFill>
              <a:latin typeface="Barlow" panose="00000500000000000000" pitchFamily="2" charset="-94"/>
              <a:ea typeface="Roboto" panose="02000000000000000000" pitchFamily="2" charset="0"/>
            </a:endParaRPr>
          </a:p>
          <a:p>
            <a:pPr eaLnBrk="1" hangingPunct="1"/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«</a:t>
            </a:r>
            <a:r>
              <a:rPr lang="tr-TR" sz="4000" b="0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average</a:t>
            </a:r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 </a:t>
            </a:r>
            <a:r>
              <a:rPr lang="tr-TR" sz="4000" b="0" i="0" dirty="0" err="1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bidding</a:t>
            </a:r>
            <a:r>
              <a:rPr lang="tr-TR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 « </a:t>
            </a:r>
            <a:r>
              <a:rPr lang="en-US" sz="4000" b="1" i="0" dirty="0">
                <a:solidFill>
                  <a:srgbClr val="3A97D4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good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Barlow" panose="00000500000000000000" pitchFamily="2" charset="-94"/>
                <a:ea typeface="Roboto" panose="02000000000000000000" pitchFamily="2" charset="0"/>
              </a:rPr>
              <a:t> enough?</a:t>
            </a:r>
            <a:endParaRPr lang="de-DE" altLang="en-US" sz="4000" dirty="0">
              <a:solidFill>
                <a:schemeClr val="bg1"/>
              </a:solidFill>
              <a:latin typeface="Barlow" panose="00000500000000000000" pitchFamily="2" charset="-94"/>
              <a:ea typeface="Roboto" panose="02000000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F71916-60A2-49BF-BAA2-A091A525FC54}"/>
              </a:ext>
            </a:extLst>
          </p:cNvPr>
          <p:cNvSpPr txBox="1"/>
          <p:nvPr/>
        </p:nvSpPr>
        <p:spPr>
          <a:xfrm>
            <a:off x="13990638" y="4991445"/>
            <a:ext cx="6932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600" b="1" dirty="0">
                <a:solidFill>
                  <a:srgbClr val="3A97D4"/>
                </a:solidFill>
                <a:latin typeface="Montserrat" panose="00000500000000000000" pitchFamily="50" charset="-94"/>
              </a:rPr>
              <a:t>CTR Test</a:t>
            </a:r>
            <a:endParaRPr lang="de-DE" sz="9600" b="1" dirty="0">
              <a:solidFill>
                <a:srgbClr val="3A97D4"/>
              </a:solidFill>
              <a:latin typeface="Montserrat" panose="00000500000000000000" pitchFamily="50" charset="-94"/>
            </a:endParaRPr>
          </a:p>
        </p:txBody>
      </p:sp>
      <p:sp>
        <p:nvSpPr>
          <p:cNvPr id="24587" name="Textfeld 20">
            <a:extLst>
              <a:ext uri="{FF2B5EF4-FFF2-40B4-BE49-F238E27FC236}">
                <a16:creationId xmlns:a16="http://schemas.microsoft.com/office/drawing/2014/main" id="{3E689290-9A08-42AD-A916-28D33C0F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0638" y="6551731"/>
            <a:ext cx="8060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Did the user who saw the ad </a:t>
            </a:r>
            <a:r>
              <a:rPr lang="en-US" altLang="en-US" sz="4000" b="1" dirty="0">
                <a:solidFill>
                  <a:srgbClr val="3A97D4"/>
                </a:solidFill>
                <a:latin typeface="Barlow" panose="00000500000000000000" pitchFamily="2" charset="-94"/>
              </a:rPr>
              <a:t>click</a:t>
            </a:r>
            <a:r>
              <a:rPr lang="en-US" alt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 on the ad in the new system?</a:t>
            </a:r>
            <a:endParaRPr lang="de-DE" altLang="en-US" sz="4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9" name="Träne 38">
            <a:extLst>
              <a:ext uri="{FF2B5EF4-FFF2-40B4-BE49-F238E27FC236}">
                <a16:creationId xmlns:a16="http://schemas.microsoft.com/office/drawing/2014/main" id="{885EB153-A2C9-4BDF-9CBC-C4B105B0FFE4}"/>
              </a:ext>
            </a:extLst>
          </p:cNvPr>
          <p:cNvSpPr/>
          <p:nvPr/>
        </p:nvSpPr>
        <p:spPr>
          <a:xfrm>
            <a:off x="11789382" y="5111011"/>
            <a:ext cx="1891085" cy="178702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Textfeld 19">
            <a:extLst>
              <a:ext uri="{FF2B5EF4-FFF2-40B4-BE49-F238E27FC236}">
                <a16:creationId xmlns:a16="http://schemas.microsoft.com/office/drawing/2014/main" id="{329127F9-A923-4B7F-B4DE-AB1F8065C5D6}"/>
              </a:ext>
            </a:extLst>
          </p:cNvPr>
          <p:cNvSpPr txBox="1"/>
          <p:nvPr/>
        </p:nvSpPr>
        <p:spPr>
          <a:xfrm>
            <a:off x="13990638" y="8168003"/>
            <a:ext cx="6932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9600" b="1" dirty="0">
                <a:solidFill>
                  <a:srgbClr val="3A97D4"/>
                </a:solidFill>
                <a:latin typeface="Montserrat" panose="00000500000000000000" pitchFamily="50" charset="-94"/>
              </a:rPr>
              <a:t>CR Test</a:t>
            </a:r>
            <a:endParaRPr lang="de-DE" sz="9600" b="1" dirty="0">
              <a:solidFill>
                <a:srgbClr val="3A97D4"/>
              </a:solidFill>
              <a:latin typeface="Montserrat" panose="00000500000000000000" pitchFamily="50" charset="-94"/>
            </a:endParaRPr>
          </a:p>
        </p:txBody>
      </p:sp>
      <p:sp>
        <p:nvSpPr>
          <p:cNvPr id="3" name="Textfeld 20">
            <a:extLst>
              <a:ext uri="{FF2B5EF4-FFF2-40B4-BE49-F238E27FC236}">
                <a16:creationId xmlns:a16="http://schemas.microsoft.com/office/drawing/2014/main" id="{7EAA33AD-ED6D-4EBA-B7F2-20A0B66DF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0638" y="10048703"/>
            <a:ext cx="8060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Did visitors </a:t>
            </a:r>
            <a:r>
              <a:rPr lang="en-US" sz="4000" b="1" dirty="0">
                <a:solidFill>
                  <a:srgbClr val="3A97D4"/>
                </a:solidFill>
                <a:latin typeface="Barlow" panose="00000500000000000000" pitchFamily="2" charset="-94"/>
              </a:rPr>
              <a:t>buy</a:t>
            </a:r>
            <a:r>
              <a:rPr lang="en-US" sz="4000" dirty="0">
                <a:solidFill>
                  <a:schemeClr val="bg1"/>
                </a:solidFill>
                <a:latin typeface="Barlow" panose="00000500000000000000" pitchFamily="2" charset="-94"/>
              </a:rPr>
              <a:t> the product in the new system?</a:t>
            </a:r>
            <a:endParaRPr lang="de-DE" sz="40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8" name="Träne 38">
            <a:extLst>
              <a:ext uri="{FF2B5EF4-FFF2-40B4-BE49-F238E27FC236}">
                <a16:creationId xmlns:a16="http://schemas.microsoft.com/office/drawing/2014/main" id="{7645E979-FC11-448B-8479-99B9CFC9FC10}"/>
              </a:ext>
            </a:extLst>
          </p:cNvPr>
          <p:cNvSpPr/>
          <p:nvPr/>
        </p:nvSpPr>
        <p:spPr>
          <a:xfrm>
            <a:off x="11835422" y="2138062"/>
            <a:ext cx="1891085" cy="178702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7705DB2-B7E7-4BEC-A907-E852422CD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645" y="9080344"/>
            <a:ext cx="1314637" cy="1314637"/>
          </a:xfrm>
          <a:prstGeom prst="rect">
            <a:avLst/>
          </a:prstGeom>
        </p:spPr>
      </p:pic>
      <p:sp>
        <p:nvSpPr>
          <p:cNvPr id="12" name="Träne 38">
            <a:extLst>
              <a:ext uri="{FF2B5EF4-FFF2-40B4-BE49-F238E27FC236}">
                <a16:creationId xmlns:a16="http://schemas.microsoft.com/office/drawing/2014/main" id="{58178644-D685-4A90-8EBA-749CE83EFA96}"/>
              </a:ext>
            </a:extLst>
          </p:cNvPr>
          <p:cNvSpPr/>
          <p:nvPr/>
        </p:nvSpPr>
        <p:spPr>
          <a:xfrm>
            <a:off x="11770331" y="8856420"/>
            <a:ext cx="1891085" cy="1787021"/>
          </a:xfrm>
          <a:prstGeom prst="teardrop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Shape 614">
            <a:extLst>
              <a:ext uri="{FF2B5EF4-FFF2-40B4-BE49-F238E27FC236}">
                <a16:creationId xmlns:a16="http://schemas.microsoft.com/office/drawing/2014/main" id="{6ABF9C32-2415-422C-8984-4287FDFB0BAD}"/>
              </a:ext>
            </a:extLst>
          </p:cNvPr>
          <p:cNvSpPr/>
          <p:nvPr/>
        </p:nvSpPr>
        <p:spPr>
          <a:xfrm>
            <a:off x="14617836" y="1619723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Maximum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mean</a:t>
            </a:r>
            <a:endParaRPr lang="id-ID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</p:txBody>
      </p:sp>
      <p:sp>
        <p:nvSpPr>
          <p:cNvPr id="137225" name="Textfeld 73">
            <a:extLst>
              <a:ext uri="{FF2B5EF4-FFF2-40B4-BE49-F238E27FC236}">
                <a16:creationId xmlns:a16="http://schemas.microsoft.com/office/drawing/2014/main" id="{A1F65A94-3FD5-4544-871A-29BCCD5B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" y="1746973"/>
            <a:ext cx="78644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AB Test </a:t>
            </a:r>
            <a:r>
              <a:rPr lang="tr-TR" altLang="en-US" sz="6600" dirty="0" err="1">
                <a:solidFill>
                  <a:schemeClr val="bg1"/>
                </a:solidFill>
                <a:latin typeface="Barlow" panose="00000500000000000000" pitchFamily="2" charset="-94"/>
              </a:rPr>
              <a:t>Results</a:t>
            </a:r>
            <a:endParaRPr lang="en-US" alt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582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568079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550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FD3547E-9FFC-49D4-9ED9-848E0E2D864E}"/>
              </a:ext>
            </a:extLst>
          </p:cNvPr>
          <p:cNvSpPr/>
          <p:nvPr/>
        </p:nvSpPr>
        <p:spPr>
          <a:xfrm flipV="1">
            <a:off x="619218" y="299421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940E5547-7DD4-42A8-93EC-BE74E65885F2}"/>
              </a:ext>
            </a:extLst>
          </p:cNvPr>
          <p:cNvSpPr/>
          <p:nvPr/>
        </p:nvSpPr>
        <p:spPr>
          <a:xfrm>
            <a:off x="13663860" y="8444076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Average</a:t>
            </a: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mean</a:t>
            </a:r>
            <a:endParaRPr lang="id-ID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3224570"/>
            <a:ext cx="9545637" cy="84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When we looking at the averages of these two groups, the test group "average bidding", looks better.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However, this is only a mathematical inference and 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no business decision shouldn't be made based on this result.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Whether the result is random or not should be statistically investigated.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The main question is;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Is there a statistically significant difference between these two average of groups?</a:t>
            </a:r>
            <a:endParaRPr lang="de-DE" altLang="en-US" sz="28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574987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AVG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460504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MAX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B0C20-0CF9-429F-9DDE-A8A3FBAE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65" y="3503461"/>
            <a:ext cx="7843622" cy="58827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84E53A-BFC4-4ECB-9A76-2A06C068BE7A}"/>
              </a:ext>
            </a:extLst>
          </p:cNvPr>
          <p:cNvSpPr txBox="1"/>
          <p:nvPr/>
        </p:nvSpPr>
        <p:spPr>
          <a:xfrm>
            <a:off x="248582" y="9781555"/>
            <a:ext cx="87161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As a result of the statistical tests applied to the data obtained by the two groups in the research, the groups </a:t>
            </a:r>
            <a:r>
              <a:rPr lang="en-US" sz="3200" b="1" dirty="0">
                <a:solidFill>
                  <a:srgbClr val="3A97D4"/>
                </a:solidFill>
                <a:latin typeface="Barlow" panose="00000500000000000000" pitchFamily="2" charset="-94"/>
              </a:rPr>
              <a:t>provided all the necessary statistical assumptions in the literature.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7C1B9-D234-4EAB-9F33-015E9607DBAA}"/>
              </a:ext>
            </a:extLst>
          </p:cNvPr>
          <p:cNvSpPr txBox="1"/>
          <p:nvPr/>
        </p:nvSpPr>
        <p:spPr>
          <a:xfrm>
            <a:off x="14523991" y="6082853"/>
            <a:ext cx="950739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Barlow" panose="00000500000000000000" pitchFamily="2" charset="-94"/>
              </a:rPr>
              <a:t>In line with these results, there is </a:t>
            </a:r>
            <a:r>
              <a:rPr lang="en-US" sz="6000" b="1" dirty="0">
                <a:latin typeface="Barlow" panose="00000500000000000000" pitchFamily="2" charset="-94"/>
              </a:rPr>
              <a:t>not statistically significant difference</a:t>
            </a:r>
            <a:r>
              <a:rPr lang="en-US" sz="6000" dirty="0">
                <a:latin typeface="Barlow" panose="00000500000000000000" pitchFamily="2" charset="-94"/>
              </a:rPr>
              <a:t> </a:t>
            </a:r>
            <a:r>
              <a:rPr lang="en-US" sz="4800" dirty="0">
                <a:latin typeface="Barlow" panose="00000500000000000000" pitchFamily="2" charset="-94"/>
              </a:rPr>
              <a:t>between purchase of the control group (Max Bidding) and purchase of the test group (Average Bidding)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DFC3D-3B2C-4ACD-ACE4-BE79F9EF7F19}"/>
              </a:ext>
            </a:extLst>
          </p:cNvPr>
          <p:cNvSpPr txBox="1"/>
          <p:nvPr/>
        </p:nvSpPr>
        <p:spPr>
          <a:xfrm>
            <a:off x="15175424" y="1040655"/>
            <a:ext cx="950739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>
                <a:latin typeface="Barlow" panose="00000500000000000000" pitchFamily="2" charset="-94"/>
              </a:rPr>
              <a:t>I</a:t>
            </a:r>
            <a:r>
              <a:rPr lang="en-US" sz="4400" dirty="0">
                <a:latin typeface="Barlow" panose="00000500000000000000" pitchFamily="2" charset="-94"/>
              </a:rPr>
              <a:t>t was proved statistically and scientifically that there was no significant difference between the averages of the two groups with </a:t>
            </a:r>
            <a:r>
              <a:rPr lang="en-US" sz="7200" b="1" dirty="0">
                <a:latin typeface="Barlow" panose="00000500000000000000" pitchFamily="2" charset="-94"/>
              </a:rPr>
              <a:t>95% </a:t>
            </a:r>
            <a:r>
              <a:rPr lang="en-US" sz="4400" dirty="0">
                <a:latin typeface="Barlow" panose="00000500000000000000" pitchFamily="2" charset="-94"/>
              </a:rPr>
              <a:t>confidence.</a:t>
            </a:r>
          </a:p>
        </p:txBody>
      </p:sp>
      <p:sp>
        <p:nvSpPr>
          <p:cNvPr id="9" name="Textfeld 73">
            <a:extLst>
              <a:ext uri="{FF2B5EF4-FFF2-40B4-BE49-F238E27FC236}">
                <a16:creationId xmlns:a16="http://schemas.microsoft.com/office/drawing/2014/main" id="{21D71697-61EB-49E3-BA58-91199873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" y="1746973"/>
            <a:ext cx="78644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AB Test </a:t>
            </a:r>
            <a:r>
              <a:rPr lang="tr-TR" altLang="en-US" sz="6600" dirty="0" err="1">
                <a:solidFill>
                  <a:schemeClr val="bg1"/>
                </a:solidFill>
                <a:latin typeface="Barlow" panose="00000500000000000000" pitchFamily="2" charset="-94"/>
              </a:rPr>
              <a:t>Results</a:t>
            </a:r>
            <a:endParaRPr lang="en-US" alt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10" name="Rechteck 41">
            <a:extLst>
              <a:ext uri="{FF2B5EF4-FFF2-40B4-BE49-F238E27FC236}">
                <a16:creationId xmlns:a16="http://schemas.microsoft.com/office/drawing/2014/main" id="{2CB712C1-09A9-4483-8C5C-036285D7D90B}"/>
              </a:ext>
            </a:extLst>
          </p:cNvPr>
          <p:cNvSpPr/>
          <p:nvPr/>
        </p:nvSpPr>
        <p:spPr>
          <a:xfrm flipV="1">
            <a:off x="619218" y="299421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380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1" name="Shape 614">
            <a:extLst>
              <a:ext uri="{FF2B5EF4-FFF2-40B4-BE49-F238E27FC236}">
                <a16:creationId xmlns:a16="http://schemas.microsoft.com/office/drawing/2014/main" id="{6ABF9C32-2415-422C-8984-4287FDFB0BAD}"/>
              </a:ext>
            </a:extLst>
          </p:cNvPr>
          <p:cNvSpPr/>
          <p:nvPr/>
        </p:nvSpPr>
        <p:spPr>
          <a:xfrm>
            <a:off x="15254377" y="1631890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Maximum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137225" name="Textfeld 73">
            <a:extLst>
              <a:ext uri="{FF2B5EF4-FFF2-40B4-BE49-F238E27FC236}">
                <a16:creationId xmlns:a16="http://schemas.microsoft.com/office/drawing/2014/main" id="{A1F65A94-3FD5-4544-871A-29BCCD5B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1100911"/>
            <a:ext cx="1210319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Website Click Through Rate </a:t>
            </a:r>
            <a:endParaRPr lang="tr-TR" altLang="en-US" sz="6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/>
            <a:r>
              <a:rPr lang="tr-TR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Test</a:t>
            </a:r>
            <a:r>
              <a:rPr lang="en-US" altLang="en-US" sz="6600" dirty="0">
                <a:solidFill>
                  <a:schemeClr val="bg1"/>
                </a:solidFill>
                <a:latin typeface="Barlow" panose="00000500000000000000" pitchFamily="2" charset="-94"/>
              </a:rPr>
              <a:t> (CTR)</a:t>
            </a:r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11" y="3932662"/>
            <a:ext cx="9545637" cy="840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Rates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of these two groups, the 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control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group «</a:t>
            </a:r>
            <a:r>
              <a:rPr lang="tr-TR" altLang="en-US" sz="2800" dirty="0" err="1">
                <a:solidFill>
                  <a:schemeClr val="bg1"/>
                </a:solidFill>
                <a:latin typeface="Barlow" panose="00000500000000000000" pitchFamily="2" charset="-94"/>
              </a:rPr>
              <a:t>maximum</a:t>
            </a: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 bidding", looks better.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However, this is only a mathematical inference and 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no business decision shouldn't be made based on this result.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Whether the result is random or not should be statistically investigated.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chemeClr val="bg1"/>
                </a:solidFill>
                <a:latin typeface="Barlow" panose="00000500000000000000" pitchFamily="2" charset="-94"/>
              </a:rPr>
              <a:t>The main question is;</a:t>
            </a:r>
          </a:p>
          <a:p>
            <a:pPr eaLnBrk="1" hangingPunct="1">
              <a:lnSpc>
                <a:spcPct val="150000"/>
              </a:lnSpc>
            </a:pPr>
            <a:endParaRPr lang="en-US" altLang="en-US" sz="28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Is the experiment has </a:t>
            </a:r>
            <a:r>
              <a:rPr lang="en-US" altLang="en-US" sz="2800" b="1" dirty="0">
                <a:solidFill>
                  <a:srgbClr val="3A97D4"/>
                </a:solidFill>
                <a:latin typeface="Barlow" panose="00000500000000000000" pitchFamily="2" charset="-94"/>
              </a:rPr>
              <a:t>statistically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2800" b="1" dirty="0">
                <a:solidFill>
                  <a:srgbClr val="3A97D4"/>
                </a:solidFill>
                <a:latin typeface="Barlow" panose="00000500000000000000" pitchFamily="2" charset="-94"/>
              </a:rPr>
              <a:t>significantly</a:t>
            </a:r>
            <a:r>
              <a:rPr lang="en-US" altLang="en-US" sz="2800" b="1" dirty="0">
                <a:solidFill>
                  <a:schemeClr val="bg1"/>
                </a:solidFill>
                <a:latin typeface="Barlow" panose="00000500000000000000" pitchFamily="2" charset="-94"/>
              </a:rPr>
              <a:t> effect on user behavior ? </a:t>
            </a:r>
            <a:endParaRPr lang="de-DE" altLang="en-US" sz="28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9B7E54-B87C-42F2-A7A7-4F8D4FF6842E}"/>
              </a:ext>
            </a:extLst>
          </p:cNvPr>
          <p:cNvSpPr/>
          <p:nvPr/>
        </p:nvSpPr>
        <p:spPr>
          <a:xfrm rot="10800000" flipV="1">
            <a:off x="9431411" y="7407850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0.0329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19EC54B-3BF1-4377-A5CB-863C2787E106}"/>
              </a:ext>
            </a:extLst>
          </p:cNvPr>
          <p:cNvSpPr/>
          <p:nvPr/>
        </p:nvSpPr>
        <p:spPr>
          <a:xfrm rot="10800000" flipV="1">
            <a:off x="10568079" y="1415087"/>
            <a:ext cx="4625876" cy="4625876"/>
          </a:xfrm>
          <a:prstGeom prst="ellipse">
            <a:avLst/>
          </a:prstGeom>
          <a:solidFill>
            <a:schemeClr val="tx2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6600" b="1" dirty="0">
                <a:solidFill>
                  <a:schemeClr val="bg1"/>
                </a:solidFill>
                <a:latin typeface="Barlow" panose="00000500000000000000" pitchFamily="2" charset="-94"/>
              </a:rPr>
              <a:t>0,0501</a:t>
            </a:r>
            <a:endParaRPr lang="de-DE" sz="6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A93711B-E24E-421B-A980-CE014B2F1A26}"/>
              </a:ext>
            </a:extLst>
          </p:cNvPr>
          <p:cNvSpPr/>
          <p:nvPr/>
        </p:nvSpPr>
        <p:spPr>
          <a:xfrm rot="10800000" flipV="1">
            <a:off x="8789988" y="9083675"/>
            <a:ext cx="1274762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E1CCB99-3AAE-445E-9BCD-DD428B432B22}"/>
              </a:ext>
            </a:extLst>
          </p:cNvPr>
          <p:cNvSpPr/>
          <p:nvPr/>
        </p:nvSpPr>
        <p:spPr>
          <a:xfrm rot="10800000" flipV="1">
            <a:off x="10064750" y="3295281"/>
            <a:ext cx="1274763" cy="1274763"/>
          </a:xfrm>
          <a:prstGeom prst="ellipse">
            <a:avLst/>
          </a:prstGeom>
          <a:solidFill>
            <a:schemeClr val="accent1"/>
          </a:solidFill>
          <a:ln w="1905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de-DE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FD3547E-9FFC-49D4-9ED9-848E0E2D864E}"/>
              </a:ext>
            </a:extLst>
          </p:cNvPr>
          <p:cNvSpPr/>
          <p:nvPr/>
        </p:nvSpPr>
        <p:spPr>
          <a:xfrm flipV="1">
            <a:off x="583360" y="3352801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Shape 614">
            <a:extLst>
              <a:ext uri="{FF2B5EF4-FFF2-40B4-BE49-F238E27FC236}">
                <a16:creationId xmlns:a16="http://schemas.microsoft.com/office/drawing/2014/main" id="{940E5547-7DD4-42A8-93EC-BE74E65885F2}"/>
              </a:ext>
            </a:extLst>
          </p:cNvPr>
          <p:cNvSpPr/>
          <p:nvPr/>
        </p:nvSpPr>
        <p:spPr>
          <a:xfrm>
            <a:off x="14327248" y="8128108"/>
            <a:ext cx="7594327" cy="3185359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Average</a:t>
            </a:r>
            <a:r>
              <a:rPr lang="tr-TR" sz="6000" b="1" dirty="0">
                <a:latin typeface="Barlow" panose="00000500000000000000" pitchFamily="2" charset="-94"/>
                <a:ea typeface="Roboto"/>
                <a:cs typeface="Roboto"/>
                <a:sym typeface="Roboto"/>
              </a:rPr>
              <a:t> </a:t>
            </a:r>
            <a:r>
              <a:rPr lang="tr-TR" sz="6000" b="1" dirty="0" err="1">
                <a:latin typeface="Barlow" panose="00000500000000000000" pitchFamily="2" charset="-94"/>
                <a:ea typeface="Roboto"/>
                <a:cs typeface="Roboto"/>
                <a:sym typeface="Roboto"/>
              </a:rPr>
              <a:t>Bidding</a:t>
            </a:r>
            <a:endParaRPr lang="tr-TR" sz="6000" b="1" dirty="0">
              <a:latin typeface="Barlow" panose="00000500000000000000" pitchFamily="2" charset="-94"/>
              <a:ea typeface="Roboto"/>
              <a:cs typeface="Roboto"/>
              <a:sym typeface="Roboto"/>
            </a:endParaRPr>
          </a:p>
          <a:p>
            <a:pPr algn="l"/>
            <a:r>
              <a:rPr lang="en-US" sz="6000" b="0" i="0" dirty="0">
                <a:effectLst/>
                <a:latin typeface="Barlow" panose="00000500000000000000" pitchFamily="2" charset="-94"/>
              </a:rPr>
              <a:t>Ad Clicks / Ad Shows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8F23BB-B0B7-43CD-9F7A-9F8D96D0AD3B}"/>
              </a:ext>
            </a:extLst>
          </p:cNvPr>
          <p:cNvSpPr txBox="1"/>
          <p:nvPr/>
        </p:nvSpPr>
        <p:spPr>
          <a:xfrm>
            <a:off x="14757554" y="345635"/>
            <a:ext cx="12227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Did the user who saw the ad click on the ad?</a:t>
            </a:r>
          </a:p>
        </p:txBody>
      </p:sp>
    </p:spTree>
    <p:extLst>
      <p:ext uri="{BB962C8B-B14F-4D97-AF65-F5344CB8AC3E}">
        <p14:creationId xmlns:p14="http://schemas.microsoft.com/office/powerpoint/2010/main" val="31719268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9" name="Gruppieren 35">
            <a:extLst>
              <a:ext uri="{FF2B5EF4-FFF2-40B4-BE49-F238E27FC236}">
                <a16:creationId xmlns:a16="http://schemas.microsoft.com/office/drawing/2014/main" id="{9826A7C2-7123-4521-90D7-A3DBC718883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9806" y="300832"/>
            <a:ext cx="352425" cy="1090612"/>
            <a:chOff x="23495426" y="643915"/>
            <a:chExt cx="352408" cy="10911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57C6EAF-7D71-4323-8EFD-04EBCC171BC0}"/>
                </a:ext>
              </a:extLst>
            </p:cNvPr>
            <p:cNvSpPr/>
            <p:nvPr/>
          </p:nvSpPr>
          <p:spPr>
            <a:xfrm>
              <a:off x="23495426" y="64232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270066-8C68-469E-85A7-FA915438DAF2}"/>
                </a:ext>
              </a:extLst>
            </p:cNvPr>
            <p:cNvSpPr/>
            <p:nvPr/>
          </p:nvSpPr>
          <p:spPr>
            <a:xfrm>
              <a:off x="23495426" y="909170"/>
              <a:ext cx="352408" cy="190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solidFill>
                  <a:schemeClr val="bg2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DF7ADD1-3958-48C5-8708-10682187C415}"/>
                </a:ext>
              </a:extLst>
            </p:cNvPr>
            <p:cNvSpPr/>
            <p:nvPr/>
          </p:nvSpPr>
          <p:spPr>
            <a:xfrm>
              <a:off x="23495426" y="1180779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9A46FCD-85B5-471C-B336-7951AF34AD4B}"/>
                </a:ext>
              </a:extLst>
            </p:cNvPr>
            <p:cNvSpPr/>
            <p:nvPr/>
          </p:nvSpPr>
          <p:spPr>
            <a:xfrm>
              <a:off x="23495426" y="1447622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CD5600B-4325-428D-9E2C-FC5A8ABA50E4}"/>
                </a:ext>
              </a:extLst>
            </p:cNvPr>
            <p:cNvSpPr/>
            <p:nvPr/>
          </p:nvSpPr>
          <p:spPr>
            <a:xfrm>
              <a:off x="23495426" y="1714466"/>
              <a:ext cx="352408" cy="19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41" name="Rechteck 8">
            <a:extLst>
              <a:ext uri="{FF2B5EF4-FFF2-40B4-BE49-F238E27FC236}">
                <a16:creationId xmlns:a16="http://schemas.microsoft.com/office/drawing/2014/main" id="{F43D0DB1-5076-4C29-90BC-948B1844FE98}"/>
              </a:ext>
            </a:extLst>
          </p:cNvPr>
          <p:cNvSpPr/>
          <p:nvPr/>
        </p:nvSpPr>
        <p:spPr>
          <a:xfrm>
            <a:off x="11309350" y="-124256"/>
            <a:ext cx="13068300" cy="1313815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01264" h="13716000">
                <a:moveTo>
                  <a:pt x="3598607" y="0"/>
                </a:moveTo>
                <a:lnTo>
                  <a:pt x="14201264" y="0"/>
                </a:lnTo>
                <a:lnTo>
                  <a:pt x="14201264" y="13716000"/>
                </a:lnTo>
                <a:lnTo>
                  <a:pt x="0" y="13716000"/>
                </a:lnTo>
                <a:lnTo>
                  <a:pt x="3598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7226" name="Textfeld 74">
            <a:extLst>
              <a:ext uri="{FF2B5EF4-FFF2-40B4-BE49-F238E27FC236}">
                <a16:creationId xmlns:a16="http://schemas.microsoft.com/office/drawing/2014/main" id="{0B46DA00-42F0-49E7-8B36-0112B47B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555152"/>
            <a:ext cx="9545637" cy="58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When the bidding methods are examined, the effect of these methods on user behavior (clicks) is different.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And this difference is in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favor</a:t>
            </a:r>
            <a:r>
              <a:rPr lang="en-US" altLang="en-US" sz="24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of the current</a:t>
            </a:r>
            <a:endParaRPr lang="tr-TR" altLang="en-US" sz="3600" dirty="0">
              <a:solidFill>
                <a:schemeClr val="bg1"/>
              </a:solidFill>
              <a:latin typeface="Barlow" panose="00000500000000000000" pitchFamily="2" charset="-94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5400" dirty="0">
                <a:solidFill>
                  <a:srgbClr val="3A97D4"/>
                </a:solidFill>
                <a:latin typeface="Barlow" panose="00000500000000000000" pitchFamily="2" charset="-94"/>
              </a:rPr>
              <a:t>"max bidding"</a:t>
            </a:r>
            <a:r>
              <a:rPr lang="en-US" altLang="en-US" sz="3200" dirty="0">
                <a:solidFill>
                  <a:schemeClr val="bg1"/>
                </a:solidFill>
                <a:latin typeface="Barlow" panose="00000500000000000000" pitchFamily="2" charset="-94"/>
              </a:rPr>
              <a:t> </a:t>
            </a:r>
            <a:r>
              <a:rPr lang="en-US" altLang="en-US" sz="3600" dirty="0">
                <a:solidFill>
                  <a:schemeClr val="bg1"/>
                </a:solidFill>
                <a:latin typeface="Barlow" panose="00000500000000000000" pitchFamily="2" charset="-94"/>
              </a:rPr>
              <a:t>method.</a:t>
            </a:r>
            <a:endParaRPr lang="de-DE" altLang="en-US" sz="3600" b="1" dirty="0">
              <a:solidFill>
                <a:schemeClr val="bg1"/>
              </a:solidFill>
              <a:latin typeface="Barlow" panose="00000500000000000000" pitchFamily="2" charset="-94"/>
            </a:endParaRPr>
          </a:p>
        </p:txBody>
      </p:sp>
      <p:sp>
        <p:nvSpPr>
          <p:cNvPr id="2" name="Textfeld 73">
            <a:extLst>
              <a:ext uri="{FF2B5EF4-FFF2-40B4-BE49-F238E27FC236}">
                <a16:creationId xmlns:a16="http://schemas.microsoft.com/office/drawing/2014/main" id="{D722B794-755A-4A85-9454-0D01034C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68" y="1376757"/>
            <a:ext cx="1023288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sz="6600" i="0" dirty="0">
                <a:solidFill>
                  <a:schemeClr val="bg1"/>
                </a:solidFill>
                <a:effectLst/>
                <a:latin typeface="Barlow" panose="00000500000000000000" pitchFamily="2" charset="-94"/>
              </a:rPr>
              <a:t>Website Click Through Rate Analysis (CTR)</a:t>
            </a:r>
          </a:p>
        </p:txBody>
      </p:sp>
      <p:sp>
        <p:nvSpPr>
          <p:cNvPr id="3" name="Rechteck 41">
            <a:extLst>
              <a:ext uri="{FF2B5EF4-FFF2-40B4-BE49-F238E27FC236}">
                <a16:creationId xmlns:a16="http://schemas.microsoft.com/office/drawing/2014/main" id="{C80AC28A-F72C-43F7-8F45-468DC23E80E8}"/>
              </a:ext>
            </a:extLst>
          </p:cNvPr>
          <p:cNvSpPr/>
          <p:nvPr/>
        </p:nvSpPr>
        <p:spPr>
          <a:xfrm flipV="1">
            <a:off x="528451" y="3854822"/>
            <a:ext cx="6301536" cy="48783"/>
          </a:xfrm>
          <a:prstGeom prst="rect">
            <a:avLst/>
          </a:prstGeom>
          <a:solidFill>
            <a:srgbClr val="3A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E2ED-BDE9-46B0-8A51-23C93457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55" y="2662309"/>
            <a:ext cx="11570997" cy="8678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3BCED-5CCE-4B9F-80D0-233DC6393A47}"/>
              </a:ext>
            </a:extLst>
          </p:cNvPr>
          <p:cNvSpPr txBox="1"/>
          <p:nvPr/>
        </p:nvSpPr>
        <p:spPr>
          <a:xfrm>
            <a:off x="14757554" y="345635"/>
            <a:ext cx="12227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Did the user who saw the ad click on the ad?</a:t>
            </a:r>
          </a:p>
        </p:txBody>
      </p:sp>
    </p:spTree>
    <p:extLst>
      <p:ext uri="{BB962C8B-B14F-4D97-AF65-F5344CB8AC3E}">
        <p14:creationId xmlns:p14="http://schemas.microsoft.com/office/powerpoint/2010/main" val="40079911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1095</Words>
  <Application>Microsoft Office PowerPoint</Application>
  <PresentationFormat>Custom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Barlow</vt:lpstr>
      <vt:lpstr>Calibri</vt:lpstr>
      <vt:lpstr>Calibri Light</vt:lpstr>
      <vt:lpstr>Helvetica</vt:lpstr>
      <vt:lpstr>Montserrat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Oğuz</dc:creator>
  <cp:lastModifiedBy>Oğuz</cp:lastModifiedBy>
  <cp:revision>1</cp:revision>
  <dcterms:created xsi:type="dcterms:W3CDTF">2020-11-05T11:33:46Z</dcterms:created>
  <dcterms:modified xsi:type="dcterms:W3CDTF">2020-11-05T11:39:25Z</dcterms:modified>
</cp:coreProperties>
</file>