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2" r:id="rId16"/>
    <p:sldId id="270" r:id="rId17"/>
    <p:sldId id="273" r:id="rId18"/>
    <p:sldId id="260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stefe" initials="M" lastIdx="1" clrIdx="0">
    <p:extLst>
      <p:ext uri="{19B8F6BF-5375-455C-9EA6-DF929625EA0E}">
        <p15:presenceInfo xmlns:p15="http://schemas.microsoft.com/office/powerpoint/2012/main" userId="Meste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8T23:21:33.90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378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06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81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60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17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96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31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66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52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2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248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B4ED-834B-4BC5-A4FC-AC07E067939A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415E-A8C2-48B3-90E3-825EE44D63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29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sdomjobs.com/e-university/computer-graphics-tutorial-342/computer-graphics-viewing-and-clipping-25499.html" TargetMode="External"/><Relationship Id="rId2" Type="http://schemas.openxmlformats.org/officeDocument/2006/relationships/hyperlink" Target="https://www.tutorialspoint.com/computer_graphics/viewing_and_clippin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4run.com/cohen-sutherland-example/" TargetMode="External"/><Relationship Id="rId5" Type="http://schemas.openxmlformats.org/officeDocument/2006/relationships/hyperlink" Target="https://www.siggraph.org/education/materials/HyperGraph/scanline/clipping/sucobs.htm" TargetMode="External"/><Relationship Id="rId4" Type="http://schemas.openxmlformats.org/officeDocument/2006/relationships/hyperlink" Target="https://www.geeksforgeeks.org/point-clipping-algorithm-computer-graphi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BTS-307</a:t>
            </a:r>
            <a:br>
              <a:rPr lang="tr-TR" dirty="0"/>
            </a:br>
            <a:r>
              <a:rPr lang="tr-TR" dirty="0"/>
              <a:t>Bilgisayar Grafikleri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Kırpma Algoritmaları</a:t>
            </a:r>
          </a:p>
          <a:p>
            <a:r>
              <a:rPr lang="tr-TR" dirty="0"/>
              <a:t>Oğuz Halit SAK 16 </a:t>
            </a:r>
            <a:r>
              <a:rPr lang="tr-TR"/>
              <a:t>701 025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728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Cohen-Sutherland</a:t>
            </a:r>
            <a:endParaRPr lang="tr-TR" dirty="0"/>
          </a:p>
        </p:txBody>
      </p:sp>
      <p:pic>
        <p:nvPicPr>
          <p:cNvPr id="2050" name="Picture 2" descr="http://i60.tinypic.com/mlm9w6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0" y="1921164"/>
            <a:ext cx="5918180" cy="369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Yanda çizgi üzerinde çakışan C ve B noktalarının hesaplanması aşağıda formüllerden yola çıkarız.</a:t>
            </a:r>
          </a:p>
          <a:p>
            <a:r>
              <a:rPr lang="tr-TR" dirty="0"/>
              <a:t>B noktasının koordinatlarını hesaplayıp B-A koordinatları arasının pencerede  kalan kısmını alır geri kalanı sileriz.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25764" y="4768418"/>
            <a:ext cx="5394035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M</a:t>
            </a:r>
            <a:r>
              <a:rPr lang="tr-TR" dirty="0"/>
              <a:t> </a:t>
            </a:r>
            <a:r>
              <a:rPr lang="es-ES" dirty="0"/>
              <a:t>= (y</a:t>
            </a:r>
            <a:r>
              <a:rPr lang="tr-TR" dirty="0"/>
              <a:t>2</a:t>
            </a:r>
            <a:r>
              <a:rPr lang="es-ES" dirty="0"/>
              <a:t> - y1)/(x</a:t>
            </a:r>
            <a:r>
              <a:rPr lang="tr-TR" dirty="0"/>
              <a:t>2</a:t>
            </a:r>
            <a:r>
              <a:rPr lang="es-ES" dirty="0"/>
              <a:t> - x1)</a:t>
            </a:r>
            <a:r>
              <a:rPr lang="tr-TR" dirty="0"/>
              <a:t>          </a:t>
            </a:r>
            <a:r>
              <a:rPr lang="es-ES" dirty="0"/>
              <a:t>y</a:t>
            </a:r>
            <a:r>
              <a:rPr lang="tr-TR" dirty="0"/>
              <a:t> </a:t>
            </a:r>
            <a:r>
              <a:rPr lang="es-ES" dirty="0"/>
              <a:t>= y</a:t>
            </a:r>
            <a:r>
              <a:rPr lang="tr-TR" dirty="0"/>
              <a:t>2</a:t>
            </a:r>
            <a:r>
              <a:rPr lang="es-ES" dirty="0"/>
              <a:t> + m( x</a:t>
            </a:r>
            <a:r>
              <a:rPr lang="tr-TR" dirty="0"/>
              <a:t>2</a:t>
            </a:r>
            <a:r>
              <a:rPr lang="es-ES" dirty="0"/>
              <a:t> – x1)  </a:t>
            </a:r>
            <a:endParaRPr lang="tr-TR" dirty="0"/>
          </a:p>
          <a:p>
            <a:r>
              <a:rPr lang="tr-TR" dirty="0"/>
              <a:t>D</a:t>
            </a:r>
            <a:r>
              <a:rPr lang="es-ES" dirty="0"/>
              <a:t>(x1, y1) </a:t>
            </a:r>
            <a:r>
              <a:rPr lang="tr-TR" dirty="0"/>
              <a:t>                                </a:t>
            </a:r>
            <a:r>
              <a:rPr lang="es-ES" dirty="0"/>
              <a:t>x = x</a:t>
            </a:r>
            <a:r>
              <a:rPr lang="tr-TR" dirty="0"/>
              <a:t>2</a:t>
            </a:r>
            <a:r>
              <a:rPr lang="es-ES" dirty="0"/>
              <a:t> + (y</a:t>
            </a:r>
            <a:r>
              <a:rPr lang="tr-TR" dirty="0"/>
              <a:t>2</a:t>
            </a:r>
            <a:r>
              <a:rPr lang="es-ES" dirty="0"/>
              <a:t> – y</a:t>
            </a:r>
            <a:r>
              <a:rPr lang="tr-TR" dirty="0"/>
              <a:t>1</a:t>
            </a:r>
            <a:r>
              <a:rPr lang="es-ES" dirty="0"/>
              <a:t>) / m</a:t>
            </a:r>
          </a:p>
          <a:p>
            <a:r>
              <a:rPr lang="tr-TR" dirty="0"/>
              <a:t>A</a:t>
            </a:r>
            <a:r>
              <a:rPr lang="es-ES" dirty="0"/>
              <a:t>(x</a:t>
            </a:r>
            <a:r>
              <a:rPr lang="tr-TR" dirty="0"/>
              <a:t>2</a:t>
            </a:r>
            <a:r>
              <a:rPr lang="es-ES" dirty="0"/>
              <a:t>, </a:t>
            </a:r>
            <a:r>
              <a:rPr lang="tr-TR" dirty="0"/>
              <a:t>y2</a:t>
            </a:r>
            <a:r>
              <a:rPr lang="es-ES" dirty="0"/>
              <a:t>)</a:t>
            </a:r>
            <a:endParaRPr lang="tr-TR" dirty="0"/>
          </a:p>
          <a:p>
            <a:r>
              <a:rPr lang="tr-TR" dirty="0"/>
              <a:t>Eğim hesaplaması.</a:t>
            </a:r>
            <a:r>
              <a:rPr lang="es-ES" dirty="0"/>
              <a:t> </a:t>
            </a:r>
            <a:r>
              <a:rPr lang="tr-TR" dirty="0"/>
              <a:t>	        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44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Cohen-Surherland</a:t>
            </a:r>
            <a:r>
              <a:rPr lang="tr-TR" dirty="0"/>
              <a:t> Örnek Çözüm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2642"/>
            <a:ext cx="5181600" cy="3457303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000" dirty="0"/>
              <a:t>Önce eğim bulunur.</a:t>
            </a:r>
          </a:p>
          <a:p>
            <a:r>
              <a:rPr lang="es-ES" sz="2000" dirty="0"/>
              <a:t>(y</a:t>
            </a:r>
            <a:r>
              <a:rPr lang="tr-TR" sz="2000" dirty="0"/>
              <a:t>2</a:t>
            </a:r>
            <a:r>
              <a:rPr lang="es-ES" sz="2000" dirty="0"/>
              <a:t> - y1)/(x</a:t>
            </a:r>
            <a:r>
              <a:rPr lang="tr-TR" sz="2000" dirty="0"/>
              <a:t>2</a:t>
            </a:r>
            <a:r>
              <a:rPr lang="es-ES" sz="2000" dirty="0"/>
              <a:t> - x1)</a:t>
            </a:r>
            <a:r>
              <a:rPr lang="tr-TR" sz="2000" dirty="0"/>
              <a:t>[x2,x1,x değerleri inceleyince neyi kast edilgini </a:t>
            </a:r>
            <a:r>
              <a:rPr lang="tr-TR" sz="2000" dirty="0" err="1"/>
              <a:t>anlıcaksınız</a:t>
            </a:r>
            <a:r>
              <a:rPr lang="tr-TR" sz="2000" dirty="0"/>
              <a:t>. Benim de </a:t>
            </a:r>
            <a:r>
              <a:rPr lang="tr-TR" sz="2000" dirty="0" err="1"/>
              <a:t>burda</a:t>
            </a:r>
            <a:r>
              <a:rPr lang="tr-TR" sz="2000" dirty="0"/>
              <a:t> kafam karışmıştı.]</a:t>
            </a:r>
          </a:p>
          <a:p>
            <a:r>
              <a:rPr lang="tr-TR" sz="2000" dirty="0"/>
              <a:t>(25-40)/(60-25)=-15/35=-3/7</a:t>
            </a:r>
          </a:p>
          <a:p>
            <a:r>
              <a:rPr lang="tr-TR" sz="2000" dirty="0"/>
              <a:t>Eğim değerini </a:t>
            </a:r>
            <a:r>
              <a:rPr lang="tr-TR" sz="2000" u="sng" dirty="0">
                <a:solidFill>
                  <a:schemeClr val="accent4"/>
                </a:solidFill>
              </a:rPr>
              <a:t>-3/7 </a:t>
            </a:r>
            <a:r>
              <a:rPr lang="tr-TR" sz="2000" dirty="0"/>
              <a:t>bulduk.</a:t>
            </a:r>
          </a:p>
          <a:p>
            <a:r>
              <a:rPr lang="tr-TR" sz="2000" dirty="0"/>
              <a:t>Kesişen nokta belirtilmiştir. R(</a:t>
            </a:r>
            <a:r>
              <a:rPr lang="tr-TR" sz="2000" dirty="0" err="1"/>
              <a:t>x,y</a:t>
            </a:r>
            <a:r>
              <a:rPr lang="tr-TR" sz="2000" dirty="0"/>
              <a:t>)</a:t>
            </a:r>
          </a:p>
          <a:p>
            <a:pPr marL="0" indent="0">
              <a:buNone/>
            </a:pPr>
            <a:r>
              <a:rPr lang="tr-TR" sz="2000" dirty="0"/>
              <a:t>Değerleri bulunup P’den R’ye kırpma gerçekleştirilir.</a:t>
            </a:r>
          </a:p>
          <a:p>
            <a:r>
              <a:rPr lang="es-ES" sz="2000" dirty="0"/>
              <a:t>y</a:t>
            </a:r>
            <a:r>
              <a:rPr lang="tr-TR" sz="2000" dirty="0"/>
              <a:t> </a:t>
            </a:r>
            <a:r>
              <a:rPr lang="es-ES" sz="2000" dirty="0"/>
              <a:t>= y</a:t>
            </a:r>
            <a:r>
              <a:rPr lang="tr-TR" sz="2000" dirty="0"/>
              <a:t>1</a:t>
            </a:r>
            <a:r>
              <a:rPr lang="es-ES" sz="2000" dirty="0"/>
              <a:t> + m( x – x1)</a:t>
            </a:r>
            <a:r>
              <a:rPr lang="tr-TR" sz="2000" dirty="0"/>
              <a:t>= -3/7 (50-25) + 40= 29.2</a:t>
            </a:r>
          </a:p>
          <a:p>
            <a:pPr marL="0" indent="0">
              <a:buNone/>
            </a:pPr>
            <a:r>
              <a:rPr lang="tr-TR" sz="2000" dirty="0"/>
              <a:t>R(29.2, 50)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	          P(25,40) dan R(29.2,50)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68897" y="2272642"/>
            <a:ext cx="47320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X=50</a:t>
            </a:r>
          </a:p>
        </p:txBody>
      </p:sp>
    </p:spTree>
    <p:extLst>
      <p:ext uri="{BB962C8B-B14F-4D97-AF65-F5344CB8AC3E}">
        <p14:creationId xmlns:p14="http://schemas.microsoft.com/office/powerpoint/2010/main" val="285700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93266" cy="6877494"/>
          </a:xfrm>
        </p:spPr>
      </p:pic>
      <p:pic>
        <p:nvPicPr>
          <p:cNvPr id="6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266" y="-1"/>
            <a:ext cx="4247910" cy="6877495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38" y="0"/>
            <a:ext cx="4061462" cy="6877494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6117221" y="2326512"/>
            <a:ext cx="256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>
                <a:solidFill>
                  <a:schemeClr val="bg1"/>
                </a:solidFill>
              </a:rPr>
              <a:t>Cohen</a:t>
            </a:r>
            <a:r>
              <a:rPr lang="tr-TR" sz="3600" dirty="0">
                <a:solidFill>
                  <a:schemeClr val="bg1"/>
                </a:solidFill>
              </a:rPr>
              <a:t> Çizgi Kırma Algoritması</a:t>
            </a:r>
          </a:p>
        </p:txBody>
      </p:sp>
    </p:spTree>
    <p:extLst>
      <p:ext uri="{BB962C8B-B14F-4D97-AF65-F5344CB8AC3E}">
        <p14:creationId xmlns:p14="http://schemas.microsoft.com/office/powerpoint/2010/main" val="265198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Poligon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53" y="1904924"/>
            <a:ext cx="1834712" cy="1728686"/>
          </a:xfrm>
        </p:spPr>
      </p:pic>
      <p:pic>
        <p:nvPicPr>
          <p:cNvPr id="6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52" y="1904923"/>
            <a:ext cx="1950197" cy="1790168"/>
          </a:xfrm>
        </p:spPr>
      </p:pic>
      <p:sp>
        <p:nvSpPr>
          <p:cNvPr id="7" name="Dikdörtgen 6"/>
          <p:cNvSpPr/>
          <p:nvPr/>
        </p:nvSpPr>
        <p:spPr>
          <a:xfrm>
            <a:off x="1940400" y="3665167"/>
            <a:ext cx="86754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Kırpmadan önce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324480" y="3695091"/>
            <a:ext cx="898003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Kırpmadan sonra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28" y="3909326"/>
            <a:ext cx="1638892" cy="162381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86" y="3914218"/>
            <a:ext cx="2005236" cy="189463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42" y="3909326"/>
            <a:ext cx="1638892" cy="1623811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1881805" y="5686998"/>
            <a:ext cx="86754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Kırpmadan önce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3399972" y="5684265"/>
            <a:ext cx="898003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Kırpmadan sonra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4948596" y="5678866"/>
            <a:ext cx="898003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Kırpmadan sonra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5449456" y="1836417"/>
            <a:ext cx="339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Kırpma köşeleri içerde birleştirilecek şekilde kırpma işlemi gerçekleştirilir.</a:t>
            </a:r>
          </a:p>
        </p:txBody>
      </p:sp>
      <p:sp>
        <p:nvSpPr>
          <p:cNvPr id="21" name="Metin kutusu 20"/>
          <p:cNvSpPr txBox="1"/>
          <p:nvPr/>
        </p:nvSpPr>
        <p:spPr>
          <a:xfrm>
            <a:off x="6807200" y="4304145"/>
            <a:ext cx="5151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Dışarda kalan kısımlar kırpıldıktan sonra oluşan </a:t>
            </a:r>
          </a:p>
          <a:p>
            <a:r>
              <a:rPr lang="tr-TR" dirty="0"/>
              <a:t>Boşlukla örnekte belirtildiği gibi birleştirme işlemleri </a:t>
            </a:r>
          </a:p>
          <a:p>
            <a:r>
              <a:rPr lang="tr-TR" dirty="0"/>
              <a:t>Gerçekleştirilir.</a:t>
            </a:r>
          </a:p>
        </p:txBody>
      </p:sp>
    </p:spTree>
    <p:extLst>
      <p:ext uri="{BB962C8B-B14F-4D97-AF65-F5344CB8AC3E}">
        <p14:creationId xmlns:p14="http://schemas.microsoft.com/office/powerpoint/2010/main" val="211319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Sutherland-Hodgeman</a:t>
            </a:r>
            <a:endParaRPr lang="tr-TR" dirty="0"/>
          </a:p>
        </p:txBody>
      </p:sp>
      <p:sp>
        <p:nvSpPr>
          <p:cNvPr id="23" name="Dikdörtgen 22"/>
          <p:cNvSpPr/>
          <p:nvPr/>
        </p:nvSpPr>
        <p:spPr>
          <a:xfrm>
            <a:off x="838200" y="2401455"/>
            <a:ext cx="1477818" cy="133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İkizkenar Üçgen 24"/>
          <p:cNvSpPr/>
          <p:nvPr/>
        </p:nvSpPr>
        <p:spPr>
          <a:xfrm>
            <a:off x="547255" y="2023197"/>
            <a:ext cx="2059708" cy="192073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/>
          <p:cNvSpPr/>
          <p:nvPr/>
        </p:nvSpPr>
        <p:spPr>
          <a:xfrm>
            <a:off x="3105727" y="2401455"/>
            <a:ext cx="1477818" cy="133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İkizkenar Üçgen 26"/>
          <p:cNvSpPr/>
          <p:nvPr/>
        </p:nvSpPr>
        <p:spPr>
          <a:xfrm>
            <a:off x="2814782" y="2023197"/>
            <a:ext cx="2059708" cy="171753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5456380" y="2401455"/>
            <a:ext cx="1477818" cy="133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İkizkenar Üçgen 28"/>
          <p:cNvSpPr/>
          <p:nvPr/>
        </p:nvSpPr>
        <p:spPr>
          <a:xfrm>
            <a:off x="5165435" y="2023197"/>
            <a:ext cx="2059708" cy="171753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1" name="Düz Bağlayıcı 30"/>
          <p:cNvCxnSpPr/>
          <p:nvPr/>
        </p:nvCxnSpPr>
        <p:spPr>
          <a:xfrm>
            <a:off x="5456380" y="3343564"/>
            <a:ext cx="0" cy="3971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Düz Bağlayıcı 34"/>
          <p:cNvCxnSpPr/>
          <p:nvPr/>
        </p:nvCxnSpPr>
        <p:spPr>
          <a:xfrm>
            <a:off x="637309" y="3740728"/>
            <a:ext cx="185650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Dikdörtgen 35"/>
          <p:cNvSpPr/>
          <p:nvPr/>
        </p:nvSpPr>
        <p:spPr>
          <a:xfrm>
            <a:off x="7807033" y="2401455"/>
            <a:ext cx="1477818" cy="133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İkizkenar Üçgen 36"/>
          <p:cNvSpPr/>
          <p:nvPr/>
        </p:nvSpPr>
        <p:spPr>
          <a:xfrm>
            <a:off x="7818120" y="2023197"/>
            <a:ext cx="1757676" cy="1725843"/>
          </a:xfrm>
          <a:custGeom>
            <a:avLst/>
            <a:gdLst>
              <a:gd name="connsiteX0" fmla="*/ 0 w 2059708"/>
              <a:gd name="connsiteY0" fmla="*/ 1717531 h 1717531"/>
              <a:gd name="connsiteX1" fmla="*/ 1029854 w 2059708"/>
              <a:gd name="connsiteY1" fmla="*/ 0 h 1717531"/>
              <a:gd name="connsiteX2" fmla="*/ 2059708 w 2059708"/>
              <a:gd name="connsiteY2" fmla="*/ 1717531 h 1717531"/>
              <a:gd name="connsiteX3" fmla="*/ 0 w 2059708"/>
              <a:gd name="connsiteY3" fmla="*/ 1717531 h 1717531"/>
              <a:gd name="connsiteX0" fmla="*/ 0 w 2059708"/>
              <a:gd name="connsiteY0" fmla="*/ 1717531 h 1717531"/>
              <a:gd name="connsiteX1" fmla="*/ 1029854 w 2059708"/>
              <a:gd name="connsiteY1" fmla="*/ 0 h 1717531"/>
              <a:gd name="connsiteX2" fmla="*/ 2059708 w 2059708"/>
              <a:gd name="connsiteY2" fmla="*/ 1717531 h 1717531"/>
              <a:gd name="connsiteX3" fmla="*/ 317272 w 2059708"/>
              <a:gd name="connsiteY3" fmla="*/ 1715683 h 1717531"/>
              <a:gd name="connsiteX4" fmla="*/ 0 w 2059708"/>
              <a:gd name="connsiteY4" fmla="*/ 1717531 h 1717531"/>
              <a:gd name="connsiteX0" fmla="*/ 0 w 2059708"/>
              <a:gd name="connsiteY0" fmla="*/ 1717531 h 1717531"/>
              <a:gd name="connsiteX1" fmla="*/ 302032 w 2059708"/>
              <a:gd name="connsiteY1" fmla="*/ 1222923 h 1717531"/>
              <a:gd name="connsiteX2" fmla="*/ 1029854 w 2059708"/>
              <a:gd name="connsiteY2" fmla="*/ 0 h 1717531"/>
              <a:gd name="connsiteX3" fmla="*/ 2059708 w 2059708"/>
              <a:gd name="connsiteY3" fmla="*/ 1717531 h 1717531"/>
              <a:gd name="connsiteX4" fmla="*/ 317272 w 2059708"/>
              <a:gd name="connsiteY4" fmla="*/ 1715683 h 1717531"/>
              <a:gd name="connsiteX5" fmla="*/ 0 w 2059708"/>
              <a:gd name="connsiteY5" fmla="*/ 1717531 h 1717531"/>
              <a:gd name="connsiteX0" fmla="*/ 15240 w 1757676"/>
              <a:gd name="connsiteY0" fmla="*/ 1715683 h 1717531"/>
              <a:gd name="connsiteX1" fmla="*/ 0 w 1757676"/>
              <a:gd name="connsiteY1" fmla="*/ 1222923 h 1717531"/>
              <a:gd name="connsiteX2" fmla="*/ 727822 w 1757676"/>
              <a:gd name="connsiteY2" fmla="*/ 0 h 1717531"/>
              <a:gd name="connsiteX3" fmla="*/ 1757676 w 1757676"/>
              <a:gd name="connsiteY3" fmla="*/ 1717531 h 1717531"/>
              <a:gd name="connsiteX4" fmla="*/ 15240 w 1757676"/>
              <a:gd name="connsiteY4" fmla="*/ 1715683 h 1717531"/>
              <a:gd name="connsiteX0" fmla="*/ 0 w 1757676"/>
              <a:gd name="connsiteY0" fmla="*/ 1725843 h 1725843"/>
              <a:gd name="connsiteX1" fmla="*/ 0 w 1757676"/>
              <a:gd name="connsiteY1" fmla="*/ 1222923 h 1725843"/>
              <a:gd name="connsiteX2" fmla="*/ 727822 w 1757676"/>
              <a:gd name="connsiteY2" fmla="*/ 0 h 1725843"/>
              <a:gd name="connsiteX3" fmla="*/ 1757676 w 1757676"/>
              <a:gd name="connsiteY3" fmla="*/ 1717531 h 1725843"/>
              <a:gd name="connsiteX4" fmla="*/ 0 w 1757676"/>
              <a:gd name="connsiteY4" fmla="*/ 1725843 h 17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676" h="1725843">
                <a:moveTo>
                  <a:pt x="0" y="1725843"/>
                </a:moveTo>
                <a:lnTo>
                  <a:pt x="0" y="1222923"/>
                </a:lnTo>
                <a:lnTo>
                  <a:pt x="727822" y="0"/>
                </a:lnTo>
                <a:lnTo>
                  <a:pt x="1757676" y="1717531"/>
                </a:lnTo>
                <a:lnTo>
                  <a:pt x="0" y="172584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8" name="Düz Bağlayıcı 37"/>
          <p:cNvCxnSpPr/>
          <p:nvPr/>
        </p:nvCxnSpPr>
        <p:spPr>
          <a:xfrm>
            <a:off x="7807033" y="3343564"/>
            <a:ext cx="0" cy="3971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Düz Bağlayıcı 38"/>
          <p:cNvCxnSpPr/>
          <p:nvPr/>
        </p:nvCxnSpPr>
        <p:spPr>
          <a:xfrm>
            <a:off x="9284851" y="3269673"/>
            <a:ext cx="0" cy="4710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Dikdörtgen 44"/>
          <p:cNvSpPr/>
          <p:nvPr/>
        </p:nvSpPr>
        <p:spPr>
          <a:xfrm>
            <a:off x="790790" y="4796934"/>
            <a:ext cx="1477818" cy="133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İkizkenar Üçgen 36"/>
          <p:cNvSpPr/>
          <p:nvPr/>
        </p:nvSpPr>
        <p:spPr>
          <a:xfrm>
            <a:off x="801877" y="4418676"/>
            <a:ext cx="1468578" cy="1725843"/>
          </a:xfrm>
          <a:custGeom>
            <a:avLst/>
            <a:gdLst>
              <a:gd name="connsiteX0" fmla="*/ 0 w 2059708"/>
              <a:gd name="connsiteY0" fmla="*/ 1717531 h 1717531"/>
              <a:gd name="connsiteX1" fmla="*/ 1029854 w 2059708"/>
              <a:gd name="connsiteY1" fmla="*/ 0 h 1717531"/>
              <a:gd name="connsiteX2" fmla="*/ 2059708 w 2059708"/>
              <a:gd name="connsiteY2" fmla="*/ 1717531 h 1717531"/>
              <a:gd name="connsiteX3" fmla="*/ 0 w 2059708"/>
              <a:gd name="connsiteY3" fmla="*/ 1717531 h 1717531"/>
              <a:gd name="connsiteX0" fmla="*/ 0 w 2059708"/>
              <a:gd name="connsiteY0" fmla="*/ 1717531 h 1717531"/>
              <a:gd name="connsiteX1" fmla="*/ 1029854 w 2059708"/>
              <a:gd name="connsiteY1" fmla="*/ 0 h 1717531"/>
              <a:gd name="connsiteX2" fmla="*/ 2059708 w 2059708"/>
              <a:gd name="connsiteY2" fmla="*/ 1717531 h 1717531"/>
              <a:gd name="connsiteX3" fmla="*/ 317272 w 2059708"/>
              <a:gd name="connsiteY3" fmla="*/ 1715683 h 1717531"/>
              <a:gd name="connsiteX4" fmla="*/ 0 w 2059708"/>
              <a:gd name="connsiteY4" fmla="*/ 1717531 h 1717531"/>
              <a:gd name="connsiteX0" fmla="*/ 0 w 2059708"/>
              <a:gd name="connsiteY0" fmla="*/ 1717531 h 1717531"/>
              <a:gd name="connsiteX1" fmla="*/ 302032 w 2059708"/>
              <a:gd name="connsiteY1" fmla="*/ 1222923 h 1717531"/>
              <a:gd name="connsiteX2" fmla="*/ 1029854 w 2059708"/>
              <a:gd name="connsiteY2" fmla="*/ 0 h 1717531"/>
              <a:gd name="connsiteX3" fmla="*/ 2059708 w 2059708"/>
              <a:gd name="connsiteY3" fmla="*/ 1717531 h 1717531"/>
              <a:gd name="connsiteX4" fmla="*/ 317272 w 2059708"/>
              <a:gd name="connsiteY4" fmla="*/ 1715683 h 1717531"/>
              <a:gd name="connsiteX5" fmla="*/ 0 w 2059708"/>
              <a:gd name="connsiteY5" fmla="*/ 1717531 h 1717531"/>
              <a:gd name="connsiteX0" fmla="*/ 15240 w 1757676"/>
              <a:gd name="connsiteY0" fmla="*/ 1715683 h 1717531"/>
              <a:gd name="connsiteX1" fmla="*/ 0 w 1757676"/>
              <a:gd name="connsiteY1" fmla="*/ 1222923 h 1717531"/>
              <a:gd name="connsiteX2" fmla="*/ 727822 w 1757676"/>
              <a:gd name="connsiteY2" fmla="*/ 0 h 1717531"/>
              <a:gd name="connsiteX3" fmla="*/ 1757676 w 1757676"/>
              <a:gd name="connsiteY3" fmla="*/ 1717531 h 1717531"/>
              <a:gd name="connsiteX4" fmla="*/ 15240 w 1757676"/>
              <a:gd name="connsiteY4" fmla="*/ 1715683 h 1717531"/>
              <a:gd name="connsiteX0" fmla="*/ 0 w 1757676"/>
              <a:gd name="connsiteY0" fmla="*/ 1725843 h 1725843"/>
              <a:gd name="connsiteX1" fmla="*/ 0 w 1757676"/>
              <a:gd name="connsiteY1" fmla="*/ 1222923 h 1725843"/>
              <a:gd name="connsiteX2" fmla="*/ 727822 w 1757676"/>
              <a:gd name="connsiteY2" fmla="*/ 0 h 1725843"/>
              <a:gd name="connsiteX3" fmla="*/ 1757676 w 1757676"/>
              <a:gd name="connsiteY3" fmla="*/ 1717531 h 1725843"/>
              <a:gd name="connsiteX4" fmla="*/ 0 w 1757676"/>
              <a:gd name="connsiteY4" fmla="*/ 1725843 h 1725843"/>
              <a:gd name="connsiteX0" fmla="*/ 0 w 1757676"/>
              <a:gd name="connsiteY0" fmla="*/ 1725843 h 1725843"/>
              <a:gd name="connsiteX1" fmla="*/ 0 w 1757676"/>
              <a:gd name="connsiteY1" fmla="*/ 1222923 h 1725843"/>
              <a:gd name="connsiteX2" fmla="*/ 727822 w 1757676"/>
              <a:gd name="connsiteY2" fmla="*/ 0 h 1725843"/>
              <a:gd name="connsiteX3" fmla="*/ 1466038 w 1757676"/>
              <a:gd name="connsiteY3" fmla="*/ 1236056 h 1725843"/>
              <a:gd name="connsiteX4" fmla="*/ 1757676 w 1757676"/>
              <a:gd name="connsiteY4" fmla="*/ 1717531 h 1725843"/>
              <a:gd name="connsiteX5" fmla="*/ 0 w 1757676"/>
              <a:gd name="connsiteY5" fmla="*/ 1725843 h 1725843"/>
              <a:gd name="connsiteX0" fmla="*/ 0 w 1757676"/>
              <a:gd name="connsiteY0" fmla="*/ 1725843 h 1725843"/>
              <a:gd name="connsiteX1" fmla="*/ 0 w 1757676"/>
              <a:gd name="connsiteY1" fmla="*/ 1222923 h 1725843"/>
              <a:gd name="connsiteX2" fmla="*/ 727822 w 1757676"/>
              <a:gd name="connsiteY2" fmla="*/ 0 h 1725843"/>
              <a:gd name="connsiteX3" fmla="*/ 1466038 w 1757676"/>
              <a:gd name="connsiteY3" fmla="*/ 1236056 h 1725843"/>
              <a:gd name="connsiteX4" fmla="*/ 1463498 w 1757676"/>
              <a:gd name="connsiteY4" fmla="*/ 1230976 h 1725843"/>
              <a:gd name="connsiteX5" fmla="*/ 1757676 w 1757676"/>
              <a:gd name="connsiteY5" fmla="*/ 1717531 h 1725843"/>
              <a:gd name="connsiteX6" fmla="*/ 0 w 1757676"/>
              <a:gd name="connsiteY6" fmla="*/ 1725843 h 1725843"/>
              <a:gd name="connsiteX0" fmla="*/ 0 w 1757676"/>
              <a:gd name="connsiteY0" fmla="*/ 1725843 h 1725843"/>
              <a:gd name="connsiteX1" fmla="*/ 0 w 1757676"/>
              <a:gd name="connsiteY1" fmla="*/ 1222923 h 1725843"/>
              <a:gd name="connsiteX2" fmla="*/ 727822 w 1757676"/>
              <a:gd name="connsiteY2" fmla="*/ 0 h 1725843"/>
              <a:gd name="connsiteX3" fmla="*/ 1466038 w 1757676"/>
              <a:gd name="connsiteY3" fmla="*/ 1236056 h 1725843"/>
              <a:gd name="connsiteX4" fmla="*/ 1463498 w 1757676"/>
              <a:gd name="connsiteY4" fmla="*/ 1230976 h 1725843"/>
              <a:gd name="connsiteX5" fmla="*/ 1757676 w 1757676"/>
              <a:gd name="connsiteY5" fmla="*/ 1717531 h 1725843"/>
              <a:gd name="connsiteX6" fmla="*/ 1468578 w 1757676"/>
              <a:gd name="connsiteY6" fmla="*/ 1721196 h 1725843"/>
              <a:gd name="connsiteX7" fmla="*/ 0 w 1757676"/>
              <a:gd name="connsiteY7" fmla="*/ 1725843 h 1725843"/>
              <a:gd name="connsiteX0" fmla="*/ 0 w 1468578"/>
              <a:gd name="connsiteY0" fmla="*/ 1725843 h 1725843"/>
              <a:gd name="connsiteX1" fmla="*/ 0 w 1468578"/>
              <a:gd name="connsiteY1" fmla="*/ 1222923 h 1725843"/>
              <a:gd name="connsiteX2" fmla="*/ 727822 w 1468578"/>
              <a:gd name="connsiteY2" fmla="*/ 0 h 1725843"/>
              <a:gd name="connsiteX3" fmla="*/ 1466038 w 1468578"/>
              <a:gd name="connsiteY3" fmla="*/ 1236056 h 1725843"/>
              <a:gd name="connsiteX4" fmla="*/ 1463498 w 1468578"/>
              <a:gd name="connsiteY4" fmla="*/ 1230976 h 1725843"/>
              <a:gd name="connsiteX5" fmla="*/ 1468578 w 1468578"/>
              <a:gd name="connsiteY5" fmla="*/ 1721196 h 1725843"/>
              <a:gd name="connsiteX6" fmla="*/ 0 w 1468578"/>
              <a:gd name="connsiteY6" fmla="*/ 1725843 h 17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578" h="1725843">
                <a:moveTo>
                  <a:pt x="0" y="1725843"/>
                </a:moveTo>
                <a:lnTo>
                  <a:pt x="0" y="1222923"/>
                </a:lnTo>
                <a:lnTo>
                  <a:pt x="727822" y="0"/>
                </a:lnTo>
                <a:lnTo>
                  <a:pt x="1466038" y="1236056"/>
                </a:lnTo>
                <a:lnTo>
                  <a:pt x="1463498" y="1230976"/>
                </a:lnTo>
                <a:cubicBezTo>
                  <a:pt x="1465191" y="1394383"/>
                  <a:pt x="1466885" y="1557789"/>
                  <a:pt x="1468578" y="1721196"/>
                </a:cubicBezTo>
                <a:lnTo>
                  <a:pt x="0" y="172584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7" name="Düz Bağlayıcı 46"/>
          <p:cNvCxnSpPr/>
          <p:nvPr/>
        </p:nvCxnSpPr>
        <p:spPr>
          <a:xfrm>
            <a:off x="790790" y="5739043"/>
            <a:ext cx="0" cy="3971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Düz Bağlayıcı 47"/>
          <p:cNvCxnSpPr/>
          <p:nvPr/>
        </p:nvCxnSpPr>
        <p:spPr>
          <a:xfrm>
            <a:off x="2268608" y="5665152"/>
            <a:ext cx="0" cy="4710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Düz Bağlayıcı 48"/>
          <p:cNvCxnSpPr/>
          <p:nvPr/>
        </p:nvCxnSpPr>
        <p:spPr>
          <a:xfrm flipH="1">
            <a:off x="790791" y="4796934"/>
            <a:ext cx="147781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Dikdörtgen 57"/>
          <p:cNvSpPr/>
          <p:nvPr/>
        </p:nvSpPr>
        <p:spPr>
          <a:xfrm>
            <a:off x="3176171" y="4788622"/>
            <a:ext cx="1477818" cy="133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İkizkenar Üçgen 36"/>
          <p:cNvSpPr/>
          <p:nvPr/>
        </p:nvSpPr>
        <p:spPr>
          <a:xfrm>
            <a:off x="3187258" y="4773930"/>
            <a:ext cx="1468578" cy="1362277"/>
          </a:xfrm>
          <a:custGeom>
            <a:avLst/>
            <a:gdLst>
              <a:gd name="connsiteX0" fmla="*/ 0 w 2059708"/>
              <a:gd name="connsiteY0" fmla="*/ 1717531 h 1717531"/>
              <a:gd name="connsiteX1" fmla="*/ 1029854 w 2059708"/>
              <a:gd name="connsiteY1" fmla="*/ 0 h 1717531"/>
              <a:gd name="connsiteX2" fmla="*/ 2059708 w 2059708"/>
              <a:gd name="connsiteY2" fmla="*/ 1717531 h 1717531"/>
              <a:gd name="connsiteX3" fmla="*/ 0 w 2059708"/>
              <a:gd name="connsiteY3" fmla="*/ 1717531 h 1717531"/>
              <a:gd name="connsiteX0" fmla="*/ 0 w 2059708"/>
              <a:gd name="connsiteY0" fmla="*/ 1717531 h 1717531"/>
              <a:gd name="connsiteX1" fmla="*/ 1029854 w 2059708"/>
              <a:gd name="connsiteY1" fmla="*/ 0 h 1717531"/>
              <a:gd name="connsiteX2" fmla="*/ 2059708 w 2059708"/>
              <a:gd name="connsiteY2" fmla="*/ 1717531 h 1717531"/>
              <a:gd name="connsiteX3" fmla="*/ 317272 w 2059708"/>
              <a:gd name="connsiteY3" fmla="*/ 1715683 h 1717531"/>
              <a:gd name="connsiteX4" fmla="*/ 0 w 2059708"/>
              <a:gd name="connsiteY4" fmla="*/ 1717531 h 1717531"/>
              <a:gd name="connsiteX0" fmla="*/ 0 w 2059708"/>
              <a:gd name="connsiteY0" fmla="*/ 1717531 h 1717531"/>
              <a:gd name="connsiteX1" fmla="*/ 302032 w 2059708"/>
              <a:gd name="connsiteY1" fmla="*/ 1222923 h 1717531"/>
              <a:gd name="connsiteX2" fmla="*/ 1029854 w 2059708"/>
              <a:gd name="connsiteY2" fmla="*/ 0 h 1717531"/>
              <a:gd name="connsiteX3" fmla="*/ 2059708 w 2059708"/>
              <a:gd name="connsiteY3" fmla="*/ 1717531 h 1717531"/>
              <a:gd name="connsiteX4" fmla="*/ 317272 w 2059708"/>
              <a:gd name="connsiteY4" fmla="*/ 1715683 h 1717531"/>
              <a:gd name="connsiteX5" fmla="*/ 0 w 2059708"/>
              <a:gd name="connsiteY5" fmla="*/ 1717531 h 1717531"/>
              <a:gd name="connsiteX0" fmla="*/ 15240 w 1757676"/>
              <a:gd name="connsiteY0" fmla="*/ 1715683 h 1717531"/>
              <a:gd name="connsiteX1" fmla="*/ 0 w 1757676"/>
              <a:gd name="connsiteY1" fmla="*/ 1222923 h 1717531"/>
              <a:gd name="connsiteX2" fmla="*/ 727822 w 1757676"/>
              <a:gd name="connsiteY2" fmla="*/ 0 h 1717531"/>
              <a:gd name="connsiteX3" fmla="*/ 1757676 w 1757676"/>
              <a:gd name="connsiteY3" fmla="*/ 1717531 h 1717531"/>
              <a:gd name="connsiteX4" fmla="*/ 15240 w 1757676"/>
              <a:gd name="connsiteY4" fmla="*/ 1715683 h 1717531"/>
              <a:gd name="connsiteX0" fmla="*/ 0 w 1757676"/>
              <a:gd name="connsiteY0" fmla="*/ 1725843 h 1725843"/>
              <a:gd name="connsiteX1" fmla="*/ 0 w 1757676"/>
              <a:gd name="connsiteY1" fmla="*/ 1222923 h 1725843"/>
              <a:gd name="connsiteX2" fmla="*/ 727822 w 1757676"/>
              <a:gd name="connsiteY2" fmla="*/ 0 h 1725843"/>
              <a:gd name="connsiteX3" fmla="*/ 1757676 w 1757676"/>
              <a:gd name="connsiteY3" fmla="*/ 1717531 h 1725843"/>
              <a:gd name="connsiteX4" fmla="*/ 0 w 1757676"/>
              <a:gd name="connsiteY4" fmla="*/ 1725843 h 1725843"/>
              <a:gd name="connsiteX0" fmla="*/ 0 w 1757676"/>
              <a:gd name="connsiteY0" fmla="*/ 1725843 h 1725843"/>
              <a:gd name="connsiteX1" fmla="*/ 0 w 1757676"/>
              <a:gd name="connsiteY1" fmla="*/ 1222923 h 1725843"/>
              <a:gd name="connsiteX2" fmla="*/ 727822 w 1757676"/>
              <a:gd name="connsiteY2" fmla="*/ 0 h 1725843"/>
              <a:gd name="connsiteX3" fmla="*/ 1466038 w 1757676"/>
              <a:gd name="connsiteY3" fmla="*/ 1236056 h 1725843"/>
              <a:gd name="connsiteX4" fmla="*/ 1757676 w 1757676"/>
              <a:gd name="connsiteY4" fmla="*/ 1717531 h 1725843"/>
              <a:gd name="connsiteX5" fmla="*/ 0 w 1757676"/>
              <a:gd name="connsiteY5" fmla="*/ 1725843 h 1725843"/>
              <a:gd name="connsiteX0" fmla="*/ 0 w 1757676"/>
              <a:gd name="connsiteY0" fmla="*/ 1725843 h 1725843"/>
              <a:gd name="connsiteX1" fmla="*/ 0 w 1757676"/>
              <a:gd name="connsiteY1" fmla="*/ 1222923 h 1725843"/>
              <a:gd name="connsiteX2" fmla="*/ 727822 w 1757676"/>
              <a:gd name="connsiteY2" fmla="*/ 0 h 1725843"/>
              <a:gd name="connsiteX3" fmla="*/ 1466038 w 1757676"/>
              <a:gd name="connsiteY3" fmla="*/ 1236056 h 1725843"/>
              <a:gd name="connsiteX4" fmla="*/ 1463498 w 1757676"/>
              <a:gd name="connsiteY4" fmla="*/ 1230976 h 1725843"/>
              <a:gd name="connsiteX5" fmla="*/ 1757676 w 1757676"/>
              <a:gd name="connsiteY5" fmla="*/ 1717531 h 1725843"/>
              <a:gd name="connsiteX6" fmla="*/ 0 w 1757676"/>
              <a:gd name="connsiteY6" fmla="*/ 1725843 h 1725843"/>
              <a:gd name="connsiteX0" fmla="*/ 0 w 1757676"/>
              <a:gd name="connsiteY0" fmla="*/ 1725843 h 1725843"/>
              <a:gd name="connsiteX1" fmla="*/ 0 w 1757676"/>
              <a:gd name="connsiteY1" fmla="*/ 1222923 h 1725843"/>
              <a:gd name="connsiteX2" fmla="*/ 727822 w 1757676"/>
              <a:gd name="connsiteY2" fmla="*/ 0 h 1725843"/>
              <a:gd name="connsiteX3" fmla="*/ 1466038 w 1757676"/>
              <a:gd name="connsiteY3" fmla="*/ 1236056 h 1725843"/>
              <a:gd name="connsiteX4" fmla="*/ 1463498 w 1757676"/>
              <a:gd name="connsiteY4" fmla="*/ 1230976 h 1725843"/>
              <a:gd name="connsiteX5" fmla="*/ 1757676 w 1757676"/>
              <a:gd name="connsiteY5" fmla="*/ 1717531 h 1725843"/>
              <a:gd name="connsiteX6" fmla="*/ 1468578 w 1757676"/>
              <a:gd name="connsiteY6" fmla="*/ 1721196 h 1725843"/>
              <a:gd name="connsiteX7" fmla="*/ 0 w 1757676"/>
              <a:gd name="connsiteY7" fmla="*/ 1725843 h 1725843"/>
              <a:gd name="connsiteX0" fmla="*/ 0 w 1468578"/>
              <a:gd name="connsiteY0" fmla="*/ 1725843 h 1725843"/>
              <a:gd name="connsiteX1" fmla="*/ 0 w 1468578"/>
              <a:gd name="connsiteY1" fmla="*/ 1222923 h 1725843"/>
              <a:gd name="connsiteX2" fmla="*/ 727822 w 1468578"/>
              <a:gd name="connsiteY2" fmla="*/ 0 h 1725843"/>
              <a:gd name="connsiteX3" fmla="*/ 1466038 w 1468578"/>
              <a:gd name="connsiteY3" fmla="*/ 1236056 h 1725843"/>
              <a:gd name="connsiteX4" fmla="*/ 1463498 w 1468578"/>
              <a:gd name="connsiteY4" fmla="*/ 1230976 h 1725843"/>
              <a:gd name="connsiteX5" fmla="*/ 1468578 w 1468578"/>
              <a:gd name="connsiteY5" fmla="*/ 1721196 h 1725843"/>
              <a:gd name="connsiteX6" fmla="*/ 0 w 1468578"/>
              <a:gd name="connsiteY6" fmla="*/ 1725843 h 1725843"/>
              <a:gd name="connsiteX0" fmla="*/ 0 w 1468578"/>
              <a:gd name="connsiteY0" fmla="*/ 1725843 h 1725843"/>
              <a:gd name="connsiteX1" fmla="*/ 0 w 1468578"/>
              <a:gd name="connsiteY1" fmla="*/ 1222923 h 1725843"/>
              <a:gd name="connsiteX2" fmla="*/ 506613 w 1468578"/>
              <a:gd name="connsiteY2" fmla="*/ 363566 h 1725843"/>
              <a:gd name="connsiteX3" fmla="*/ 727822 w 1468578"/>
              <a:gd name="connsiteY3" fmla="*/ 0 h 1725843"/>
              <a:gd name="connsiteX4" fmla="*/ 1466038 w 1468578"/>
              <a:gd name="connsiteY4" fmla="*/ 1236056 h 1725843"/>
              <a:gd name="connsiteX5" fmla="*/ 1463498 w 1468578"/>
              <a:gd name="connsiteY5" fmla="*/ 1230976 h 1725843"/>
              <a:gd name="connsiteX6" fmla="*/ 1468578 w 1468578"/>
              <a:gd name="connsiteY6" fmla="*/ 1721196 h 1725843"/>
              <a:gd name="connsiteX7" fmla="*/ 0 w 1468578"/>
              <a:gd name="connsiteY7" fmla="*/ 1725843 h 1725843"/>
              <a:gd name="connsiteX0" fmla="*/ 0 w 1468578"/>
              <a:gd name="connsiteY0" fmla="*/ 1725843 h 1725843"/>
              <a:gd name="connsiteX1" fmla="*/ 0 w 1468578"/>
              <a:gd name="connsiteY1" fmla="*/ 1222923 h 1725843"/>
              <a:gd name="connsiteX2" fmla="*/ 506613 w 1468578"/>
              <a:gd name="connsiteY2" fmla="*/ 363566 h 1725843"/>
              <a:gd name="connsiteX3" fmla="*/ 727822 w 1468578"/>
              <a:gd name="connsiteY3" fmla="*/ 0 h 1725843"/>
              <a:gd name="connsiteX4" fmla="*/ 952383 w 1468578"/>
              <a:gd name="connsiteY4" fmla="*/ 363566 h 1725843"/>
              <a:gd name="connsiteX5" fmla="*/ 1466038 w 1468578"/>
              <a:gd name="connsiteY5" fmla="*/ 1236056 h 1725843"/>
              <a:gd name="connsiteX6" fmla="*/ 1463498 w 1468578"/>
              <a:gd name="connsiteY6" fmla="*/ 1230976 h 1725843"/>
              <a:gd name="connsiteX7" fmla="*/ 1468578 w 1468578"/>
              <a:gd name="connsiteY7" fmla="*/ 1721196 h 1725843"/>
              <a:gd name="connsiteX8" fmla="*/ 0 w 1468578"/>
              <a:gd name="connsiteY8" fmla="*/ 1725843 h 1725843"/>
              <a:gd name="connsiteX0" fmla="*/ 0 w 1468578"/>
              <a:gd name="connsiteY0" fmla="*/ 1362277 h 1362277"/>
              <a:gd name="connsiteX1" fmla="*/ 0 w 1468578"/>
              <a:gd name="connsiteY1" fmla="*/ 859357 h 1362277"/>
              <a:gd name="connsiteX2" fmla="*/ 506613 w 1468578"/>
              <a:gd name="connsiteY2" fmla="*/ 0 h 1362277"/>
              <a:gd name="connsiteX3" fmla="*/ 952383 w 1468578"/>
              <a:gd name="connsiteY3" fmla="*/ 0 h 1362277"/>
              <a:gd name="connsiteX4" fmla="*/ 1466038 w 1468578"/>
              <a:gd name="connsiteY4" fmla="*/ 872490 h 1362277"/>
              <a:gd name="connsiteX5" fmla="*/ 1463498 w 1468578"/>
              <a:gd name="connsiteY5" fmla="*/ 867410 h 1362277"/>
              <a:gd name="connsiteX6" fmla="*/ 1468578 w 1468578"/>
              <a:gd name="connsiteY6" fmla="*/ 1357630 h 1362277"/>
              <a:gd name="connsiteX7" fmla="*/ 0 w 1468578"/>
              <a:gd name="connsiteY7" fmla="*/ 1362277 h 136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8578" h="1362277">
                <a:moveTo>
                  <a:pt x="0" y="1362277"/>
                </a:moveTo>
                <a:lnTo>
                  <a:pt x="0" y="859357"/>
                </a:lnTo>
                <a:lnTo>
                  <a:pt x="506613" y="0"/>
                </a:lnTo>
                <a:lnTo>
                  <a:pt x="952383" y="0"/>
                </a:lnTo>
                <a:lnTo>
                  <a:pt x="1466038" y="872490"/>
                </a:lnTo>
                <a:lnTo>
                  <a:pt x="1463498" y="867410"/>
                </a:lnTo>
                <a:cubicBezTo>
                  <a:pt x="1465191" y="1030817"/>
                  <a:pt x="1466885" y="1194223"/>
                  <a:pt x="1468578" y="1357630"/>
                </a:cubicBezTo>
                <a:lnTo>
                  <a:pt x="0" y="136227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0" name="Düz Bağlayıcı 59"/>
          <p:cNvCxnSpPr/>
          <p:nvPr/>
        </p:nvCxnSpPr>
        <p:spPr>
          <a:xfrm>
            <a:off x="3176171" y="5730731"/>
            <a:ext cx="0" cy="3971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Düz Bağlayıcı 60"/>
          <p:cNvCxnSpPr/>
          <p:nvPr/>
        </p:nvCxnSpPr>
        <p:spPr>
          <a:xfrm>
            <a:off x="4653989" y="5656840"/>
            <a:ext cx="0" cy="4710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Düz Bağlayıcı 61"/>
          <p:cNvCxnSpPr/>
          <p:nvPr/>
        </p:nvCxnSpPr>
        <p:spPr>
          <a:xfrm flipH="1">
            <a:off x="3176172" y="4788622"/>
            <a:ext cx="147781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Metin kutusu 62"/>
          <p:cNvSpPr txBox="1"/>
          <p:nvPr/>
        </p:nvSpPr>
        <p:spPr>
          <a:xfrm>
            <a:off x="5443788" y="3831822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Soldan kırpma</a:t>
            </a:r>
          </a:p>
        </p:txBody>
      </p:sp>
      <p:sp>
        <p:nvSpPr>
          <p:cNvPr id="64" name="Metin kutusu 63"/>
          <p:cNvSpPr txBox="1"/>
          <p:nvPr/>
        </p:nvSpPr>
        <p:spPr>
          <a:xfrm>
            <a:off x="3351848" y="3856305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Altan kırpma</a:t>
            </a:r>
          </a:p>
        </p:txBody>
      </p:sp>
      <p:sp>
        <p:nvSpPr>
          <p:cNvPr id="65" name="Metin kutusu 64"/>
          <p:cNvSpPr txBox="1"/>
          <p:nvPr/>
        </p:nvSpPr>
        <p:spPr>
          <a:xfrm>
            <a:off x="7900754" y="3831822"/>
            <a:ext cx="156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Sağdan kırpma</a:t>
            </a:r>
          </a:p>
        </p:txBody>
      </p:sp>
      <p:sp>
        <p:nvSpPr>
          <p:cNvPr id="66" name="Metin kutusu 65"/>
          <p:cNvSpPr txBox="1"/>
          <p:nvPr/>
        </p:nvSpPr>
        <p:spPr>
          <a:xfrm>
            <a:off x="771915" y="6233312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Üsten kırpma</a:t>
            </a:r>
          </a:p>
        </p:txBody>
      </p:sp>
      <p:sp>
        <p:nvSpPr>
          <p:cNvPr id="75" name="Metin kutusu 74"/>
          <p:cNvSpPr txBox="1"/>
          <p:nvPr/>
        </p:nvSpPr>
        <p:spPr>
          <a:xfrm>
            <a:off x="3176171" y="6200983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 kırpmadan sonra</a:t>
            </a:r>
          </a:p>
        </p:txBody>
      </p:sp>
      <p:sp>
        <p:nvSpPr>
          <p:cNvPr id="76" name="Metin kutusu 75"/>
          <p:cNvSpPr txBox="1"/>
          <p:nvPr/>
        </p:nvSpPr>
        <p:spPr>
          <a:xfrm>
            <a:off x="878060" y="3943927"/>
            <a:ext cx="17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Kırpmadan önce</a:t>
            </a:r>
          </a:p>
        </p:txBody>
      </p:sp>
      <p:sp>
        <p:nvSpPr>
          <p:cNvPr id="77" name="Metin kutusu 76"/>
          <p:cNvSpPr txBox="1"/>
          <p:nvPr/>
        </p:nvSpPr>
        <p:spPr>
          <a:xfrm>
            <a:off x="5544273" y="5104435"/>
            <a:ext cx="4627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Her bir sınırdan pencere dışından kalan kısımlar</a:t>
            </a:r>
          </a:p>
          <a:p>
            <a:r>
              <a:rPr lang="tr-TR" dirty="0"/>
              <a:t>Sırası ile kırpılır.</a:t>
            </a:r>
          </a:p>
          <a:p>
            <a:r>
              <a:rPr lang="tr-TR" dirty="0"/>
              <a:t>Dört sınırın hepsini tek tek kesmeliyiz</a:t>
            </a:r>
          </a:p>
        </p:txBody>
      </p:sp>
    </p:spTree>
    <p:extLst>
      <p:ext uri="{BB962C8B-B14F-4D97-AF65-F5344CB8AC3E}">
        <p14:creationId xmlns:p14="http://schemas.microsoft.com/office/powerpoint/2010/main" val="252354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Sutherland-Hodgeman</a:t>
            </a:r>
            <a:r>
              <a:rPr lang="tr-TR" dirty="0"/>
              <a:t>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7" y="2551072"/>
            <a:ext cx="3895725" cy="2867025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622699" y="2916820"/>
            <a:ext cx="2257063" cy="1067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Sutherland-Hodgeman</a:t>
            </a:r>
            <a:endParaRPr lang="tr-TR" sz="1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62" y="2551072"/>
            <a:ext cx="3895725" cy="286702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141316" y="5418097"/>
            <a:ext cx="15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Kırpma öncesi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8555620" y="5418097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Kırpma sonrası</a:t>
            </a:r>
          </a:p>
        </p:txBody>
      </p:sp>
    </p:spTree>
    <p:extLst>
      <p:ext uri="{BB962C8B-B14F-4D97-AF65-F5344CB8AC3E}">
        <p14:creationId xmlns:p14="http://schemas.microsoft.com/office/powerpoint/2010/main" val="217969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 kırpma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Bilgisayar grafiklerinde metin kırpma sağlanabilir. 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Dize kırpma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Yarım dizi kırpma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Metin kırpma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dirty="0"/>
              <a:t>Pencere dışında kalan karakterler atılır.</a:t>
            </a:r>
          </a:p>
          <a:p>
            <a:r>
              <a:rPr lang="tr-TR" dirty="0"/>
              <a:t>Bazı durumlarda harf yarım alınır.</a:t>
            </a:r>
          </a:p>
          <a:p>
            <a:r>
              <a:rPr lang="tr-TR" dirty="0"/>
              <a:t>Karakterin pencereye olan durumuna göre yanda belirtildiği gibi 3 kırpma durumu </a:t>
            </a:r>
            <a:r>
              <a:rPr lang="tr-TR" dirty="0" err="1"/>
              <a:t>vard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395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İçerik Yer Tutucus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2" y="195911"/>
            <a:ext cx="4165921" cy="1604442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6" y="2062447"/>
            <a:ext cx="4384997" cy="1880346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6" y="4390083"/>
            <a:ext cx="4514731" cy="2117032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2395038" y="56158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2048166" y="2408411"/>
            <a:ext cx="849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018868" y="4914272"/>
            <a:ext cx="849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3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Yuvarlatılmış Dikdörtgen 18"/>
          <p:cNvSpPr/>
          <p:nvPr/>
        </p:nvSpPr>
        <p:spPr>
          <a:xfrm>
            <a:off x="5220182" y="195911"/>
            <a:ext cx="4317357" cy="1289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Yazı yarım kalıyorsa hepsini kırpar.</a:t>
            </a:r>
          </a:p>
        </p:txBody>
      </p:sp>
      <p:sp>
        <p:nvSpPr>
          <p:cNvPr id="20" name="Yuvarlatılmış Dikdörtgen 19"/>
          <p:cNvSpPr/>
          <p:nvPr/>
        </p:nvSpPr>
        <p:spPr>
          <a:xfrm>
            <a:off x="5220181" y="2137077"/>
            <a:ext cx="4317357" cy="1289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Yazı çizgi ile çakırsa, çakışan kısımdan sonrasını alır</a:t>
            </a:r>
          </a:p>
        </p:txBody>
      </p:sp>
      <p:sp>
        <p:nvSpPr>
          <p:cNvPr id="21" name="Yuvarlatılmış Dikdörtgen 20"/>
          <p:cNvSpPr/>
          <p:nvPr/>
        </p:nvSpPr>
        <p:spPr>
          <a:xfrm>
            <a:off x="5220180" y="4269770"/>
            <a:ext cx="4317357" cy="1289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Yazı çakışsa bile önce ki durumu atmaz yarım kalsa bile harfin yarısını alır.</a:t>
            </a:r>
          </a:p>
        </p:txBody>
      </p:sp>
    </p:spTree>
    <p:extLst>
      <p:ext uri="{BB962C8B-B14F-4D97-AF65-F5344CB8AC3E}">
        <p14:creationId xmlns:p14="http://schemas.microsoft.com/office/powerpoint/2010/main" val="148108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Kaynakçalar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hlinkClick r:id="rId2"/>
              </a:rPr>
              <a:t>https://www.tutorialspoint.com/computer_graphics/viewing_and_clipping.htm</a:t>
            </a:r>
            <a:endParaRPr lang="tr-TR" dirty="0"/>
          </a:p>
          <a:p>
            <a:r>
              <a:rPr lang="tr-TR" dirty="0">
                <a:hlinkClick r:id="rId3"/>
              </a:rPr>
              <a:t>https://www.wisdomjobs.com/e-university/computer-graphics-tutorial-342/computer-graphics-viewing-and-clipping-25499.html</a:t>
            </a:r>
            <a:endParaRPr lang="tr-TR" dirty="0"/>
          </a:p>
          <a:p>
            <a:r>
              <a:rPr lang="tr-TR" dirty="0">
                <a:hlinkClick r:id="rId4"/>
              </a:rPr>
              <a:t>https://www.geeksforgeeks.org/point-clipping-algorithm-computer-graphics/</a:t>
            </a:r>
            <a:endParaRPr lang="tr-TR" dirty="0"/>
          </a:p>
          <a:p>
            <a:r>
              <a:rPr lang="tr-TR" dirty="0">
                <a:hlinkClick r:id="rId4"/>
              </a:rPr>
              <a:t>https://www.geeksforgeeks.org/point-clipping-algorithm-computer-graphics/</a:t>
            </a:r>
            <a:endParaRPr lang="tr-TR" dirty="0"/>
          </a:p>
          <a:p>
            <a:r>
              <a:rPr lang="tr-TR" dirty="0">
                <a:hlinkClick r:id="rId5"/>
              </a:rPr>
              <a:t>https://www.siggraph.org/education/materials/HyperGraph/scanline/clipping/sucobs.htm</a:t>
            </a:r>
            <a:endParaRPr lang="tr-TR" dirty="0"/>
          </a:p>
          <a:p>
            <a:r>
              <a:rPr lang="tr-TR" dirty="0">
                <a:hlinkClick r:id="rId6"/>
              </a:rPr>
              <a:t>https://code4run.com/cohen-sutherland-example/</a:t>
            </a:r>
            <a:endParaRPr lang="tr-TR" dirty="0"/>
          </a:p>
          <a:p>
            <a:r>
              <a:rPr lang="tr-TR" dirty="0"/>
              <a:t>http://zeus.cs.pacificu.edu/ryand/cs360cg/ch41.htm</a:t>
            </a:r>
          </a:p>
        </p:txBody>
      </p:sp>
    </p:spTree>
    <p:extLst>
      <p:ext uri="{BB962C8B-B14F-4D97-AF65-F5344CB8AC3E}">
        <p14:creationId xmlns:p14="http://schemas.microsoft.com/office/powerpoint/2010/main" val="428087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Kırpma algoritmaları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Görünüm bölgesinde bulunmayan ve dışına </a:t>
            </a:r>
            <a:r>
              <a:rPr lang="tr-TR" dirty="0" err="1"/>
              <a:t>taşan,çizgiler</a:t>
            </a:r>
            <a:r>
              <a:rPr lang="tr-TR" dirty="0"/>
              <a:t> ve çizgi parçaları bilgisayar grafikleri içinde kırpma kullanılarak kaldırılır.</a:t>
            </a:r>
          </a:p>
          <a:p>
            <a:r>
              <a:rPr lang="tr-TR" dirty="0"/>
              <a:t>Görüntüleme bölgesinin dışında kalan parçaları kaldırmak için kullanılır.</a:t>
            </a:r>
          </a:p>
          <a:p>
            <a:r>
              <a:rPr lang="tr-TR" dirty="0"/>
              <a:t>Noktaların konumuna duyarsızdır. Görünümü oluşturmadan önce bu  noktaların çıkarılması gerekir.</a:t>
            </a:r>
          </a:p>
        </p:txBody>
      </p:sp>
    </p:spTree>
    <p:extLst>
      <p:ext uri="{BB962C8B-B14F-4D97-AF65-F5344CB8AC3E}">
        <p14:creationId xmlns:p14="http://schemas.microsoft.com/office/powerpoint/2010/main" val="216272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Kırpma algoritmaları nelerdir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Nokta kırpma</a:t>
            </a:r>
          </a:p>
          <a:p>
            <a:r>
              <a:rPr lang="tr-TR" dirty="0"/>
              <a:t>Çizgi kırpma</a:t>
            </a:r>
          </a:p>
          <a:p>
            <a:pPr lvl="1"/>
            <a:r>
              <a:rPr lang="tr-TR" dirty="0" err="1"/>
              <a:t>Cohen-Sutherland</a:t>
            </a:r>
            <a:r>
              <a:rPr lang="tr-TR" dirty="0"/>
              <a:t> çizgi kırpma</a:t>
            </a:r>
          </a:p>
          <a:p>
            <a:pPr lvl="1"/>
            <a:r>
              <a:rPr lang="tr-TR" dirty="0" err="1"/>
              <a:t>Cyrus-Beck</a:t>
            </a:r>
            <a:r>
              <a:rPr lang="tr-TR" dirty="0"/>
              <a:t> </a:t>
            </a:r>
            <a:r>
              <a:rPr lang="tr-TR"/>
              <a:t>çizgi kırpma</a:t>
            </a:r>
            <a:endParaRPr lang="tr-TR" dirty="0"/>
          </a:p>
          <a:p>
            <a:r>
              <a:rPr lang="tr-TR" dirty="0" err="1"/>
              <a:t>Sutherland</a:t>
            </a:r>
            <a:r>
              <a:rPr lang="tr-TR" dirty="0"/>
              <a:t> </a:t>
            </a:r>
            <a:r>
              <a:rPr lang="tr-TR" dirty="0" err="1"/>
              <a:t>Hodgman</a:t>
            </a:r>
            <a:r>
              <a:rPr lang="tr-TR" dirty="0"/>
              <a:t> kırpma</a:t>
            </a:r>
          </a:p>
          <a:p>
            <a:pPr lvl="1"/>
            <a:r>
              <a:rPr lang="tr-TR" dirty="0"/>
              <a:t>Poligon</a:t>
            </a:r>
          </a:p>
          <a:p>
            <a:r>
              <a:rPr lang="tr-TR" dirty="0"/>
              <a:t>Yazı kırpma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541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Nokta kırpma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Nokta kırpma nedir?</a:t>
            </a:r>
          </a:p>
          <a:p>
            <a:pPr marL="0" indent="0">
              <a:buNone/>
            </a:pPr>
            <a:r>
              <a:rPr lang="tr-TR" dirty="0"/>
              <a:t>Belirli </a:t>
            </a:r>
            <a:r>
              <a:rPr lang="tr-TR" dirty="0" err="1"/>
              <a:t>noktanın,pencerenin</a:t>
            </a:r>
            <a:r>
              <a:rPr lang="tr-TR" dirty="0"/>
              <a:t> içinde mi olup olmadığını kontrol eder.</a:t>
            </a:r>
          </a:p>
          <a:p>
            <a:pPr marL="0" indent="0">
              <a:buNone/>
            </a:pPr>
            <a:r>
              <a:rPr lang="tr-TR" dirty="0"/>
              <a:t>Buna bağlı </a:t>
            </a:r>
            <a:r>
              <a:rPr lang="tr-TR" dirty="0" err="1"/>
              <a:t>olarak,pencerenin</a:t>
            </a:r>
            <a:r>
              <a:rPr lang="tr-TR" dirty="0"/>
              <a:t> koordinatlarını kullanmak için maksimum ve minimum olarak işlemler gerçekleştirilir.</a:t>
            </a:r>
          </a:p>
          <a:p>
            <a:pPr marL="0" indent="0">
              <a:buNone/>
            </a:pPr>
            <a:r>
              <a:rPr lang="tr-TR" dirty="0"/>
              <a:t>Belirli bir pencereden bir noktanın kırpılmasını sağlar.</a:t>
            </a:r>
          </a:p>
          <a:p>
            <a:pPr marL="0" indent="0">
              <a:buNone/>
            </a:pPr>
            <a:r>
              <a:rPr lang="tr-TR" dirty="0"/>
              <a:t>Bize verilen noktanın (</a:t>
            </a:r>
            <a:r>
              <a:rPr lang="tr-TR" dirty="0" err="1"/>
              <a:t>x,y</a:t>
            </a:r>
            <a:r>
              <a:rPr lang="tr-TR" dirty="0"/>
              <a:t>) verilen pencerenin içinde olup olmadığını söyler.</a:t>
            </a:r>
          </a:p>
        </p:txBody>
      </p:sp>
    </p:spTree>
    <p:extLst>
      <p:ext uri="{BB962C8B-B14F-4D97-AF65-F5344CB8AC3E}">
        <p14:creationId xmlns:p14="http://schemas.microsoft.com/office/powerpoint/2010/main" val="411355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2691"/>
          </a:xfrm>
        </p:spPr>
        <p:txBody>
          <a:bodyPr/>
          <a:lstStyle/>
          <a:p>
            <a:r>
              <a:rPr lang="tr-TR" dirty="0"/>
              <a:t>Nokta kırpma </a:t>
            </a:r>
            <a:r>
              <a:rPr lang="tr-TR" dirty="0" err="1"/>
              <a:t>örnegi</a:t>
            </a:r>
            <a:endParaRPr lang="tr-TR" dirty="0"/>
          </a:p>
        </p:txBody>
      </p:sp>
      <p:pic>
        <p:nvPicPr>
          <p:cNvPr id="17" name="İçerik Yer Tutucusu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824" y="324060"/>
            <a:ext cx="5606258" cy="3148814"/>
          </a:xfrm>
        </p:spPr>
      </p:pic>
      <p:sp>
        <p:nvSpPr>
          <p:cNvPr id="6" name="İçerik Yer Tutucusu 5"/>
          <p:cNvSpPr>
            <a:spLocks noGrp="1"/>
          </p:cNvSpPr>
          <p:nvPr>
            <p:ph type="body" sz="half" idx="2"/>
          </p:nvPr>
        </p:nvSpPr>
        <p:spPr>
          <a:xfrm>
            <a:off x="701242" y="1089891"/>
            <a:ext cx="3932237" cy="4738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/>
              <a:t>X Wx1 ≤ X ≤ Wx2 arasındaysa, verilen noktanın X koordinatı pencerenin içindedir. 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dirty="0"/>
              <a:t>Y Wy1 ≤ Y ≤ Wy2 arasındaysa, verilen noktanın Y koordinatı pencerenin içindedir.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dirty="0"/>
              <a:t>------------------------------------------------------------</a:t>
            </a:r>
          </a:p>
          <a:p>
            <a:pPr algn="ctr"/>
            <a:r>
              <a:rPr lang="tr-TR" dirty="0"/>
              <a:t>Pencere içinde olmayan noktaların kırpma işlemi yandaki örnekte belirtildiği gibi </a:t>
            </a:r>
            <a:r>
              <a:rPr lang="tr-TR" dirty="0" err="1"/>
              <a:t>gerçekleştirilir.Yalnızca</a:t>
            </a:r>
            <a:r>
              <a:rPr lang="tr-TR" dirty="0"/>
              <a:t> pencere içindeki noktaların görüntülenmesi gerekir.</a:t>
            </a:r>
          </a:p>
          <a:p>
            <a:pPr algn="ctr"/>
            <a:r>
              <a:rPr lang="tr-TR" dirty="0"/>
              <a:t>Nokta kırpılma işlemi gerçekleştirildikten sonra E-D-F noktaları silinmiş. Penceremizin içinde bulunan A-B-C noktaları korunmuştur.</a:t>
            </a:r>
          </a:p>
          <a:p>
            <a:endParaRPr lang="tr-TR" dirty="0"/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824" y="3472874"/>
            <a:ext cx="5606258" cy="3148814"/>
          </a:xfrm>
          <a:prstGeom prst="rect">
            <a:avLst/>
          </a:prstGeom>
        </p:spPr>
      </p:pic>
      <p:sp>
        <p:nvSpPr>
          <p:cNvPr id="20" name="Dikdörtgen 19"/>
          <p:cNvSpPr/>
          <p:nvPr/>
        </p:nvSpPr>
        <p:spPr>
          <a:xfrm>
            <a:off x="5598824" y="6160655"/>
            <a:ext cx="5606258" cy="46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https://www.geeksforgeeks.org/point-clipping-algorithm-computer-graphics/</a:t>
            </a:r>
          </a:p>
        </p:txBody>
      </p:sp>
    </p:spTree>
    <p:extLst>
      <p:ext uri="{BB962C8B-B14F-4D97-AF65-F5344CB8AC3E}">
        <p14:creationId xmlns:p14="http://schemas.microsoft.com/office/powerpoint/2010/main" val="329581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/>
          <p:cNvSpPr>
            <a:spLocks noGrp="1"/>
          </p:cNvSpPr>
          <p:nvPr>
            <p:ph sz="half" idx="1"/>
          </p:nvPr>
        </p:nvSpPr>
        <p:spPr>
          <a:xfrm>
            <a:off x="282615" y="309340"/>
            <a:ext cx="3768524" cy="5512725"/>
          </a:xfrm>
        </p:spPr>
        <p:txBody>
          <a:bodyPr>
            <a:normAutofit/>
          </a:bodyPr>
          <a:lstStyle/>
          <a:p>
            <a:r>
              <a:rPr lang="tr-TR" sz="5400" dirty="0"/>
              <a:t>Point Kırpma Algoritması Örneği</a:t>
            </a:r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45" y="309341"/>
            <a:ext cx="6736062" cy="6156314"/>
          </a:xfrm>
        </p:spPr>
      </p:pic>
    </p:spTree>
    <p:extLst>
      <p:ext uri="{BB962C8B-B14F-4D97-AF65-F5344CB8AC3E}">
        <p14:creationId xmlns:p14="http://schemas.microsoft.com/office/powerpoint/2010/main" val="56852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Çizgi kırpma 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Çizgi kırpmada, çizginin pencere dışında kalan kısmını kesmemiz gerekecek ve sadece pencere içinde kalan kısmı tutacağız.</a:t>
            </a:r>
          </a:p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46" y="2890838"/>
            <a:ext cx="3819525" cy="32861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56" y="2890838"/>
            <a:ext cx="3819525" cy="328612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962746" y="6176963"/>
            <a:ext cx="3819525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Kırpılmadan önce</a:t>
            </a:r>
          </a:p>
        </p:txBody>
      </p:sp>
      <p:sp>
        <p:nvSpPr>
          <p:cNvPr id="9" name="Dikdörtgen 8"/>
          <p:cNvSpPr/>
          <p:nvPr/>
        </p:nvSpPr>
        <p:spPr>
          <a:xfrm>
            <a:off x="7086456" y="6176963"/>
            <a:ext cx="3819525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Kırpıldıktan sonra</a:t>
            </a:r>
          </a:p>
        </p:txBody>
      </p:sp>
      <p:sp>
        <p:nvSpPr>
          <p:cNvPr id="10" name="Sağ Ok 9"/>
          <p:cNvSpPr/>
          <p:nvPr/>
        </p:nvSpPr>
        <p:spPr>
          <a:xfrm>
            <a:off x="4978400" y="4001294"/>
            <a:ext cx="1911927" cy="120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Çizgi kırpma</a:t>
            </a:r>
          </a:p>
        </p:txBody>
      </p:sp>
    </p:spTree>
    <p:extLst>
      <p:ext uri="{BB962C8B-B14F-4D97-AF65-F5344CB8AC3E}">
        <p14:creationId xmlns:p14="http://schemas.microsoft.com/office/powerpoint/2010/main" val="123061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Cohen-Sutherland</a:t>
            </a:r>
            <a:r>
              <a:rPr lang="tr-TR" dirty="0"/>
              <a:t> </a:t>
            </a:r>
            <a:r>
              <a:rPr lang="tr-TR" dirty="0" err="1"/>
              <a:t>metotu</a:t>
            </a:r>
            <a:r>
              <a:rPr lang="tr-TR" dirty="0"/>
              <a:t> ile çizgi kırpma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Cohen-Sutherland</a:t>
            </a:r>
            <a:r>
              <a:rPr lang="tr-TR" dirty="0"/>
              <a:t> algoritması iki boyutlu bir alanı 9 bölgeye böler ve verilen dikdörtgen alanın içindeki ve dışındaki çizgileri etkin bir biçimde belirler. Sonra kırpma işlemini gerçekleştirir.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7136"/>
            <a:ext cx="3886200" cy="33147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20" y="3287136"/>
            <a:ext cx="4238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4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Cohen-Sutherland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2" y="2309451"/>
            <a:ext cx="5000625" cy="3457575"/>
          </a:xfrm>
        </p:spPr>
      </p:pic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7085339" y="637309"/>
            <a:ext cx="4794999" cy="384781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tr-TR" dirty="0"/>
              <a:t>Çizgi tamamen dışarda olabilir.</a:t>
            </a:r>
          </a:p>
          <a:p>
            <a:pPr marL="514350" indent="-514350">
              <a:buFont typeface="+mj-lt"/>
              <a:buAutoNum type="alphaLcParenR"/>
            </a:pPr>
            <a:r>
              <a:rPr lang="tr-TR" dirty="0"/>
              <a:t>Çizgi iki kesişme noktasına sahip olabilir.</a:t>
            </a:r>
          </a:p>
          <a:p>
            <a:pPr marL="514350" indent="-514350">
              <a:buFont typeface="+mj-lt"/>
              <a:buAutoNum type="alphaLcParenR"/>
            </a:pPr>
            <a:r>
              <a:rPr lang="tr-TR" dirty="0"/>
              <a:t>Çizgi tamamen içerde olabilir.</a:t>
            </a:r>
          </a:p>
          <a:p>
            <a:pPr marL="514350" indent="-514350">
              <a:buFont typeface="+mj-lt"/>
              <a:buAutoNum type="alphaLcParenR"/>
            </a:pPr>
            <a:r>
              <a:rPr lang="tr-TR" dirty="0"/>
              <a:t>Çizgi tek kesişme noktasına sahip olabilir.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0000’dışında kalanları kırpacak şekilde işlem gerçekleştirilir.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754074" y="5139393"/>
            <a:ext cx="556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>
                <a:ln/>
                <a:solidFill>
                  <a:schemeClr val="accent4"/>
                </a:solidFill>
                <a:effectLst/>
              </a:rPr>
              <a:t>d</a:t>
            </a:r>
          </a:p>
        </p:txBody>
      </p:sp>
      <p:sp>
        <p:nvSpPr>
          <p:cNvPr id="8" name="Dikdörtgen 7"/>
          <p:cNvSpPr/>
          <p:nvPr/>
        </p:nvSpPr>
        <p:spPr>
          <a:xfrm>
            <a:off x="832322" y="3212899"/>
            <a:ext cx="526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>
                <a:ln/>
                <a:solidFill>
                  <a:schemeClr val="accent4"/>
                </a:solidFill>
                <a:effectLst/>
              </a:rPr>
              <a:t>a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840767" y="3061561"/>
            <a:ext cx="474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>
                <a:ln/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491021" y="1981133"/>
            <a:ext cx="556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>
                <a:ln/>
                <a:solidFill>
                  <a:schemeClr val="accent4"/>
                </a:solidFill>
                <a:effectLst/>
              </a:rPr>
              <a:t>b</a:t>
            </a: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115127"/>
            <a:ext cx="6253018" cy="3947596"/>
          </a:xfrm>
          <a:prstGeom prst="rect">
            <a:avLst/>
          </a:prstGeom>
        </p:spPr>
      </p:pic>
      <p:sp>
        <p:nvSpPr>
          <p:cNvPr id="18" name="Dikdörtgen 17"/>
          <p:cNvSpPr/>
          <p:nvPr/>
        </p:nvSpPr>
        <p:spPr>
          <a:xfrm>
            <a:off x="6899564" y="4627418"/>
            <a:ext cx="5033818" cy="205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     </a:t>
            </a:r>
          </a:p>
          <a:p>
            <a:r>
              <a:rPr lang="tr-TR" dirty="0"/>
              <a:t>  </a:t>
            </a:r>
            <a:r>
              <a:rPr lang="tr-TR" dirty="0">
                <a:solidFill>
                  <a:schemeClr val="tx1"/>
                </a:solidFill>
              </a:rPr>
              <a:t>üst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7085339" y="4720936"/>
            <a:ext cx="1365934" cy="880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1001</a:t>
            </a:r>
          </a:p>
        </p:txBody>
      </p:sp>
      <p:cxnSp>
        <p:nvCxnSpPr>
          <p:cNvPr id="21" name="Düz Ok Bağlayıcısı 20"/>
          <p:cNvCxnSpPr/>
          <p:nvPr/>
        </p:nvCxnSpPr>
        <p:spPr>
          <a:xfrm flipH="1">
            <a:off x="7213661" y="5246255"/>
            <a:ext cx="378691" cy="816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>
            <a:off x="7693891" y="5246255"/>
            <a:ext cx="3" cy="448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Metin kutusu 25"/>
          <p:cNvSpPr txBox="1"/>
          <p:nvPr/>
        </p:nvSpPr>
        <p:spPr>
          <a:xfrm>
            <a:off x="7481333" y="569147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alt</a:t>
            </a:r>
          </a:p>
        </p:txBody>
      </p:sp>
      <p:cxnSp>
        <p:nvCxnSpPr>
          <p:cNvPr id="30" name="Düz Ok Bağlayıcısı 29"/>
          <p:cNvCxnSpPr/>
          <p:nvPr/>
        </p:nvCxnSpPr>
        <p:spPr>
          <a:xfrm>
            <a:off x="7821378" y="5283241"/>
            <a:ext cx="484584" cy="777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Metin kutusu 31"/>
          <p:cNvSpPr txBox="1"/>
          <p:nvPr/>
        </p:nvSpPr>
        <p:spPr>
          <a:xfrm>
            <a:off x="8082921" y="600001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sağ</a:t>
            </a:r>
          </a:p>
        </p:txBody>
      </p:sp>
      <p:cxnSp>
        <p:nvCxnSpPr>
          <p:cNvPr id="33" name="Düz Ok Bağlayıcısı 32"/>
          <p:cNvCxnSpPr/>
          <p:nvPr/>
        </p:nvCxnSpPr>
        <p:spPr>
          <a:xfrm>
            <a:off x="7998691" y="5246255"/>
            <a:ext cx="756008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Metin kutusu 36"/>
          <p:cNvSpPr txBox="1"/>
          <p:nvPr/>
        </p:nvSpPr>
        <p:spPr>
          <a:xfrm>
            <a:off x="8652670" y="563068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sol</a:t>
            </a:r>
          </a:p>
        </p:txBody>
      </p:sp>
      <p:sp>
        <p:nvSpPr>
          <p:cNvPr id="38" name="Metin kutusu 37"/>
          <p:cNvSpPr txBox="1"/>
          <p:nvPr/>
        </p:nvSpPr>
        <p:spPr>
          <a:xfrm>
            <a:off x="9180945" y="4857098"/>
            <a:ext cx="2699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1 değeri almış olanlara</a:t>
            </a:r>
          </a:p>
          <a:p>
            <a:r>
              <a:rPr lang="tr-TR" sz="2000" dirty="0">
                <a:solidFill>
                  <a:schemeClr val="bg1"/>
                </a:solidFill>
              </a:rPr>
              <a:t>Yanda gösterildiği gibi </a:t>
            </a:r>
          </a:p>
          <a:p>
            <a:r>
              <a:rPr lang="tr-TR" sz="2000" dirty="0">
                <a:solidFill>
                  <a:schemeClr val="bg1"/>
                </a:solidFill>
              </a:rPr>
              <a:t>Konumları atanır.</a:t>
            </a:r>
          </a:p>
        </p:txBody>
      </p:sp>
    </p:spTree>
    <p:extLst>
      <p:ext uri="{BB962C8B-B14F-4D97-AF65-F5344CB8AC3E}">
        <p14:creationId xmlns:p14="http://schemas.microsoft.com/office/powerpoint/2010/main" val="13592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753</Words>
  <Application>Microsoft Office PowerPoint</Application>
  <PresentationFormat>Geniş ekran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BTS-307 Bilgisayar Grafikleri</vt:lpstr>
      <vt:lpstr>Kırpma algoritmaları nedir?</vt:lpstr>
      <vt:lpstr>Kırpma algoritmaları nelerdir ?</vt:lpstr>
      <vt:lpstr>Nokta kırpma </vt:lpstr>
      <vt:lpstr>Nokta kırpma örnegi</vt:lpstr>
      <vt:lpstr>PowerPoint Sunusu</vt:lpstr>
      <vt:lpstr>Çizgi kırpma </vt:lpstr>
      <vt:lpstr>Cohen-Sutherland metotu ile çizgi kırpma</vt:lpstr>
      <vt:lpstr>Cohen-Sutherland</vt:lpstr>
      <vt:lpstr>Cohen-Sutherland</vt:lpstr>
      <vt:lpstr>Cohen-Surherland Örnek Çözüm</vt:lpstr>
      <vt:lpstr>PowerPoint Sunusu</vt:lpstr>
      <vt:lpstr>Poligon</vt:lpstr>
      <vt:lpstr>Sutherland-Hodgeman</vt:lpstr>
      <vt:lpstr>Sutherland-Hodgeman </vt:lpstr>
      <vt:lpstr>Yazı kırpma</vt:lpstr>
      <vt:lpstr>PowerPoint Sunusu</vt:lpstr>
      <vt:lpstr>Kaynakçalar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BTS-307 Bilgisayar Grafikleri</dc:title>
  <cp:lastModifiedBy>oguz yu-gi-oh</cp:lastModifiedBy>
  <cp:revision>1</cp:revision>
  <dcterms:created xsi:type="dcterms:W3CDTF">2019-01-08T17:36:43Z</dcterms:created>
  <dcterms:modified xsi:type="dcterms:W3CDTF">2019-01-14T23:40:54Z</dcterms:modified>
</cp:coreProperties>
</file>