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7" r:id="rId1"/>
  </p:sldMasterIdLst>
  <p:sldIdLst>
    <p:sldId id="256" r:id="rId2"/>
    <p:sldId id="261" r:id="rId3"/>
    <p:sldId id="263" r:id="rId4"/>
    <p:sldId id="262" r:id="rId5"/>
    <p:sldId id="260" r:id="rId6"/>
    <p:sldId id="259" r:id="rId7"/>
    <p:sldId id="258" r:id="rId8"/>
    <p:sldId id="257" r:id="rId9"/>
    <p:sldId id="264" r:id="rId10"/>
    <p:sldId id="266" r:id="rId11"/>
    <p:sldId id="265" r:id="rId12"/>
    <p:sldId id="269" r:id="rId13"/>
    <p:sldId id="267" r:id="rId14"/>
    <p:sldId id="268"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D6153-8023-4171-842B-82927983D078}" v="1" dt="2019-05-24T08:27:18.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dirty="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0986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24.05.2019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8670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dirty="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425352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dirty="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75331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63923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dirty="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59117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dirty="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80219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651445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dirty="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5155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27632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dirty="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55786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E2072480-10DA-4FB4-BEAE-2A1DEA90F248}" type="datetimeFigureOut">
              <a:rPr lang="tr-TR" smtClean="0"/>
              <a:t>24.05.2019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86826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24.05.2019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16861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7" name="Date Placeholder 2"/>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76450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74754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dirty="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7" name="Date Placeholder 4"/>
          <p:cNvSpPr>
            <a:spLocks noGrp="1"/>
          </p:cNvSpPr>
          <p:nvPr>
            <p:ph type="dt" sz="half" idx="10"/>
          </p:nvPr>
        </p:nvSpPr>
        <p:spPr/>
        <p:txBody>
          <a:bodyPr/>
          <a:lstStyle/>
          <a:p>
            <a:fld id="{E2072480-10DA-4FB4-BEAE-2A1DEA90F248}" type="datetimeFigureOut">
              <a:rPr lang="tr-TR" smtClean="0"/>
              <a:t>24.05.2019</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65771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24.05.2019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2136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dirty="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072480-10DA-4FB4-BEAE-2A1DEA90F248}" type="datetimeFigureOut">
              <a:rPr lang="tr-TR" smtClean="0"/>
              <a:t>24.05.2019</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4116039363"/>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91775" y="590687"/>
            <a:ext cx="10572000" cy="2971051"/>
          </a:xfrm>
        </p:spPr>
        <p:txBody>
          <a:bodyPr/>
          <a:lstStyle/>
          <a:p>
            <a:pPr algn="ctr"/>
            <a:r>
              <a:rPr lang="tr-TR" dirty="0" err="1"/>
              <a:t>Introduction</a:t>
            </a:r>
            <a:r>
              <a:rPr lang="tr-TR" dirty="0"/>
              <a:t> </a:t>
            </a:r>
            <a:r>
              <a:rPr lang="tr-TR" dirty="0" err="1"/>
              <a:t>to</a:t>
            </a:r>
            <a:r>
              <a:rPr lang="tr-TR" dirty="0"/>
              <a:t> Data </a:t>
            </a:r>
            <a:r>
              <a:rPr lang="tr-TR" dirty="0" err="1"/>
              <a:t>Science</a:t>
            </a:r>
            <a:r>
              <a:rPr lang="tr-TR" dirty="0"/>
              <a:t> </a:t>
            </a:r>
            <a:r>
              <a:rPr lang="tr-TR" dirty="0" err="1"/>
              <a:t>and</a:t>
            </a:r>
            <a:r>
              <a:rPr lang="tr-TR" dirty="0"/>
              <a:t> </a:t>
            </a:r>
            <a:r>
              <a:rPr lang="tr-TR" dirty="0" err="1"/>
              <a:t>Analytics</a:t>
            </a:r>
            <a:br>
              <a:rPr lang="tr-TR" dirty="0"/>
            </a:br>
            <a:r>
              <a:rPr lang="tr-TR" dirty="0" err="1"/>
              <a:t>Group</a:t>
            </a:r>
            <a:r>
              <a:rPr lang="tr-TR" dirty="0"/>
              <a:t> No: 2</a:t>
            </a:r>
            <a:endParaRPr lang="en-US" dirty="0" err="1"/>
          </a:p>
        </p:txBody>
      </p:sp>
      <p:sp>
        <p:nvSpPr>
          <p:cNvPr id="3" name="Alt Başlık 2"/>
          <p:cNvSpPr>
            <a:spLocks noGrp="1"/>
          </p:cNvSpPr>
          <p:nvPr>
            <p:ph type="subTitle" idx="1"/>
          </p:nvPr>
        </p:nvSpPr>
        <p:spPr>
          <a:xfrm>
            <a:off x="295815" y="3887028"/>
            <a:ext cx="11514108" cy="1418646"/>
          </a:xfrm>
        </p:spPr>
        <p:txBody>
          <a:bodyPr vert="horz" lIns="91440" tIns="45720" rIns="91440" bIns="45720" rtlCol="0" anchor="t">
            <a:noAutofit/>
          </a:bodyPr>
          <a:lstStyle/>
          <a:p>
            <a:pPr algn="ctr"/>
            <a:r>
              <a:rPr lang="tr-TR" dirty="0" err="1"/>
              <a:t>Group</a:t>
            </a:r>
            <a:r>
              <a:rPr lang="tr-TR" dirty="0"/>
              <a:t> </a:t>
            </a:r>
            <a:r>
              <a:rPr lang="tr-TR" dirty="0" err="1"/>
              <a:t>Members</a:t>
            </a:r>
            <a:r>
              <a:rPr lang="tr-TR" dirty="0"/>
              <a:t>: </a:t>
            </a:r>
            <a:endParaRPr lang="en-US"/>
          </a:p>
          <a:p>
            <a:pPr marL="285750" indent="-285750" algn="ctr">
              <a:buFont typeface="Arial" charset="2"/>
              <a:buChar char="•"/>
            </a:pPr>
            <a:r>
              <a:rPr lang="tr-TR"/>
              <a:t>Ayça Deniz - 150814005</a:t>
            </a:r>
          </a:p>
          <a:p>
            <a:pPr marL="285750" indent="-285750" algn="ctr">
              <a:buFont typeface="Arial" charset="2"/>
              <a:buChar char="•"/>
            </a:pPr>
            <a:r>
              <a:rPr lang="tr-TR"/>
              <a:t> Berfin Binay - 150814037</a:t>
            </a:r>
          </a:p>
          <a:p>
            <a:pPr marL="285750" indent="-285750" algn="ctr">
              <a:buFont typeface="Arial" charset="2"/>
              <a:buChar char="•"/>
            </a:pPr>
            <a:r>
              <a:rPr lang="tr-TR" err="1"/>
              <a:t>Akram</a:t>
            </a:r>
            <a:r>
              <a:rPr lang="tr-TR"/>
              <a:t> Mustafa - 150116905</a:t>
            </a:r>
          </a:p>
          <a:p>
            <a:pPr marL="285750" indent="-285750" algn="ctr">
              <a:buFont typeface="Arial" charset="2"/>
              <a:buChar char="•"/>
            </a:pPr>
            <a:r>
              <a:rPr lang="tr-TR" dirty="0"/>
              <a:t>Onur Bayraktar - 150114079</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piece of paper&#10;&#10;Description generated with high confidence">
            <a:extLst>
              <a:ext uri="{FF2B5EF4-FFF2-40B4-BE49-F238E27FC236}">
                <a16:creationId xmlns:a16="http://schemas.microsoft.com/office/drawing/2014/main" id="{103275D5-143E-4CDB-A956-CE7255A38CB3}"/>
              </a:ext>
            </a:extLst>
          </p:cNvPr>
          <p:cNvPicPr>
            <a:picLocks noGrp="1" noChangeAspect="1"/>
          </p:cNvPicPr>
          <p:nvPr>
            <p:ph idx="1"/>
          </p:nvPr>
        </p:nvPicPr>
        <p:blipFill>
          <a:blip r:embed="rId2"/>
          <a:stretch>
            <a:fillRect/>
          </a:stretch>
        </p:blipFill>
        <p:spPr>
          <a:xfrm>
            <a:off x="749163" y="987118"/>
            <a:ext cx="5838825" cy="3962400"/>
          </a:xfrm>
          <a:prstGeom prst="rect">
            <a:avLst/>
          </a:prstGeom>
        </p:spPr>
      </p:pic>
      <p:sp>
        <p:nvSpPr>
          <p:cNvPr id="6" name="TextBox 5">
            <a:extLst>
              <a:ext uri="{FF2B5EF4-FFF2-40B4-BE49-F238E27FC236}">
                <a16:creationId xmlns:a16="http://schemas.microsoft.com/office/drawing/2014/main" id="{0D0D39B0-A504-463D-84C9-C9448A0FF55B}"/>
              </a:ext>
            </a:extLst>
          </p:cNvPr>
          <p:cNvSpPr txBox="1"/>
          <p:nvPr/>
        </p:nvSpPr>
        <p:spPr>
          <a:xfrm>
            <a:off x="6830290" y="1343891"/>
            <a:ext cx="4876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This is what Elbow Method returns us. The graph that shows the sum of squared distances according to different k values. </a:t>
            </a:r>
          </a:p>
          <a:p>
            <a:r>
              <a:rPr lang="en-US" dirty="0"/>
              <a:t>- The "Elbow Shape" in the graph represents the best k value for us. So as we can see from the graph, the 2 is the perfect k value.</a:t>
            </a:r>
          </a:p>
        </p:txBody>
      </p:sp>
      <p:sp>
        <p:nvSpPr>
          <p:cNvPr id="7" name="TextBox 6">
            <a:extLst>
              <a:ext uri="{FF2B5EF4-FFF2-40B4-BE49-F238E27FC236}">
                <a16:creationId xmlns:a16="http://schemas.microsoft.com/office/drawing/2014/main" id="{4FA57A39-708E-453F-B40D-562D5C3333A8}"/>
              </a:ext>
            </a:extLst>
          </p:cNvPr>
          <p:cNvSpPr txBox="1"/>
          <p:nvPr/>
        </p:nvSpPr>
        <p:spPr>
          <a:xfrm>
            <a:off x="6834620" y="3578802"/>
            <a:ext cx="39901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Since the difference is not changing after k=6, we selected our k range as 2,3,4,5 and 6.</a:t>
            </a:r>
          </a:p>
        </p:txBody>
      </p:sp>
      <p:sp>
        <p:nvSpPr>
          <p:cNvPr id="8" name="TextBox 7">
            <a:extLst>
              <a:ext uri="{FF2B5EF4-FFF2-40B4-BE49-F238E27FC236}">
                <a16:creationId xmlns:a16="http://schemas.microsoft.com/office/drawing/2014/main" id="{1E8D9140-C5C3-452E-89CE-B6ED1C32DD86}"/>
              </a:ext>
            </a:extLst>
          </p:cNvPr>
          <p:cNvSpPr txBox="1"/>
          <p:nvPr/>
        </p:nvSpPr>
        <p:spPr>
          <a:xfrm>
            <a:off x="817418" y="5084618"/>
            <a:ext cx="3241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Century Gothic"/>
              </a:rPr>
              <a:t>Graph 2. Elbow Method</a:t>
            </a:r>
            <a:endParaRPr lang="en-US" dirty="0"/>
          </a:p>
        </p:txBody>
      </p:sp>
    </p:spTree>
    <p:extLst>
      <p:ext uri="{BB962C8B-B14F-4D97-AF65-F5344CB8AC3E}">
        <p14:creationId xmlns:p14="http://schemas.microsoft.com/office/powerpoint/2010/main" val="296237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02E879C9-425C-474E-BB0E-0AA2420C3B55}"/>
              </a:ext>
            </a:extLst>
          </p:cNvPr>
          <p:cNvPicPr>
            <a:picLocks noGrp="1" noChangeAspect="1"/>
          </p:cNvPicPr>
          <p:nvPr>
            <p:ph idx="1"/>
          </p:nvPr>
        </p:nvPicPr>
        <p:blipFill>
          <a:blip r:embed="rId2"/>
          <a:stretch>
            <a:fillRect/>
          </a:stretch>
        </p:blipFill>
        <p:spPr>
          <a:xfrm>
            <a:off x="510901" y="468794"/>
            <a:ext cx="7132245" cy="5363707"/>
          </a:xfrm>
          <a:prstGeom prst="rect">
            <a:avLst/>
          </a:prstGeom>
        </p:spPr>
      </p:pic>
      <p:sp>
        <p:nvSpPr>
          <p:cNvPr id="7" name="TextBox 6">
            <a:extLst>
              <a:ext uri="{FF2B5EF4-FFF2-40B4-BE49-F238E27FC236}">
                <a16:creationId xmlns:a16="http://schemas.microsoft.com/office/drawing/2014/main" id="{205BD3A0-2C9A-4D96-9C70-84F2311206AD}"/>
              </a:ext>
            </a:extLst>
          </p:cNvPr>
          <p:cNvSpPr txBox="1"/>
          <p:nvPr/>
        </p:nvSpPr>
        <p:spPr>
          <a:xfrm>
            <a:off x="512618" y="5971309"/>
            <a:ext cx="56387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Century Gothic"/>
              </a:rPr>
              <a:t>Table: The values of </a:t>
            </a:r>
            <a:r>
              <a:rPr lang="en-US" err="1">
                <a:solidFill>
                  <a:srgbClr val="FFFFFF"/>
                </a:solidFill>
                <a:latin typeface="Century Gothic"/>
              </a:rPr>
              <a:t>clusterings</a:t>
            </a:r>
            <a:r>
              <a:rPr lang="en-US" dirty="0">
                <a:solidFill>
                  <a:srgbClr val="FFFFFF"/>
                </a:solidFill>
                <a:latin typeface="Century Gothic"/>
              </a:rPr>
              <a:t> with different k's</a:t>
            </a:r>
            <a:endParaRPr lang="en-US" dirty="0"/>
          </a:p>
        </p:txBody>
      </p:sp>
      <p:sp>
        <p:nvSpPr>
          <p:cNvPr id="8" name="TextBox 7">
            <a:extLst>
              <a:ext uri="{FF2B5EF4-FFF2-40B4-BE49-F238E27FC236}">
                <a16:creationId xmlns:a16="http://schemas.microsoft.com/office/drawing/2014/main" id="{D22BEA5C-A4E5-4A0A-9A48-F50DA910798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2E5BF1C3-083A-401B-8616-8F063653A753}"/>
              </a:ext>
            </a:extLst>
          </p:cNvPr>
          <p:cNvSpPr txBox="1"/>
          <p:nvPr/>
        </p:nvSpPr>
        <p:spPr>
          <a:xfrm>
            <a:off x="8067675" y="1265093"/>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Since we can say from the table, the biggest silhouette score is </a:t>
            </a:r>
            <a:r>
              <a:rPr lang="en-US" dirty="0" err="1">
                <a:ea typeface="+mn-lt"/>
                <a:cs typeface="+mn-lt"/>
              </a:rPr>
              <a:t>occured</a:t>
            </a:r>
            <a:r>
              <a:rPr lang="en-US" dirty="0">
                <a:ea typeface="+mn-lt"/>
                <a:cs typeface="+mn-lt"/>
              </a:rPr>
              <a:t> when we use k=2 which represents the most suitable value is 2. </a:t>
            </a:r>
          </a:p>
          <a:p>
            <a:r>
              <a:rPr lang="en-US" dirty="0">
                <a:ea typeface="+mn-lt"/>
                <a:cs typeface="+mn-lt"/>
              </a:rPr>
              <a:t>Also, we can see that </a:t>
            </a:r>
            <a:r>
              <a:rPr lang="en-US" dirty="0" err="1">
                <a:ea typeface="+mn-lt"/>
                <a:cs typeface="+mn-lt"/>
              </a:rPr>
              <a:t>rand_index</a:t>
            </a:r>
            <a:r>
              <a:rPr lang="en-US" dirty="0">
                <a:ea typeface="+mn-lt"/>
                <a:cs typeface="+mn-lt"/>
              </a:rPr>
              <a:t> values are</a:t>
            </a:r>
            <a:endParaRPr lang="en-US"/>
          </a:p>
          <a:p>
            <a:r>
              <a:rPr lang="en-US" dirty="0">
                <a:ea typeface="+mn-lt"/>
                <a:cs typeface="+mn-lt"/>
              </a:rPr>
              <a:t>close to 1 which represents the </a:t>
            </a:r>
            <a:r>
              <a:rPr lang="en-US" dirty="0" err="1">
                <a:ea typeface="+mn-lt"/>
                <a:cs typeface="+mn-lt"/>
              </a:rPr>
              <a:t>clusterings</a:t>
            </a:r>
            <a:r>
              <a:rPr lang="en-US" dirty="0">
                <a:ea typeface="+mn-lt"/>
                <a:cs typeface="+mn-lt"/>
              </a:rPr>
              <a:t> on these algorithm is similar to </a:t>
            </a:r>
            <a:r>
              <a:rPr lang="en-US" dirty="0" err="1">
                <a:ea typeface="+mn-lt"/>
                <a:cs typeface="+mn-lt"/>
              </a:rPr>
              <a:t>each others</a:t>
            </a:r>
            <a:r>
              <a:rPr lang="en-US" dirty="0">
                <a:ea typeface="+mn-lt"/>
                <a:cs typeface="+mn-lt"/>
              </a:rPr>
              <a:t>.</a:t>
            </a:r>
            <a:endParaRPr lang="en-US" dirty="0"/>
          </a:p>
        </p:txBody>
      </p:sp>
    </p:spTree>
    <p:extLst>
      <p:ext uri="{BB962C8B-B14F-4D97-AF65-F5344CB8AC3E}">
        <p14:creationId xmlns:p14="http://schemas.microsoft.com/office/powerpoint/2010/main" val="60376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D2CBADC-9C5C-41CC-A586-013C7009FDBA}"/>
              </a:ext>
            </a:extLst>
          </p:cNvPr>
          <p:cNvPicPr>
            <a:picLocks noGrp="1" noChangeAspect="1"/>
          </p:cNvPicPr>
          <p:nvPr>
            <p:ph idx="1"/>
          </p:nvPr>
        </p:nvPicPr>
        <p:blipFill>
          <a:blip r:embed="rId2"/>
          <a:stretch>
            <a:fillRect/>
          </a:stretch>
        </p:blipFill>
        <p:spPr>
          <a:xfrm>
            <a:off x="307371" y="117203"/>
            <a:ext cx="4406613" cy="3170245"/>
          </a:xfrm>
          <a:prstGeom prst="rect">
            <a:avLst/>
          </a:prstGeom>
        </p:spPr>
      </p:pic>
      <p:pic>
        <p:nvPicPr>
          <p:cNvPr id="6" name="Picture 6" descr="A close up of a logo&#10;&#10;Description generated with high confidence">
            <a:extLst>
              <a:ext uri="{FF2B5EF4-FFF2-40B4-BE49-F238E27FC236}">
                <a16:creationId xmlns:a16="http://schemas.microsoft.com/office/drawing/2014/main" id="{8AB9E00B-156C-4009-8DAA-1606B223649C}"/>
              </a:ext>
            </a:extLst>
          </p:cNvPr>
          <p:cNvPicPr>
            <a:picLocks noChangeAspect="1"/>
          </p:cNvPicPr>
          <p:nvPr/>
        </p:nvPicPr>
        <p:blipFill>
          <a:blip r:embed="rId3"/>
          <a:stretch>
            <a:fillRect/>
          </a:stretch>
        </p:blipFill>
        <p:spPr>
          <a:xfrm>
            <a:off x="4959928" y="67922"/>
            <a:ext cx="4281053" cy="3230810"/>
          </a:xfrm>
          <a:prstGeom prst="rect">
            <a:avLst/>
          </a:prstGeom>
        </p:spPr>
      </p:pic>
      <p:pic>
        <p:nvPicPr>
          <p:cNvPr id="8" name="Picture 8" descr="A close up of a logo&#10;&#10;Description generated with high confidence">
            <a:extLst>
              <a:ext uri="{FF2B5EF4-FFF2-40B4-BE49-F238E27FC236}">
                <a16:creationId xmlns:a16="http://schemas.microsoft.com/office/drawing/2014/main" id="{98B464BE-876C-497D-AEBC-574042240DE0}"/>
              </a:ext>
            </a:extLst>
          </p:cNvPr>
          <p:cNvPicPr>
            <a:picLocks noChangeAspect="1"/>
          </p:cNvPicPr>
          <p:nvPr/>
        </p:nvPicPr>
        <p:blipFill>
          <a:blip r:embed="rId4"/>
          <a:stretch>
            <a:fillRect/>
          </a:stretch>
        </p:blipFill>
        <p:spPr>
          <a:xfrm>
            <a:off x="309766" y="3422810"/>
            <a:ext cx="4405745" cy="3342699"/>
          </a:xfrm>
          <a:prstGeom prst="rect">
            <a:avLst/>
          </a:prstGeom>
        </p:spPr>
      </p:pic>
      <p:pic>
        <p:nvPicPr>
          <p:cNvPr id="10" name="Picture 10" descr="A close up of a logo&#10;&#10;Description generated with high confidence">
            <a:extLst>
              <a:ext uri="{FF2B5EF4-FFF2-40B4-BE49-F238E27FC236}">
                <a16:creationId xmlns:a16="http://schemas.microsoft.com/office/drawing/2014/main" id="{09F01922-E963-4C99-B92E-9BFE6BCE1F9E}"/>
              </a:ext>
            </a:extLst>
          </p:cNvPr>
          <p:cNvPicPr>
            <a:picLocks noChangeAspect="1"/>
          </p:cNvPicPr>
          <p:nvPr/>
        </p:nvPicPr>
        <p:blipFill>
          <a:blip r:embed="rId5"/>
          <a:stretch>
            <a:fillRect/>
          </a:stretch>
        </p:blipFill>
        <p:spPr>
          <a:xfrm>
            <a:off x="4954960" y="3427820"/>
            <a:ext cx="4225636" cy="3338426"/>
          </a:xfrm>
          <a:prstGeom prst="rect">
            <a:avLst/>
          </a:prstGeom>
        </p:spPr>
      </p:pic>
      <p:sp>
        <p:nvSpPr>
          <p:cNvPr id="13" name="TextBox 12">
            <a:extLst>
              <a:ext uri="{FF2B5EF4-FFF2-40B4-BE49-F238E27FC236}">
                <a16:creationId xmlns:a16="http://schemas.microsoft.com/office/drawing/2014/main" id="{4EF27CBA-5E1E-49E4-8F9A-F30E74C95EC2}"/>
              </a:ext>
            </a:extLst>
          </p:cNvPr>
          <p:cNvSpPr txBox="1"/>
          <p:nvPr/>
        </p:nvSpPr>
        <p:spPr>
          <a:xfrm>
            <a:off x="9328438" y="180542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Graph3,4,5,6. Pie-charts(k=2,k=3,k=4,k=5)</a:t>
            </a:r>
          </a:p>
          <a:p>
            <a:endParaRPr lang="en-US" dirty="0"/>
          </a:p>
          <a:p>
            <a:r>
              <a:rPr lang="en-US" dirty="0"/>
              <a:t>-We can see the distribution of the instances over to the clusters in each different k values.</a:t>
            </a:r>
          </a:p>
        </p:txBody>
      </p:sp>
    </p:spTree>
    <p:extLst>
      <p:ext uri="{BB962C8B-B14F-4D97-AF65-F5344CB8AC3E}">
        <p14:creationId xmlns:p14="http://schemas.microsoft.com/office/powerpoint/2010/main" val="250853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68F6B-71C2-4638-9B7A-731859BABF42}"/>
              </a:ext>
            </a:extLst>
          </p:cNvPr>
          <p:cNvSpPr>
            <a:spLocks noGrp="1"/>
          </p:cNvSpPr>
          <p:nvPr>
            <p:ph type="title"/>
          </p:nvPr>
        </p:nvSpPr>
        <p:spPr>
          <a:xfrm>
            <a:off x="648931" y="476866"/>
            <a:ext cx="4166510" cy="1622321"/>
          </a:xfrm>
        </p:spPr>
        <p:txBody>
          <a:bodyPr>
            <a:normAutofit/>
          </a:bodyPr>
          <a:lstStyle/>
          <a:p>
            <a:r>
              <a:rPr lang="en-US" dirty="0">
                <a:solidFill>
                  <a:srgbClr val="EBEBEB"/>
                </a:solidFill>
              </a:rPr>
              <a:t>Classification:</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A screenshot of a cell phone&#10;&#10;Description generated with very high confidence">
            <a:extLst>
              <a:ext uri="{FF2B5EF4-FFF2-40B4-BE49-F238E27FC236}">
                <a16:creationId xmlns:a16="http://schemas.microsoft.com/office/drawing/2014/main" id="{A26E380E-E496-436D-891B-6AB3F919389C}"/>
              </a:ext>
            </a:extLst>
          </p:cNvPr>
          <p:cNvPicPr>
            <a:picLocks noChangeAspect="1"/>
          </p:cNvPicPr>
          <p:nvPr/>
        </p:nvPicPr>
        <p:blipFill>
          <a:blip r:embed="rId2"/>
          <a:stretch>
            <a:fillRect/>
          </a:stretch>
        </p:blipFill>
        <p:spPr>
          <a:xfrm>
            <a:off x="5648294" y="208394"/>
            <a:ext cx="5665548" cy="6297433"/>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F3F2946-84E9-47F1-98DD-9BBDDA46B46D}"/>
              </a:ext>
            </a:extLst>
          </p:cNvPr>
          <p:cNvSpPr>
            <a:spLocks noGrp="1"/>
          </p:cNvSpPr>
          <p:nvPr>
            <p:ph idx="1"/>
          </p:nvPr>
        </p:nvSpPr>
        <p:spPr>
          <a:xfrm>
            <a:off x="648931" y="1704110"/>
            <a:ext cx="4443599" cy="4519709"/>
          </a:xfrm>
        </p:spPr>
        <p:txBody>
          <a:bodyPr vert="horz" lIns="91440" tIns="45720" rIns="91440" bIns="45720" rtlCol="0" anchor="t">
            <a:normAutofit/>
          </a:bodyPr>
          <a:lstStyle/>
          <a:p>
            <a:pPr marL="0" indent="0">
              <a:lnSpc>
                <a:spcPct val="90000"/>
              </a:lnSpc>
              <a:buNone/>
            </a:pPr>
            <a:r>
              <a:rPr lang="en-US" sz="1600" dirty="0">
                <a:solidFill>
                  <a:srgbClr val="EBEBEB"/>
                </a:solidFill>
                <a:ea typeface="+mj-lt"/>
                <a:cs typeface="+mj-lt"/>
              </a:rPr>
              <a:t>-In the classification part, since our dataset has huge number of features, first we need to apply feature selection in order to increase the performance of our model. </a:t>
            </a:r>
          </a:p>
          <a:p>
            <a:pPr marL="0" indent="0">
              <a:lnSpc>
                <a:spcPct val="90000"/>
              </a:lnSpc>
              <a:buNone/>
            </a:pPr>
            <a:r>
              <a:rPr lang="en-US" sz="1600" dirty="0">
                <a:solidFill>
                  <a:srgbClr val="EBEBEB"/>
                </a:solidFill>
                <a:ea typeface="+mj-lt"/>
                <a:cs typeface="+mj-lt"/>
              </a:rPr>
              <a:t>-We applied three different feature selection methods in order to select best 20 features that contributes most our classification. </a:t>
            </a:r>
          </a:p>
          <a:p>
            <a:pPr marL="0" indent="0">
              <a:lnSpc>
                <a:spcPct val="90000"/>
              </a:lnSpc>
              <a:buNone/>
            </a:pPr>
            <a:r>
              <a:rPr lang="en-US" sz="1600" dirty="0">
                <a:solidFill>
                  <a:srgbClr val="EBEBEB"/>
                </a:solidFill>
                <a:ea typeface="+mj-lt"/>
                <a:cs typeface="+mj-lt"/>
              </a:rPr>
              <a:t>-The first method is information gain, the second one is </a:t>
            </a:r>
            <a:r>
              <a:rPr lang="en-US" sz="1600" dirty="0" err="1">
                <a:solidFill>
                  <a:srgbClr val="EBEBEB"/>
                </a:solidFill>
                <a:ea typeface="+mj-lt"/>
                <a:cs typeface="+mj-lt"/>
              </a:rPr>
              <a:t>FStats</a:t>
            </a:r>
            <a:r>
              <a:rPr lang="en-US" sz="1600" dirty="0">
                <a:solidFill>
                  <a:srgbClr val="EBEBEB"/>
                </a:solidFill>
                <a:ea typeface="+mj-lt"/>
                <a:cs typeface="+mj-lt"/>
              </a:rPr>
              <a:t> selection, and the last one is Chi-Square method. </a:t>
            </a:r>
          </a:p>
          <a:p>
            <a:pPr marL="0" indent="0">
              <a:lnSpc>
                <a:spcPct val="90000"/>
              </a:lnSpc>
              <a:buNone/>
            </a:pPr>
            <a:r>
              <a:rPr lang="en-US" sz="1600" dirty="0">
                <a:solidFill>
                  <a:srgbClr val="EBEBEB"/>
                </a:solidFill>
                <a:ea typeface="+mj-lt"/>
                <a:cs typeface="+mj-lt"/>
              </a:rPr>
              <a:t>-Before the selection process, we have 7597 features, after the selection, we just have 20 of them. At right, we can see 20 features that are selected with mutual information gain. </a:t>
            </a:r>
          </a:p>
          <a:p>
            <a:pPr marL="0" indent="0">
              <a:lnSpc>
                <a:spcPct val="90000"/>
              </a:lnSpc>
              <a:buNone/>
            </a:pPr>
            <a:endParaRPr lang="en-US" sz="1400">
              <a:solidFill>
                <a:srgbClr val="EBEBEB"/>
              </a:solidFill>
            </a:endParaRPr>
          </a:p>
        </p:txBody>
      </p:sp>
    </p:spTree>
    <p:extLst>
      <p:ext uri="{BB962C8B-B14F-4D97-AF65-F5344CB8AC3E}">
        <p14:creationId xmlns:p14="http://schemas.microsoft.com/office/powerpoint/2010/main" val="23313442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1CEC7A84-FFEC-4FD8-AA40-6BACE7BEB31A}"/>
              </a:ext>
            </a:extLst>
          </p:cNvPr>
          <p:cNvPicPr>
            <a:picLocks noChangeAspect="1"/>
          </p:cNvPicPr>
          <p:nvPr/>
        </p:nvPicPr>
        <p:blipFill>
          <a:blip r:embed="rId2"/>
          <a:stretch>
            <a:fillRect/>
          </a:stretch>
        </p:blipFill>
        <p:spPr>
          <a:xfrm>
            <a:off x="3848688" y="837457"/>
            <a:ext cx="4780078" cy="5779612"/>
          </a:xfrm>
          <a:prstGeom prst="rect">
            <a:avLst/>
          </a:prstGeom>
        </p:spPr>
      </p:pic>
      <p:sp>
        <p:nvSpPr>
          <p:cNvPr id="10" name="TextBox 9">
            <a:extLst>
              <a:ext uri="{FF2B5EF4-FFF2-40B4-BE49-F238E27FC236}">
                <a16:creationId xmlns:a16="http://schemas.microsoft.com/office/drawing/2014/main" id="{4C0D263B-3B44-461F-A3FE-99162E37B1AD}"/>
              </a:ext>
            </a:extLst>
          </p:cNvPr>
          <p:cNvSpPr txBox="1"/>
          <p:nvPr/>
        </p:nvSpPr>
        <p:spPr>
          <a:xfrm>
            <a:off x="3934691" y="124690"/>
            <a:ext cx="41702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features that are selected by </a:t>
            </a:r>
            <a:r>
              <a:rPr lang="en-US" dirty="0" err="1"/>
              <a:t>FStats</a:t>
            </a:r>
            <a:r>
              <a:rPr lang="en-US" dirty="0"/>
              <a:t> Method. </a:t>
            </a:r>
          </a:p>
        </p:txBody>
      </p:sp>
    </p:spTree>
    <p:extLst>
      <p:ext uri="{BB962C8B-B14F-4D97-AF65-F5344CB8AC3E}">
        <p14:creationId xmlns:p14="http://schemas.microsoft.com/office/powerpoint/2010/main" val="18730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E005F255-DEA7-46A3-834F-4E73AC502AE6}"/>
              </a:ext>
            </a:extLst>
          </p:cNvPr>
          <p:cNvPicPr>
            <a:picLocks noGrp="1" noChangeAspect="1"/>
          </p:cNvPicPr>
          <p:nvPr>
            <p:ph idx="1"/>
          </p:nvPr>
        </p:nvPicPr>
        <p:blipFill>
          <a:blip r:embed="rId2"/>
          <a:stretch>
            <a:fillRect/>
          </a:stretch>
        </p:blipFill>
        <p:spPr>
          <a:xfrm>
            <a:off x="3394549" y="531531"/>
            <a:ext cx="5261474" cy="5909784"/>
          </a:xfrm>
          <a:prstGeom prst="rect">
            <a:avLst/>
          </a:prstGeom>
        </p:spPr>
      </p:pic>
      <p:sp>
        <p:nvSpPr>
          <p:cNvPr id="6" name="TextBox 5">
            <a:extLst>
              <a:ext uri="{FF2B5EF4-FFF2-40B4-BE49-F238E27FC236}">
                <a16:creationId xmlns:a16="http://schemas.microsoft.com/office/drawing/2014/main" id="{B82A4CDF-E048-4663-B9DD-C81FE5CA1A7C}"/>
              </a:ext>
            </a:extLst>
          </p:cNvPr>
          <p:cNvSpPr txBox="1"/>
          <p:nvPr/>
        </p:nvSpPr>
        <p:spPr>
          <a:xfrm>
            <a:off x="568036" y="1205345"/>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features that are selected by Chi Square Method. We can see that selected features from different algorithms are not identical, but there are similar ones.</a:t>
            </a:r>
          </a:p>
        </p:txBody>
      </p:sp>
    </p:spTree>
    <p:extLst>
      <p:ext uri="{BB962C8B-B14F-4D97-AF65-F5344CB8AC3E}">
        <p14:creationId xmlns:p14="http://schemas.microsoft.com/office/powerpoint/2010/main" val="50256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244AA-DC37-4F25-927D-BAE67C2A4BDA}"/>
              </a:ext>
            </a:extLst>
          </p:cNvPr>
          <p:cNvSpPr>
            <a:spLocks noGrp="1"/>
          </p:cNvSpPr>
          <p:nvPr>
            <p:ph idx="1"/>
          </p:nvPr>
        </p:nvSpPr>
        <p:spPr>
          <a:xfrm>
            <a:off x="7324003" y="1332482"/>
            <a:ext cx="4734759" cy="4195481"/>
          </a:xfrm>
        </p:spPr>
        <p:txBody>
          <a:bodyPr vert="horz" lIns="91440" tIns="45720" rIns="91440" bIns="45720" rtlCol="0" anchor="t">
            <a:noAutofit/>
          </a:bodyPr>
          <a:lstStyle/>
          <a:p>
            <a:pPr marL="0" indent="0">
              <a:buNone/>
            </a:pPr>
            <a:r>
              <a:rPr lang="en-US"/>
              <a:t>- For the classification part, we conducted our experiments under 8 different category. In each of them, we used different parameters to evaluate different results. </a:t>
            </a:r>
            <a:endParaRPr lang="en-US" dirty="0"/>
          </a:p>
          <a:p>
            <a:pPr marL="0" indent="0">
              <a:buNone/>
            </a:pPr>
            <a:r>
              <a:rPr lang="en-US"/>
              <a:t>- Also, we applied 10-Fold Cross Validation and take the mean value of these 10 experiment in each category.</a:t>
            </a:r>
            <a:endParaRPr lang="en-US" dirty="0"/>
          </a:p>
          <a:p>
            <a:pPr marL="0" indent="0">
              <a:buNone/>
            </a:pPr>
            <a:r>
              <a:rPr lang="en-US" dirty="0"/>
              <a:t>- We used Decision Tree Classification, kNN Classification and Gaussian </a:t>
            </a:r>
            <a:r>
              <a:rPr lang="en-US"/>
              <a:t>Naïve Bayes Algorithms. </a:t>
            </a:r>
            <a:endParaRPr lang="en-US" dirty="0"/>
          </a:p>
        </p:txBody>
      </p:sp>
      <p:pic>
        <p:nvPicPr>
          <p:cNvPr id="4" name="Picture 4">
            <a:extLst>
              <a:ext uri="{FF2B5EF4-FFF2-40B4-BE49-F238E27FC236}">
                <a16:creationId xmlns:a16="http://schemas.microsoft.com/office/drawing/2014/main" id="{A2CED4D5-DEA7-4487-8079-47F16C3842E8}"/>
              </a:ext>
            </a:extLst>
          </p:cNvPr>
          <p:cNvPicPr>
            <a:picLocks noChangeAspect="1"/>
          </p:cNvPicPr>
          <p:nvPr/>
        </p:nvPicPr>
        <p:blipFill>
          <a:blip r:embed="rId2"/>
          <a:stretch>
            <a:fillRect/>
          </a:stretch>
        </p:blipFill>
        <p:spPr>
          <a:xfrm>
            <a:off x="304800" y="1383070"/>
            <a:ext cx="6608617" cy="4008732"/>
          </a:xfrm>
          <a:prstGeom prst="rect">
            <a:avLst/>
          </a:prstGeom>
        </p:spPr>
      </p:pic>
      <p:sp>
        <p:nvSpPr>
          <p:cNvPr id="6" name="TextBox 5">
            <a:extLst>
              <a:ext uri="{FF2B5EF4-FFF2-40B4-BE49-F238E27FC236}">
                <a16:creationId xmlns:a16="http://schemas.microsoft.com/office/drawing/2014/main" id="{6457C6ED-44F4-4BAA-A050-E8C6F3B45A7B}"/>
              </a:ext>
            </a:extLst>
          </p:cNvPr>
          <p:cNvSpPr txBox="1"/>
          <p:nvPr/>
        </p:nvSpPr>
        <p:spPr>
          <a:xfrm>
            <a:off x="346364" y="5638800"/>
            <a:ext cx="5888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each record, you can see the feature selection methods used and different k values.</a:t>
            </a:r>
          </a:p>
        </p:txBody>
      </p:sp>
    </p:spTree>
    <p:extLst>
      <p:ext uri="{BB962C8B-B14F-4D97-AF65-F5344CB8AC3E}">
        <p14:creationId xmlns:p14="http://schemas.microsoft.com/office/powerpoint/2010/main" val="306833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4E506-8770-48B2-AD7D-5C2A969C7BC7}"/>
              </a:ext>
            </a:extLst>
          </p:cNvPr>
          <p:cNvSpPr>
            <a:spLocks noGrp="1"/>
          </p:cNvSpPr>
          <p:nvPr>
            <p:ph idx="1"/>
          </p:nvPr>
        </p:nvSpPr>
        <p:spPr>
          <a:xfrm>
            <a:off x="6977639" y="1540300"/>
            <a:ext cx="5122687" cy="4195481"/>
          </a:xfrm>
        </p:spPr>
        <p:txBody>
          <a:bodyPr vert="horz" lIns="91440" tIns="45720" rIns="91440" bIns="45720" rtlCol="0" anchor="t">
            <a:noAutofit/>
          </a:bodyPr>
          <a:lstStyle/>
          <a:p>
            <a:r>
              <a:rPr lang="en-US" sz="1800">
                <a:ea typeface="+mj-lt"/>
                <a:cs typeface="+mj-lt"/>
              </a:rPr>
              <a:t>The highest score we got from the experiments is the one with mutual information feature selected</a:t>
            </a:r>
            <a:r>
              <a:rPr lang="en-US" sz="1800" dirty="0">
                <a:ea typeface="+mj-lt"/>
                <a:cs typeface="+mj-lt"/>
              </a:rPr>
              <a:t> features and decision tree algorithms. You can see that we got an </a:t>
            </a:r>
            <a:r>
              <a:rPr lang="en-US" sz="1800">
                <a:ea typeface="+mj-lt"/>
                <a:cs typeface="+mj-lt"/>
              </a:rPr>
              <a:t>accuracy 0.89 which looks good. </a:t>
            </a:r>
            <a:endParaRPr lang="en-US" sz="1800"/>
          </a:p>
          <a:p>
            <a:r>
              <a:rPr lang="en-US" sz="1800" dirty="0">
                <a:ea typeface="+mj-lt"/>
                <a:cs typeface="+mj-lt"/>
              </a:rPr>
              <a:t> Besides, we can see the </a:t>
            </a:r>
            <a:r>
              <a:rPr lang="en-US" sz="1800">
                <a:ea typeface="+mj-lt"/>
                <a:cs typeface="+mj-lt"/>
              </a:rPr>
              <a:t>difference of</a:t>
            </a:r>
            <a:r>
              <a:rPr lang="en-US" sz="1800" dirty="0">
                <a:ea typeface="+mj-lt"/>
                <a:cs typeface="+mj-lt"/>
              </a:rPr>
              <a:t> accuracies between KNN Classification and Naive Bayes Classification without </a:t>
            </a:r>
            <a:r>
              <a:rPr lang="en-US" sz="1800">
                <a:ea typeface="+mj-lt"/>
                <a:cs typeface="+mj-lt"/>
              </a:rPr>
              <a:t>feature selection</a:t>
            </a:r>
            <a:r>
              <a:rPr lang="en-US" sz="1800" dirty="0">
                <a:ea typeface="+mj-lt"/>
                <a:cs typeface="+mj-lt"/>
              </a:rPr>
              <a:t> and, the ones with feature selection. Especially, </a:t>
            </a:r>
            <a:r>
              <a:rPr lang="en-US" sz="1800">
                <a:ea typeface="+mj-lt"/>
                <a:cs typeface="+mj-lt"/>
              </a:rPr>
              <a:t>there are huge improvements on Naive Bayes classification and KNN Classification when </a:t>
            </a:r>
            <a:r>
              <a:rPr lang="en-US" sz="1800" dirty="0">
                <a:ea typeface="+mj-lt"/>
                <a:cs typeface="+mj-lt"/>
              </a:rPr>
              <a:t>we use feature selection which confirms that </a:t>
            </a:r>
            <a:r>
              <a:rPr lang="en-US" sz="1800">
                <a:ea typeface="+mj-lt"/>
                <a:cs typeface="+mj-lt"/>
              </a:rPr>
              <a:t>feature selection</a:t>
            </a:r>
            <a:r>
              <a:rPr lang="en-US" sz="1800" dirty="0">
                <a:ea typeface="+mj-lt"/>
                <a:cs typeface="+mj-lt"/>
              </a:rPr>
              <a:t> methods are used to improve the accuracy of </a:t>
            </a:r>
            <a:r>
              <a:rPr lang="en-US" sz="1800">
                <a:ea typeface="+mj-lt"/>
                <a:cs typeface="+mj-lt"/>
              </a:rPr>
              <a:t>the classification/prediction algorithms.</a:t>
            </a:r>
          </a:p>
        </p:txBody>
      </p:sp>
      <p:pic>
        <p:nvPicPr>
          <p:cNvPr id="5" name="Picture 4">
            <a:extLst>
              <a:ext uri="{FF2B5EF4-FFF2-40B4-BE49-F238E27FC236}">
                <a16:creationId xmlns:a16="http://schemas.microsoft.com/office/drawing/2014/main" id="{CB5D3DA2-4889-484F-B35E-9AF699190C34}"/>
              </a:ext>
            </a:extLst>
          </p:cNvPr>
          <p:cNvPicPr>
            <a:picLocks noChangeAspect="1"/>
          </p:cNvPicPr>
          <p:nvPr/>
        </p:nvPicPr>
        <p:blipFill>
          <a:blip r:embed="rId2"/>
          <a:stretch>
            <a:fillRect/>
          </a:stretch>
        </p:blipFill>
        <p:spPr>
          <a:xfrm>
            <a:off x="304800" y="898161"/>
            <a:ext cx="6608617" cy="4008732"/>
          </a:xfrm>
          <a:prstGeom prst="rect">
            <a:avLst/>
          </a:prstGeom>
        </p:spPr>
      </p:pic>
    </p:spTree>
    <p:extLst>
      <p:ext uri="{BB962C8B-B14F-4D97-AF65-F5344CB8AC3E}">
        <p14:creationId xmlns:p14="http://schemas.microsoft.com/office/powerpoint/2010/main" val="387442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719-C3C5-498C-AA47-02E626B9E335}"/>
              </a:ext>
            </a:extLst>
          </p:cNvPr>
          <p:cNvSpPr>
            <a:spLocks noGrp="1"/>
          </p:cNvSpPr>
          <p:nvPr>
            <p:ph type="title"/>
          </p:nvPr>
        </p:nvSpPr>
        <p:spPr>
          <a:xfrm>
            <a:off x="1117166" y="2283250"/>
            <a:ext cx="9404723" cy="1400530"/>
          </a:xfrm>
        </p:spPr>
        <p:txBody>
          <a:bodyPr/>
          <a:lstStyle/>
          <a:p>
            <a:r>
              <a:rPr lang="en-US" dirty="0"/>
              <a:t>- Dataset &amp; Goal</a:t>
            </a:r>
            <a:br>
              <a:rPr lang="en-US" dirty="0"/>
            </a:br>
            <a:r>
              <a:rPr lang="en-US" dirty="0"/>
              <a:t>- Exploring Data</a:t>
            </a:r>
            <a:br>
              <a:rPr lang="en-US" dirty="0"/>
            </a:br>
            <a:r>
              <a:rPr lang="en-US" dirty="0"/>
              <a:t>- Clustering</a:t>
            </a:r>
            <a:br>
              <a:rPr lang="en-US" dirty="0"/>
            </a:br>
            <a:r>
              <a:rPr lang="en-US"/>
              <a:t>- Classification</a:t>
            </a:r>
            <a:endParaRPr lang="en-US" dirty="0"/>
          </a:p>
        </p:txBody>
      </p:sp>
      <p:sp>
        <p:nvSpPr>
          <p:cNvPr id="10" name="TextBox 9">
            <a:extLst>
              <a:ext uri="{FF2B5EF4-FFF2-40B4-BE49-F238E27FC236}">
                <a16:creationId xmlns:a16="http://schemas.microsoft.com/office/drawing/2014/main" id="{5826BC46-CAEF-46E8-8053-9B09245675B1}"/>
              </a:ext>
            </a:extLst>
          </p:cNvPr>
          <p:cNvSpPr txBox="1"/>
          <p:nvPr/>
        </p:nvSpPr>
        <p:spPr>
          <a:xfrm>
            <a:off x="1121352" y="69186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TOPICS : </a:t>
            </a:r>
          </a:p>
        </p:txBody>
      </p:sp>
    </p:spTree>
    <p:extLst>
      <p:ext uri="{BB962C8B-B14F-4D97-AF65-F5344CB8AC3E}">
        <p14:creationId xmlns:p14="http://schemas.microsoft.com/office/powerpoint/2010/main" val="82763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5C68-64D3-4BA5-BDF8-AE2057386946}"/>
              </a:ext>
            </a:extLst>
          </p:cNvPr>
          <p:cNvSpPr>
            <a:spLocks noGrp="1"/>
          </p:cNvSpPr>
          <p:nvPr>
            <p:ph type="title"/>
          </p:nvPr>
        </p:nvSpPr>
        <p:spPr>
          <a:xfrm>
            <a:off x="646111" y="203336"/>
            <a:ext cx="9404723" cy="1400530"/>
          </a:xfrm>
        </p:spPr>
        <p:txBody>
          <a:bodyPr/>
          <a:lstStyle/>
          <a:p>
            <a:r>
              <a:rPr lang="en-US" dirty="0"/>
              <a:t>Our Dataset: </a:t>
            </a:r>
          </a:p>
        </p:txBody>
      </p:sp>
      <p:pic>
        <p:nvPicPr>
          <p:cNvPr id="4" name="Picture 4" descr="A close up of a newspaper&#10;&#10;Description generated with high confidence">
            <a:extLst>
              <a:ext uri="{FF2B5EF4-FFF2-40B4-BE49-F238E27FC236}">
                <a16:creationId xmlns:a16="http://schemas.microsoft.com/office/drawing/2014/main" id="{68CE6482-99B2-48B8-804B-714DA8E50568}"/>
              </a:ext>
            </a:extLst>
          </p:cNvPr>
          <p:cNvPicPr>
            <a:picLocks noGrp="1" noChangeAspect="1"/>
          </p:cNvPicPr>
          <p:nvPr>
            <p:ph idx="1"/>
          </p:nvPr>
        </p:nvPicPr>
        <p:blipFill>
          <a:blip r:embed="rId2"/>
          <a:stretch>
            <a:fillRect/>
          </a:stretch>
        </p:blipFill>
        <p:spPr>
          <a:xfrm>
            <a:off x="3377548" y="3128605"/>
            <a:ext cx="8407260" cy="3471646"/>
          </a:xfrm>
          <a:prstGeom prst="rect">
            <a:avLst/>
          </a:prstGeom>
        </p:spPr>
      </p:pic>
      <p:sp>
        <p:nvSpPr>
          <p:cNvPr id="6" name="TextBox 5">
            <a:extLst>
              <a:ext uri="{FF2B5EF4-FFF2-40B4-BE49-F238E27FC236}">
                <a16:creationId xmlns:a16="http://schemas.microsoft.com/office/drawing/2014/main" id="{34C74AC9-2140-4455-BB0C-0C741749FC6F}"/>
              </a:ext>
            </a:extLst>
          </p:cNvPr>
          <p:cNvSpPr txBox="1"/>
          <p:nvPr/>
        </p:nvSpPr>
        <p:spPr>
          <a:xfrm>
            <a:off x="720436" y="983673"/>
            <a:ext cx="964276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this project, we’ve used a dataset which contains the protein densities of some people with</a:t>
            </a:r>
            <a:endParaRPr lang="en-US" dirty="0"/>
          </a:p>
          <a:p>
            <a:r>
              <a:rPr lang="en-US" dirty="0">
                <a:ea typeface="+mn-lt"/>
                <a:cs typeface="+mn-lt"/>
              </a:rPr>
              <a:t>neurodegenerative diseases and some people who don’t have any neurodegenerative diseases.</a:t>
            </a:r>
            <a:endParaRPr lang="en-US" dirty="0"/>
          </a:p>
          <a:p>
            <a:r>
              <a:rPr lang="en-US" dirty="0">
                <a:ea typeface="+mn-lt"/>
                <a:cs typeface="+mn-lt"/>
              </a:rPr>
              <a:t>We have 7597 different proteins and their densities recorded on each patient which we used</a:t>
            </a:r>
            <a:endParaRPr lang="en-US" dirty="0"/>
          </a:p>
          <a:p>
            <a:r>
              <a:rPr lang="en-US" dirty="0">
                <a:ea typeface="+mn-lt"/>
                <a:cs typeface="+mn-lt"/>
              </a:rPr>
              <a:t>them as features of our dataset. And there are 200 testers which are the instances of our</a:t>
            </a:r>
            <a:endParaRPr lang="en-US" dirty="0"/>
          </a:p>
          <a:p>
            <a:pPr algn="l"/>
            <a:r>
              <a:rPr lang="en-US" dirty="0">
                <a:ea typeface="+mn-lt"/>
                <a:cs typeface="+mn-lt"/>
              </a:rPr>
              <a:t>dataset.</a:t>
            </a:r>
            <a:endParaRPr lang="en-US" dirty="0"/>
          </a:p>
        </p:txBody>
      </p:sp>
    </p:spTree>
    <p:extLst>
      <p:ext uri="{BB962C8B-B14F-4D97-AF65-F5344CB8AC3E}">
        <p14:creationId xmlns:p14="http://schemas.microsoft.com/office/powerpoint/2010/main" val="362523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newspaper&#10;&#10;Description generated with high confidence">
            <a:extLst>
              <a:ext uri="{FF2B5EF4-FFF2-40B4-BE49-F238E27FC236}">
                <a16:creationId xmlns:a16="http://schemas.microsoft.com/office/drawing/2014/main" id="{DA07DE7F-EA49-4C63-A8E0-A05FCD6B1439}"/>
              </a:ext>
            </a:extLst>
          </p:cNvPr>
          <p:cNvPicPr>
            <a:picLocks noGrp="1" noChangeAspect="1"/>
          </p:cNvPicPr>
          <p:nvPr>
            <p:ph idx="1"/>
          </p:nvPr>
        </p:nvPicPr>
        <p:blipFill>
          <a:blip r:embed="rId2"/>
          <a:stretch>
            <a:fillRect/>
          </a:stretch>
        </p:blipFill>
        <p:spPr>
          <a:xfrm>
            <a:off x="2655021" y="2954289"/>
            <a:ext cx="8946541" cy="3639649"/>
          </a:xfrm>
          <a:prstGeom prst="rect">
            <a:avLst/>
          </a:prstGeom>
        </p:spPr>
      </p:pic>
      <p:sp>
        <p:nvSpPr>
          <p:cNvPr id="6" name="TextBox 5">
            <a:extLst>
              <a:ext uri="{FF2B5EF4-FFF2-40B4-BE49-F238E27FC236}">
                <a16:creationId xmlns:a16="http://schemas.microsoft.com/office/drawing/2014/main" id="{D482B00A-9368-43F3-82D6-7781505D6C9F}"/>
              </a:ext>
            </a:extLst>
          </p:cNvPr>
          <p:cNvSpPr txBox="1"/>
          <p:nvPr/>
        </p:nvSpPr>
        <p:spPr>
          <a:xfrm>
            <a:off x="581891" y="318655"/>
            <a:ext cx="998912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In previous slide, the sequences at the top represents the name of a protein, the values represents the densities of each protein on a given patient which is represented by the right most column label. </a:t>
            </a:r>
          </a:p>
          <a:p>
            <a:r>
              <a:rPr lang="en-US" sz="2000" dirty="0">
                <a:ea typeface="+mn-lt"/>
                <a:cs typeface="+mn-lt"/>
              </a:rPr>
              <a:t>We have four different diseases such as </a:t>
            </a:r>
            <a:br>
              <a:rPr lang="en-US" sz="2000" dirty="0">
                <a:ea typeface="+mn-lt"/>
                <a:cs typeface="+mn-lt"/>
              </a:rPr>
            </a:br>
            <a:r>
              <a:rPr lang="en-US" sz="2000" dirty="0">
                <a:ea typeface="+mn-lt"/>
                <a:cs typeface="+mn-lt"/>
              </a:rPr>
              <a:t>AD: “Alzheimer“, PD: “Parkinson Disease “, MS: “Multiple </a:t>
            </a:r>
            <a:r>
              <a:rPr lang="en-US" sz="2000" dirty="0" err="1">
                <a:ea typeface="+mn-lt"/>
                <a:cs typeface="+mn-lt"/>
              </a:rPr>
              <a:t>Scelorsis</a:t>
            </a:r>
            <a:r>
              <a:rPr lang="en-US" sz="2000" dirty="0">
                <a:ea typeface="+mn-lt"/>
                <a:cs typeface="+mn-lt"/>
              </a:rPr>
              <a:t> “, </a:t>
            </a:r>
            <a:br>
              <a:rPr lang="en-US" sz="2000" dirty="0">
                <a:ea typeface="+mn-lt"/>
                <a:cs typeface="+mn-lt"/>
              </a:rPr>
            </a:br>
            <a:r>
              <a:rPr lang="en-US" sz="2000" dirty="0">
                <a:ea typeface="+mn-lt"/>
                <a:cs typeface="+mn-lt"/>
              </a:rPr>
              <a:t>MCI: “Mild Cognitive </a:t>
            </a:r>
            <a:r>
              <a:rPr lang="en-US" sz="2000" dirty="0" err="1">
                <a:ea typeface="+mn-lt"/>
                <a:cs typeface="+mn-lt"/>
              </a:rPr>
              <a:t>Impairement</a:t>
            </a:r>
            <a:r>
              <a:rPr lang="en-US" sz="2000" dirty="0">
                <a:ea typeface="+mn-lt"/>
                <a:cs typeface="+mn-lt"/>
              </a:rPr>
              <a:t>“ and the control class CT which</a:t>
            </a:r>
            <a:endParaRPr lang="en-US" sz="2000"/>
          </a:p>
          <a:p>
            <a:r>
              <a:rPr lang="en-US" sz="2000" dirty="0">
                <a:ea typeface="+mn-lt"/>
                <a:cs typeface="+mn-lt"/>
              </a:rPr>
              <a:t>represents the testers without neurodegenerative diseases .</a:t>
            </a:r>
            <a:endParaRPr lang="en-US" sz="2000" dirty="0"/>
          </a:p>
        </p:txBody>
      </p:sp>
    </p:spTree>
    <p:extLst>
      <p:ext uri="{BB962C8B-B14F-4D97-AF65-F5344CB8AC3E}">
        <p14:creationId xmlns:p14="http://schemas.microsoft.com/office/powerpoint/2010/main" val="234427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6FEB-F878-4E4A-9AEC-292872FACBE2}"/>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874DF78-A223-4378-8178-53D76633E644}"/>
              </a:ext>
            </a:extLst>
          </p:cNvPr>
          <p:cNvSpPr>
            <a:spLocks noGrp="1"/>
          </p:cNvSpPr>
          <p:nvPr>
            <p:ph idx="1"/>
          </p:nvPr>
        </p:nvSpPr>
        <p:spPr>
          <a:xfrm>
            <a:off x="646112" y="1332482"/>
            <a:ext cx="11080141" cy="4195481"/>
          </a:xfrm>
        </p:spPr>
        <p:txBody>
          <a:bodyPr vert="horz" lIns="91440" tIns="45720" rIns="91440" bIns="45720" rtlCol="0" anchor="t">
            <a:normAutofit/>
          </a:bodyPr>
          <a:lstStyle/>
          <a:p>
            <a:pPr>
              <a:buNone/>
            </a:pPr>
            <a:r>
              <a:rPr lang="en-US" dirty="0">
                <a:ea typeface="+mj-lt"/>
                <a:cs typeface="+mj-lt"/>
              </a:rPr>
              <a:t>The labels that can be seen on the tables in previous slides are our target classes. Our goal is to develop a model which can classify a tester into the accurate class. Since we have nominal class values, we used classification algorithms to </a:t>
            </a:r>
            <a:r>
              <a:rPr lang="en-US" dirty="0" err="1">
                <a:ea typeface="+mj-lt"/>
                <a:cs typeface="+mj-lt"/>
              </a:rPr>
              <a:t>achive</a:t>
            </a:r>
            <a:r>
              <a:rPr lang="en-US" dirty="0">
                <a:ea typeface="+mj-lt"/>
                <a:cs typeface="+mj-lt"/>
              </a:rPr>
              <a:t> this.</a:t>
            </a:r>
          </a:p>
          <a:p>
            <a:pPr>
              <a:buNone/>
            </a:pPr>
            <a:r>
              <a:rPr lang="en-US" dirty="0"/>
              <a:t>At this table, we can see the target classes, descriptions, types of the classes and number of instances in each class.</a:t>
            </a:r>
          </a:p>
          <a:p>
            <a:pPr>
              <a:buNone/>
            </a:pPr>
            <a:endParaRPr lang="en-US" dirty="0"/>
          </a:p>
          <a:p>
            <a:pPr>
              <a:buNone/>
            </a:pP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C24F814-67E1-495C-A75F-47745A72A5BE}"/>
              </a:ext>
            </a:extLst>
          </p:cNvPr>
          <p:cNvPicPr>
            <a:picLocks noChangeAspect="1"/>
          </p:cNvPicPr>
          <p:nvPr/>
        </p:nvPicPr>
        <p:blipFill>
          <a:blip r:embed="rId2"/>
          <a:stretch>
            <a:fillRect/>
          </a:stretch>
        </p:blipFill>
        <p:spPr>
          <a:xfrm>
            <a:off x="4106174" y="3099526"/>
            <a:ext cx="7832784" cy="3591926"/>
          </a:xfrm>
          <a:prstGeom prst="rect">
            <a:avLst/>
          </a:prstGeom>
        </p:spPr>
      </p:pic>
    </p:spTree>
    <p:extLst>
      <p:ext uri="{BB962C8B-B14F-4D97-AF65-F5344CB8AC3E}">
        <p14:creationId xmlns:p14="http://schemas.microsoft.com/office/powerpoint/2010/main" val="397394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75F4-B8B2-49A6-9089-253BA7764096}"/>
              </a:ext>
            </a:extLst>
          </p:cNvPr>
          <p:cNvSpPr>
            <a:spLocks noGrp="1"/>
          </p:cNvSpPr>
          <p:nvPr>
            <p:ph type="title"/>
          </p:nvPr>
        </p:nvSpPr>
        <p:spPr/>
        <p:txBody>
          <a:bodyPr/>
          <a:lstStyle/>
          <a:p>
            <a:r>
              <a:rPr lang="en-US" dirty="0"/>
              <a:t>Data Exploration</a:t>
            </a:r>
          </a:p>
        </p:txBody>
      </p:sp>
      <p:pic>
        <p:nvPicPr>
          <p:cNvPr id="4" name="Picture 4" descr="A screenshot of a cell phone&#10;&#10;Description generated with very high confidence">
            <a:extLst>
              <a:ext uri="{FF2B5EF4-FFF2-40B4-BE49-F238E27FC236}">
                <a16:creationId xmlns:a16="http://schemas.microsoft.com/office/drawing/2014/main" id="{5DF2103C-210D-4A54-9850-1D75CE661DF5}"/>
              </a:ext>
            </a:extLst>
          </p:cNvPr>
          <p:cNvPicPr>
            <a:picLocks noGrp="1" noChangeAspect="1"/>
          </p:cNvPicPr>
          <p:nvPr>
            <p:ph idx="1"/>
          </p:nvPr>
        </p:nvPicPr>
        <p:blipFill>
          <a:blip r:embed="rId2"/>
          <a:stretch>
            <a:fillRect/>
          </a:stretch>
        </p:blipFill>
        <p:spPr>
          <a:xfrm>
            <a:off x="6650030" y="198239"/>
            <a:ext cx="3489028" cy="6438349"/>
          </a:xfrm>
          <a:prstGeom prst="rect">
            <a:avLst/>
          </a:prstGeom>
        </p:spPr>
      </p:pic>
      <p:sp>
        <p:nvSpPr>
          <p:cNvPr id="6" name="TextBox 5">
            <a:extLst>
              <a:ext uri="{FF2B5EF4-FFF2-40B4-BE49-F238E27FC236}">
                <a16:creationId xmlns:a16="http://schemas.microsoft.com/office/drawing/2014/main" id="{BD2A498D-332B-4087-8B25-1FDACA8C4E6F}"/>
              </a:ext>
            </a:extLst>
          </p:cNvPr>
          <p:cNvSpPr txBox="1"/>
          <p:nvPr/>
        </p:nvSpPr>
        <p:spPr>
          <a:xfrm>
            <a:off x="789709" y="1524000"/>
            <a:ext cx="51400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All of our features are numeric values, we don’t have any binary or nominal values in our features. Also, there’s no missing values in our dataset, there are zeros which are not placed by us. They mean that there’s no significant density of that protein for a given patient and these zeros are also important for us. Since we have thousands of features, we present just the first ones to </a:t>
            </a:r>
            <a:r>
              <a:rPr lang="en-US" dirty="0" err="1">
                <a:ea typeface="+mn-lt"/>
                <a:cs typeface="+mn-lt"/>
              </a:rPr>
              <a:t>simplfy</a:t>
            </a:r>
            <a:r>
              <a:rPr lang="en-US" dirty="0">
                <a:ea typeface="+mn-lt"/>
                <a:cs typeface="+mn-lt"/>
              </a:rPr>
              <a:t>.</a:t>
            </a:r>
            <a:endParaRPr lang="en-US"/>
          </a:p>
        </p:txBody>
      </p:sp>
    </p:spTree>
    <p:extLst>
      <p:ext uri="{BB962C8B-B14F-4D97-AF65-F5344CB8AC3E}">
        <p14:creationId xmlns:p14="http://schemas.microsoft.com/office/powerpoint/2010/main" val="374518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1754E-87F0-4A42-99B7-EAD56A3CDCAF}"/>
              </a:ext>
            </a:extLst>
          </p:cNvPr>
          <p:cNvSpPr>
            <a:spLocks noGrp="1"/>
          </p:cNvSpPr>
          <p:nvPr>
            <p:ph idx="1"/>
          </p:nvPr>
        </p:nvSpPr>
        <p:spPr>
          <a:xfrm>
            <a:off x="542333" y="316395"/>
            <a:ext cx="5011851" cy="3946100"/>
          </a:xfrm>
        </p:spPr>
        <p:txBody>
          <a:bodyPr vert="horz" lIns="91440" tIns="45720" rIns="91440" bIns="45720" rtlCol="0" anchor="t">
            <a:normAutofit/>
          </a:bodyPr>
          <a:lstStyle/>
          <a:p>
            <a:pPr>
              <a:buNone/>
            </a:pPr>
            <a:r>
              <a:rPr lang="en-US" dirty="0">
                <a:ea typeface="+mj-lt"/>
                <a:cs typeface="+mj-lt"/>
              </a:rPr>
              <a:t>Below, we can see the min, max, avg, number of values and standard deviations for our features.</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66D6ED84-701A-45B5-B942-AEEEE8A2F956}"/>
              </a:ext>
            </a:extLst>
          </p:cNvPr>
          <p:cNvPicPr>
            <a:picLocks noChangeAspect="1"/>
          </p:cNvPicPr>
          <p:nvPr/>
        </p:nvPicPr>
        <p:blipFill>
          <a:blip r:embed="rId2"/>
          <a:stretch>
            <a:fillRect/>
          </a:stretch>
        </p:blipFill>
        <p:spPr>
          <a:xfrm>
            <a:off x="353683" y="1309811"/>
            <a:ext cx="6266436" cy="5488162"/>
          </a:xfrm>
          <a:prstGeom prst="rect">
            <a:avLst/>
          </a:prstGeom>
        </p:spPr>
      </p:pic>
      <p:sp>
        <p:nvSpPr>
          <p:cNvPr id="6" name="TextBox 5">
            <a:extLst>
              <a:ext uri="{FF2B5EF4-FFF2-40B4-BE49-F238E27FC236}">
                <a16:creationId xmlns:a16="http://schemas.microsoft.com/office/drawing/2014/main" id="{6F69D761-58FC-4F23-80BC-9914875C7518}"/>
              </a:ext>
            </a:extLst>
          </p:cNvPr>
          <p:cNvSpPr txBox="1"/>
          <p:nvPr/>
        </p:nvSpPr>
        <p:spPr>
          <a:xfrm>
            <a:off x="7024255" y="131618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can see there are negative values in our dataset. They also represent the density of the protein in a given tester, there's no significance of the sign of a value.</a:t>
            </a:r>
          </a:p>
        </p:txBody>
      </p:sp>
    </p:spTree>
    <p:extLst>
      <p:ext uri="{BB962C8B-B14F-4D97-AF65-F5344CB8AC3E}">
        <p14:creationId xmlns:p14="http://schemas.microsoft.com/office/powerpoint/2010/main" val="58377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0A08ACE-76FF-4901-B898-D712135F449D}"/>
              </a:ext>
            </a:extLst>
          </p:cNvPr>
          <p:cNvPicPr>
            <a:picLocks noGrp="1" noChangeAspect="1"/>
          </p:cNvPicPr>
          <p:nvPr>
            <p:ph idx="1"/>
          </p:nvPr>
        </p:nvPicPr>
        <p:blipFill>
          <a:blip r:embed="rId2"/>
          <a:stretch>
            <a:fillRect/>
          </a:stretch>
        </p:blipFill>
        <p:spPr>
          <a:xfrm>
            <a:off x="503195" y="604987"/>
            <a:ext cx="6341482" cy="5086877"/>
          </a:xfrm>
          <a:prstGeom prst="rect">
            <a:avLst/>
          </a:prstGeom>
        </p:spPr>
      </p:pic>
      <p:sp>
        <p:nvSpPr>
          <p:cNvPr id="6" name="TextBox 5">
            <a:extLst>
              <a:ext uri="{FF2B5EF4-FFF2-40B4-BE49-F238E27FC236}">
                <a16:creationId xmlns:a16="http://schemas.microsoft.com/office/drawing/2014/main" id="{4AE93A66-5204-4DC3-BC80-308FBD88B62B}"/>
              </a:ext>
            </a:extLst>
          </p:cNvPr>
          <p:cNvSpPr txBox="1"/>
          <p:nvPr/>
        </p:nvSpPr>
        <p:spPr>
          <a:xfrm>
            <a:off x="7176654" y="1122219"/>
            <a:ext cx="48490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left, we can see the correlation graph for our features. Since we have thousands of features in our dataset. We applied a feature selection algorithm to select best features. </a:t>
            </a:r>
          </a:p>
          <a:p>
            <a:r>
              <a:rPr lang="en-US" dirty="0"/>
              <a:t>We applied a feature selection method by considering the "Mutual Information Gain" at this step.</a:t>
            </a:r>
            <a:endParaRPr lang="en-US"/>
          </a:p>
        </p:txBody>
      </p:sp>
      <p:sp>
        <p:nvSpPr>
          <p:cNvPr id="7" name="TextBox 6">
            <a:extLst>
              <a:ext uri="{FF2B5EF4-FFF2-40B4-BE49-F238E27FC236}">
                <a16:creationId xmlns:a16="http://schemas.microsoft.com/office/drawing/2014/main" id="{2A3FD1F0-94DA-497E-8F48-8F5640FC325B}"/>
              </a:ext>
            </a:extLst>
          </p:cNvPr>
          <p:cNvSpPr txBox="1"/>
          <p:nvPr/>
        </p:nvSpPr>
        <p:spPr>
          <a:xfrm>
            <a:off x="7291820" y="3634220"/>
            <a:ext cx="451658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box in the graph, represents the correlation between two features. We see different colors, because when the color is getting dark red, the "positive" correlations are getting stronger. When the color is getting dark blue, the "negative" correlations are getting stronger. The boxes which has light pattern represents the correlation is weak.</a:t>
            </a:r>
          </a:p>
        </p:txBody>
      </p:sp>
      <p:sp>
        <p:nvSpPr>
          <p:cNvPr id="8" name="TextBox 7">
            <a:extLst>
              <a:ext uri="{FF2B5EF4-FFF2-40B4-BE49-F238E27FC236}">
                <a16:creationId xmlns:a16="http://schemas.microsoft.com/office/drawing/2014/main" id="{CD605C62-AC01-4E1A-8C53-682A0E61AEC6}"/>
              </a:ext>
            </a:extLst>
          </p:cNvPr>
          <p:cNvSpPr txBox="1"/>
          <p:nvPr/>
        </p:nvSpPr>
        <p:spPr>
          <a:xfrm>
            <a:off x="507423" y="5689022"/>
            <a:ext cx="55695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1. Correlation graph, the correlation values between 0 and 1</a:t>
            </a:r>
          </a:p>
        </p:txBody>
      </p:sp>
    </p:spTree>
    <p:extLst>
      <p:ext uri="{BB962C8B-B14F-4D97-AF65-F5344CB8AC3E}">
        <p14:creationId xmlns:p14="http://schemas.microsoft.com/office/powerpoint/2010/main" val="28596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89D0-2591-410F-AE02-7D79ED1C7670}"/>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F11B042A-02BF-43E4-B45E-CAF9CBE69336}"/>
              </a:ext>
            </a:extLst>
          </p:cNvPr>
          <p:cNvSpPr>
            <a:spLocks noGrp="1"/>
          </p:cNvSpPr>
          <p:nvPr>
            <p:ph idx="1"/>
          </p:nvPr>
        </p:nvSpPr>
        <p:spPr>
          <a:xfrm>
            <a:off x="978621" y="1360191"/>
            <a:ext cx="8946541" cy="4195481"/>
          </a:xfrm>
        </p:spPr>
        <p:txBody>
          <a:bodyPr vert="horz" lIns="91440" tIns="45720" rIns="91440" bIns="45720" rtlCol="0" anchor="t">
            <a:normAutofit/>
          </a:bodyPr>
          <a:lstStyle/>
          <a:p>
            <a:pPr marL="0" indent="0">
              <a:buNone/>
            </a:pPr>
            <a:r>
              <a:rPr lang="en-US" dirty="0"/>
              <a:t>-In clustering part, the main purpose is group the data together in different clusters. </a:t>
            </a:r>
          </a:p>
          <a:p>
            <a:pPr marL="0" indent="0">
              <a:buNone/>
            </a:pPr>
            <a:r>
              <a:rPr lang="en-US" dirty="0"/>
              <a:t>-There are some different algorithms for clustering, we chose k-means clustering algorithm from </a:t>
            </a:r>
            <a:r>
              <a:rPr lang="en-US" dirty="0" err="1"/>
              <a:t>scikit</a:t>
            </a:r>
            <a:r>
              <a:rPr lang="en-US" dirty="0"/>
              <a:t>-learn to cluster our values. </a:t>
            </a:r>
          </a:p>
          <a:p>
            <a:pPr marL="0" indent="0">
              <a:buNone/>
            </a:pPr>
            <a:r>
              <a:rPr lang="en-US" dirty="0"/>
              <a:t>-In order to apply k-means algorithm, first we need to find the best "k" value for our dataset.</a:t>
            </a:r>
          </a:p>
          <a:p>
            <a:pPr marL="0" indent="0">
              <a:buNone/>
            </a:pPr>
            <a:r>
              <a:rPr lang="en-US" dirty="0"/>
              <a:t>-And when we searched on the internet, we found two different method to find perfect "k" value. Elbow Method and Silhouette Analysis</a:t>
            </a:r>
          </a:p>
          <a:p>
            <a:pPr marL="0" indent="0">
              <a:buNone/>
            </a:pPr>
            <a:endParaRPr lang="en-US" dirty="0"/>
          </a:p>
        </p:txBody>
      </p:sp>
    </p:spTree>
    <p:extLst>
      <p:ext uri="{BB962C8B-B14F-4D97-AF65-F5344CB8AC3E}">
        <p14:creationId xmlns:p14="http://schemas.microsoft.com/office/powerpoint/2010/main" val="2201805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Introduction to Data Science and Analytics Group No: 2</vt:lpstr>
      <vt:lpstr>- Dataset &amp; Goal - Exploring Data - Clustering - Classification</vt:lpstr>
      <vt:lpstr>Our Dataset: </vt:lpstr>
      <vt:lpstr>PowerPoint Presentation</vt:lpstr>
      <vt:lpstr>Goal:</vt:lpstr>
      <vt:lpstr>Data Exploration</vt:lpstr>
      <vt:lpstr>PowerPoint Presentation</vt:lpstr>
      <vt:lpstr>PowerPoint Presentation</vt:lpstr>
      <vt:lpstr>Clustering:</vt:lpstr>
      <vt:lpstr>PowerPoint Presentation</vt:lpstr>
      <vt:lpstr>PowerPoint Presentation</vt:lpstr>
      <vt:lpstr>PowerPoint Presentation</vt:lpstr>
      <vt:lpstr>Classification: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770</cp:revision>
  <dcterms:created xsi:type="dcterms:W3CDTF">2012-08-15T22:53:30Z</dcterms:created>
  <dcterms:modified xsi:type="dcterms:W3CDTF">2019-05-24T15:20:55Z</dcterms:modified>
</cp:coreProperties>
</file>