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34041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349381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546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173622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162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3622670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3367994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28811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317043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ACA63B-09AC-4828-B8C5-C241DCDD5C5C}" type="datetimeFigureOut">
              <a:rPr lang="tr-TR" smtClean="0"/>
              <a:t>8.11.2022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14693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0ACA63B-09AC-4828-B8C5-C241DCDD5C5C}"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1252895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0ACA63B-09AC-4828-B8C5-C241DCDD5C5C}" type="datetimeFigureOut">
              <a:rPr lang="tr-TR" smtClean="0"/>
              <a:t>8.11.2022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103863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0ACA63B-09AC-4828-B8C5-C241DCDD5C5C}" type="datetimeFigureOut">
              <a:rPr lang="tr-TR" smtClean="0"/>
              <a:t>8.11.2022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11717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CA63B-09AC-4828-B8C5-C241DCDD5C5C}" type="datetimeFigureOut">
              <a:rPr lang="tr-TR" smtClean="0"/>
              <a:t>8.11.2022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316985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0ACA63B-09AC-4828-B8C5-C241DCDD5C5C}"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382376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0ACA63B-09AC-4828-B8C5-C241DCDD5C5C}" type="datetimeFigureOut">
              <a:rPr lang="tr-TR" smtClean="0"/>
              <a:t>8.11.2022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D73D9C-24C4-4DF8-A180-F8331FDAD617}" type="slidenum">
              <a:rPr lang="tr-TR" smtClean="0"/>
              <a:t>‹#›</a:t>
            </a:fld>
            <a:endParaRPr lang="tr-TR"/>
          </a:p>
        </p:txBody>
      </p:sp>
    </p:spTree>
    <p:extLst>
      <p:ext uri="{BB962C8B-B14F-4D97-AF65-F5344CB8AC3E}">
        <p14:creationId xmlns:p14="http://schemas.microsoft.com/office/powerpoint/2010/main" val="70624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ACA63B-09AC-4828-B8C5-C241DCDD5C5C}" type="datetimeFigureOut">
              <a:rPr lang="tr-TR" smtClean="0"/>
              <a:t>8.11.2022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D73D9C-24C4-4DF8-A180-F8331FDAD617}" type="slidenum">
              <a:rPr lang="tr-TR" smtClean="0"/>
              <a:t>‹#›</a:t>
            </a:fld>
            <a:endParaRPr lang="tr-TR"/>
          </a:p>
        </p:txBody>
      </p:sp>
    </p:spTree>
    <p:extLst>
      <p:ext uri="{BB962C8B-B14F-4D97-AF65-F5344CB8AC3E}">
        <p14:creationId xmlns:p14="http://schemas.microsoft.com/office/powerpoint/2010/main" val="638669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EBE7DBE4-FB09-4D4F-A2FD-D282177EEDC5}"/>
              </a:ext>
            </a:extLst>
          </p:cNvPr>
          <p:cNvSpPr>
            <a:spLocks noGrp="1"/>
          </p:cNvSpPr>
          <p:nvPr>
            <p:ph type="title"/>
          </p:nvPr>
        </p:nvSpPr>
        <p:spPr>
          <a:xfrm>
            <a:off x="140006" y="226341"/>
            <a:ext cx="8596667" cy="566738"/>
          </a:xfrm>
        </p:spPr>
        <p:txBody>
          <a:bodyPr/>
          <a:lstStyle/>
          <a:p>
            <a:r>
              <a:rPr lang="tr-TR" dirty="0"/>
              <a:t>            Görüntü İşleme İle Ekmekteki Kimyasal Analizi</a:t>
            </a:r>
          </a:p>
        </p:txBody>
      </p:sp>
      <p:pic>
        <p:nvPicPr>
          <p:cNvPr id="10" name="Resim Yer Tutucusu 9">
            <a:extLst>
              <a:ext uri="{FF2B5EF4-FFF2-40B4-BE49-F238E27FC236}">
                <a16:creationId xmlns:a16="http://schemas.microsoft.com/office/drawing/2014/main" id="{A2FDC7CE-E91C-4A19-A377-7DC591A4EA8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973" b="31973"/>
          <a:stretch/>
        </p:blipFill>
        <p:spPr>
          <a:xfrm>
            <a:off x="441664" y="1985914"/>
            <a:ext cx="3281924" cy="3845718"/>
          </a:xfrm>
        </p:spPr>
      </p:pic>
      <p:pic>
        <p:nvPicPr>
          <p:cNvPr id="14" name="Resim 13">
            <a:extLst>
              <a:ext uri="{FF2B5EF4-FFF2-40B4-BE49-F238E27FC236}">
                <a16:creationId xmlns:a16="http://schemas.microsoft.com/office/drawing/2014/main" id="{E9E9E11E-6E8F-4C6E-B4F2-7A89383D6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387" y="1985914"/>
            <a:ext cx="4526221" cy="3845718"/>
          </a:xfrm>
          <a:prstGeom prst="rect">
            <a:avLst/>
          </a:prstGeom>
        </p:spPr>
      </p:pic>
      <p:sp>
        <p:nvSpPr>
          <p:cNvPr id="16" name="Ok: Sağ 15">
            <a:extLst>
              <a:ext uri="{FF2B5EF4-FFF2-40B4-BE49-F238E27FC236}">
                <a16:creationId xmlns:a16="http://schemas.microsoft.com/office/drawing/2014/main" id="{8AF81317-A698-46AB-A994-B3A70241F210}"/>
              </a:ext>
            </a:extLst>
          </p:cNvPr>
          <p:cNvSpPr/>
          <p:nvPr/>
        </p:nvSpPr>
        <p:spPr>
          <a:xfrm>
            <a:off x="3855563" y="3429000"/>
            <a:ext cx="1168924" cy="1171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20143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6808A930-D1BC-49C5-9F77-95B176737C2B}"/>
              </a:ext>
            </a:extLst>
          </p:cNvPr>
          <p:cNvSpPr>
            <a:spLocks noGrp="1"/>
          </p:cNvSpPr>
          <p:nvPr>
            <p:ph type="title"/>
          </p:nvPr>
        </p:nvSpPr>
        <p:spPr/>
        <p:txBody>
          <a:bodyPr/>
          <a:lstStyle/>
          <a:p>
            <a:r>
              <a:rPr lang="tr-TR" dirty="0"/>
              <a:t>Amaç:</a:t>
            </a:r>
          </a:p>
        </p:txBody>
      </p:sp>
      <p:sp>
        <p:nvSpPr>
          <p:cNvPr id="6" name="Metin kutusu 5">
            <a:extLst>
              <a:ext uri="{FF2B5EF4-FFF2-40B4-BE49-F238E27FC236}">
                <a16:creationId xmlns:a16="http://schemas.microsoft.com/office/drawing/2014/main" id="{77952943-EA04-4F52-8490-C05DA34CB0C7}"/>
              </a:ext>
            </a:extLst>
          </p:cNvPr>
          <p:cNvSpPr txBox="1"/>
          <p:nvPr/>
        </p:nvSpPr>
        <p:spPr>
          <a:xfrm>
            <a:off x="1084082" y="1930400"/>
            <a:ext cx="6938128" cy="2677656"/>
          </a:xfrm>
          <a:prstGeom prst="rect">
            <a:avLst/>
          </a:prstGeom>
          <a:noFill/>
        </p:spPr>
        <p:txBody>
          <a:bodyPr wrap="square" rtlCol="0">
            <a:spAutoFit/>
          </a:bodyPr>
          <a:lstStyle/>
          <a:p>
            <a:r>
              <a:rPr lang="tr-TR" sz="2800" dirty="0"/>
              <a:t>Görüntü işleme sayesinde ekmekteki gözenek sayısı, gözenek yoğunluğu, toplam ekmek alanı, boşluk oranı (toplam gözenek alanı/toplam ekmek alanı) bulunarak içindeki </a:t>
            </a:r>
            <a:r>
              <a:rPr lang="tr-TR" sz="2800" dirty="0" err="1"/>
              <a:t>kimsayal</a:t>
            </a:r>
            <a:r>
              <a:rPr lang="tr-TR" sz="2800" dirty="0"/>
              <a:t> maddeleri tespit etmek.</a:t>
            </a:r>
          </a:p>
        </p:txBody>
      </p:sp>
    </p:spTree>
    <p:extLst>
      <p:ext uri="{BB962C8B-B14F-4D97-AF65-F5344CB8AC3E}">
        <p14:creationId xmlns:p14="http://schemas.microsoft.com/office/powerpoint/2010/main" val="338474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7956CAF0-7350-4E80-B0C0-B9536D046DB4}"/>
              </a:ext>
            </a:extLst>
          </p:cNvPr>
          <p:cNvSpPr>
            <a:spLocks noGrp="1"/>
          </p:cNvSpPr>
          <p:nvPr>
            <p:ph type="title"/>
          </p:nvPr>
        </p:nvSpPr>
        <p:spPr/>
        <p:txBody>
          <a:bodyPr/>
          <a:lstStyle/>
          <a:p>
            <a:r>
              <a:rPr lang="tr-TR" dirty="0"/>
              <a:t>Kullanılan Yöntemler:</a:t>
            </a:r>
          </a:p>
        </p:txBody>
      </p:sp>
      <p:sp>
        <p:nvSpPr>
          <p:cNvPr id="4" name="Metin kutusu 3">
            <a:extLst>
              <a:ext uri="{FF2B5EF4-FFF2-40B4-BE49-F238E27FC236}">
                <a16:creationId xmlns:a16="http://schemas.microsoft.com/office/drawing/2014/main" id="{31789F7E-CFB1-4C05-AA66-39A30BA904ED}"/>
              </a:ext>
            </a:extLst>
          </p:cNvPr>
          <p:cNvSpPr txBox="1"/>
          <p:nvPr/>
        </p:nvSpPr>
        <p:spPr>
          <a:xfrm>
            <a:off x="1800520" y="1677971"/>
            <a:ext cx="7473482" cy="1754326"/>
          </a:xfrm>
          <a:prstGeom prst="rect">
            <a:avLst/>
          </a:prstGeom>
          <a:noFill/>
        </p:spPr>
        <p:txBody>
          <a:bodyPr wrap="square" rtlCol="0">
            <a:spAutoFit/>
          </a:bodyPr>
          <a:lstStyle/>
          <a:p>
            <a:r>
              <a:rPr lang="tr-TR" dirty="0"/>
              <a:t>1-Görüntü gri seviyeye çevrilir.</a:t>
            </a:r>
          </a:p>
          <a:p>
            <a:r>
              <a:rPr lang="tr-TR" dirty="0"/>
              <a:t>2-Histogram Germe yapılarak görüntüdeki gözenekler daha belirgin hale getirilir.</a:t>
            </a:r>
          </a:p>
          <a:p>
            <a:r>
              <a:rPr lang="tr-TR" dirty="0"/>
              <a:t>3-Histogram eşitleme yapılarak </a:t>
            </a:r>
            <a:r>
              <a:rPr lang="tr-TR" dirty="0" err="1"/>
              <a:t>histogram</a:t>
            </a:r>
            <a:r>
              <a:rPr lang="tr-TR" dirty="0"/>
              <a:t> germe </a:t>
            </a:r>
            <a:r>
              <a:rPr lang="tr-TR" dirty="0" err="1"/>
              <a:t>methodunu</a:t>
            </a:r>
            <a:r>
              <a:rPr lang="tr-TR" dirty="0"/>
              <a:t> daha iyi bir hale getirmek amaçlanmıştır. Ekmek dokuları açık renge ekmek gözenekleri ise koyu renge getirilmiştir.</a:t>
            </a:r>
          </a:p>
        </p:txBody>
      </p:sp>
      <p:pic>
        <p:nvPicPr>
          <p:cNvPr id="6" name="Resim 5">
            <a:extLst>
              <a:ext uri="{FF2B5EF4-FFF2-40B4-BE49-F238E27FC236}">
                <a16:creationId xmlns:a16="http://schemas.microsoft.com/office/drawing/2014/main" id="{08324C29-3FA3-4512-A9B9-4060864E4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405" y="3429000"/>
            <a:ext cx="4452727" cy="2990654"/>
          </a:xfrm>
          <a:prstGeom prst="rect">
            <a:avLst/>
          </a:prstGeom>
        </p:spPr>
      </p:pic>
      <p:pic>
        <p:nvPicPr>
          <p:cNvPr id="8" name="Resim 7">
            <a:extLst>
              <a:ext uri="{FF2B5EF4-FFF2-40B4-BE49-F238E27FC236}">
                <a16:creationId xmlns:a16="http://schemas.microsoft.com/office/drawing/2014/main" id="{91E59902-763F-4353-B0A1-001EA66B1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031" y="3429000"/>
            <a:ext cx="3960285" cy="2990654"/>
          </a:xfrm>
          <a:prstGeom prst="rect">
            <a:avLst/>
          </a:prstGeom>
        </p:spPr>
      </p:pic>
      <p:sp>
        <p:nvSpPr>
          <p:cNvPr id="10" name="Metin kutusu 9">
            <a:extLst>
              <a:ext uri="{FF2B5EF4-FFF2-40B4-BE49-F238E27FC236}">
                <a16:creationId xmlns:a16="http://schemas.microsoft.com/office/drawing/2014/main" id="{28FA2D24-0C5A-4D6F-BD58-F412294F66C4}"/>
              </a:ext>
            </a:extLst>
          </p:cNvPr>
          <p:cNvSpPr txBox="1"/>
          <p:nvPr/>
        </p:nvSpPr>
        <p:spPr>
          <a:xfrm>
            <a:off x="1545996" y="6551629"/>
            <a:ext cx="3601039" cy="369332"/>
          </a:xfrm>
          <a:prstGeom prst="rect">
            <a:avLst/>
          </a:prstGeom>
          <a:noFill/>
        </p:spPr>
        <p:txBody>
          <a:bodyPr wrap="square" rtlCol="0">
            <a:spAutoFit/>
          </a:bodyPr>
          <a:lstStyle/>
          <a:p>
            <a:r>
              <a:rPr lang="tr-TR" dirty="0" err="1"/>
              <a:t>Histogram</a:t>
            </a:r>
            <a:r>
              <a:rPr lang="tr-TR" dirty="0"/>
              <a:t> germe</a:t>
            </a:r>
          </a:p>
        </p:txBody>
      </p:sp>
      <p:sp>
        <p:nvSpPr>
          <p:cNvPr id="12" name="Metin kutusu 11">
            <a:extLst>
              <a:ext uri="{FF2B5EF4-FFF2-40B4-BE49-F238E27FC236}">
                <a16:creationId xmlns:a16="http://schemas.microsoft.com/office/drawing/2014/main" id="{5E6A6EED-CCC9-4D4A-ABFD-E2DA7A7C956C}"/>
              </a:ext>
            </a:extLst>
          </p:cNvPr>
          <p:cNvSpPr txBox="1"/>
          <p:nvPr/>
        </p:nvSpPr>
        <p:spPr>
          <a:xfrm>
            <a:off x="6096000" y="6551629"/>
            <a:ext cx="2906598" cy="369332"/>
          </a:xfrm>
          <a:prstGeom prst="rect">
            <a:avLst/>
          </a:prstGeom>
          <a:noFill/>
        </p:spPr>
        <p:txBody>
          <a:bodyPr wrap="square" rtlCol="0">
            <a:spAutoFit/>
          </a:bodyPr>
          <a:lstStyle/>
          <a:p>
            <a:r>
              <a:rPr lang="tr-TR" dirty="0" err="1"/>
              <a:t>Histogram</a:t>
            </a:r>
            <a:r>
              <a:rPr lang="tr-TR" dirty="0"/>
              <a:t> eşitleme</a:t>
            </a:r>
          </a:p>
        </p:txBody>
      </p:sp>
    </p:spTree>
    <p:extLst>
      <p:ext uri="{BB962C8B-B14F-4D97-AF65-F5344CB8AC3E}">
        <p14:creationId xmlns:p14="http://schemas.microsoft.com/office/powerpoint/2010/main" val="193086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5656A1-DCE2-4E60-BC15-8804195E668D}"/>
              </a:ext>
            </a:extLst>
          </p:cNvPr>
          <p:cNvSpPr>
            <a:spLocks noGrp="1"/>
          </p:cNvSpPr>
          <p:nvPr>
            <p:ph type="title"/>
          </p:nvPr>
        </p:nvSpPr>
        <p:spPr/>
        <p:txBody>
          <a:bodyPr/>
          <a:lstStyle/>
          <a:p>
            <a:r>
              <a:rPr lang="tr-TR" dirty="0"/>
              <a:t>Kullanılan Yöntemler:</a:t>
            </a:r>
            <a:br>
              <a:rPr lang="tr-TR" dirty="0"/>
            </a:br>
            <a:endParaRPr lang="tr-TR" dirty="0"/>
          </a:p>
        </p:txBody>
      </p:sp>
      <p:sp>
        <p:nvSpPr>
          <p:cNvPr id="4" name="Metin kutusu 3">
            <a:extLst>
              <a:ext uri="{FF2B5EF4-FFF2-40B4-BE49-F238E27FC236}">
                <a16:creationId xmlns:a16="http://schemas.microsoft.com/office/drawing/2014/main" id="{0A1D1A56-42B0-4EE9-8470-92A48F145C70}"/>
              </a:ext>
            </a:extLst>
          </p:cNvPr>
          <p:cNvSpPr txBox="1"/>
          <p:nvPr/>
        </p:nvSpPr>
        <p:spPr>
          <a:xfrm>
            <a:off x="1131216" y="1677971"/>
            <a:ext cx="8142786" cy="2308324"/>
          </a:xfrm>
          <a:prstGeom prst="rect">
            <a:avLst/>
          </a:prstGeom>
          <a:noFill/>
        </p:spPr>
        <p:txBody>
          <a:bodyPr wrap="square" rtlCol="0">
            <a:spAutoFit/>
          </a:bodyPr>
          <a:lstStyle/>
          <a:p>
            <a:r>
              <a:rPr lang="tr-TR" dirty="0"/>
              <a:t>4-Gözeneklerin Otomatik Olarak </a:t>
            </a:r>
            <a:r>
              <a:rPr lang="tr-TR" dirty="0" err="1"/>
              <a:t>Bölütlenmesi:Bu</a:t>
            </a:r>
            <a:r>
              <a:rPr lang="tr-TR" dirty="0"/>
              <a:t> kısımda ön işlemeden geçip, işlemeye hazır hale gelen görüntüler öncelikle otsu yöntemiyle </a:t>
            </a:r>
            <a:r>
              <a:rPr lang="tr-TR" dirty="0" err="1"/>
              <a:t>eşiklenerek</a:t>
            </a:r>
            <a:r>
              <a:rPr lang="tr-TR" dirty="0"/>
              <a:t> ikili görüntü haline dönüştürülmüştür.</a:t>
            </a:r>
          </a:p>
          <a:p>
            <a:r>
              <a:rPr lang="tr-TR" dirty="0"/>
              <a:t>5-Bağlantılı Bileşen Etiketleme İle Gözenek </a:t>
            </a:r>
            <a:r>
              <a:rPr lang="tr-TR" dirty="0" err="1"/>
              <a:t>Etiketleme:BBE</a:t>
            </a:r>
            <a:r>
              <a:rPr lang="tr-TR" dirty="0"/>
              <a:t> siyah-beyaz görüntüler üzerine uygulanmakta olup birbiri ile 4’lü ya da 8’li komşuluğa sahip piksellerin bir grup içerisinde toplanmasını sağlayan bir işlemdir. Bu gruplama sonucunda, resim üzerindeki her bir grup bir nesneyi temsil edecek şekilde numaralandırılmaktadır.</a:t>
            </a:r>
          </a:p>
        </p:txBody>
      </p:sp>
      <p:pic>
        <p:nvPicPr>
          <p:cNvPr id="8" name="Resim 7">
            <a:extLst>
              <a:ext uri="{FF2B5EF4-FFF2-40B4-BE49-F238E27FC236}">
                <a16:creationId xmlns:a16="http://schemas.microsoft.com/office/drawing/2014/main" id="{96411AC2-90A0-4EE6-A271-EAA5B2E32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005" y="4064990"/>
            <a:ext cx="4224604" cy="2418613"/>
          </a:xfrm>
          <a:prstGeom prst="rect">
            <a:avLst/>
          </a:prstGeom>
        </p:spPr>
      </p:pic>
      <p:pic>
        <p:nvPicPr>
          <p:cNvPr id="10" name="Resim 9">
            <a:extLst>
              <a:ext uri="{FF2B5EF4-FFF2-40B4-BE49-F238E27FC236}">
                <a16:creationId xmlns:a16="http://schemas.microsoft.com/office/drawing/2014/main" id="{062B498B-B382-499C-9939-DD9484F30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204" y="4064990"/>
            <a:ext cx="3930977" cy="2418614"/>
          </a:xfrm>
          <a:prstGeom prst="rect">
            <a:avLst/>
          </a:prstGeom>
        </p:spPr>
      </p:pic>
      <p:sp>
        <p:nvSpPr>
          <p:cNvPr id="11" name="Metin kutusu 10">
            <a:extLst>
              <a:ext uri="{FF2B5EF4-FFF2-40B4-BE49-F238E27FC236}">
                <a16:creationId xmlns:a16="http://schemas.microsoft.com/office/drawing/2014/main" id="{083463F0-D03C-48FD-AF38-1231BD76372D}"/>
              </a:ext>
            </a:extLst>
          </p:cNvPr>
          <p:cNvSpPr txBox="1"/>
          <p:nvPr/>
        </p:nvSpPr>
        <p:spPr>
          <a:xfrm>
            <a:off x="1263192" y="6589336"/>
            <a:ext cx="3761295" cy="369332"/>
          </a:xfrm>
          <a:prstGeom prst="rect">
            <a:avLst/>
          </a:prstGeom>
          <a:noFill/>
        </p:spPr>
        <p:txBody>
          <a:bodyPr wrap="square" rtlCol="0">
            <a:spAutoFit/>
          </a:bodyPr>
          <a:lstStyle/>
          <a:p>
            <a:r>
              <a:rPr lang="tr-TR" dirty="0"/>
              <a:t>Otomatik </a:t>
            </a:r>
            <a:r>
              <a:rPr lang="tr-TR" dirty="0" err="1"/>
              <a:t>bölütlenmiş</a:t>
            </a:r>
            <a:r>
              <a:rPr lang="tr-TR" dirty="0"/>
              <a:t> gözenek</a:t>
            </a:r>
          </a:p>
        </p:txBody>
      </p:sp>
      <p:sp>
        <p:nvSpPr>
          <p:cNvPr id="12" name="Metin kutusu 11">
            <a:extLst>
              <a:ext uri="{FF2B5EF4-FFF2-40B4-BE49-F238E27FC236}">
                <a16:creationId xmlns:a16="http://schemas.microsoft.com/office/drawing/2014/main" id="{E4CEB664-F2C8-4D9D-A48F-BC937E65F619}"/>
              </a:ext>
            </a:extLst>
          </p:cNvPr>
          <p:cNvSpPr txBox="1"/>
          <p:nvPr/>
        </p:nvSpPr>
        <p:spPr>
          <a:xfrm>
            <a:off x="5948313" y="6589336"/>
            <a:ext cx="3751868" cy="369332"/>
          </a:xfrm>
          <a:prstGeom prst="rect">
            <a:avLst/>
          </a:prstGeom>
          <a:noFill/>
        </p:spPr>
        <p:txBody>
          <a:bodyPr wrap="square" rtlCol="0">
            <a:spAutoFit/>
          </a:bodyPr>
          <a:lstStyle/>
          <a:p>
            <a:r>
              <a:rPr lang="tr-TR" dirty="0"/>
              <a:t>Etiketlenmiş gözenek</a:t>
            </a:r>
          </a:p>
        </p:txBody>
      </p:sp>
    </p:spTree>
    <p:extLst>
      <p:ext uri="{BB962C8B-B14F-4D97-AF65-F5344CB8AC3E}">
        <p14:creationId xmlns:p14="http://schemas.microsoft.com/office/powerpoint/2010/main" val="234147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2F38BF-61BD-4A01-BB9E-77371234DE96}"/>
              </a:ext>
            </a:extLst>
          </p:cNvPr>
          <p:cNvSpPr>
            <a:spLocks noGrp="1"/>
          </p:cNvSpPr>
          <p:nvPr>
            <p:ph type="title"/>
          </p:nvPr>
        </p:nvSpPr>
        <p:spPr/>
        <p:txBody>
          <a:bodyPr/>
          <a:lstStyle/>
          <a:p>
            <a:r>
              <a:rPr lang="tr-TR" dirty="0"/>
              <a:t>Kullanılan Yöntemler:</a:t>
            </a:r>
          </a:p>
        </p:txBody>
      </p:sp>
      <p:sp>
        <p:nvSpPr>
          <p:cNvPr id="4" name="Metin kutusu 3">
            <a:extLst>
              <a:ext uri="{FF2B5EF4-FFF2-40B4-BE49-F238E27FC236}">
                <a16:creationId xmlns:a16="http://schemas.microsoft.com/office/drawing/2014/main" id="{2C57A71A-EB8D-4446-8C0B-B5D0C153A486}"/>
              </a:ext>
            </a:extLst>
          </p:cNvPr>
          <p:cNvSpPr txBox="1"/>
          <p:nvPr/>
        </p:nvSpPr>
        <p:spPr>
          <a:xfrm>
            <a:off x="1300899" y="1630837"/>
            <a:ext cx="7805394" cy="1477328"/>
          </a:xfrm>
          <a:prstGeom prst="rect">
            <a:avLst/>
          </a:prstGeom>
          <a:noFill/>
        </p:spPr>
        <p:txBody>
          <a:bodyPr wrap="square" rtlCol="0">
            <a:spAutoFit/>
          </a:bodyPr>
          <a:lstStyle/>
          <a:p>
            <a:r>
              <a:rPr lang="tr-TR" dirty="0"/>
              <a:t>6-Gözeneklerin Büyüklüklerine Göre Sınıflandırılması: Gözeneklerin sınıfları belirlenip bu sınırlara göre renkler atanmıştır.</a:t>
            </a:r>
          </a:p>
          <a:p>
            <a:endParaRPr lang="tr-TR" dirty="0"/>
          </a:p>
          <a:p>
            <a:r>
              <a:rPr lang="tr-TR" dirty="0"/>
              <a:t>Son aşamada ise bir </a:t>
            </a:r>
            <a:r>
              <a:rPr lang="tr-TR" dirty="0" err="1"/>
              <a:t>gui</a:t>
            </a:r>
            <a:r>
              <a:rPr lang="tr-TR" dirty="0"/>
              <a:t> kullanarak yapılan program kullanılabilir hale getirilmiştir.</a:t>
            </a:r>
          </a:p>
        </p:txBody>
      </p:sp>
      <p:pic>
        <p:nvPicPr>
          <p:cNvPr id="6" name="Resim 5">
            <a:extLst>
              <a:ext uri="{FF2B5EF4-FFF2-40B4-BE49-F238E27FC236}">
                <a16:creationId xmlns:a16="http://schemas.microsoft.com/office/drawing/2014/main" id="{765915EB-E3D9-4563-A93B-950D006AC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108165"/>
            <a:ext cx="3734410" cy="3016241"/>
          </a:xfrm>
          <a:prstGeom prst="rect">
            <a:avLst/>
          </a:prstGeom>
        </p:spPr>
      </p:pic>
      <p:sp>
        <p:nvSpPr>
          <p:cNvPr id="8" name="Metin kutusu 7">
            <a:extLst>
              <a:ext uri="{FF2B5EF4-FFF2-40B4-BE49-F238E27FC236}">
                <a16:creationId xmlns:a16="http://schemas.microsoft.com/office/drawing/2014/main" id="{65FDEA2E-DC76-45C2-A69D-841649BECFCB}"/>
              </a:ext>
            </a:extLst>
          </p:cNvPr>
          <p:cNvSpPr txBox="1"/>
          <p:nvPr/>
        </p:nvSpPr>
        <p:spPr>
          <a:xfrm>
            <a:off x="923827" y="6344239"/>
            <a:ext cx="3497344" cy="369332"/>
          </a:xfrm>
          <a:prstGeom prst="rect">
            <a:avLst/>
          </a:prstGeom>
          <a:noFill/>
        </p:spPr>
        <p:txBody>
          <a:bodyPr wrap="square" rtlCol="0">
            <a:spAutoFit/>
          </a:bodyPr>
          <a:lstStyle/>
          <a:p>
            <a:r>
              <a:rPr lang="tr-TR" dirty="0"/>
              <a:t>Renkli gözenek sınıflandırma</a:t>
            </a:r>
          </a:p>
        </p:txBody>
      </p:sp>
      <p:pic>
        <p:nvPicPr>
          <p:cNvPr id="10" name="Resim 9">
            <a:extLst>
              <a:ext uri="{FF2B5EF4-FFF2-40B4-BE49-F238E27FC236}">
                <a16:creationId xmlns:a16="http://schemas.microsoft.com/office/drawing/2014/main" id="{F2F2A4BB-AE00-46AE-AFAB-DDA377002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3074832"/>
            <a:ext cx="4161297" cy="3134108"/>
          </a:xfrm>
          <a:prstGeom prst="rect">
            <a:avLst/>
          </a:prstGeom>
        </p:spPr>
      </p:pic>
      <p:sp>
        <p:nvSpPr>
          <p:cNvPr id="11" name="Metin kutusu 10">
            <a:extLst>
              <a:ext uri="{FF2B5EF4-FFF2-40B4-BE49-F238E27FC236}">
                <a16:creationId xmlns:a16="http://schemas.microsoft.com/office/drawing/2014/main" id="{6B5B64C7-6864-4D83-AB66-FB1A6A72F798}"/>
              </a:ext>
            </a:extLst>
          </p:cNvPr>
          <p:cNvSpPr txBox="1"/>
          <p:nvPr/>
        </p:nvSpPr>
        <p:spPr>
          <a:xfrm>
            <a:off x="5464520" y="6377380"/>
            <a:ext cx="3289955" cy="369332"/>
          </a:xfrm>
          <a:prstGeom prst="rect">
            <a:avLst/>
          </a:prstGeom>
          <a:noFill/>
        </p:spPr>
        <p:txBody>
          <a:bodyPr wrap="square" rtlCol="0">
            <a:spAutoFit/>
          </a:bodyPr>
          <a:lstStyle/>
          <a:p>
            <a:r>
              <a:rPr lang="tr-TR" dirty="0"/>
              <a:t>Oluşturulan </a:t>
            </a:r>
            <a:r>
              <a:rPr lang="tr-TR" dirty="0" err="1"/>
              <a:t>gui</a:t>
            </a:r>
            <a:endParaRPr lang="tr-TR" dirty="0"/>
          </a:p>
        </p:txBody>
      </p:sp>
    </p:spTree>
    <p:extLst>
      <p:ext uri="{BB962C8B-B14F-4D97-AF65-F5344CB8AC3E}">
        <p14:creationId xmlns:p14="http://schemas.microsoft.com/office/powerpoint/2010/main" val="308026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0EE20D-8E12-456E-A2CD-424CEDFD61FD}"/>
              </a:ext>
            </a:extLst>
          </p:cNvPr>
          <p:cNvSpPr>
            <a:spLocks noGrp="1"/>
          </p:cNvSpPr>
          <p:nvPr>
            <p:ph type="title"/>
          </p:nvPr>
        </p:nvSpPr>
        <p:spPr>
          <a:xfrm>
            <a:off x="1073260" y="2582945"/>
            <a:ext cx="8596668" cy="1204536"/>
          </a:xfrm>
        </p:spPr>
        <p:txBody>
          <a:bodyPr/>
          <a:lstStyle/>
          <a:p>
            <a:r>
              <a:rPr lang="tr-TR" dirty="0"/>
              <a:t>İzlediğiniz ve dinlediğiniz için teşekkürler</a:t>
            </a:r>
            <a:r>
              <a:rPr lang="tr-TR" dirty="0">
                <a:sym typeface="Wingdings" panose="05000000000000000000" pitchFamily="2" charset="2"/>
              </a:rPr>
              <a:t></a:t>
            </a:r>
            <a:endParaRPr lang="tr-TR" dirty="0"/>
          </a:p>
        </p:txBody>
      </p:sp>
      <p:sp>
        <p:nvSpPr>
          <p:cNvPr id="3" name="Metin kutusu 2">
            <a:extLst>
              <a:ext uri="{FF2B5EF4-FFF2-40B4-BE49-F238E27FC236}">
                <a16:creationId xmlns:a16="http://schemas.microsoft.com/office/drawing/2014/main" id="{E87E7ECC-3578-DDC2-3C4B-AF3641B1F7AB}"/>
              </a:ext>
            </a:extLst>
          </p:cNvPr>
          <p:cNvSpPr txBox="1"/>
          <p:nvPr/>
        </p:nvSpPr>
        <p:spPr>
          <a:xfrm>
            <a:off x="3498573" y="4691269"/>
            <a:ext cx="5784574" cy="646331"/>
          </a:xfrm>
          <a:prstGeom prst="rect">
            <a:avLst/>
          </a:prstGeom>
          <a:noFill/>
        </p:spPr>
        <p:txBody>
          <a:bodyPr wrap="square" rtlCol="0">
            <a:spAutoFit/>
          </a:bodyPr>
          <a:lstStyle/>
          <a:p>
            <a:r>
              <a:rPr lang="tr-TR" dirty="0"/>
              <a:t>Oğuzhan Solmaz</a:t>
            </a:r>
          </a:p>
          <a:p>
            <a:r>
              <a:rPr lang="tr-TR" dirty="0"/>
              <a:t>02190201064</a:t>
            </a:r>
          </a:p>
        </p:txBody>
      </p:sp>
    </p:spTree>
    <p:extLst>
      <p:ext uri="{BB962C8B-B14F-4D97-AF65-F5344CB8AC3E}">
        <p14:creationId xmlns:p14="http://schemas.microsoft.com/office/powerpoint/2010/main" val="2652968086"/>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TM02900688[[fn=Model]]</Template>
  <TotalTime>57</TotalTime>
  <Words>210</Words>
  <Application>Microsoft Office PowerPoint</Application>
  <PresentationFormat>Geniş ekran</PresentationFormat>
  <Paragraphs>23</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Arial</vt:lpstr>
      <vt:lpstr>Trebuchet MS</vt:lpstr>
      <vt:lpstr>Wingdings 3</vt:lpstr>
      <vt:lpstr>Yüzeyler</vt:lpstr>
      <vt:lpstr>            Görüntü İşleme İle Ekmekteki Kimyasal Analizi</vt:lpstr>
      <vt:lpstr>Amaç:</vt:lpstr>
      <vt:lpstr>Kullanılan Yöntemler:</vt:lpstr>
      <vt:lpstr>Kullanılan Yöntemler: </vt:lpstr>
      <vt:lpstr>Kullanılan Yöntemler:</vt:lpstr>
      <vt:lpstr>İzlediğiniz ve 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Görüntü İşleme İle Ekmekteki Kimyasal Analizi</dc:title>
  <dc:creator>oğuzhan solmaz</dc:creator>
  <cp:lastModifiedBy>oğuzhan solmaz</cp:lastModifiedBy>
  <cp:revision>2</cp:revision>
  <dcterms:created xsi:type="dcterms:W3CDTF">2022-11-07T11:11:36Z</dcterms:created>
  <dcterms:modified xsi:type="dcterms:W3CDTF">2022-11-08T10:44:27Z</dcterms:modified>
</cp:coreProperties>
</file>