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4BEF395-6EB6-4ABF-883A-E549826C7324}"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56696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BEF395-6EB6-4ABF-883A-E549826C7324}"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29241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BEF395-6EB6-4ABF-883A-E549826C7324}"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72D71D-6144-4869-9256-DA6282969DE9}"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8866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D4BEF395-6EB6-4ABF-883A-E549826C7324}"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2148712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D4BEF395-6EB6-4ABF-883A-E549826C7324}"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72D71D-6144-4869-9256-DA6282969DE9}"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6671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D4BEF395-6EB6-4ABF-883A-E549826C7324}"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1660360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BEF395-6EB6-4ABF-883A-E549826C7324}"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3311251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BEF395-6EB6-4ABF-883A-E549826C7324}"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186504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BEF395-6EB6-4ABF-883A-E549826C7324}"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143975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BEF395-6EB6-4ABF-883A-E549826C7324}"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313392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4BEF395-6EB6-4ABF-883A-E549826C7324}"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65019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4BEF395-6EB6-4ABF-883A-E549826C7324}" type="datetimeFigureOut">
              <a:rPr lang="tr-TR" smtClean="0"/>
              <a:t>12.12.2022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50442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4BEF395-6EB6-4ABF-883A-E549826C7324}" type="datetimeFigureOut">
              <a:rPr lang="tr-TR" smtClean="0"/>
              <a:t>12.12.2022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292294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EF395-6EB6-4ABF-883A-E549826C7324}" type="datetimeFigureOut">
              <a:rPr lang="tr-TR" smtClean="0"/>
              <a:t>12.12.2022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257997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BEF395-6EB6-4ABF-883A-E549826C7324}"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124711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BEF395-6EB6-4ABF-883A-E549826C7324}"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72D71D-6144-4869-9256-DA6282969DE9}" type="slidenum">
              <a:rPr lang="tr-TR" smtClean="0"/>
              <a:t>‹#›</a:t>
            </a:fld>
            <a:endParaRPr lang="tr-TR"/>
          </a:p>
        </p:txBody>
      </p:sp>
    </p:spTree>
    <p:extLst>
      <p:ext uri="{BB962C8B-B14F-4D97-AF65-F5344CB8AC3E}">
        <p14:creationId xmlns:p14="http://schemas.microsoft.com/office/powerpoint/2010/main" val="330916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4BEF395-6EB6-4ABF-883A-E549826C7324}" type="datetimeFigureOut">
              <a:rPr lang="tr-TR" smtClean="0"/>
              <a:t>12.12.2022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72D71D-6144-4869-9256-DA6282969DE9}" type="slidenum">
              <a:rPr lang="tr-TR" smtClean="0"/>
              <a:t>‹#›</a:t>
            </a:fld>
            <a:endParaRPr lang="tr-TR"/>
          </a:p>
        </p:txBody>
      </p:sp>
    </p:spTree>
    <p:extLst>
      <p:ext uri="{BB962C8B-B14F-4D97-AF65-F5344CB8AC3E}">
        <p14:creationId xmlns:p14="http://schemas.microsoft.com/office/powerpoint/2010/main" val="718908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109F21E-C093-E26D-9703-8245FDD5F286}"/>
              </a:ext>
            </a:extLst>
          </p:cNvPr>
          <p:cNvSpPr txBox="1"/>
          <p:nvPr/>
        </p:nvSpPr>
        <p:spPr>
          <a:xfrm>
            <a:off x="2667787" y="2243579"/>
            <a:ext cx="7918514" cy="461665"/>
          </a:xfrm>
          <a:prstGeom prst="rect">
            <a:avLst/>
          </a:prstGeom>
          <a:noFill/>
        </p:spPr>
        <p:txBody>
          <a:bodyPr wrap="square" rtlCol="0">
            <a:spAutoFit/>
          </a:bodyPr>
          <a:lstStyle/>
          <a:p>
            <a:r>
              <a:rPr lang="tr-TR" sz="2400" dirty="0">
                <a:solidFill>
                  <a:schemeClr val="accent3">
                    <a:lumMod val="50000"/>
                  </a:schemeClr>
                </a:solidFill>
              </a:rPr>
              <a:t>Görüntü İşleme Kullanılarak Fındık ve Retina Analizi</a:t>
            </a:r>
          </a:p>
        </p:txBody>
      </p:sp>
      <p:sp>
        <p:nvSpPr>
          <p:cNvPr id="5" name="Metin kutusu 4">
            <a:extLst>
              <a:ext uri="{FF2B5EF4-FFF2-40B4-BE49-F238E27FC236}">
                <a16:creationId xmlns:a16="http://schemas.microsoft.com/office/drawing/2014/main" id="{FD34B904-8720-2AB3-BB7E-271595E0C18D}"/>
              </a:ext>
            </a:extLst>
          </p:cNvPr>
          <p:cNvSpPr txBox="1"/>
          <p:nvPr/>
        </p:nvSpPr>
        <p:spPr>
          <a:xfrm>
            <a:off x="4232636" y="3619893"/>
            <a:ext cx="5627802" cy="369332"/>
          </a:xfrm>
          <a:prstGeom prst="rect">
            <a:avLst/>
          </a:prstGeom>
          <a:noFill/>
        </p:spPr>
        <p:txBody>
          <a:bodyPr wrap="square" rtlCol="0">
            <a:spAutoFit/>
          </a:bodyPr>
          <a:lstStyle/>
          <a:p>
            <a:r>
              <a:rPr lang="tr-TR" dirty="0"/>
              <a:t>Oğuzhan Solmaz  02190201064</a:t>
            </a:r>
          </a:p>
        </p:txBody>
      </p:sp>
    </p:spTree>
    <p:extLst>
      <p:ext uri="{BB962C8B-B14F-4D97-AF65-F5344CB8AC3E}">
        <p14:creationId xmlns:p14="http://schemas.microsoft.com/office/powerpoint/2010/main" val="10431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0DB14369-7921-CAA8-80C8-9395D0160CD6}"/>
              </a:ext>
            </a:extLst>
          </p:cNvPr>
          <p:cNvSpPr txBox="1"/>
          <p:nvPr/>
        </p:nvSpPr>
        <p:spPr>
          <a:xfrm>
            <a:off x="2243579" y="301658"/>
            <a:ext cx="7927943" cy="5909310"/>
          </a:xfrm>
          <a:prstGeom prst="rect">
            <a:avLst/>
          </a:prstGeom>
          <a:noFill/>
        </p:spPr>
        <p:txBody>
          <a:bodyPr wrap="square" rtlCol="0">
            <a:spAutoFit/>
          </a:bodyPr>
          <a:lstStyle/>
          <a:p>
            <a:r>
              <a:rPr lang="tr-TR" dirty="0"/>
              <a:t>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dirty="0" err="1"/>
              <a:t>means</a:t>
            </a:r>
            <a:r>
              <a:rPr lang="tr-TR" dirty="0"/>
              <a:t> kümeleme yöntemleri kullanılarak gerçekleştirilmektedir.</a:t>
            </a:r>
          </a:p>
          <a:p>
            <a:endParaRPr lang="tr-TR" dirty="0"/>
          </a:p>
          <a:p>
            <a:r>
              <a:rPr lang="tr-TR" dirty="0"/>
              <a:t>3 aşamada gerçekleştirilir</a:t>
            </a:r>
          </a:p>
          <a:p>
            <a:endParaRPr lang="tr-TR" dirty="0"/>
          </a:p>
          <a:p>
            <a:r>
              <a:rPr lang="tr-TR" dirty="0"/>
              <a:t>1-Görüntü Ön İşleme</a:t>
            </a:r>
          </a:p>
          <a:p>
            <a:r>
              <a:rPr lang="tr-TR" dirty="0"/>
              <a:t>2-Nesne Bulma Ve Özellik Çıkarım İşlemi</a:t>
            </a:r>
          </a:p>
          <a:p>
            <a:r>
              <a:rPr lang="tr-TR" dirty="0"/>
              <a:t>3-Sınıflandırma</a:t>
            </a:r>
          </a:p>
          <a:p>
            <a:endParaRPr lang="tr-TR" dirty="0"/>
          </a:p>
          <a:p>
            <a:endParaRPr lang="tr-TR" dirty="0"/>
          </a:p>
          <a:p>
            <a:endParaRPr lang="tr-TR" dirty="0"/>
          </a:p>
          <a:p>
            <a:r>
              <a:rPr lang="tr-TR" dirty="0"/>
              <a:t>1-Kameradan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p:txBody>
      </p:sp>
    </p:spTree>
    <p:extLst>
      <p:ext uri="{BB962C8B-B14F-4D97-AF65-F5344CB8AC3E}">
        <p14:creationId xmlns:p14="http://schemas.microsoft.com/office/powerpoint/2010/main" val="408295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4A270298-CD53-DB45-3584-05A922D5D12F}"/>
              </a:ext>
            </a:extLst>
          </p:cNvPr>
          <p:cNvSpPr txBox="1"/>
          <p:nvPr/>
        </p:nvSpPr>
        <p:spPr>
          <a:xfrm>
            <a:off x="1753386" y="518474"/>
            <a:ext cx="9030878" cy="5909310"/>
          </a:xfrm>
          <a:prstGeom prst="rect">
            <a:avLst/>
          </a:prstGeom>
          <a:noFill/>
        </p:spPr>
        <p:txBody>
          <a:bodyPr wrap="square" rtlCol="0">
            <a:spAutoFit/>
          </a:bodyPr>
          <a:lstStyle/>
          <a:p>
            <a:r>
              <a:rPr lang="tr-TR" dirty="0"/>
              <a:t>2-Nesne Bulma Ve Özellik Çıkarımı</a:t>
            </a:r>
          </a:p>
          <a:p>
            <a:endParaRPr lang="tr-TR" dirty="0"/>
          </a:p>
          <a:p>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a:t>
            </a:r>
          </a:p>
          <a:p>
            <a:r>
              <a:rPr lang="tr-TR" dirty="0"/>
              <a:t>Daha sonra K-</a:t>
            </a:r>
            <a:r>
              <a:rPr lang="tr-TR" dirty="0" err="1"/>
              <a:t>means</a:t>
            </a:r>
            <a:r>
              <a:rPr lang="tr-TR" dirty="0"/>
              <a:t> algoritması kullanarak kümeleme işlemine geçilir.</a:t>
            </a:r>
          </a:p>
          <a:p>
            <a:r>
              <a:rPr lang="tr-TR" dirty="0" err="1"/>
              <a:t>Kısacasa</a:t>
            </a:r>
            <a:r>
              <a:rPr lang="tr-TR" dirty="0"/>
              <a:t> K-</a:t>
            </a:r>
            <a:r>
              <a:rPr lang="tr-TR" dirty="0" err="1"/>
              <a:t>means</a:t>
            </a:r>
            <a:r>
              <a:rPr lang="tr-TR" dirty="0"/>
              <a:t> algoritması, N adet veri nesnesinin K adet kümeye bölünmesidir. K-</a:t>
            </a:r>
            <a:r>
              <a:rPr lang="tr-TR" dirty="0" err="1"/>
              <a:t>means</a:t>
            </a:r>
            <a:r>
              <a:rPr lang="tr-TR" dirty="0"/>
              <a:t> kümeleme, karesel hatayı en aza indirgemek için N tane veriyi K adet kümeye bölümlemeyi amaçlamaktadır .</a:t>
            </a:r>
          </a:p>
          <a:p>
            <a:endParaRPr lang="tr-TR" dirty="0"/>
          </a:p>
          <a:p>
            <a:r>
              <a:rPr lang="tr-TR" dirty="0"/>
              <a:t>4 aşamada gerçekleşir</a:t>
            </a:r>
          </a:p>
          <a:p>
            <a:endParaRPr lang="tr-TR" dirty="0"/>
          </a:p>
          <a:p>
            <a:pPr marL="342900" indent="-342900">
              <a:buAutoNum type="arabicPeriod"/>
            </a:pPr>
            <a:r>
              <a:rPr lang="tr-TR" dirty="0"/>
              <a:t>İlk olarak, K adet küme için rastgele başlangıç küme merkezleri belirlenmektedir</a:t>
            </a:r>
          </a:p>
          <a:p>
            <a:pPr marL="342900" indent="-342900">
              <a:buAutoNum type="arabicPeriod"/>
            </a:pPr>
            <a:r>
              <a:rPr lang="tr-TR" dirty="0"/>
              <a:t> 2. Her nesnenin seçilmiş olan küme merkez noktalarına olan uzaklığı hesaplanmaktadır. Küme merkez noktalarına olan uzaklıklarına göre tüm nesneler k adet kümeden en yakın olan kümeye yerleştirilmektedir</a:t>
            </a:r>
          </a:p>
          <a:p>
            <a:pPr marL="342900" indent="-342900">
              <a:buAutoNum type="arabicPeriod"/>
            </a:pPr>
            <a:r>
              <a:rPr lang="tr-TR" dirty="0"/>
              <a:t> 3. Yeni oluşan kümelerin merkez noktaları, o kümedeki tüm nesnelerin ortalama değerlerinden elde edilmiş veriye göre değiştirilmektedir</a:t>
            </a:r>
          </a:p>
          <a:p>
            <a:pPr marL="342900" indent="-342900">
              <a:buAutoNum type="arabicPeriod"/>
            </a:pPr>
            <a:r>
              <a:rPr lang="tr-TR" dirty="0"/>
              <a:t> 4. Küme merkez noktaları sabit olmadığı sürece 2. ve 3. adımlar tekrarlanmaktadır. </a:t>
            </a:r>
          </a:p>
        </p:txBody>
      </p:sp>
    </p:spTree>
    <p:extLst>
      <p:ext uri="{BB962C8B-B14F-4D97-AF65-F5344CB8AC3E}">
        <p14:creationId xmlns:p14="http://schemas.microsoft.com/office/powerpoint/2010/main" val="371470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737789FF-6C3A-3DFC-47D4-3E571E430846}"/>
              </a:ext>
            </a:extLst>
          </p:cNvPr>
          <p:cNvSpPr txBox="1"/>
          <p:nvPr/>
        </p:nvSpPr>
        <p:spPr>
          <a:xfrm>
            <a:off x="1838227" y="282804"/>
            <a:ext cx="9162853" cy="2308324"/>
          </a:xfrm>
          <a:prstGeom prst="rect">
            <a:avLst/>
          </a:prstGeom>
          <a:noFill/>
        </p:spPr>
        <p:txBody>
          <a:bodyPr wrap="square" rtlCol="0">
            <a:spAutoFit/>
          </a:bodyPr>
          <a:lstStyle/>
          <a:p>
            <a:r>
              <a:rPr lang="tr-TR" dirty="0"/>
              <a:t>Deneysel Çalışma</a:t>
            </a:r>
          </a:p>
          <a:p>
            <a:endParaRPr lang="tr-TR" dirty="0"/>
          </a:p>
          <a:p>
            <a:r>
              <a:rPr lang="tr-TR" dirty="0"/>
              <a:t>Çalışmada 1.3 Megapiksel CMOS, 640 x 480 çözünürlükteki </a:t>
            </a:r>
            <a:r>
              <a:rPr lang="tr-TR" dirty="0" err="1"/>
              <a:t>Logitech</a:t>
            </a:r>
            <a:r>
              <a:rPr lang="tr-TR" dirty="0"/>
              <a:t> C110 USB kamera kullanılarak görüntüler alınmaktadır. Alınan görüntüler, Ubuntu 12.04 işletim sistemine sahip bir bilgisayar üzerinde işlenmektedir. Görüntülerin işlenmesi ve sınıflandırılması aşamalarında </a:t>
            </a:r>
            <a:r>
              <a:rPr lang="tr-TR" dirty="0" err="1"/>
              <a:t>OpenCV</a:t>
            </a:r>
            <a:r>
              <a:rPr lang="tr-TR" dirty="0"/>
              <a:t> Kütüphanesi ve </a:t>
            </a:r>
            <a:r>
              <a:rPr lang="tr-TR" dirty="0" err="1"/>
              <a:t>Weka</a:t>
            </a:r>
            <a:r>
              <a:rPr lang="tr-TR" dirty="0"/>
              <a:t> yazılımları kullanılmaktadır.</a:t>
            </a:r>
          </a:p>
          <a:p>
            <a:endParaRPr lang="tr-TR" dirty="0"/>
          </a:p>
        </p:txBody>
      </p:sp>
      <p:pic>
        <p:nvPicPr>
          <p:cNvPr id="8" name="Resim 7">
            <a:extLst>
              <a:ext uri="{FF2B5EF4-FFF2-40B4-BE49-F238E27FC236}">
                <a16:creationId xmlns:a16="http://schemas.microsoft.com/office/drawing/2014/main" id="{4975242E-9C72-EA67-97FB-EC774179C5F4}"/>
              </a:ext>
            </a:extLst>
          </p:cNvPr>
          <p:cNvPicPr>
            <a:picLocks noChangeAspect="1"/>
          </p:cNvPicPr>
          <p:nvPr/>
        </p:nvPicPr>
        <p:blipFill>
          <a:blip r:embed="rId2"/>
          <a:stretch>
            <a:fillRect/>
          </a:stretch>
        </p:blipFill>
        <p:spPr>
          <a:xfrm>
            <a:off x="2671677" y="2468397"/>
            <a:ext cx="6264183" cy="3596952"/>
          </a:xfrm>
          <a:prstGeom prst="rect">
            <a:avLst/>
          </a:prstGeom>
        </p:spPr>
      </p:pic>
    </p:spTree>
    <p:extLst>
      <p:ext uri="{BB962C8B-B14F-4D97-AF65-F5344CB8AC3E}">
        <p14:creationId xmlns:p14="http://schemas.microsoft.com/office/powerpoint/2010/main" val="159292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DD39A62F-54C3-D236-7147-2DE46FD68E70}"/>
              </a:ext>
            </a:extLst>
          </p:cNvPr>
          <p:cNvSpPr txBox="1"/>
          <p:nvPr/>
        </p:nvSpPr>
        <p:spPr>
          <a:xfrm>
            <a:off x="1772239" y="452487"/>
            <a:ext cx="9662474" cy="5355312"/>
          </a:xfrm>
          <a:prstGeom prst="rect">
            <a:avLst/>
          </a:prstGeom>
          <a:noFill/>
        </p:spPr>
        <p:txBody>
          <a:bodyPr wrap="square" rtlCol="0">
            <a:spAutoFit/>
          </a:bodyPr>
          <a:lstStyle/>
          <a:p>
            <a:r>
              <a:rPr lang="tr-TR" dirty="0"/>
              <a:t>Retina Kan Damarlarını Çıkarmak İçin Eşikleme Temelli</a:t>
            </a:r>
          </a:p>
          <a:p>
            <a:endParaRPr lang="tr-TR" dirty="0"/>
          </a:p>
          <a:p>
            <a:r>
              <a:rPr lang="tr-TR" dirty="0"/>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 </a:t>
            </a:r>
          </a:p>
          <a:p>
            <a:endParaRPr lang="tr-TR" dirty="0"/>
          </a:p>
          <a:p>
            <a:r>
              <a:rPr lang="tr-TR" dirty="0"/>
              <a:t>Morfolojik işlemlerin temel amacı, görüntünün temel özelliklerini korumak ve görüntüyü basitleştirmektir. Bu çalışmada, üst-şapka ve alt-şapka dönüşümleri kan damarlarına belirginlik kazandırmak için kullanılır. Üst-şapka dönüşümü, bir giriş görüntüsüne morfolojik açma işlemi uygulandıktan sonra uygulama sonucunun orijinal giriş görüntüsünden çıkarılması işlemidir .</a:t>
            </a:r>
          </a:p>
          <a:p>
            <a:endParaRPr lang="tr-TR" dirty="0"/>
          </a:p>
          <a:p>
            <a:r>
              <a:rPr lang="tr-TR" dirty="0"/>
              <a:t>Bu çalışmada kullanılan eşikleme yöntemleri şöyledir; </a:t>
            </a:r>
          </a:p>
          <a:p>
            <a:r>
              <a:rPr lang="tr-TR" dirty="0"/>
              <a:t>Çok seviyeli eşikleme Gri ölçekli görüntüyü birkaç farklı bölgeye ayırabilen bir işlemdir [18]. Bu işleme ait uyulması gereken kural Denklem (3)’de matematiksel olarak ifade edilmiştir. </a:t>
            </a:r>
          </a:p>
        </p:txBody>
      </p:sp>
    </p:spTree>
    <p:extLst>
      <p:ext uri="{BB962C8B-B14F-4D97-AF65-F5344CB8AC3E}">
        <p14:creationId xmlns:p14="http://schemas.microsoft.com/office/powerpoint/2010/main" val="118759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DD39A62F-54C3-D236-7147-2DE46FD68E70}"/>
              </a:ext>
            </a:extLst>
          </p:cNvPr>
          <p:cNvSpPr txBox="1"/>
          <p:nvPr/>
        </p:nvSpPr>
        <p:spPr>
          <a:xfrm>
            <a:off x="1772239" y="452487"/>
            <a:ext cx="9662474" cy="4524315"/>
          </a:xfrm>
          <a:prstGeom prst="rect">
            <a:avLst/>
          </a:prstGeom>
          <a:noFill/>
        </p:spPr>
        <p:txBody>
          <a:bodyPr wrap="square" rtlCol="0">
            <a:spAutoFit/>
          </a:bodyPr>
          <a:lstStyle/>
          <a:p>
            <a:r>
              <a:rPr lang="tr-TR" dirty="0"/>
              <a:t>Maksimum entropi tabanlı eşikleme </a:t>
            </a:r>
            <a:r>
              <a:rPr lang="tr-TR" dirty="0" err="1"/>
              <a:t>Entopi</a:t>
            </a:r>
            <a:r>
              <a:rPr lang="tr-TR" dirty="0"/>
              <a:t> yöntemlerine bağlı eşikleme işlemi araştırmacılar tarafından tercih edilen bir yöntemdir [19]. </a:t>
            </a:r>
            <a:r>
              <a:rPr lang="tr-TR" dirty="0" err="1"/>
              <a:t>Otsu’nun</a:t>
            </a:r>
            <a:r>
              <a:rPr lang="tr-TR" dirty="0"/>
              <a:t>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a:t>
            </a:r>
          </a:p>
          <a:p>
            <a:endParaRPr lang="tr-TR" dirty="0"/>
          </a:p>
          <a:p>
            <a:r>
              <a:rPr lang="tr-TR" dirty="0"/>
              <a:t>Bulanık kümeleme bir yumuşak kümeleme tekniğidir. Bu kümeleme yöntemi, nesnelerin kümelere olan aitliğini ifade etmek için bir derece kavramı kullanır.</a:t>
            </a:r>
          </a:p>
          <a:p>
            <a:endParaRPr lang="tr-TR" dirty="0"/>
          </a:p>
          <a:p>
            <a:r>
              <a:rPr lang="tr-TR" dirty="0"/>
              <a:t>Önerilen yöntemde, veri setinde bulunan </a:t>
            </a:r>
            <a:r>
              <a:rPr lang="tr-TR" dirty="0" err="1"/>
              <a:t>fundus</a:t>
            </a:r>
            <a:r>
              <a:rPr lang="tr-TR" dirty="0"/>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3" name="Resim 2">
            <a:extLst>
              <a:ext uri="{FF2B5EF4-FFF2-40B4-BE49-F238E27FC236}">
                <a16:creationId xmlns:a16="http://schemas.microsoft.com/office/drawing/2014/main" id="{63137152-36A4-0DCC-38D2-BF95D289A171}"/>
              </a:ext>
            </a:extLst>
          </p:cNvPr>
          <p:cNvPicPr>
            <a:picLocks noChangeAspect="1"/>
          </p:cNvPicPr>
          <p:nvPr/>
        </p:nvPicPr>
        <p:blipFill>
          <a:blip r:embed="rId2"/>
          <a:stretch>
            <a:fillRect/>
          </a:stretch>
        </p:blipFill>
        <p:spPr>
          <a:xfrm>
            <a:off x="3997210" y="5407206"/>
            <a:ext cx="2606266" cy="998307"/>
          </a:xfrm>
          <a:prstGeom prst="rect">
            <a:avLst/>
          </a:prstGeom>
        </p:spPr>
      </p:pic>
    </p:spTree>
    <p:extLst>
      <p:ext uri="{BB962C8B-B14F-4D97-AF65-F5344CB8AC3E}">
        <p14:creationId xmlns:p14="http://schemas.microsoft.com/office/powerpoint/2010/main" val="180385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DD39A62F-54C3-D236-7147-2DE46FD68E70}"/>
              </a:ext>
            </a:extLst>
          </p:cNvPr>
          <p:cNvSpPr txBox="1"/>
          <p:nvPr/>
        </p:nvSpPr>
        <p:spPr>
          <a:xfrm>
            <a:off x="1649690" y="452487"/>
            <a:ext cx="9662474" cy="3139321"/>
          </a:xfrm>
          <a:prstGeom prst="rect">
            <a:avLst/>
          </a:prstGeom>
          <a:noFill/>
        </p:spPr>
        <p:txBody>
          <a:bodyPr wrap="square" rtlCol="0">
            <a:spAutoFit/>
          </a:bodyPr>
          <a:lstStyle/>
          <a:p>
            <a:r>
              <a:rPr lang="tr-TR"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a:p>
            <a:endParaRPr lang="tr-TR" dirty="0"/>
          </a:p>
          <a:p>
            <a:endParaRPr lang="tr-TR" dirty="0"/>
          </a:p>
        </p:txBody>
      </p:sp>
      <p:pic>
        <p:nvPicPr>
          <p:cNvPr id="5" name="Resim 4">
            <a:extLst>
              <a:ext uri="{FF2B5EF4-FFF2-40B4-BE49-F238E27FC236}">
                <a16:creationId xmlns:a16="http://schemas.microsoft.com/office/drawing/2014/main" id="{ABB2DC4C-9CD6-F610-E442-7F3B7B39082B}"/>
              </a:ext>
            </a:extLst>
          </p:cNvPr>
          <p:cNvPicPr>
            <a:picLocks noChangeAspect="1"/>
          </p:cNvPicPr>
          <p:nvPr/>
        </p:nvPicPr>
        <p:blipFill>
          <a:blip r:embed="rId2"/>
          <a:stretch>
            <a:fillRect/>
          </a:stretch>
        </p:blipFill>
        <p:spPr>
          <a:xfrm>
            <a:off x="4536362" y="3107896"/>
            <a:ext cx="2987299" cy="967824"/>
          </a:xfrm>
          <a:prstGeom prst="rect">
            <a:avLst/>
          </a:prstGeom>
        </p:spPr>
      </p:pic>
    </p:spTree>
    <p:extLst>
      <p:ext uri="{BB962C8B-B14F-4D97-AF65-F5344CB8AC3E}">
        <p14:creationId xmlns:p14="http://schemas.microsoft.com/office/powerpoint/2010/main" val="422572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DD39A62F-54C3-D236-7147-2DE46FD68E70}"/>
              </a:ext>
            </a:extLst>
          </p:cNvPr>
          <p:cNvSpPr txBox="1"/>
          <p:nvPr/>
        </p:nvSpPr>
        <p:spPr>
          <a:xfrm>
            <a:off x="1630836" y="289679"/>
            <a:ext cx="9662474" cy="3416320"/>
          </a:xfrm>
          <a:prstGeom prst="rect">
            <a:avLst/>
          </a:prstGeom>
          <a:noFill/>
        </p:spPr>
        <p:txBody>
          <a:bodyPr wrap="square" rtlCol="0">
            <a:spAutoFit/>
          </a:bodyPr>
          <a:lstStyle/>
          <a:p>
            <a:r>
              <a:rPr lang="tr-TR" dirty="0"/>
              <a:t>4.1 Bölütleme sonuçları Üç farklı eşikleme algoritması iyileştirilmiş </a:t>
            </a:r>
            <a:r>
              <a:rPr lang="tr-TR" dirty="0" err="1"/>
              <a:t>fundus</a:t>
            </a:r>
            <a:r>
              <a:rPr lang="tr-TR" dirty="0"/>
              <a:t> görüntüleri üzerinde uygulanarak damar piksellerinin bölütlenmesi sağlanmıştır. İyileştirilmiş görüntüler eşikleme NÖHÜ Müh. Bilim. </a:t>
            </a:r>
            <a:r>
              <a:rPr lang="tr-TR" dirty="0" err="1"/>
              <a:t>Derg</a:t>
            </a:r>
            <a:r>
              <a:rPr lang="tr-TR" dirty="0"/>
              <a:t>. / NOHU J. </a:t>
            </a:r>
            <a:r>
              <a:rPr lang="tr-TR" dirty="0" err="1"/>
              <a:t>Eng</a:t>
            </a:r>
            <a:r>
              <a:rPr lang="tr-TR" dirty="0"/>
              <a:t>. </a:t>
            </a:r>
            <a:r>
              <a:rPr lang="tr-TR" dirty="0" err="1"/>
              <a:t>Sci</a:t>
            </a:r>
            <a:r>
              <a:rPr lang="tr-TR" dirty="0"/>
              <a:t>. 2022; 11(1), 010-016 B. Toptaş, D. </a:t>
            </a:r>
            <a:r>
              <a:rPr lang="tr-TR" dirty="0" err="1"/>
              <a:t>Hanbay</a:t>
            </a:r>
            <a:r>
              <a:rPr lang="tr-TR" dirty="0"/>
              <a:t> 14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eşikleme algoritmalarının performans iyileştirme sonuçları görsel olarak sunulmuştur. Şekil 6’da ilk sütunda orijinal görüntüler, ikinci sütunda Bulanık Mantık Tabanlı Eşikleme yöntem sonuçları, üçüncü sütunda Maksimum Entropi Tabanlı Eşikleme yöntem sonuçları, son sütunda Çoklu Eşikleme yöntem sonuçları gösterilmiştir</a:t>
            </a:r>
          </a:p>
        </p:txBody>
      </p:sp>
      <p:pic>
        <p:nvPicPr>
          <p:cNvPr id="3" name="Resim 2">
            <a:extLst>
              <a:ext uri="{FF2B5EF4-FFF2-40B4-BE49-F238E27FC236}">
                <a16:creationId xmlns:a16="http://schemas.microsoft.com/office/drawing/2014/main" id="{C004F999-4780-980E-E876-0F9B2E247E24}"/>
              </a:ext>
            </a:extLst>
          </p:cNvPr>
          <p:cNvPicPr>
            <a:picLocks noChangeAspect="1"/>
          </p:cNvPicPr>
          <p:nvPr/>
        </p:nvPicPr>
        <p:blipFill>
          <a:blip r:embed="rId2"/>
          <a:stretch>
            <a:fillRect/>
          </a:stretch>
        </p:blipFill>
        <p:spPr>
          <a:xfrm>
            <a:off x="5177979" y="3817297"/>
            <a:ext cx="2872989" cy="2918713"/>
          </a:xfrm>
          <a:prstGeom prst="rect">
            <a:avLst/>
          </a:prstGeom>
        </p:spPr>
      </p:pic>
    </p:spTree>
    <p:extLst>
      <p:ext uri="{BB962C8B-B14F-4D97-AF65-F5344CB8AC3E}">
        <p14:creationId xmlns:p14="http://schemas.microsoft.com/office/powerpoint/2010/main" val="367656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DD39A62F-54C3-D236-7147-2DE46FD68E70}"/>
              </a:ext>
            </a:extLst>
          </p:cNvPr>
          <p:cNvSpPr txBox="1"/>
          <p:nvPr/>
        </p:nvSpPr>
        <p:spPr>
          <a:xfrm>
            <a:off x="1630836" y="289679"/>
            <a:ext cx="9662474" cy="3139321"/>
          </a:xfrm>
          <a:prstGeom prst="rect">
            <a:avLst/>
          </a:prstGeom>
          <a:noFill/>
        </p:spPr>
        <p:txBody>
          <a:bodyPr wrap="square" rtlCol="0">
            <a:spAutoFit/>
          </a:bodyPr>
          <a:lstStyle/>
          <a:p>
            <a:r>
              <a:rPr lang="tr-TR" dirty="0"/>
              <a:t>Sonuçlar 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a:t>
            </a:r>
          </a:p>
        </p:txBody>
      </p:sp>
    </p:spTree>
    <p:extLst>
      <p:ext uri="{BB962C8B-B14F-4D97-AF65-F5344CB8AC3E}">
        <p14:creationId xmlns:p14="http://schemas.microsoft.com/office/powerpoint/2010/main" val="1699760623"/>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68</TotalTime>
  <Words>995</Words>
  <Application>Microsoft Office PowerPoint</Application>
  <PresentationFormat>Geniş ekran</PresentationFormat>
  <Paragraphs>44</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Century Gothic</vt:lpstr>
      <vt:lpstr>Wingdings 3</vt:lpstr>
      <vt:lpstr>Duman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oğuzhan solmaz</dc:creator>
  <cp:lastModifiedBy>oğuzhan solmaz</cp:lastModifiedBy>
  <cp:revision>1</cp:revision>
  <dcterms:created xsi:type="dcterms:W3CDTF">2022-12-12T14:10:03Z</dcterms:created>
  <dcterms:modified xsi:type="dcterms:W3CDTF">2022-12-12T15:18:48Z</dcterms:modified>
</cp:coreProperties>
</file>