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0" r:id="rId1"/>
  </p:sldMasterIdLst>
  <p:notesMasterIdLst>
    <p:notesMasterId r:id="rId12"/>
  </p:notesMasterIdLst>
  <p:sldIdLst>
    <p:sldId id="256" r:id="rId2"/>
    <p:sldId id="269" r:id="rId3"/>
    <p:sldId id="283" r:id="rId4"/>
    <p:sldId id="273" r:id="rId5"/>
    <p:sldId id="280" r:id="rId6"/>
    <p:sldId id="287" r:id="rId7"/>
    <p:sldId id="286" r:id="rId8"/>
    <p:sldId id="285" r:id="rId9"/>
    <p:sldId id="288" r:id="rId10"/>
    <p:sldId id="281"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59309C-9A66-4D8A-97CD-69A43979A04B}">
  <a:tblStyle styleId="{5659309C-9A66-4D8A-97CD-69A43979A0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1" autoAdjust="0"/>
  </p:normalViewPr>
  <p:slideViewPr>
    <p:cSldViewPr snapToGrid="0">
      <p:cViewPr>
        <p:scale>
          <a:sx n="93" d="100"/>
          <a:sy n="93" d="100"/>
        </p:scale>
        <p:origin x="1090"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636357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lvl="0" indent="0">
              <a:buNone/>
            </a:pPr>
            <a:r>
              <a:rPr lang="tr-TR" sz="1100" b="1" i="0" u="none" strike="noStrike" cap="none" dirty="0" smtClean="0">
                <a:solidFill>
                  <a:srgbClr val="000000"/>
                </a:solidFill>
                <a:effectLst/>
                <a:latin typeface="Arial"/>
                <a:ea typeface="Arial"/>
                <a:cs typeface="Arial"/>
                <a:sym typeface="Arial"/>
              </a:rPr>
              <a:t>Datasets Introduction</a:t>
            </a:r>
            <a:endParaRPr lang="tr-TR" sz="1100" b="0" i="1" u="none" strike="noStrike" cap="none" dirty="0" smtClean="0">
              <a:solidFill>
                <a:srgbClr val="000000"/>
              </a:solidFill>
              <a:effectLst/>
              <a:latin typeface="Arial"/>
              <a:ea typeface="Arial"/>
              <a:cs typeface="Arial"/>
              <a:sym typeface="Arial"/>
            </a:endParaRPr>
          </a:p>
          <a:p>
            <a:pPr marL="158750" indent="0">
              <a:buNone/>
            </a:pPr>
            <a:r>
              <a:rPr lang="tr-TR" sz="1100" b="0" i="0" u="none" strike="noStrike" cap="none" dirty="0" smtClean="0">
                <a:solidFill>
                  <a:srgbClr val="000000"/>
                </a:solidFill>
                <a:effectLst/>
                <a:latin typeface="Arial"/>
                <a:ea typeface="Arial"/>
                <a:cs typeface="Arial"/>
                <a:sym typeface="Arial"/>
              </a:rPr>
              <a:t>Since the movie sector is highly popular and essentially digital, access to public movie data is as easy as searching through a search engine. Kaggle has a series of movies dataset so we decided to select our data from there, overriding the need for a web scraping process. We use two main resources for our Data Mining project:</a:t>
            </a:r>
          </a:p>
          <a:p>
            <a:pPr marL="158750" indent="0">
              <a:buNone/>
            </a:pPr>
            <a:r>
              <a:rPr lang="tr-TR" sz="1100" b="1" i="0" u="none" strike="noStrike" cap="none" dirty="0" smtClean="0">
                <a:solidFill>
                  <a:srgbClr val="000000"/>
                </a:solidFill>
                <a:effectLst/>
                <a:latin typeface="Arial"/>
                <a:ea typeface="Arial"/>
                <a:cs typeface="Arial"/>
                <a:sym typeface="Arial"/>
              </a:rPr>
              <a:t>1.1. The Movies Dataset (MD): </a:t>
            </a:r>
            <a:r>
              <a:rPr lang="tr-TR" sz="1100" b="0" i="0" u="none" strike="noStrike" cap="none" dirty="0" smtClean="0">
                <a:solidFill>
                  <a:srgbClr val="000000"/>
                </a:solidFill>
                <a:effectLst/>
                <a:latin typeface="Arial"/>
                <a:ea typeface="Arial"/>
                <a:cs typeface="Arial"/>
                <a:sym typeface="Arial"/>
              </a:rPr>
              <a:t>The dataset provides a set of tables with an entity-relationship feature so that we can combine relevant information from different tables. The tables include cast, crew, plot keywords, budget, revenue, posters, release dates, languages, production companies, countries, TMDB vote counts and vote averages.</a:t>
            </a:r>
          </a:p>
          <a:p>
            <a:pPr marL="158750" lvl="0" indent="0">
              <a:buNone/>
            </a:pPr>
            <a:r>
              <a:rPr lang="tr-TR" sz="1100" b="0" i="0" u="none" strike="noStrike" cap="none" dirty="0" smtClean="0">
                <a:solidFill>
                  <a:srgbClr val="000000"/>
                </a:solidFill>
                <a:effectLst/>
                <a:latin typeface="Arial"/>
                <a:ea typeface="Arial"/>
                <a:cs typeface="Arial"/>
                <a:sym typeface="Arial"/>
              </a:rPr>
              <a:t>Location: Kaggle</a:t>
            </a:r>
          </a:p>
          <a:p>
            <a:pPr marL="158750" lvl="0" indent="0">
              <a:buNone/>
            </a:pPr>
            <a:r>
              <a:rPr lang="tr-TR" sz="1100" b="0" i="0" u="none" strike="noStrike" cap="none" dirty="0" smtClean="0">
                <a:solidFill>
                  <a:srgbClr val="000000"/>
                </a:solidFill>
                <a:effectLst/>
                <a:latin typeface="Arial"/>
                <a:ea typeface="Arial"/>
                <a:cs typeface="Arial"/>
                <a:sym typeface="Arial"/>
              </a:rPr>
              <a:t>Method of acquisition: Simple download</a:t>
            </a:r>
          </a:p>
          <a:p>
            <a:pPr marL="158750" lvl="0" indent="0">
              <a:buNone/>
            </a:pPr>
            <a:r>
              <a:rPr lang="tr-TR" sz="1100" b="0" i="0" u="none" strike="noStrike" cap="none" dirty="0" smtClean="0">
                <a:solidFill>
                  <a:srgbClr val="000000"/>
                </a:solidFill>
                <a:effectLst/>
                <a:latin typeface="Arial"/>
                <a:ea typeface="Arial"/>
                <a:cs typeface="Arial"/>
                <a:sym typeface="Arial"/>
              </a:rPr>
              <a:t>Problems encountered: The Movies Dataset’s revenue information represents the global revenue which may be harder to predict since many factors may affect the movie’s popularity - like culture, sense of humor, perception of romance etc.</a:t>
            </a:r>
          </a:p>
          <a:p>
            <a:pPr marL="158750" lvl="0" indent="0">
              <a:buNone/>
            </a:pPr>
            <a:r>
              <a:rPr lang="tr-TR" sz="1100" b="0" i="0" u="none" strike="noStrike" cap="none" dirty="0" smtClean="0">
                <a:solidFill>
                  <a:srgbClr val="000000"/>
                </a:solidFill>
                <a:effectLst/>
                <a:latin typeface="Arial"/>
                <a:ea typeface="Arial"/>
                <a:cs typeface="Arial"/>
                <a:sym typeface="Arial"/>
              </a:rPr>
              <a:t>Resolution: We needed to find another resource that includes only-US-revenue of movies. The Movie Industry Dataset had the necessary information, so we acquired it as our second dataset.</a:t>
            </a:r>
          </a:p>
          <a:p>
            <a:pPr marL="158750" indent="0">
              <a:buNone/>
            </a:pPr>
            <a:r>
              <a:rPr lang="tr-TR" sz="1100" b="1" i="0" u="none" strike="noStrike" cap="none" dirty="0" smtClean="0">
                <a:solidFill>
                  <a:srgbClr val="000000"/>
                </a:solidFill>
                <a:effectLst/>
                <a:latin typeface="Arial"/>
                <a:ea typeface="Arial"/>
                <a:cs typeface="Arial"/>
                <a:sym typeface="Arial"/>
              </a:rPr>
              <a:t>1.2. Movie Industry Dataset (MI): </a:t>
            </a:r>
            <a:r>
              <a:rPr lang="tr-TR" sz="1100" b="0" i="0" u="none" strike="noStrike" cap="none" dirty="0" smtClean="0">
                <a:solidFill>
                  <a:srgbClr val="000000"/>
                </a:solidFill>
                <a:effectLst/>
                <a:latin typeface="Arial"/>
                <a:ea typeface="Arial"/>
                <a:cs typeface="Arial"/>
                <a:sym typeface="Arial"/>
              </a:rPr>
              <a:t>The dataset includes just one .CSV file with 6820 movies’ budget and revenue information.</a:t>
            </a:r>
          </a:p>
          <a:p>
            <a:pPr marL="158750" lvl="0" indent="0">
              <a:buNone/>
            </a:pPr>
            <a:r>
              <a:rPr lang="tr-TR" sz="1100" b="0" i="0" u="none" strike="noStrike" cap="none" dirty="0" smtClean="0">
                <a:solidFill>
                  <a:srgbClr val="000000"/>
                </a:solidFill>
                <a:effectLst/>
                <a:latin typeface="Arial"/>
                <a:ea typeface="Arial"/>
                <a:cs typeface="Arial"/>
                <a:sym typeface="Arial"/>
              </a:rPr>
              <a:t>Location: Kaggle</a:t>
            </a:r>
          </a:p>
          <a:p>
            <a:pPr marL="158750" lvl="0" indent="0">
              <a:buNone/>
            </a:pPr>
            <a:r>
              <a:rPr lang="tr-TR" sz="1100" b="0" i="0" u="none" strike="noStrike" cap="none" dirty="0" smtClean="0">
                <a:solidFill>
                  <a:srgbClr val="000000"/>
                </a:solidFill>
                <a:effectLst/>
                <a:latin typeface="Arial"/>
                <a:ea typeface="Arial"/>
                <a:cs typeface="Arial"/>
                <a:sym typeface="Arial"/>
              </a:rPr>
              <a:t>Method of acquisition: Simple download</a:t>
            </a:r>
          </a:p>
          <a:p>
            <a:pPr marL="158750" lvl="0" indent="0">
              <a:buNone/>
            </a:pPr>
            <a:r>
              <a:rPr lang="tr-TR" sz="1100" b="0" i="0" u="none" strike="noStrike" cap="none" dirty="0" smtClean="0">
                <a:solidFill>
                  <a:srgbClr val="000000"/>
                </a:solidFill>
                <a:effectLst/>
                <a:latin typeface="Arial"/>
                <a:ea typeface="Arial"/>
                <a:cs typeface="Arial"/>
                <a:sym typeface="Arial"/>
              </a:rPr>
              <a:t>Problems encountered: Some of the data points did not have budget or revenue information.</a:t>
            </a:r>
          </a:p>
          <a:p>
            <a:pPr marL="158750" lvl="0" indent="0">
              <a:buNone/>
            </a:pPr>
            <a:r>
              <a:rPr lang="tr-TR" sz="1100" b="0" i="0" u="none" strike="noStrike" cap="none" dirty="0" smtClean="0">
                <a:solidFill>
                  <a:srgbClr val="000000"/>
                </a:solidFill>
                <a:effectLst/>
                <a:latin typeface="Arial"/>
                <a:ea typeface="Arial"/>
                <a:cs typeface="Arial"/>
                <a:sym typeface="Arial"/>
              </a:rPr>
              <a:t>Resolution: We needed to wipe off the data points which did not have budget or revenue information. We ended up with 4638 records after filtering out 2182 movies.</a:t>
            </a:r>
            <a:endParaRPr lang="tr-TR"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233853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lvl="0" indent="0">
              <a:buNone/>
            </a:pPr>
            <a:r>
              <a:rPr lang="tr-TR" sz="1100" b="1" i="0" u="none" strike="noStrike" cap="none" dirty="0" smtClean="0">
                <a:solidFill>
                  <a:srgbClr val="000000"/>
                </a:solidFill>
                <a:effectLst/>
                <a:latin typeface="Arial"/>
                <a:ea typeface="Arial"/>
                <a:cs typeface="Arial"/>
                <a:sym typeface="Arial"/>
              </a:rPr>
              <a:t>Datasets Description</a:t>
            </a:r>
            <a:endParaRPr lang="tr-TR" sz="1100" b="0" i="1" u="none" strike="noStrike" cap="none" dirty="0" smtClean="0">
              <a:solidFill>
                <a:srgbClr val="000000"/>
              </a:solidFill>
              <a:effectLst/>
              <a:latin typeface="Arial"/>
              <a:ea typeface="Arial"/>
              <a:cs typeface="Arial"/>
              <a:sym typeface="Arial"/>
            </a:endParaRPr>
          </a:p>
          <a:p>
            <a:pPr marL="158750" indent="0">
              <a:buNone/>
            </a:pPr>
            <a:r>
              <a:rPr lang="tr-TR" sz="1100" b="0" i="0" u="none" strike="noStrike" cap="none" dirty="0" smtClean="0">
                <a:solidFill>
                  <a:srgbClr val="000000"/>
                </a:solidFill>
                <a:effectLst/>
                <a:latin typeface="Arial"/>
                <a:ea typeface="Arial"/>
                <a:cs typeface="Arial"/>
                <a:sym typeface="Arial"/>
              </a:rPr>
              <a:t>The Movies Database have two tables: "metadata" and "keywords". The first table includes basic information about the movie while the keywords table consists of related keywords for each movie. They can be linked together using "id" column.</a:t>
            </a:r>
          </a:p>
          <a:p>
            <a:pPr marL="158750" indent="0">
              <a:buNone/>
            </a:pPr>
            <a:r>
              <a:rPr lang="tr-TR" sz="1100" b="0" i="0" u="none" strike="noStrike" cap="none" dirty="0" smtClean="0">
                <a:solidFill>
                  <a:srgbClr val="000000"/>
                </a:solidFill>
                <a:effectLst/>
                <a:latin typeface="Arial"/>
                <a:ea typeface="Arial"/>
                <a:cs typeface="Arial"/>
                <a:sym typeface="Arial"/>
              </a:rPr>
              <a:t>Movie Industry dataset have one table: "movies". This table includes all the relevant information about the movies, including our target, profitability.</a:t>
            </a:r>
          </a:p>
        </p:txBody>
      </p:sp>
    </p:spTree>
    <p:extLst>
      <p:ext uri="{BB962C8B-B14F-4D97-AF65-F5344CB8AC3E}">
        <p14:creationId xmlns:p14="http://schemas.microsoft.com/office/powerpoint/2010/main" val="1278240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tr-TR" sz="1100" b="1" i="0" u="none" strike="noStrike" cap="none" dirty="0" smtClean="0">
                <a:solidFill>
                  <a:srgbClr val="000000"/>
                </a:solidFill>
                <a:effectLst/>
                <a:latin typeface="Arial"/>
                <a:ea typeface="Arial"/>
                <a:cs typeface="Arial"/>
                <a:sym typeface="Arial"/>
              </a:rPr>
              <a:t>2.1. Type of data.</a:t>
            </a:r>
            <a:endParaRPr lang="tr-TR" sz="1100" b="0" i="0" u="none" strike="noStrike" cap="none" dirty="0" smtClean="0">
              <a:solidFill>
                <a:srgbClr val="000000"/>
              </a:solidFill>
              <a:effectLst/>
              <a:latin typeface="Arial"/>
              <a:ea typeface="Arial"/>
              <a:cs typeface="Arial"/>
              <a:sym typeface="Arial"/>
            </a:endParaRPr>
          </a:p>
          <a:p>
            <a:pPr marL="158750" indent="0">
              <a:buNone/>
            </a:pPr>
            <a:r>
              <a:rPr lang="tr-TR" sz="1100" b="0" i="0" u="none" strike="noStrike" cap="none" dirty="0" smtClean="0">
                <a:solidFill>
                  <a:srgbClr val="000000"/>
                </a:solidFill>
                <a:effectLst/>
                <a:latin typeface="Arial"/>
                <a:ea typeface="Arial"/>
                <a:cs typeface="Arial"/>
                <a:sym typeface="Arial"/>
              </a:rPr>
              <a:t>Our data used for the project is </a:t>
            </a:r>
            <a:r>
              <a:rPr lang="tr-TR" sz="1100" b="1" i="0" u="none" strike="noStrike" cap="none" dirty="0" smtClean="0">
                <a:solidFill>
                  <a:srgbClr val="000000"/>
                </a:solidFill>
                <a:effectLst/>
                <a:latin typeface="Arial"/>
                <a:ea typeface="Arial"/>
                <a:cs typeface="Arial"/>
                <a:sym typeface="Arial"/>
              </a:rPr>
              <a:t>a mix of structured and semi-structured data.</a:t>
            </a:r>
            <a:endParaRPr lang="tr-TR" sz="1100" b="0" i="0" u="none" strike="noStrike" cap="none" dirty="0" smtClean="0">
              <a:solidFill>
                <a:srgbClr val="000000"/>
              </a:solidFill>
              <a:effectLst/>
              <a:latin typeface="Arial"/>
              <a:ea typeface="Arial"/>
              <a:cs typeface="Arial"/>
              <a:sym typeface="Arial"/>
            </a:endParaRPr>
          </a:p>
          <a:p>
            <a:pPr marL="158750" indent="0">
              <a:buNone/>
            </a:pPr>
            <a:r>
              <a:rPr lang="tr-TR" sz="1100" b="0" i="0" u="none" strike="noStrike" cap="none" dirty="0" smtClean="0">
                <a:solidFill>
                  <a:srgbClr val="000000"/>
                </a:solidFill>
                <a:effectLst/>
                <a:latin typeface="Arial"/>
                <a:ea typeface="Arial"/>
                <a:cs typeface="Arial"/>
                <a:sym typeface="Arial"/>
              </a:rPr>
              <a:t>While MI dataset is completely structured, MD dataset includes data where the values are either structured or semi-structured, particularly in JSON format. We convert the semi-structured data into structured data using Python’s </a:t>
            </a:r>
            <a:r>
              <a:rPr lang="tr-TR" sz="1100" b="0" i="1" u="none" strike="noStrike" cap="none" dirty="0" smtClean="0">
                <a:solidFill>
                  <a:srgbClr val="000000"/>
                </a:solidFill>
                <a:effectLst/>
                <a:latin typeface="Arial"/>
                <a:ea typeface="Arial"/>
                <a:cs typeface="Arial"/>
                <a:sym typeface="Arial"/>
              </a:rPr>
              <a:t>json </a:t>
            </a:r>
            <a:r>
              <a:rPr lang="tr-TR" sz="1100" b="0" i="0" u="none" strike="noStrike" cap="none" dirty="0" smtClean="0">
                <a:solidFill>
                  <a:srgbClr val="000000"/>
                </a:solidFill>
                <a:effectLst/>
                <a:latin typeface="Arial"/>
                <a:ea typeface="Arial"/>
                <a:cs typeface="Arial"/>
                <a:sym typeface="Arial"/>
              </a:rPr>
              <a:t>library. </a:t>
            </a:r>
          </a:p>
          <a:p>
            <a:pPr marL="158750" indent="0">
              <a:buNone/>
            </a:pPr>
            <a:r>
              <a:rPr lang="tr-TR" sz="1100" b="1" i="0" u="none" strike="noStrike" cap="none" dirty="0" smtClean="0">
                <a:solidFill>
                  <a:srgbClr val="000000"/>
                </a:solidFill>
                <a:effectLst/>
                <a:latin typeface="Arial"/>
                <a:ea typeface="Arial"/>
                <a:cs typeface="Arial"/>
                <a:sym typeface="Arial"/>
              </a:rPr>
              <a:t>2.2. Type of datasets.</a:t>
            </a:r>
            <a:endParaRPr lang="tr-TR" sz="1100" b="0" i="0" u="none" strike="noStrike" cap="none" dirty="0" smtClean="0">
              <a:solidFill>
                <a:srgbClr val="000000"/>
              </a:solidFill>
              <a:effectLst/>
              <a:latin typeface="Arial"/>
              <a:ea typeface="Arial"/>
              <a:cs typeface="Arial"/>
              <a:sym typeface="Arial"/>
            </a:endParaRPr>
          </a:p>
          <a:p>
            <a:pPr marL="158750" indent="0">
              <a:buNone/>
            </a:pPr>
            <a:r>
              <a:rPr lang="tr-TR" sz="1100" b="0" i="0" u="none" strike="noStrike" cap="none" dirty="0" smtClean="0">
                <a:solidFill>
                  <a:srgbClr val="000000"/>
                </a:solidFill>
                <a:effectLst/>
                <a:latin typeface="Arial"/>
                <a:ea typeface="Arial"/>
                <a:cs typeface="Arial"/>
                <a:sym typeface="Arial"/>
              </a:rPr>
              <a:t>MI dataset is </a:t>
            </a:r>
            <a:r>
              <a:rPr lang="tr-TR" sz="1100" b="1" i="0" u="none" strike="noStrike" cap="none" dirty="0" smtClean="0">
                <a:solidFill>
                  <a:srgbClr val="000000"/>
                </a:solidFill>
                <a:effectLst/>
                <a:latin typeface="Arial"/>
                <a:ea typeface="Arial"/>
                <a:cs typeface="Arial"/>
                <a:sym typeface="Arial"/>
              </a:rPr>
              <a:t>a single-file tabular dataset</a:t>
            </a:r>
            <a:r>
              <a:rPr lang="tr-TR" sz="1100" b="0" i="0" u="none" strike="noStrike" cap="none" dirty="0" smtClean="0">
                <a:solidFill>
                  <a:srgbClr val="000000"/>
                </a:solidFill>
                <a:effectLst/>
                <a:latin typeface="Arial"/>
                <a:ea typeface="Arial"/>
                <a:cs typeface="Arial"/>
                <a:sym typeface="Arial"/>
              </a:rPr>
              <a:t>, while the MD dataset is </a:t>
            </a:r>
            <a:r>
              <a:rPr lang="tr-TR" sz="1100" b="1" i="0" u="none" strike="noStrike" cap="none" dirty="0" smtClean="0">
                <a:solidFill>
                  <a:srgbClr val="000000"/>
                </a:solidFill>
                <a:effectLst/>
                <a:latin typeface="Arial"/>
                <a:ea typeface="Arial"/>
                <a:cs typeface="Arial"/>
                <a:sym typeface="Arial"/>
              </a:rPr>
              <a:t>a relational database </a:t>
            </a:r>
            <a:r>
              <a:rPr lang="tr-TR" sz="1100" b="0" i="0" u="none" strike="noStrike" cap="none" dirty="0" smtClean="0">
                <a:solidFill>
                  <a:srgbClr val="000000"/>
                </a:solidFill>
                <a:effectLst/>
                <a:latin typeface="Arial"/>
                <a:ea typeface="Arial"/>
                <a:cs typeface="Arial"/>
                <a:sym typeface="Arial"/>
              </a:rPr>
              <a:t>data. We converted MI such that it is a part of the MD dataset’s schema. We used movies’ titles for joining since MI data did not have movie IDs as MD data did.</a:t>
            </a:r>
            <a:endParaRPr lang="tr-TR"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88459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endParaRPr lang="en-US" sz="1200" dirty="0" smtClean="0">
              <a:solidFill>
                <a:srgbClr val="2D3B45"/>
              </a:solidFill>
            </a:endParaRPr>
          </a:p>
        </p:txBody>
      </p:sp>
    </p:spTree>
    <p:extLst>
      <p:ext uri="{BB962C8B-B14F-4D97-AF65-F5344CB8AC3E}">
        <p14:creationId xmlns:p14="http://schemas.microsoft.com/office/powerpoint/2010/main" val="203098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endParaRPr lang="en-US" sz="1200" dirty="0" smtClean="0">
              <a:solidFill>
                <a:srgbClr val="2D3B45"/>
              </a:solidFill>
            </a:endParaRPr>
          </a:p>
        </p:txBody>
      </p:sp>
    </p:spTree>
    <p:extLst>
      <p:ext uri="{BB962C8B-B14F-4D97-AF65-F5344CB8AC3E}">
        <p14:creationId xmlns:p14="http://schemas.microsoft.com/office/powerpoint/2010/main" val="2586804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endParaRPr lang="en-US" sz="1200" dirty="0" smtClean="0">
              <a:solidFill>
                <a:srgbClr val="2D3B45"/>
              </a:solidFill>
            </a:endParaRPr>
          </a:p>
        </p:txBody>
      </p:sp>
    </p:spTree>
    <p:extLst>
      <p:ext uri="{BB962C8B-B14F-4D97-AF65-F5344CB8AC3E}">
        <p14:creationId xmlns:p14="http://schemas.microsoft.com/office/powerpoint/2010/main" val="216206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endParaRPr lang="en-US" sz="1200" dirty="0" smtClean="0">
              <a:solidFill>
                <a:srgbClr val="2D3B45"/>
              </a:solidFill>
            </a:endParaRPr>
          </a:p>
        </p:txBody>
      </p:sp>
    </p:spTree>
    <p:extLst>
      <p:ext uri="{BB962C8B-B14F-4D97-AF65-F5344CB8AC3E}">
        <p14:creationId xmlns:p14="http://schemas.microsoft.com/office/powerpoint/2010/main" val="2726247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Clr>
                <a:schemeClr val="dk1"/>
              </a:buClr>
              <a:buSzPts val="1100"/>
              <a:buFont typeface="Arial"/>
              <a:buNone/>
            </a:pPr>
            <a:endParaRPr lang="en-US" sz="1200" dirty="0" smtClean="0">
              <a:solidFill>
                <a:srgbClr val="2D3B45"/>
              </a:solidFill>
            </a:endParaRPr>
          </a:p>
        </p:txBody>
      </p:sp>
    </p:spTree>
    <p:extLst>
      <p:ext uri="{BB962C8B-B14F-4D97-AF65-F5344CB8AC3E}">
        <p14:creationId xmlns:p14="http://schemas.microsoft.com/office/powerpoint/2010/main" val="499105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r>
              <a:rPr lang="en-US" smtClean="0"/>
              <a:t>9/12/2020</a:t>
            </a:r>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2800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739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913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9/12/2020</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09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r>
              <a:rPr lang="en-US" smtClean="0"/>
              <a:t>9/12/2020</a:t>
            </a:r>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73994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9/12/2020</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408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9/12/2020</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636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9/12/2020</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379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9/12/2020</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719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8" name="Date Placeholder 7"/>
          <p:cNvSpPr>
            <a:spLocks noGrp="1"/>
          </p:cNvSpPr>
          <p:nvPr>
            <p:ph type="dt" sz="half" idx="10"/>
          </p:nvPr>
        </p:nvSpPr>
        <p:spPr/>
        <p:txBody>
          <a:bodyPr/>
          <a:lstStyle/>
          <a:p>
            <a:r>
              <a:rPr lang="en-US" smtClean="0"/>
              <a:t>9/12/2020</a:t>
            </a:r>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454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r>
              <a:rPr lang="en-US" smtClean="0"/>
              <a:t>9/12/2020</a:t>
            </a:r>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763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r>
              <a:rPr lang="en-US" smtClean="0"/>
              <a:t>9/12/2020</a:t>
            </a:r>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44611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171281" y="1705429"/>
            <a:ext cx="6801440" cy="798285"/>
          </a:xfrm>
          <a:prstGeom prst="rect">
            <a:avLst/>
          </a:prstGeom>
        </p:spPr>
        <p:txBody>
          <a:bodyPr spcFirstLastPara="1" wrap="square" lIns="91425" tIns="91425" rIns="91425" bIns="91425" anchor="b" anchorCtr="0">
            <a:noAutofit/>
          </a:bodyPr>
          <a:lstStyle/>
          <a:p>
            <a:pPr lvl="0">
              <a:spcBef>
                <a:spcPts val="0"/>
              </a:spcBef>
            </a:pPr>
            <a:r>
              <a:rPr lang="tr-TR" sz="2400" b="1" dirty="0" smtClean="0"/>
              <a:t>Profıtabılıty predıctıon</a:t>
            </a:r>
            <a:br>
              <a:rPr lang="tr-TR" sz="2400" b="1" dirty="0" smtClean="0"/>
            </a:br>
            <a:r>
              <a:rPr lang="tr-TR" sz="2400" b="1" dirty="0" smtClean="0"/>
              <a:t>of Movıe projects</a:t>
            </a:r>
            <a:endParaRPr sz="1600" b="1" i="1" dirty="0"/>
          </a:p>
        </p:txBody>
      </p:sp>
      <p:sp>
        <p:nvSpPr>
          <p:cNvPr id="55" name="Google Shape;55;p13"/>
          <p:cNvSpPr txBox="1">
            <a:spLocks noGrp="1"/>
          </p:cNvSpPr>
          <p:nvPr>
            <p:ph type="subTitle" idx="1"/>
          </p:nvPr>
        </p:nvSpPr>
        <p:spPr>
          <a:xfrm>
            <a:off x="1171575" y="3011715"/>
            <a:ext cx="6803136" cy="9942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u="sng" dirty="0"/>
              <a:t>Team </a:t>
            </a:r>
            <a:r>
              <a:rPr lang="en" sz="1000" u="sng" dirty="0" smtClean="0"/>
              <a:t>6</a:t>
            </a:r>
            <a:endParaRPr sz="1000" u="sng" dirty="0"/>
          </a:p>
          <a:p>
            <a:pPr marL="0" lvl="0" indent="0" algn="l" rtl="0">
              <a:spcBef>
                <a:spcPts val="0"/>
              </a:spcBef>
              <a:spcAft>
                <a:spcPts val="0"/>
              </a:spcAft>
              <a:buNone/>
            </a:pPr>
            <a:r>
              <a:rPr lang="en" sz="1000" dirty="0"/>
              <a:t>Oguzhan Akan</a:t>
            </a:r>
            <a:endParaRPr sz="1000" dirty="0"/>
          </a:p>
          <a:p>
            <a:pPr marL="0" lvl="0" indent="0" algn="l" rtl="0">
              <a:spcBef>
                <a:spcPts val="0"/>
              </a:spcBef>
              <a:spcAft>
                <a:spcPts val="0"/>
              </a:spcAft>
              <a:buNone/>
            </a:pPr>
            <a:r>
              <a:rPr lang="en" sz="1000" dirty="0"/>
              <a:t>Darius Hooks</a:t>
            </a:r>
            <a:endParaRPr sz="1000" dirty="0"/>
          </a:p>
          <a:p>
            <a:pPr marL="0" lvl="0" indent="0" algn="l" rtl="0">
              <a:spcBef>
                <a:spcPts val="0"/>
              </a:spcBef>
              <a:spcAft>
                <a:spcPts val="0"/>
              </a:spcAft>
              <a:buNone/>
            </a:pPr>
            <a:r>
              <a:rPr lang="en" sz="1000" dirty="0"/>
              <a:t>Jaymish Raju Patel</a:t>
            </a:r>
            <a:endParaRPr sz="1000" dirty="0"/>
          </a:p>
          <a:p>
            <a:pPr marL="0" lvl="0" indent="0" algn="l" rtl="0">
              <a:spcBef>
                <a:spcPts val="0"/>
              </a:spcBef>
              <a:spcAft>
                <a:spcPts val="0"/>
              </a:spcAft>
              <a:buNone/>
            </a:pPr>
            <a:r>
              <a:rPr lang="en" sz="1000" dirty="0"/>
              <a:t>Jason Sabal</a:t>
            </a:r>
            <a:endParaRPr sz="1000" dirty="0"/>
          </a:p>
          <a:p>
            <a:pPr marL="0" lvl="0" indent="0" algn="l" rtl="0">
              <a:spcBef>
                <a:spcPts val="0"/>
              </a:spcBef>
              <a:spcAft>
                <a:spcPts val="0"/>
              </a:spcAft>
              <a:buNone/>
            </a:pPr>
            <a:r>
              <a:rPr lang="en" sz="1000" dirty="0"/>
              <a:t>Bibinur Zhursinbek</a:t>
            </a:r>
            <a:endParaRPr sz="1000" dirty="0"/>
          </a:p>
          <a:p>
            <a:pPr marL="0" lvl="0" indent="0" algn="ctr" rtl="0">
              <a:spcBef>
                <a:spcPts val="0"/>
              </a:spcBef>
              <a:spcAft>
                <a:spcPts val="0"/>
              </a:spcAft>
              <a:buNone/>
            </a:pPr>
            <a:endParaRPr sz="1000" dirty="0"/>
          </a:p>
        </p:txBody>
      </p:sp>
      <p:sp>
        <p:nvSpPr>
          <p:cNvPr id="2" name="Date Placeholder 1"/>
          <p:cNvSpPr>
            <a:spLocks noGrp="1"/>
          </p:cNvSpPr>
          <p:nvPr>
            <p:ph type="dt" sz="half" idx="10"/>
          </p:nvPr>
        </p:nvSpPr>
        <p:spPr/>
        <p:txBody>
          <a:bodyPr/>
          <a:lstStyle/>
          <a:p>
            <a:r>
              <a:rPr lang="en-US" smtClean="0"/>
              <a:t>9/12/2020</a:t>
            </a:r>
            <a:endParaRPr lang="en-US" dirty="0"/>
          </a:p>
        </p:txBody>
      </p:sp>
      <p:sp>
        <p:nvSpPr>
          <p:cNvPr id="3" name="Slide Number Placeholder 2"/>
          <p:cNvSpPr>
            <a:spLocks noGrp="1"/>
          </p:cNvSpPr>
          <p:nvPr>
            <p:ph type="sldNum" sz="quarter" idx="12"/>
          </p:nvPr>
        </p:nvSpPr>
        <p:spPr>
          <a:xfrm>
            <a:off x="8120743" y="4407310"/>
            <a:ext cx="646762" cy="573475"/>
          </a:xfrm>
        </p:spPr>
        <p:txBody>
          <a:bodyPr/>
          <a:lstStyle/>
          <a:p>
            <a:pPr marL="0" lvl="0" indent="0" algn="r" rtl="0">
              <a:spcBef>
                <a:spcPts val="0"/>
              </a:spcBef>
              <a:spcAft>
                <a:spcPts val="0"/>
              </a:spcAft>
              <a:buNone/>
            </a:pPr>
            <a:fld id="{00000000-1234-1234-1234-123412341234}" type="slidenum">
              <a:rPr lang="en" sz="1800" smtClean="0"/>
              <a:t>1</a:t>
            </a:fld>
            <a:endParaRPr lang="en" sz="1800" dirty="0"/>
          </a:p>
        </p:txBody>
      </p:sp>
      <p:sp>
        <p:nvSpPr>
          <p:cNvPr id="4" name="Rectangle 3"/>
          <p:cNvSpPr/>
          <p:nvPr/>
        </p:nvSpPr>
        <p:spPr>
          <a:xfrm>
            <a:off x="3294743" y="3313447"/>
            <a:ext cx="4677978" cy="661720"/>
          </a:xfrm>
          <a:prstGeom prst="rect">
            <a:avLst/>
          </a:prstGeom>
        </p:spPr>
        <p:txBody>
          <a:bodyPr wrap="square">
            <a:spAutoFit/>
          </a:bodyPr>
          <a:lstStyle/>
          <a:p>
            <a:pPr algn="r"/>
            <a:r>
              <a:rPr lang="tr-TR" sz="1050" dirty="0" smtClean="0">
                <a:latin typeface="+mj-lt"/>
              </a:rPr>
              <a:t>California State University, Northridge</a:t>
            </a:r>
          </a:p>
          <a:p>
            <a:pPr algn="r"/>
            <a:r>
              <a:rPr lang="tr-TR" dirty="0" smtClean="0">
                <a:latin typeface="+mj-lt"/>
              </a:rPr>
              <a:t>COMP </a:t>
            </a:r>
            <a:r>
              <a:rPr lang="tr-TR" dirty="0">
                <a:latin typeface="+mj-lt"/>
              </a:rPr>
              <a:t>541 – </a:t>
            </a:r>
            <a:r>
              <a:rPr lang="tr-TR" dirty="0" smtClean="0">
                <a:latin typeface="+mj-lt"/>
              </a:rPr>
              <a:t>Data Mining – F2020</a:t>
            </a:r>
            <a:r>
              <a:rPr lang="tr-TR" i="1" dirty="0">
                <a:latin typeface="+mj-lt"/>
              </a:rPr>
              <a:t/>
            </a:r>
            <a:br>
              <a:rPr lang="tr-TR" i="1" dirty="0">
                <a:latin typeface="+mj-lt"/>
              </a:rPr>
            </a:br>
            <a:r>
              <a:rPr lang="en" sz="1100" b="1" dirty="0" smtClean="0">
                <a:latin typeface="+mj-lt"/>
              </a:rPr>
              <a:t>Assignment </a:t>
            </a:r>
            <a:r>
              <a:rPr lang="tr-TR" sz="1100" b="1" dirty="0" smtClean="0">
                <a:latin typeface="+mj-lt"/>
              </a:rPr>
              <a:t>2</a:t>
            </a:r>
            <a:endParaRPr lang="tr-TR" b="1" dirty="0">
              <a:latin typeface="+mj-lt"/>
            </a:endParaRPr>
          </a:p>
        </p:txBody>
      </p:sp>
      <p:sp>
        <p:nvSpPr>
          <p:cNvPr id="7" name="Rectangle 6"/>
          <p:cNvSpPr/>
          <p:nvPr/>
        </p:nvSpPr>
        <p:spPr>
          <a:xfrm>
            <a:off x="1171281" y="2434771"/>
            <a:ext cx="6801440" cy="307777"/>
          </a:xfrm>
          <a:prstGeom prst="rect">
            <a:avLst/>
          </a:prstGeom>
        </p:spPr>
        <p:txBody>
          <a:bodyPr wrap="square">
            <a:spAutoFit/>
          </a:bodyPr>
          <a:lstStyle/>
          <a:p>
            <a:pPr algn="ctr"/>
            <a:r>
              <a:rPr lang="tr-TR" dirty="0" smtClean="0">
                <a:latin typeface="+mj-lt"/>
              </a:rPr>
              <a:t>Data Understanding</a:t>
            </a:r>
            <a:endParaRPr lang="tr-TR" b="1"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172718" y="2605459"/>
            <a:ext cx="6803136" cy="342900"/>
          </a:xfrm>
        </p:spPr>
        <p:txBody>
          <a:bodyPr/>
          <a:lstStyle/>
          <a:p>
            <a:r>
              <a:rPr lang="tr-TR" dirty="0" smtClean="0"/>
              <a:t>Thank you for your attention.</a:t>
            </a:r>
            <a:endParaRPr lang="tr-TR"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907021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7" name="Title 5"/>
          <p:cNvSpPr txBox="1">
            <a:spLocks/>
          </p:cNvSpPr>
          <p:nvPr/>
        </p:nvSpPr>
        <p:spPr>
          <a:xfrm>
            <a:off x="800099" y="347024"/>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a:t>2</a:t>
            </a:r>
            <a:r>
              <a:rPr lang="tr-TR" sz="1400" i="1" dirty="0" smtClean="0"/>
              <a:t>.1. Collecting Initial Data</a:t>
            </a:r>
            <a:r>
              <a:rPr lang="en-US" sz="1400" i="1" dirty="0" smtClean="0"/>
              <a:t/>
            </a:r>
            <a:br>
              <a:rPr lang="en-US" sz="1400" i="1" dirty="0" smtClean="0"/>
            </a:br>
            <a:r>
              <a:rPr lang="tr-TR" sz="1800" b="1" dirty="0" smtClean="0"/>
              <a:t>Initial Data Collection</a:t>
            </a:r>
            <a:endParaRPr lang="en-US" sz="1800" b="1" dirty="0"/>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sp>
        <p:nvSpPr>
          <p:cNvPr id="17" name="Content Placeholder 2"/>
          <p:cNvSpPr txBox="1">
            <a:spLocks/>
          </p:cNvSpPr>
          <p:nvPr/>
        </p:nvSpPr>
        <p:spPr>
          <a:xfrm>
            <a:off x="800099" y="1303771"/>
            <a:ext cx="3689274" cy="3259065"/>
          </a:xfrm>
          <a:prstGeom prst="rect">
            <a:avLst/>
          </a:prstGeom>
        </p:spPr>
        <p:txBody>
          <a:bodyPr vert="horz" lIns="91440" tIns="45720" rIns="91440" bIns="45720" rtlCol="0">
            <a:normAutofit/>
          </a:bodyPr>
          <a:lst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a:lstStyle>
          <a:p>
            <a:pPr marL="0" indent="0">
              <a:buNone/>
            </a:pPr>
            <a:r>
              <a:rPr lang="tr-TR" sz="1400" b="1" dirty="0">
                <a:solidFill>
                  <a:srgbClr val="2D3B45"/>
                </a:solidFill>
              </a:rPr>
              <a:t>The Movies Dataset (MD)</a:t>
            </a:r>
          </a:p>
          <a:p>
            <a:pPr>
              <a:lnSpc>
                <a:spcPct val="150000"/>
              </a:lnSpc>
            </a:pPr>
            <a:r>
              <a:rPr lang="tr-TR" sz="1000" dirty="0" smtClean="0">
                <a:solidFill>
                  <a:srgbClr val="2D3B45"/>
                </a:solidFill>
              </a:rPr>
              <a:t>Source</a:t>
            </a:r>
            <a:r>
              <a:rPr lang="en-US" sz="1000" dirty="0" smtClean="0">
                <a:solidFill>
                  <a:srgbClr val="2D3B45"/>
                </a:solidFill>
              </a:rPr>
              <a:t>: </a:t>
            </a:r>
            <a:r>
              <a:rPr lang="en-US" sz="1000" dirty="0" err="1">
                <a:solidFill>
                  <a:srgbClr val="2D3B45"/>
                </a:solidFill>
              </a:rPr>
              <a:t>Kaggle</a:t>
            </a:r>
            <a:endParaRPr lang="en-US" sz="1000" dirty="0">
              <a:solidFill>
                <a:srgbClr val="2D3B45"/>
              </a:solidFill>
            </a:endParaRPr>
          </a:p>
          <a:p>
            <a:pPr>
              <a:lnSpc>
                <a:spcPct val="150000"/>
              </a:lnSpc>
            </a:pPr>
            <a:r>
              <a:rPr lang="en-US" sz="1000" dirty="0">
                <a:solidFill>
                  <a:srgbClr val="2D3B45"/>
                </a:solidFill>
              </a:rPr>
              <a:t>Cast, crew, plot keywords, budget, revenue, posters, release dates, languages, production companies, countries, </a:t>
            </a:r>
            <a:r>
              <a:rPr lang="en-US" sz="1000" dirty="0" smtClean="0">
                <a:solidFill>
                  <a:srgbClr val="2D3B45"/>
                </a:solidFill>
              </a:rPr>
              <a:t>vote </a:t>
            </a:r>
            <a:r>
              <a:rPr lang="en-US" sz="1000" dirty="0">
                <a:solidFill>
                  <a:srgbClr val="2D3B45"/>
                </a:solidFill>
              </a:rPr>
              <a:t>averages.</a:t>
            </a:r>
          </a:p>
          <a:p>
            <a:pPr>
              <a:lnSpc>
                <a:spcPct val="150000"/>
              </a:lnSpc>
            </a:pPr>
            <a:r>
              <a:rPr lang="en-US" sz="1000" dirty="0">
                <a:solidFill>
                  <a:srgbClr val="2D3B45"/>
                </a:solidFill>
              </a:rPr>
              <a:t>Entity-relationship feature</a:t>
            </a:r>
          </a:p>
          <a:p>
            <a:pPr>
              <a:lnSpc>
                <a:spcPct val="150000"/>
              </a:lnSpc>
            </a:pPr>
            <a:r>
              <a:rPr lang="en-US" sz="1000" dirty="0">
                <a:solidFill>
                  <a:srgbClr val="2D3B45"/>
                </a:solidFill>
              </a:rPr>
              <a:t>Data format: CSV</a:t>
            </a:r>
          </a:p>
          <a:p>
            <a:pPr>
              <a:lnSpc>
                <a:spcPct val="150000"/>
              </a:lnSpc>
            </a:pPr>
            <a:r>
              <a:rPr lang="en-US" sz="1000" dirty="0">
                <a:solidFill>
                  <a:srgbClr val="2D3B45"/>
                </a:solidFill>
              </a:rPr>
              <a:t>Problems encountered: Corrupt revenue information</a:t>
            </a:r>
          </a:p>
          <a:p>
            <a:pPr>
              <a:lnSpc>
                <a:spcPct val="150000"/>
              </a:lnSpc>
            </a:pPr>
            <a:r>
              <a:rPr lang="en-US" sz="1000" dirty="0">
                <a:solidFill>
                  <a:srgbClr val="2D3B45"/>
                </a:solidFill>
              </a:rPr>
              <a:t>Resolution: Use The Movie Industry Dataset for revenue which have the correct data.</a:t>
            </a:r>
          </a:p>
        </p:txBody>
      </p:sp>
      <p:sp>
        <p:nvSpPr>
          <p:cNvPr id="19" name="Content Placeholder 2"/>
          <p:cNvSpPr txBox="1">
            <a:spLocks/>
          </p:cNvSpPr>
          <p:nvPr/>
        </p:nvSpPr>
        <p:spPr>
          <a:xfrm>
            <a:off x="5018956" y="1303770"/>
            <a:ext cx="3689274" cy="3259065"/>
          </a:xfrm>
          <a:prstGeom prst="rect">
            <a:avLst/>
          </a:prstGeom>
        </p:spPr>
        <p:txBody>
          <a:bodyPr vert="horz" lIns="91440" tIns="45720" rIns="91440" bIns="45720" rtlCol="0">
            <a:normAutofit/>
          </a:bodyPr>
          <a:lst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a:lstStyle>
          <a:p>
            <a:pPr marL="0" indent="0">
              <a:buNone/>
            </a:pPr>
            <a:r>
              <a:rPr lang="tr-TR" sz="1400" b="1" dirty="0" smtClean="0">
                <a:solidFill>
                  <a:srgbClr val="2D3B45"/>
                </a:solidFill>
              </a:rPr>
              <a:t>Movies Industry </a:t>
            </a:r>
            <a:r>
              <a:rPr lang="tr-TR" sz="1400" b="1" dirty="0">
                <a:solidFill>
                  <a:srgbClr val="2D3B45"/>
                </a:solidFill>
              </a:rPr>
              <a:t>(</a:t>
            </a:r>
            <a:r>
              <a:rPr lang="tr-TR" sz="1400" b="1" dirty="0" smtClean="0">
                <a:solidFill>
                  <a:srgbClr val="2D3B45"/>
                </a:solidFill>
              </a:rPr>
              <a:t>MI)</a:t>
            </a:r>
            <a:endParaRPr lang="tr-TR" sz="1400" b="1" dirty="0">
              <a:solidFill>
                <a:srgbClr val="2D3B45"/>
              </a:solidFill>
            </a:endParaRPr>
          </a:p>
          <a:p>
            <a:pPr>
              <a:lnSpc>
                <a:spcPct val="150000"/>
              </a:lnSpc>
            </a:pPr>
            <a:r>
              <a:rPr lang="tr-TR" sz="1000" dirty="0" smtClean="0">
                <a:solidFill>
                  <a:srgbClr val="2D3B45"/>
                </a:solidFill>
              </a:rPr>
              <a:t>Source</a:t>
            </a:r>
            <a:r>
              <a:rPr lang="en-US" sz="1000" dirty="0" smtClean="0">
                <a:solidFill>
                  <a:srgbClr val="2D3B45"/>
                </a:solidFill>
              </a:rPr>
              <a:t>: </a:t>
            </a:r>
            <a:r>
              <a:rPr lang="en-US" sz="1000" dirty="0" err="1">
                <a:solidFill>
                  <a:srgbClr val="2D3B45"/>
                </a:solidFill>
              </a:rPr>
              <a:t>Kaggle</a:t>
            </a:r>
            <a:endParaRPr lang="en-US" sz="1000" dirty="0">
              <a:solidFill>
                <a:srgbClr val="2D3B45"/>
              </a:solidFill>
            </a:endParaRPr>
          </a:p>
          <a:p>
            <a:pPr>
              <a:lnSpc>
                <a:spcPct val="150000"/>
              </a:lnSpc>
            </a:pPr>
            <a:r>
              <a:rPr lang="tr-TR" sz="1000" dirty="0" smtClean="0">
                <a:solidFill>
                  <a:srgbClr val="2D3B45"/>
                </a:solidFill>
              </a:rPr>
              <a:t>Budget and revenue information of the movies between 1986-2016.</a:t>
            </a:r>
            <a:endParaRPr lang="en-US" sz="1000" dirty="0">
              <a:solidFill>
                <a:srgbClr val="2D3B45"/>
              </a:solidFill>
            </a:endParaRPr>
          </a:p>
          <a:p>
            <a:pPr>
              <a:lnSpc>
                <a:spcPct val="150000"/>
              </a:lnSpc>
            </a:pPr>
            <a:r>
              <a:rPr lang="tr-TR" sz="1000" dirty="0" smtClean="0">
                <a:solidFill>
                  <a:srgbClr val="2D3B45"/>
                </a:solidFill>
              </a:rPr>
              <a:t>Single, tabular format data</a:t>
            </a:r>
            <a:endParaRPr lang="en-US" sz="1000" dirty="0">
              <a:solidFill>
                <a:srgbClr val="2D3B45"/>
              </a:solidFill>
            </a:endParaRPr>
          </a:p>
          <a:p>
            <a:pPr>
              <a:lnSpc>
                <a:spcPct val="150000"/>
              </a:lnSpc>
            </a:pPr>
            <a:r>
              <a:rPr lang="en-US" sz="1000" dirty="0">
                <a:solidFill>
                  <a:srgbClr val="2D3B45"/>
                </a:solidFill>
              </a:rPr>
              <a:t>Data format: CSV</a:t>
            </a:r>
          </a:p>
          <a:p>
            <a:pPr>
              <a:lnSpc>
                <a:spcPct val="150000"/>
              </a:lnSpc>
            </a:pPr>
            <a:r>
              <a:rPr lang="en-US" sz="1000" dirty="0">
                <a:solidFill>
                  <a:srgbClr val="2D3B45"/>
                </a:solidFill>
              </a:rPr>
              <a:t>Problems encountered: </a:t>
            </a:r>
            <a:r>
              <a:rPr lang="tr-TR" sz="1000" dirty="0" smtClean="0">
                <a:solidFill>
                  <a:srgbClr val="2D3B45"/>
                </a:solidFill>
              </a:rPr>
              <a:t>Missing revenue and/or budget information</a:t>
            </a:r>
            <a:endParaRPr lang="en-US" sz="1000" dirty="0">
              <a:solidFill>
                <a:srgbClr val="2D3B45"/>
              </a:solidFill>
            </a:endParaRPr>
          </a:p>
          <a:p>
            <a:pPr>
              <a:lnSpc>
                <a:spcPct val="150000"/>
              </a:lnSpc>
            </a:pPr>
            <a:r>
              <a:rPr lang="en-US" sz="1000" dirty="0">
                <a:solidFill>
                  <a:srgbClr val="2D3B45"/>
                </a:solidFill>
              </a:rPr>
              <a:t>Resolution: </a:t>
            </a:r>
            <a:r>
              <a:rPr lang="tr-TR" sz="1000" dirty="0" smtClean="0">
                <a:solidFill>
                  <a:srgbClr val="2D3B45"/>
                </a:solidFill>
              </a:rPr>
              <a:t>Filter out the missing data points from the data.</a:t>
            </a:r>
            <a:endParaRPr lang="en-US" sz="1000" dirty="0">
              <a:solidFill>
                <a:srgbClr val="2D3B45"/>
              </a:solidFill>
            </a:endParaRPr>
          </a:p>
        </p:txBody>
      </p:sp>
    </p:spTree>
    <p:extLst>
      <p:ext uri="{BB962C8B-B14F-4D97-AF65-F5344CB8AC3E}">
        <p14:creationId xmlns:p14="http://schemas.microsoft.com/office/powerpoint/2010/main" val="1498930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7" name="Title 5"/>
          <p:cNvSpPr txBox="1">
            <a:spLocks/>
          </p:cNvSpPr>
          <p:nvPr/>
        </p:nvSpPr>
        <p:spPr>
          <a:xfrm>
            <a:off x="800099" y="347024"/>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smtClean="0"/>
              <a:t>2.2. Describing the Data</a:t>
            </a:r>
            <a:r>
              <a:rPr lang="en-US" sz="1400" i="1" dirty="0" smtClean="0"/>
              <a:t/>
            </a:r>
            <a:br>
              <a:rPr lang="en-US" sz="1400" i="1" dirty="0" smtClean="0"/>
            </a:br>
            <a:r>
              <a:rPr lang="tr-TR" sz="1800" b="1" dirty="0" smtClean="0"/>
              <a:t>Data Description</a:t>
            </a:r>
            <a:endParaRPr lang="en-US" sz="1800" b="1" dirty="0"/>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1920247675"/>
              </p:ext>
            </p:extLst>
          </p:nvPr>
        </p:nvGraphicFramePr>
        <p:xfrm>
          <a:off x="1717104" y="1449943"/>
          <a:ext cx="6074120" cy="1483360"/>
        </p:xfrm>
        <a:graphic>
          <a:graphicData uri="http://schemas.openxmlformats.org/drawingml/2006/table">
            <a:tbl>
              <a:tblPr firstRow="1" bandRow="1">
                <a:tableStyleId>{2D5ABB26-0587-4C30-8999-92F81FD0307C}</a:tableStyleId>
              </a:tblPr>
              <a:tblGrid>
                <a:gridCol w="1720062">
                  <a:extLst>
                    <a:ext uri="{9D8B030D-6E8A-4147-A177-3AD203B41FA5}">
                      <a16:colId xmlns:a16="http://schemas.microsoft.com/office/drawing/2014/main" val="528355899"/>
                    </a:ext>
                  </a:extLst>
                </a:gridCol>
                <a:gridCol w="1316998">
                  <a:extLst>
                    <a:ext uri="{9D8B030D-6E8A-4147-A177-3AD203B41FA5}">
                      <a16:colId xmlns:a16="http://schemas.microsoft.com/office/drawing/2014/main" val="992510624"/>
                    </a:ext>
                  </a:extLst>
                </a:gridCol>
                <a:gridCol w="1518530">
                  <a:extLst>
                    <a:ext uri="{9D8B030D-6E8A-4147-A177-3AD203B41FA5}">
                      <a16:colId xmlns:a16="http://schemas.microsoft.com/office/drawing/2014/main" val="2847334798"/>
                    </a:ext>
                  </a:extLst>
                </a:gridCol>
                <a:gridCol w="1518530">
                  <a:extLst>
                    <a:ext uri="{9D8B030D-6E8A-4147-A177-3AD203B41FA5}">
                      <a16:colId xmlns:a16="http://schemas.microsoft.com/office/drawing/2014/main" val="2733032675"/>
                    </a:ext>
                  </a:extLst>
                </a:gridCol>
              </a:tblGrid>
              <a:tr h="370840">
                <a:tc>
                  <a:txBody>
                    <a:bodyPr/>
                    <a:lstStyle/>
                    <a:p>
                      <a:pPr algn="l"/>
                      <a:r>
                        <a:rPr lang="tr-TR" sz="900" b="1" dirty="0" smtClean="0">
                          <a:solidFill>
                            <a:srgbClr val="2D3B45"/>
                          </a:solidFill>
                        </a:rPr>
                        <a:t>Database</a:t>
                      </a:r>
                      <a:endParaRPr lang="tr-TR" sz="900" b="1" dirty="0">
                        <a:solidFill>
                          <a:srgbClr val="2D3B45"/>
                        </a:solidFill>
                      </a:endParaRPr>
                    </a:p>
                  </a:txBody>
                  <a:tcPr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algn="l"/>
                      <a:r>
                        <a:rPr lang="tr-TR" sz="900" b="1" dirty="0" smtClean="0">
                          <a:solidFill>
                            <a:srgbClr val="2D3B45"/>
                          </a:solidFill>
                        </a:rPr>
                        <a:t>Table Name</a:t>
                      </a:r>
                      <a:endParaRPr lang="tr-TR" sz="900" b="1" dirty="0">
                        <a:solidFill>
                          <a:srgbClr val="2D3B45"/>
                        </a:solidFill>
                      </a:endParaRPr>
                    </a:p>
                  </a:txBody>
                  <a:tcPr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algn="l"/>
                      <a:r>
                        <a:rPr lang="tr-TR" sz="900" b="1" dirty="0" smtClean="0">
                          <a:solidFill>
                            <a:srgbClr val="2D3B45"/>
                          </a:solidFill>
                        </a:rPr>
                        <a:t>Records</a:t>
                      </a:r>
                      <a:endParaRPr lang="tr-TR" sz="900" b="1" dirty="0">
                        <a:solidFill>
                          <a:srgbClr val="2D3B45"/>
                        </a:solidFill>
                      </a:endParaRPr>
                    </a:p>
                  </a:txBody>
                  <a:tcPr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algn="l"/>
                      <a:r>
                        <a:rPr lang="tr-TR" sz="900" b="1" smtClean="0">
                          <a:solidFill>
                            <a:srgbClr val="2D3B45"/>
                          </a:solidFill>
                        </a:rPr>
                        <a:t>Fields</a:t>
                      </a:r>
                      <a:endParaRPr lang="tr-TR" sz="900" b="1" dirty="0">
                        <a:solidFill>
                          <a:srgbClr val="2D3B45"/>
                        </a:solidFill>
                      </a:endParaRPr>
                    </a:p>
                  </a:txBody>
                  <a:tcPr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988024351"/>
                  </a:ext>
                </a:extLst>
              </a:tr>
              <a:tr h="370840">
                <a:tc>
                  <a:txBody>
                    <a:bodyPr/>
                    <a:lstStyle/>
                    <a:p>
                      <a:pPr marL="0" marR="0">
                        <a:lnSpc>
                          <a:spcPct val="115000"/>
                        </a:lnSpc>
                        <a:spcBef>
                          <a:spcPts val="0"/>
                        </a:spcBef>
                        <a:spcAft>
                          <a:spcPts val="0"/>
                        </a:spcAft>
                      </a:pPr>
                      <a:r>
                        <a:rPr lang="tr-TR" sz="1000" dirty="0">
                          <a:solidFill>
                            <a:srgbClr val="2D3B45"/>
                          </a:solidFill>
                          <a:effectLst/>
                          <a:highlight>
                            <a:srgbClr val="FFFFFF"/>
                          </a:highlight>
                          <a:latin typeface="+mn-lt"/>
                          <a:ea typeface="Arial" panose="020B0604020202020204" pitchFamily="34" charset="0"/>
                        </a:rPr>
                        <a:t>Movies Database (MD)</a:t>
                      </a:r>
                      <a:endParaRPr lang="tr-TR" sz="1100" dirty="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dirty="0">
                          <a:solidFill>
                            <a:srgbClr val="2D3B45"/>
                          </a:solidFill>
                          <a:effectLst/>
                          <a:highlight>
                            <a:srgbClr val="FFFFFF"/>
                          </a:highlight>
                          <a:latin typeface="+mn-lt"/>
                          <a:ea typeface="Arial" panose="020B0604020202020204" pitchFamily="34" charset="0"/>
                        </a:rPr>
                        <a:t>Metadata</a:t>
                      </a:r>
                      <a:endParaRPr lang="tr-TR" sz="1100" dirty="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a:solidFill>
                            <a:srgbClr val="2D3B45"/>
                          </a:solidFill>
                          <a:effectLst/>
                          <a:highlight>
                            <a:srgbClr val="FFFFFF"/>
                          </a:highlight>
                          <a:latin typeface="+mn-lt"/>
                          <a:ea typeface="Arial" panose="020B0604020202020204" pitchFamily="34" charset="0"/>
                        </a:rPr>
                        <a:t>45466</a:t>
                      </a:r>
                      <a:endParaRPr lang="tr-TR" sz="110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a:solidFill>
                            <a:srgbClr val="2D3B45"/>
                          </a:solidFill>
                          <a:effectLst/>
                          <a:highlight>
                            <a:srgbClr val="FFFFFF"/>
                          </a:highlight>
                          <a:latin typeface="+mn-lt"/>
                          <a:ea typeface="Arial" panose="020B0604020202020204" pitchFamily="34" charset="0"/>
                        </a:rPr>
                        <a:t>11</a:t>
                      </a:r>
                      <a:endParaRPr lang="tr-TR" sz="110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68985962"/>
                  </a:ext>
                </a:extLst>
              </a:tr>
              <a:tr h="370840">
                <a:tc>
                  <a:txBody>
                    <a:bodyPr/>
                    <a:lstStyle/>
                    <a:p>
                      <a:pPr marL="0" marR="0">
                        <a:lnSpc>
                          <a:spcPct val="115000"/>
                        </a:lnSpc>
                        <a:spcBef>
                          <a:spcPts val="0"/>
                        </a:spcBef>
                        <a:spcAft>
                          <a:spcPts val="0"/>
                        </a:spcAft>
                      </a:pPr>
                      <a:r>
                        <a:rPr lang="tr-TR" sz="1000" dirty="0">
                          <a:solidFill>
                            <a:srgbClr val="2D3B45"/>
                          </a:solidFill>
                          <a:effectLst/>
                          <a:highlight>
                            <a:srgbClr val="FFFFFF"/>
                          </a:highlight>
                          <a:latin typeface="+mn-lt"/>
                          <a:ea typeface="Arial" panose="020B0604020202020204" pitchFamily="34" charset="0"/>
                        </a:rPr>
                        <a:t>Movies Database (MD)</a:t>
                      </a:r>
                      <a:endParaRPr lang="tr-TR" sz="1100" dirty="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a:solidFill>
                            <a:srgbClr val="2D3B45"/>
                          </a:solidFill>
                          <a:effectLst/>
                          <a:highlight>
                            <a:srgbClr val="FFFFFF"/>
                          </a:highlight>
                          <a:latin typeface="+mn-lt"/>
                          <a:ea typeface="Arial" panose="020B0604020202020204" pitchFamily="34" charset="0"/>
                        </a:rPr>
                        <a:t>Keywords</a:t>
                      </a:r>
                      <a:endParaRPr lang="tr-TR" sz="110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a:solidFill>
                            <a:srgbClr val="2D3B45"/>
                          </a:solidFill>
                          <a:effectLst/>
                          <a:highlight>
                            <a:srgbClr val="FFFFFF"/>
                          </a:highlight>
                          <a:latin typeface="+mn-lt"/>
                          <a:ea typeface="Arial" panose="020B0604020202020204" pitchFamily="34" charset="0"/>
                        </a:rPr>
                        <a:t>46419</a:t>
                      </a:r>
                      <a:endParaRPr lang="tr-TR" sz="110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a:solidFill>
                            <a:srgbClr val="2D3B45"/>
                          </a:solidFill>
                          <a:effectLst/>
                          <a:highlight>
                            <a:srgbClr val="FFFFFF"/>
                          </a:highlight>
                          <a:latin typeface="+mn-lt"/>
                          <a:ea typeface="Arial" panose="020B0604020202020204" pitchFamily="34" charset="0"/>
                        </a:rPr>
                        <a:t>2</a:t>
                      </a:r>
                      <a:endParaRPr lang="tr-TR" sz="110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769619334"/>
                  </a:ext>
                </a:extLst>
              </a:tr>
              <a:tr h="370840">
                <a:tc>
                  <a:txBody>
                    <a:bodyPr/>
                    <a:lstStyle/>
                    <a:p>
                      <a:pPr marL="0" marR="0">
                        <a:lnSpc>
                          <a:spcPct val="115000"/>
                        </a:lnSpc>
                        <a:spcBef>
                          <a:spcPts val="0"/>
                        </a:spcBef>
                        <a:spcAft>
                          <a:spcPts val="0"/>
                        </a:spcAft>
                      </a:pPr>
                      <a:r>
                        <a:rPr lang="tr-TR" sz="1000" dirty="0">
                          <a:solidFill>
                            <a:srgbClr val="2D3B45"/>
                          </a:solidFill>
                          <a:effectLst/>
                          <a:highlight>
                            <a:srgbClr val="FFFFFF"/>
                          </a:highlight>
                          <a:latin typeface="+mn-lt"/>
                          <a:ea typeface="Arial" panose="020B0604020202020204" pitchFamily="34" charset="0"/>
                        </a:rPr>
                        <a:t>Movies Industry (MI)</a:t>
                      </a:r>
                      <a:endParaRPr lang="tr-TR" sz="1100" dirty="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a:solidFill>
                            <a:srgbClr val="2D3B45"/>
                          </a:solidFill>
                          <a:effectLst/>
                          <a:highlight>
                            <a:srgbClr val="FFFFFF"/>
                          </a:highlight>
                          <a:latin typeface="+mn-lt"/>
                          <a:ea typeface="Arial" panose="020B0604020202020204" pitchFamily="34" charset="0"/>
                        </a:rPr>
                        <a:t>Movies</a:t>
                      </a:r>
                      <a:endParaRPr lang="tr-TR" sz="110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a:solidFill>
                            <a:srgbClr val="2D3B45"/>
                          </a:solidFill>
                          <a:effectLst/>
                          <a:highlight>
                            <a:srgbClr val="FFFFFF"/>
                          </a:highlight>
                          <a:latin typeface="+mn-lt"/>
                          <a:ea typeface="Arial" panose="020B0604020202020204" pitchFamily="34" charset="0"/>
                        </a:rPr>
                        <a:t>6820</a:t>
                      </a:r>
                      <a:endParaRPr lang="tr-TR" sz="110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000" dirty="0">
                          <a:solidFill>
                            <a:srgbClr val="2D3B45"/>
                          </a:solidFill>
                          <a:effectLst/>
                          <a:highlight>
                            <a:srgbClr val="FFFFFF"/>
                          </a:highlight>
                          <a:latin typeface="+mn-lt"/>
                          <a:ea typeface="Arial" panose="020B0604020202020204" pitchFamily="34" charset="0"/>
                        </a:rPr>
                        <a:t>18</a:t>
                      </a:r>
                      <a:endParaRPr lang="tr-TR" sz="1100" dirty="0">
                        <a:solidFill>
                          <a:srgbClr val="2D3B45"/>
                        </a:solidFill>
                        <a:effectLst/>
                        <a:latin typeface="+mn-lt"/>
                        <a:ea typeface="Arial" panose="020B0604020202020204" pitchFamily="34" charset="0"/>
                      </a:endParaRPr>
                    </a:p>
                  </a:txBody>
                  <a:tcPr marL="63500" marR="63500" marT="63500" marB="6350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003887792"/>
                  </a:ext>
                </a:extLst>
              </a:tr>
            </a:tbl>
          </a:graphicData>
        </a:graphic>
      </p:graphicFrame>
      <p:sp>
        <p:nvSpPr>
          <p:cNvPr id="2" name="Rectangle 1"/>
          <p:cNvSpPr/>
          <p:nvPr/>
        </p:nvSpPr>
        <p:spPr>
          <a:xfrm>
            <a:off x="800099" y="3247389"/>
            <a:ext cx="7908131" cy="900246"/>
          </a:xfrm>
          <a:prstGeom prst="rect">
            <a:avLst/>
          </a:prstGeom>
        </p:spPr>
        <p:txBody>
          <a:bodyPr wrap="square">
            <a:spAutoFit/>
          </a:bodyPr>
          <a:lstStyle/>
          <a:p>
            <a:pPr marL="171450" indent="-171450">
              <a:buFont typeface="Courier New" panose="02070309020205020404" pitchFamily="49" charset="0"/>
              <a:buChar char="o"/>
            </a:pPr>
            <a:r>
              <a:rPr lang="tr-TR" sz="1050" dirty="0">
                <a:solidFill>
                  <a:srgbClr val="2D3B45"/>
                </a:solidFill>
                <a:latin typeface="+mn-lt"/>
                <a:ea typeface="Arial" panose="020B0604020202020204" pitchFamily="34" charset="0"/>
              </a:rPr>
              <a:t>The Movies Database have two tables: "metadata" and "keywords". The first table includes basic information about the movie while the keywords table consists of related keywords for each movie. They can be linked together using "id" column.</a:t>
            </a:r>
          </a:p>
          <a:p>
            <a:pPr marL="171450" indent="-171450">
              <a:buFont typeface="Courier New" panose="02070309020205020404" pitchFamily="49" charset="0"/>
              <a:buChar char="o"/>
            </a:pPr>
            <a:r>
              <a:rPr lang="tr-TR" sz="1050" dirty="0">
                <a:solidFill>
                  <a:srgbClr val="2D3B45"/>
                </a:solidFill>
                <a:latin typeface="+mn-lt"/>
                <a:ea typeface="Arial" panose="020B0604020202020204" pitchFamily="34" charset="0"/>
              </a:rPr>
              <a:t>Movie Industry dataset have one table: "movies". This table includes all the relevant information about the movies, including our target, profitability.</a:t>
            </a:r>
          </a:p>
        </p:txBody>
      </p:sp>
    </p:spTree>
    <p:extLst>
      <p:ext uri="{BB962C8B-B14F-4D97-AF65-F5344CB8AC3E}">
        <p14:creationId xmlns:p14="http://schemas.microsoft.com/office/powerpoint/2010/main" val="2719866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a:xfrm>
            <a:off x="800098" y="347023"/>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a:t>2.2. Describing the Data</a:t>
            </a:r>
            <a:r>
              <a:rPr lang="en-US" sz="1400" i="1" dirty="0"/>
              <a:t/>
            </a:r>
            <a:br>
              <a:rPr lang="en-US" sz="1400" i="1" dirty="0"/>
            </a:br>
            <a:r>
              <a:rPr lang="tr-TR" sz="1800" b="1" dirty="0" smtClean="0"/>
              <a:t>Types of the Data and Datasets</a:t>
            </a:r>
            <a:endParaRPr lang="en-US" sz="1800" b="1"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sp>
        <p:nvSpPr>
          <p:cNvPr id="18" name="Content Placeholder 2"/>
          <p:cNvSpPr txBox="1">
            <a:spLocks/>
          </p:cNvSpPr>
          <p:nvPr/>
        </p:nvSpPr>
        <p:spPr>
          <a:xfrm>
            <a:off x="800098" y="1303771"/>
            <a:ext cx="3689274" cy="2010929"/>
          </a:xfrm>
          <a:prstGeom prst="rect">
            <a:avLst/>
          </a:prstGeom>
        </p:spPr>
        <p:txBody>
          <a:bodyPr vert="horz" lIns="91440" tIns="45720" rIns="91440" bIns="45720" rtlCol="0">
            <a:normAutofit/>
          </a:bodyPr>
          <a:lst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a:lstStyle>
          <a:p>
            <a:pPr marL="0" indent="0">
              <a:buNone/>
            </a:pPr>
            <a:r>
              <a:rPr lang="tr-TR" sz="1400" b="1" dirty="0" smtClean="0">
                <a:solidFill>
                  <a:srgbClr val="2D3B45"/>
                </a:solidFill>
              </a:rPr>
              <a:t>Data</a:t>
            </a:r>
            <a:endParaRPr lang="tr-TR" sz="1400" b="1" dirty="0">
              <a:solidFill>
                <a:srgbClr val="2D3B45"/>
              </a:solidFill>
            </a:endParaRPr>
          </a:p>
          <a:p>
            <a:pPr>
              <a:lnSpc>
                <a:spcPct val="150000"/>
              </a:lnSpc>
            </a:pPr>
            <a:r>
              <a:rPr lang="en-US" sz="1000" b="1" dirty="0" smtClean="0">
                <a:solidFill>
                  <a:srgbClr val="2D3B45"/>
                </a:solidFill>
              </a:rPr>
              <a:t>a </a:t>
            </a:r>
            <a:r>
              <a:rPr lang="en-US" sz="1000" b="1" dirty="0">
                <a:solidFill>
                  <a:srgbClr val="2D3B45"/>
                </a:solidFill>
              </a:rPr>
              <a:t>mix of structured and semi-structured </a:t>
            </a:r>
            <a:r>
              <a:rPr lang="en-US" sz="1000" b="1" dirty="0" smtClean="0">
                <a:solidFill>
                  <a:srgbClr val="2D3B45"/>
                </a:solidFill>
              </a:rPr>
              <a:t>data</a:t>
            </a:r>
            <a:endParaRPr lang="en-US" sz="1000" b="1" dirty="0">
              <a:solidFill>
                <a:srgbClr val="2D3B45"/>
              </a:solidFill>
            </a:endParaRPr>
          </a:p>
          <a:p>
            <a:pPr>
              <a:lnSpc>
                <a:spcPct val="150000"/>
              </a:lnSpc>
            </a:pPr>
            <a:r>
              <a:rPr lang="en-US" sz="1000" dirty="0">
                <a:solidFill>
                  <a:srgbClr val="2D3B45"/>
                </a:solidFill>
              </a:rPr>
              <a:t>MI dataset is completely structured</a:t>
            </a:r>
          </a:p>
          <a:p>
            <a:pPr>
              <a:lnSpc>
                <a:spcPct val="150000"/>
              </a:lnSpc>
            </a:pPr>
            <a:r>
              <a:rPr lang="en-US" sz="1000" dirty="0">
                <a:solidFill>
                  <a:srgbClr val="2D3B45"/>
                </a:solidFill>
              </a:rPr>
              <a:t>MD dataset includes data where the values are either structured or semi-structured, particularly in JSON format. </a:t>
            </a:r>
          </a:p>
        </p:txBody>
      </p:sp>
      <p:sp>
        <p:nvSpPr>
          <p:cNvPr id="19" name="Content Placeholder 2"/>
          <p:cNvSpPr txBox="1">
            <a:spLocks/>
          </p:cNvSpPr>
          <p:nvPr/>
        </p:nvSpPr>
        <p:spPr>
          <a:xfrm>
            <a:off x="5018955" y="1303771"/>
            <a:ext cx="3689274" cy="1733344"/>
          </a:xfrm>
          <a:prstGeom prst="rect">
            <a:avLst/>
          </a:prstGeom>
        </p:spPr>
        <p:txBody>
          <a:bodyPr vert="horz" lIns="91440" tIns="45720" rIns="91440" bIns="45720" rtlCol="0">
            <a:normAutofit/>
          </a:bodyPr>
          <a:lst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a:lstStyle>
          <a:p>
            <a:pPr marL="0" indent="0">
              <a:buNone/>
            </a:pPr>
            <a:r>
              <a:rPr lang="tr-TR" sz="1400" b="1" dirty="0" smtClean="0">
                <a:solidFill>
                  <a:srgbClr val="2D3B45"/>
                </a:solidFill>
              </a:rPr>
              <a:t>Datasets</a:t>
            </a:r>
            <a:endParaRPr lang="tr-TR" sz="1400" b="1" dirty="0">
              <a:solidFill>
                <a:srgbClr val="2D3B45"/>
              </a:solidFill>
            </a:endParaRPr>
          </a:p>
          <a:p>
            <a:pPr>
              <a:lnSpc>
                <a:spcPct val="150000"/>
              </a:lnSpc>
            </a:pPr>
            <a:r>
              <a:rPr lang="en-US" sz="1000" dirty="0" smtClean="0">
                <a:solidFill>
                  <a:srgbClr val="2D3B45"/>
                </a:solidFill>
              </a:rPr>
              <a:t>MI </a:t>
            </a:r>
            <a:r>
              <a:rPr lang="en-US" sz="1000" dirty="0">
                <a:solidFill>
                  <a:srgbClr val="2D3B45"/>
                </a:solidFill>
              </a:rPr>
              <a:t>dataset is a single-file tabular </a:t>
            </a:r>
            <a:r>
              <a:rPr lang="en-US" sz="1000" dirty="0" smtClean="0">
                <a:solidFill>
                  <a:srgbClr val="2D3B45"/>
                </a:solidFill>
              </a:rPr>
              <a:t>dataset</a:t>
            </a:r>
            <a:endParaRPr lang="tr-TR" sz="1000" dirty="0" smtClean="0">
              <a:solidFill>
                <a:srgbClr val="2D3B45"/>
              </a:solidFill>
            </a:endParaRPr>
          </a:p>
          <a:p>
            <a:pPr>
              <a:lnSpc>
                <a:spcPct val="150000"/>
              </a:lnSpc>
            </a:pPr>
            <a:r>
              <a:rPr lang="en-US" sz="1000" dirty="0" smtClean="0">
                <a:solidFill>
                  <a:srgbClr val="2D3B45"/>
                </a:solidFill>
              </a:rPr>
              <a:t>MD </a:t>
            </a:r>
            <a:r>
              <a:rPr lang="en-US" sz="1000" dirty="0">
                <a:solidFill>
                  <a:srgbClr val="2D3B45"/>
                </a:solidFill>
              </a:rPr>
              <a:t>dataset is a relational database data. </a:t>
            </a:r>
            <a:endParaRPr lang="tr-TR" sz="1000" dirty="0" smtClean="0">
              <a:solidFill>
                <a:srgbClr val="2D3B45"/>
              </a:solidFill>
            </a:endParaRPr>
          </a:p>
          <a:p>
            <a:pPr>
              <a:lnSpc>
                <a:spcPct val="150000"/>
              </a:lnSpc>
            </a:pPr>
            <a:r>
              <a:rPr lang="tr-TR" sz="1000" dirty="0" smtClean="0">
                <a:solidFill>
                  <a:srgbClr val="2D3B45"/>
                </a:solidFill>
              </a:rPr>
              <a:t>Join criteria between MI and MD: </a:t>
            </a:r>
            <a:r>
              <a:rPr lang="en-US" sz="1000" dirty="0" smtClean="0">
                <a:solidFill>
                  <a:srgbClr val="2D3B45"/>
                </a:solidFill>
              </a:rPr>
              <a:t>movies</a:t>
            </a:r>
            <a:r>
              <a:rPr lang="en-US" sz="1000" dirty="0">
                <a:solidFill>
                  <a:srgbClr val="2D3B45"/>
                </a:solidFill>
              </a:rPr>
              <a:t>’ </a:t>
            </a:r>
            <a:r>
              <a:rPr lang="en-US" sz="1000" dirty="0" smtClean="0">
                <a:solidFill>
                  <a:srgbClr val="2D3B45"/>
                </a:solidFill>
              </a:rPr>
              <a:t>titles</a:t>
            </a:r>
            <a:endParaRPr lang="en-US" sz="1000" dirty="0">
              <a:solidFill>
                <a:srgbClr val="2D3B45"/>
              </a:solidFill>
            </a:endParaRPr>
          </a:p>
        </p:txBody>
      </p:sp>
    </p:spTree>
    <p:extLst>
      <p:ext uri="{BB962C8B-B14F-4D97-AF65-F5344CB8AC3E}">
        <p14:creationId xmlns:p14="http://schemas.microsoft.com/office/powerpoint/2010/main" val="26637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a:xfrm>
            <a:off x="800098" y="347023"/>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a:t>2.2. Describing the Data</a:t>
            </a:r>
            <a:r>
              <a:rPr lang="en-US" sz="1400" i="1" dirty="0"/>
              <a:t/>
            </a:r>
            <a:br>
              <a:rPr lang="en-US" sz="1400" i="1" dirty="0"/>
            </a:br>
            <a:r>
              <a:rPr lang="tr-TR" sz="1800" b="1" dirty="0"/>
              <a:t>Types of </a:t>
            </a:r>
            <a:r>
              <a:rPr lang="tr-TR" sz="1800" b="1" dirty="0" smtClean="0"/>
              <a:t>instances of the Datasets - Movies</a:t>
            </a:r>
            <a:endParaRPr lang="en-US" sz="1800" b="1"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566790995"/>
              </p:ext>
            </p:extLst>
          </p:nvPr>
        </p:nvGraphicFramePr>
        <p:xfrm>
          <a:off x="800098" y="1319781"/>
          <a:ext cx="7908131" cy="3275969"/>
        </p:xfrm>
        <a:graphic>
          <a:graphicData uri="http://schemas.openxmlformats.org/drawingml/2006/table">
            <a:tbl>
              <a:tblPr firstRow="1" bandRow="1">
                <a:tableStyleId>{2D5ABB26-0587-4C30-8999-92F81FD0307C}</a:tableStyleId>
              </a:tblPr>
              <a:tblGrid>
                <a:gridCol w="1681536">
                  <a:extLst>
                    <a:ext uri="{9D8B030D-6E8A-4147-A177-3AD203B41FA5}">
                      <a16:colId xmlns:a16="http://schemas.microsoft.com/office/drawing/2014/main" val="528355899"/>
                    </a:ext>
                  </a:extLst>
                </a:gridCol>
                <a:gridCol w="833066">
                  <a:extLst>
                    <a:ext uri="{9D8B030D-6E8A-4147-A177-3AD203B41FA5}">
                      <a16:colId xmlns:a16="http://schemas.microsoft.com/office/drawing/2014/main" val="992510624"/>
                    </a:ext>
                  </a:extLst>
                </a:gridCol>
                <a:gridCol w="1028700">
                  <a:extLst>
                    <a:ext uri="{9D8B030D-6E8A-4147-A177-3AD203B41FA5}">
                      <a16:colId xmlns:a16="http://schemas.microsoft.com/office/drawing/2014/main" val="2847334798"/>
                    </a:ext>
                  </a:extLst>
                </a:gridCol>
                <a:gridCol w="889193">
                  <a:extLst>
                    <a:ext uri="{9D8B030D-6E8A-4147-A177-3AD203B41FA5}">
                      <a16:colId xmlns:a16="http://schemas.microsoft.com/office/drawing/2014/main" val="1701611899"/>
                    </a:ext>
                  </a:extLst>
                </a:gridCol>
                <a:gridCol w="1737818">
                  <a:extLst>
                    <a:ext uri="{9D8B030D-6E8A-4147-A177-3AD203B41FA5}">
                      <a16:colId xmlns:a16="http://schemas.microsoft.com/office/drawing/2014/main" val="2646982586"/>
                    </a:ext>
                  </a:extLst>
                </a:gridCol>
                <a:gridCol w="1737818">
                  <a:extLst>
                    <a:ext uri="{9D8B030D-6E8A-4147-A177-3AD203B41FA5}">
                      <a16:colId xmlns:a16="http://schemas.microsoft.com/office/drawing/2014/main" val="223504163"/>
                    </a:ext>
                  </a:extLst>
                </a:gridCol>
              </a:tblGrid>
              <a:tr h="287889">
                <a:tc>
                  <a:txBody>
                    <a:bodyPr/>
                    <a:lstStyle/>
                    <a:p>
                      <a:pPr marL="0" marR="0" algn="ct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field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data_format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is_descriptive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is_target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data_attribute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example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98802435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budget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int64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8000000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1285105"/>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company</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Columbia Pictures Corporation</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64530396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country</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USA</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30799339"/>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director</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Rob Reiner</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414968863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genre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Adventure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2447030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gross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int64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52287414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96050650"/>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name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Stand by Me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168962760"/>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rating</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R</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495518996"/>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released</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 -&gt; date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1986-08-22 00:00:00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6811358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runtime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int64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89</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988424837"/>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score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float64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8.1</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extLst>
                  <a:ext uri="{0D108BD9-81ED-4DB2-BD59-A6C34878D82A}">
                    <a16:rowId xmlns:a16="http://schemas.microsoft.com/office/drawing/2014/main" val="2546177279"/>
                  </a:ext>
                </a:extLst>
              </a:tr>
            </a:tbl>
          </a:graphicData>
        </a:graphic>
      </p:graphicFrame>
    </p:spTree>
    <p:extLst>
      <p:ext uri="{BB962C8B-B14F-4D97-AF65-F5344CB8AC3E}">
        <p14:creationId xmlns:p14="http://schemas.microsoft.com/office/powerpoint/2010/main" val="3529228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a:xfrm>
            <a:off x="800098" y="347023"/>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a:t>2.2. Describing the Data</a:t>
            </a:r>
            <a:r>
              <a:rPr lang="en-US" sz="1400" i="1" dirty="0"/>
              <a:t/>
            </a:r>
            <a:br>
              <a:rPr lang="en-US" sz="1400" i="1" dirty="0"/>
            </a:br>
            <a:r>
              <a:rPr lang="tr-TR" sz="1800" b="1" dirty="0"/>
              <a:t>Types of </a:t>
            </a:r>
            <a:r>
              <a:rPr lang="tr-TR" sz="1800" b="1" dirty="0" smtClean="0"/>
              <a:t>instances of the Datasets – Movies (Continued)</a:t>
            </a:r>
            <a:endParaRPr lang="en-US" sz="1800" b="1"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785052210"/>
              </p:ext>
            </p:extLst>
          </p:nvPr>
        </p:nvGraphicFramePr>
        <p:xfrm>
          <a:off x="800098" y="1319781"/>
          <a:ext cx="7908131" cy="2230013"/>
        </p:xfrm>
        <a:graphic>
          <a:graphicData uri="http://schemas.openxmlformats.org/drawingml/2006/table">
            <a:tbl>
              <a:tblPr firstRow="1" bandRow="1">
                <a:tableStyleId>{2D5ABB26-0587-4C30-8999-92F81FD0307C}</a:tableStyleId>
              </a:tblPr>
              <a:tblGrid>
                <a:gridCol w="1681536">
                  <a:extLst>
                    <a:ext uri="{9D8B030D-6E8A-4147-A177-3AD203B41FA5}">
                      <a16:colId xmlns:a16="http://schemas.microsoft.com/office/drawing/2014/main" val="528355899"/>
                    </a:ext>
                  </a:extLst>
                </a:gridCol>
                <a:gridCol w="833066">
                  <a:extLst>
                    <a:ext uri="{9D8B030D-6E8A-4147-A177-3AD203B41FA5}">
                      <a16:colId xmlns:a16="http://schemas.microsoft.com/office/drawing/2014/main" val="992510624"/>
                    </a:ext>
                  </a:extLst>
                </a:gridCol>
                <a:gridCol w="1028700">
                  <a:extLst>
                    <a:ext uri="{9D8B030D-6E8A-4147-A177-3AD203B41FA5}">
                      <a16:colId xmlns:a16="http://schemas.microsoft.com/office/drawing/2014/main" val="2847334798"/>
                    </a:ext>
                  </a:extLst>
                </a:gridCol>
                <a:gridCol w="889193">
                  <a:extLst>
                    <a:ext uri="{9D8B030D-6E8A-4147-A177-3AD203B41FA5}">
                      <a16:colId xmlns:a16="http://schemas.microsoft.com/office/drawing/2014/main" val="1701611899"/>
                    </a:ext>
                  </a:extLst>
                </a:gridCol>
                <a:gridCol w="1737818">
                  <a:extLst>
                    <a:ext uri="{9D8B030D-6E8A-4147-A177-3AD203B41FA5}">
                      <a16:colId xmlns:a16="http://schemas.microsoft.com/office/drawing/2014/main" val="2646982586"/>
                    </a:ext>
                  </a:extLst>
                </a:gridCol>
                <a:gridCol w="1737818">
                  <a:extLst>
                    <a:ext uri="{9D8B030D-6E8A-4147-A177-3AD203B41FA5}">
                      <a16:colId xmlns:a16="http://schemas.microsoft.com/office/drawing/2014/main" val="223504163"/>
                    </a:ext>
                  </a:extLst>
                </a:gridCol>
              </a:tblGrid>
              <a:tr h="287889">
                <a:tc>
                  <a:txBody>
                    <a:bodyPr/>
                    <a:lstStyle/>
                    <a:p>
                      <a:pPr marL="0" marR="0" algn="ctr">
                        <a:lnSpc>
                          <a:spcPct val="115000"/>
                        </a:lnSpc>
                        <a:spcBef>
                          <a:spcPts val="0"/>
                        </a:spcBef>
                        <a:spcAft>
                          <a:spcPts val="0"/>
                        </a:spcAft>
                      </a:pPr>
                      <a:r>
                        <a:rPr lang="tr-TR" sz="1100" b="1" dirty="0" smtClean="0">
                          <a:solidFill>
                            <a:srgbClr val="2D3B45"/>
                          </a:solidFill>
                          <a:effectLst/>
                          <a:latin typeface="Calibri" panose="020F0502020204030204" pitchFamily="34" charset="0"/>
                          <a:ea typeface="Times New Roman" panose="02020603050405020304" pitchFamily="18" charset="0"/>
                        </a:rPr>
                        <a:t>field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data_format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is_descriptive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is_target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data_attribute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example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98802435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star</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Wil Wheaton</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1285105"/>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votes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int64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discrete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299174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64530396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writer</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object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Stephen King</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30799339"/>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year</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int64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ordinal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1986</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414968863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isprofit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int64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 -&gt; binary</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2447030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profitability_ratio</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float64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 -&gt; ratio-scaled</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5.53592675</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96050650"/>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profitability_ratio_bucket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int64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 -&gt; ratio-scaled</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550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168962760"/>
                  </a:ext>
                </a:extLst>
              </a:tr>
            </a:tbl>
          </a:graphicData>
        </a:graphic>
      </p:graphicFrame>
    </p:spTree>
    <p:extLst>
      <p:ext uri="{BB962C8B-B14F-4D97-AF65-F5344CB8AC3E}">
        <p14:creationId xmlns:p14="http://schemas.microsoft.com/office/powerpoint/2010/main" val="4143625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a:xfrm>
            <a:off x="800098" y="347023"/>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a:t>2.2. Describing the Data</a:t>
            </a:r>
            <a:r>
              <a:rPr lang="en-US" sz="1400" i="1" dirty="0"/>
              <a:t/>
            </a:r>
            <a:br>
              <a:rPr lang="en-US" sz="1400" i="1" dirty="0"/>
            </a:br>
            <a:r>
              <a:rPr lang="tr-TR" sz="1800" b="1" dirty="0"/>
              <a:t>Types of </a:t>
            </a:r>
            <a:r>
              <a:rPr lang="tr-TR" sz="1800" b="1" dirty="0" smtClean="0"/>
              <a:t>instances of the Datasets - Metadata</a:t>
            </a:r>
            <a:endParaRPr lang="en-US" sz="1800" b="1"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854903005"/>
              </p:ext>
            </p:extLst>
          </p:nvPr>
        </p:nvGraphicFramePr>
        <p:xfrm>
          <a:off x="1174122" y="1319781"/>
          <a:ext cx="7160081" cy="3164268"/>
        </p:xfrm>
        <a:graphic>
          <a:graphicData uri="http://schemas.openxmlformats.org/drawingml/2006/table">
            <a:tbl>
              <a:tblPr firstRow="1" bandRow="1">
                <a:tableStyleId>{2D5ABB26-0587-4C30-8999-92F81FD0307C}</a:tableStyleId>
              </a:tblPr>
              <a:tblGrid>
                <a:gridCol w="1951267">
                  <a:extLst>
                    <a:ext uri="{9D8B030D-6E8A-4147-A177-3AD203B41FA5}">
                      <a16:colId xmlns:a16="http://schemas.microsoft.com/office/drawing/2014/main" val="528355899"/>
                    </a:ext>
                  </a:extLst>
                </a:gridCol>
                <a:gridCol w="1134836">
                  <a:extLst>
                    <a:ext uri="{9D8B030D-6E8A-4147-A177-3AD203B41FA5}">
                      <a16:colId xmlns:a16="http://schemas.microsoft.com/office/drawing/2014/main" val="992510624"/>
                    </a:ext>
                  </a:extLst>
                </a:gridCol>
                <a:gridCol w="906236">
                  <a:extLst>
                    <a:ext uri="{9D8B030D-6E8A-4147-A177-3AD203B41FA5}">
                      <a16:colId xmlns:a16="http://schemas.microsoft.com/office/drawing/2014/main" val="2847334798"/>
                    </a:ext>
                  </a:extLst>
                </a:gridCol>
                <a:gridCol w="1151164">
                  <a:extLst>
                    <a:ext uri="{9D8B030D-6E8A-4147-A177-3AD203B41FA5}">
                      <a16:colId xmlns:a16="http://schemas.microsoft.com/office/drawing/2014/main" val="1701611899"/>
                    </a:ext>
                  </a:extLst>
                </a:gridCol>
                <a:gridCol w="2016578">
                  <a:extLst>
                    <a:ext uri="{9D8B030D-6E8A-4147-A177-3AD203B41FA5}">
                      <a16:colId xmlns:a16="http://schemas.microsoft.com/office/drawing/2014/main" val="2646982586"/>
                    </a:ext>
                  </a:extLst>
                </a:gridCol>
              </a:tblGrid>
              <a:tr h="2878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field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data_format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is_descriptive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is_target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data_attribute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98802435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adult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1</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 -&gt; binary</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1285105"/>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id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64530396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imdb_id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30799339"/>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original_title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414968863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overview</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2447030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popularity</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float64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96050650"/>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tagline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168962760"/>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title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495518996"/>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genres_edited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6811358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spoken_languages_edited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988424837"/>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production_countries_edited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extLst>
                  <a:ext uri="{0D108BD9-81ED-4DB2-BD59-A6C34878D82A}">
                    <a16:rowId xmlns:a16="http://schemas.microsoft.com/office/drawing/2014/main" val="2546177279"/>
                  </a:ext>
                </a:extLst>
              </a:tr>
            </a:tbl>
          </a:graphicData>
        </a:graphic>
      </p:graphicFrame>
    </p:spTree>
    <p:extLst>
      <p:ext uri="{BB962C8B-B14F-4D97-AF65-F5344CB8AC3E}">
        <p14:creationId xmlns:p14="http://schemas.microsoft.com/office/powerpoint/2010/main" val="1455045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a:xfrm>
            <a:off x="800098" y="347023"/>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a:t>2.2. Describing the Data</a:t>
            </a:r>
            <a:r>
              <a:rPr lang="en-US" sz="1400" i="1" dirty="0"/>
              <a:t/>
            </a:r>
            <a:br>
              <a:rPr lang="en-US" sz="1400" i="1" dirty="0"/>
            </a:br>
            <a:r>
              <a:rPr lang="tr-TR" sz="1800" b="1" dirty="0"/>
              <a:t>Types of </a:t>
            </a:r>
            <a:r>
              <a:rPr lang="tr-TR" sz="1800" b="1" dirty="0" smtClean="0"/>
              <a:t>instances of the Datasets - Metadata</a:t>
            </a:r>
            <a:endParaRPr lang="en-US" sz="1800" b="1"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809461434"/>
              </p:ext>
            </p:extLst>
          </p:nvPr>
        </p:nvGraphicFramePr>
        <p:xfrm>
          <a:off x="1174122" y="1319781"/>
          <a:ext cx="7160081" cy="3164268"/>
        </p:xfrm>
        <a:graphic>
          <a:graphicData uri="http://schemas.openxmlformats.org/drawingml/2006/table">
            <a:tbl>
              <a:tblPr firstRow="1" bandRow="1">
                <a:tableStyleId>{2D5ABB26-0587-4C30-8999-92F81FD0307C}</a:tableStyleId>
              </a:tblPr>
              <a:tblGrid>
                <a:gridCol w="1951267">
                  <a:extLst>
                    <a:ext uri="{9D8B030D-6E8A-4147-A177-3AD203B41FA5}">
                      <a16:colId xmlns:a16="http://schemas.microsoft.com/office/drawing/2014/main" val="528355899"/>
                    </a:ext>
                  </a:extLst>
                </a:gridCol>
                <a:gridCol w="1134836">
                  <a:extLst>
                    <a:ext uri="{9D8B030D-6E8A-4147-A177-3AD203B41FA5}">
                      <a16:colId xmlns:a16="http://schemas.microsoft.com/office/drawing/2014/main" val="992510624"/>
                    </a:ext>
                  </a:extLst>
                </a:gridCol>
                <a:gridCol w="906236">
                  <a:extLst>
                    <a:ext uri="{9D8B030D-6E8A-4147-A177-3AD203B41FA5}">
                      <a16:colId xmlns:a16="http://schemas.microsoft.com/office/drawing/2014/main" val="2847334798"/>
                    </a:ext>
                  </a:extLst>
                </a:gridCol>
                <a:gridCol w="1151164">
                  <a:extLst>
                    <a:ext uri="{9D8B030D-6E8A-4147-A177-3AD203B41FA5}">
                      <a16:colId xmlns:a16="http://schemas.microsoft.com/office/drawing/2014/main" val="1701611899"/>
                    </a:ext>
                  </a:extLst>
                </a:gridCol>
                <a:gridCol w="2016578">
                  <a:extLst>
                    <a:ext uri="{9D8B030D-6E8A-4147-A177-3AD203B41FA5}">
                      <a16:colId xmlns:a16="http://schemas.microsoft.com/office/drawing/2014/main" val="2646982586"/>
                    </a:ext>
                  </a:extLst>
                </a:gridCol>
              </a:tblGrid>
              <a:tr h="2878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field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data_format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is_descriptive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is_target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data_attribute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98802435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adult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1</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 -&gt; binary</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1285105"/>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id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64530396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imdb_id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30799339"/>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original_title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414968863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overview</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2447030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popularity</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float64</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continuous</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96050650"/>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tagline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168962760"/>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title</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495518996"/>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genres_edited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68113581"/>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spoken_languages_edited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988424837"/>
                  </a:ext>
                </a:extLst>
              </a:tr>
              <a:tr h="261489">
                <a:tc>
                  <a:txBody>
                    <a:bodyPr/>
                    <a:lstStyle/>
                    <a:p>
                      <a:pPr marL="0" marR="0" algn="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production_countries_edited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1</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ctr">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extLst>
                  <a:ext uri="{0D108BD9-81ED-4DB2-BD59-A6C34878D82A}">
                    <a16:rowId xmlns:a16="http://schemas.microsoft.com/office/drawing/2014/main" val="2546177279"/>
                  </a:ext>
                </a:extLst>
              </a:tr>
            </a:tbl>
          </a:graphicData>
        </a:graphic>
      </p:graphicFrame>
    </p:spTree>
    <p:extLst>
      <p:ext uri="{BB962C8B-B14F-4D97-AF65-F5344CB8AC3E}">
        <p14:creationId xmlns:p14="http://schemas.microsoft.com/office/powerpoint/2010/main" val="2567705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a:xfrm>
            <a:off x="800098" y="347023"/>
            <a:ext cx="7908131" cy="788831"/>
          </a:xfrm>
          <a:prstGeom prst="rect">
            <a:avLst/>
          </a:prstGeom>
        </p:spPr>
        <p:txBody>
          <a:bodyPr vert="horz" lIns="91440" tIns="45720" rIns="91440" bIns="45720" rtlCol="0" anchor="t">
            <a:normAutofit lnSpcReduction="10000"/>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pPr>
              <a:lnSpc>
                <a:spcPct val="150000"/>
              </a:lnSpc>
              <a:spcBef>
                <a:spcPts val="0"/>
              </a:spcBef>
              <a:buClrTx/>
              <a:buFontTx/>
            </a:pPr>
            <a:r>
              <a:rPr lang="tr-TR" sz="1400" i="1" dirty="0"/>
              <a:t>2.2. Describing the Data</a:t>
            </a:r>
            <a:r>
              <a:rPr lang="en-US" sz="1400" i="1" dirty="0"/>
              <a:t/>
            </a:r>
            <a:br>
              <a:rPr lang="en-US" sz="1400" i="1" dirty="0"/>
            </a:br>
            <a:r>
              <a:rPr lang="tr-TR" sz="1800" b="1" dirty="0"/>
              <a:t>Types of </a:t>
            </a:r>
            <a:r>
              <a:rPr lang="tr-TR" sz="1800" b="1" dirty="0" smtClean="0"/>
              <a:t>instances of the Datasets - Keywords</a:t>
            </a:r>
            <a:endParaRPr lang="en-US" sz="1800" b="1" dirty="0"/>
          </a:p>
        </p:txBody>
      </p:sp>
      <p:sp>
        <p:nvSpPr>
          <p:cNvPr id="4" name="Date Placeholder 3"/>
          <p:cNvSpPr>
            <a:spLocks noGrp="1"/>
          </p:cNvSpPr>
          <p:nvPr>
            <p:ph type="dt" sz="half" idx="10"/>
          </p:nvPr>
        </p:nvSpPr>
        <p:spPr/>
        <p:txBody>
          <a:bodyPr/>
          <a:lstStyle/>
          <a:p>
            <a:r>
              <a:rPr lang="en-US" smtClean="0"/>
              <a:t>9/12/2020</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cxnSp>
        <p:nvCxnSpPr>
          <p:cNvPr id="8" name="Straight Connector 7"/>
          <p:cNvCxnSpPr/>
          <p:nvPr/>
        </p:nvCxnSpPr>
        <p:spPr>
          <a:xfrm>
            <a:off x="800100" y="1135856"/>
            <a:ext cx="7908131" cy="0"/>
          </a:xfrm>
          <a:prstGeom prst="line">
            <a:avLst/>
          </a:prstGeom>
          <a:ln>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833947576"/>
              </p:ext>
            </p:extLst>
          </p:nvPr>
        </p:nvGraphicFramePr>
        <p:xfrm>
          <a:off x="1174122" y="1319781"/>
          <a:ext cx="7160081" cy="810867"/>
        </p:xfrm>
        <a:graphic>
          <a:graphicData uri="http://schemas.openxmlformats.org/drawingml/2006/table">
            <a:tbl>
              <a:tblPr firstRow="1" bandRow="1">
                <a:tableStyleId>{2D5ABB26-0587-4C30-8999-92F81FD0307C}</a:tableStyleId>
              </a:tblPr>
              <a:tblGrid>
                <a:gridCol w="1951267">
                  <a:extLst>
                    <a:ext uri="{9D8B030D-6E8A-4147-A177-3AD203B41FA5}">
                      <a16:colId xmlns:a16="http://schemas.microsoft.com/office/drawing/2014/main" val="528355899"/>
                    </a:ext>
                  </a:extLst>
                </a:gridCol>
                <a:gridCol w="1134836">
                  <a:extLst>
                    <a:ext uri="{9D8B030D-6E8A-4147-A177-3AD203B41FA5}">
                      <a16:colId xmlns:a16="http://schemas.microsoft.com/office/drawing/2014/main" val="992510624"/>
                    </a:ext>
                  </a:extLst>
                </a:gridCol>
                <a:gridCol w="906236">
                  <a:extLst>
                    <a:ext uri="{9D8B030D-6E8A-4147-A177-3AD203B41FA5}">
                      <a16:colId xmlns:a16="http://schemas.microsoft.com/office/drawing/2014/main" val="2847334798"/>
                    </a:ext>
                  </a:extLst>
                </a:gridCol>
                <a:gridCol w="1151164">
                  <a:extLst>
                    <a:ext uri="{9D8B030D-6E8A-4147-A177-3AD203B41FA5}">
                      <a16:colId xmlns:a16="http://schemas.microsoft.com/office/drawing/2014/main" val="1701611899"/>
                    </a:ext>
                  </a:extLst>
                </a:gridCol>
                <a:gridCol w="2016578">
                  <a:extLst>
                    <a:ext uri="{9D8B030D-6E8A-4147-A177-3AD203B41FA5}">
                      <a16:colId xmlns:a16="http://schemas.microsoft.com/office/drawing/2014/main" val="2646982586"/>
                    </a:ext>
                  </a:extLst>
                </a:gridCol>
              </a:tblGrid>
              <a:tr h="287889">
                <a:tc>
                  <a:txBody>
                    <a:bodyPr/>
                    <a:lstStyle/>
                    <a:p>
                      <a:pPr marL="0" marR="0" algn="ct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field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data_format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is_descriptive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is_target</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data_attribute</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no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988024351"/>
                  </a:ext>
                </a:extLst>
              </a:tr>
              <a:tr h="261489">
                <a:tc>
                  <a:txBody>
                    <a:bodyPr/>
                    <a:lstStyle/>
                    <a:p>
                      <a:pPr marL="0" marR="0" algn="ctr">
                        <a:lnSpc>
                          <a:spcPct val="115000"/>
                        </a:lnSpc>
                        <a:spcBef>
                          <a:spcPts val="0"/>
                        </a:spcBef>
                        <a:spcAft>
                          <a:spcPts val="0"/>
                        </a:spcAft>
                      </a:pPr>
                      <a:r>
                        <a:rPr lang="tr-TR" sz="1100" b="1">
                          <a:solidFill>
                            <a:srgbClr val="2D3B45"/>
                          </a:solidFill>
                          <a:effectLst/>
                          <a:latin typeface="Calibri" panose="020F0502020204030204" pitchFamily="34" charset="0"/>
                          <a:ea typeface="Times New Roman" panose="02020603050405020304" pitchFamily="18" charset="0"/>
                        </a:rPr>
                        <a:t>id</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int64</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0</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a:solidFill>
                            <a:srgbClr val="2D3B45"/>
                          </a:solidFill>
                          <a:effectLst/>
                          <a:latin typeface="Calibri" panose="020F0502020204030204" pitchFamily="34" charset="0"/>
                          <a:ea typeface="Times New Roman" panose="02020603050405020304" pitchFamily="18" charset="0"/>
                        </a:rPr>
                        <a:t>categorical -&gt; nominal</a:t>
                      </a:r>
                      <a:endParaRPr lang="tr-TR" sz="110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1285105"/>
                  </a:ext>
                </a:extLst>
              </a:tr>
              <a:tr h="261489">
                <a:tc>
                  <a:txBody>
                    <a:bodyPr/>
                    <a:lstStyle/>
                    <a:p>
                      <a:pPr marL="0" marR="0" algn="ctr">
                        <a:lnSpc>
                          <a:spcPct val="115000"/>
                        </a:lnSpc>
                        <a:spcBef>
                          <a:spcPts val="0"/>
                        </a:spcBef>
                        <a:spcAft>
                          <a:spcPts val="0"/>
                        </a:spcAft>
                      </a:pPr>
                      <a:r>
                        <a:rPr lang="tr-TR" sz="1100" b="1" dirty="0">
                          <a:solidFill>
                            <a:srgbClr val="2D3B45"/>
                          </a:solidFill>
                          <a:effectLst/>
                          <a:latin typeface="Calibri" panose="020F0502020204030204" pitchFamily="34" charset="0"/>
                          <a:ea typeface="Times New Roman" panose="02020603050405020304" pitchFamily="18" charset="0"/>
                        </a:rPr>
                        <a:t>keywords_edited</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lnL w="3175" cap="flat" cmpd="sng" algn="ctr">
                      <a:no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object</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1</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0</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solidFill>
                        <a:schemeClr val="tx1"/>
                      </a:solid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tc>
                  <a:txBody>
                    <a:bodyPr/>
                    <a:lstStyle/>
                    <a:p>
                      <a:pPr marL="0" marR="0" algn="r">
                        <a:lnSpc>
                          <a:spcPct val="115000"/>
                        </a:lnSpc>
                        <a:spcBef>
                          <a:spcPts val="0"/>
                        </a:spcBef>
                        <a:spcAft>
                          <a:spcPts val="0"/>
                        </a:spcAft>
                      </a:pPr>
                      <a:r>
                        <a:rPr lang="tr-TR" sz="1100" dirty="0">
                          <a:solidFill>
                            <a:srgbClr val="2D3B45"/>
                          </a:solidFill>
                          <a:effectLst/>
                          <a:latin typeface="Calibri" panose="020F0502020204030204" pitchFamily="34" charset="0"/>
                          <a:ea typeface="Times New Roman" panose="02020603050405020304" pitchFamily="18" charset="0"/>
                        </a:rPr>
                        <a:t>categorical -&gt; nominal</a:t>
                      </a:r>
                      <a:endParaRPr lang="tr-TR" sz="1100" dirty="0">
                        <a:solidFill>
                          <a:srgbClr val="2D3B45"/>
                        </a:solidFill>
                        <a:effectLst/>
                        <a:latin typeface="Arial" panose="020B0604020202020204" pitchFamily="34" charset="0"/>
                        <a:ea typeface="Arial" panose="020B0604020202020204" pitchFamily="34" charset="0"/>
                      </a:endParaRPr>
                    </a:p>
                  </a:txBody>
                  <a:tcPr marL="44450" marR="44450" marT="0" marB="0" anchor="b">
                    <a:lnL w="3175" cap="flat" cmpd="sng" algn="ctr">
                      <a:solidFill>
                        <a:schemeClr val="tx1"/>
                      </a:solidFill>
                      <a:prstDash val="dash"/>
                      <a:round/>
                      <a:headEnd type="none" w="med" len="med"/>
                      <a:tailEnd type="none" w="med" len="med"/>
                    </a:lnL>
                    <a:lnR w="3175" cap="flat" cmpd="sng" algn="ctr">
                      <a:noFill/>
                      <a:prstDash val="dash"/>
                      <a:round/>
                      <a:headEnd type="none" w="med" len="med"/>
                      <a:tailEnd type="none" w="med" len="med"/>
                    </a:lnR>
                    <a:lnT w="3175" cap="flat" cmpd="sng" algn="ctr">
                      <a:solidFill>
                        <a:schemeClr val="tx1"/>
                      </a:solidFill>
                      <a:prstDash val="dash"/>
                      <a:round/>
                      <a:headEnd type="none" w="med" len="med"/>
                      <a:tailEnd type="none" w="med" len="med"/>
                    </a:lnT>
                    <a:lnB w="3175" cap="flat" cmpd="sng" algn="ctr">
                      <a:noFill/>
                      <a:prstDash val="dash"/>
                      <a:round/>
                      <a:headEnd type="none" w="med" len="med"/>
                      <a:tailEnd type="none" w="med" len="med"/>
                    </a:lnB>
                  </a:tcPr>
                </a:tc>
                <a:extLst>
                  <a:ext uri="{0D108BD9-81ED-4DB2-BD59-A6C34878D82A}">
                    <a16:rowId xmlns:a16="http://schemas.microsoft.com/office/drawing/2014/main" val="645303961"/>
                  </a:ext>
                </a:extLst>
              </a:tr>
            </a:tbl>
          </a:graphicData>
        </a:graphic>
      </p:graphicFrame>
    </p:spTree>
    <p:extLst>
      <p:ext uri="{BB962C8B-B14F-4D97-AF65-F5344CB8AC3E}">
        <p14:creationId xmlns:p14="http://schemas.microsoft.com/office/powerpoint/2010/main" val="35670158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Custom 1">
      <a:dk1>
        <a:sysClr val="windowText" lastClr="000000"/>
      </a:dk1>
      <a:lt1>
        <a:sysClr val="window" lastClr="FFFFFF"/>
      </a:lt1>
      <a:dk2>
        <a:srgbClr val="1485A4"/>
      </a:dk2>
      <a:lt2>
        <a:srgbClr val="FFFFFF"/>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Custom 2">
      <a:majorFont>
        <a:latin typeface="Montserrat"/>
        <a:ea typeface=""/>
        <a:cs typeface=""/>
      </a:majorFont>
      <a:minorFont>
        <a:latin typeface="Montserrat"/>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214</TotalTime>
  <Words>1184</Words>
  <Application>Microsoft Office PowerPoint</Application>
  <PresentationFormat>On-screen Show (16:9)</PresentationFormat>
  <Paragraphs>354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Garamond</vt:lpstr>
      <vt:lpstr>Montserrat</vt:lpstr>
      <vt:lpstr>Times New Roman</vt:lpstr>
      <vt:lpstr>Savon</vt:lpstr>
      <vt:lpstr>Profıtabılıty predıctıon of Movıe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541 – dATa Mınıng - Profıtabılıty predıctıon of Movıe Projects - Assignment 1</dc:title>
  <dc:creator>User</dc:creator>
  <cp:lastModifiedBy>Oğuzhan Akan</cp:lastModifiedBy>
  <cp:revision>23</cp:revision>
  <dcterms:modified xsi:type="dcterms:W3CDTF">2020-09-12T20:52:17Z</dcterms:modified>
</cp:coreProperties>
</file>