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037"/>
  </p:normalViewPr>
  <p:slideViewPr>
    <p:cSldViewPr snapToGrid="0" snapToObjects="1">
      <p:cViewPr varScale="1">
        <p:scale>
          <a:sx n="93" d="100"/>
          <a:sy n="93" d="100"/>
        </p:scale>
        <p:origin x="7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11/10/20</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11/10/20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11/10/20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11/10/20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11/10/20</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11/10/20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11/10/20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11/10/20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11/10/20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11/10/20</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11/10/20</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11/10/20</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localhost:8889/notebooks/assignment-3.ipynb#211" TargetMode="External"/><Relationship Id="rId13" Type="http://schemas.openxmlformats.org/officeDocument/2006/relationships/hyperlink" Target="http://localhost:8889/notebooks/assignment-3.ipynb#2221" TargetMode="External"/><Relationship Id="rId3" Type="http://schemas.openxmlformats.org/officeDocument/2006/relationships/hyperlink" Target="http://localhost:8889/notebooks/assignment-3.ipynb#11" TargetMode="External"/><Relationship Id="rId7" Type="http://schemas.openxmlformats.org/officeDocument/2006/relationships/hyperlink" Target="http://localhost:8889/notebooks/assignment-3.ipynb#21" TargetMode="External"/><Relationship Id="rId12" Type="http://schemas.openxmlformats.org/officeDocument/2006/relationships/hyperlink" Target="http://localhost:8889/notebooks/assignment-3.ipynb#222" TargetMode="External"/><Relationship Id="rId2" Type="http://schemas.openxmlformats.org/officeDocument/2006/relationships/hyperlink" Target="http://localhost:8889/notebooks/assignment-3.ipynb#1" TargetMode="External"/><Relationship Id="rId1" Type="http://schemas.openxmlformats.org/officeDocument/2006/relationships/slideLayout" Target="../slideLayouts/slideLayout2.xml"/><Relationship Id="rId6" Type="http://schemas.openxmlformats.org/officeDocument/2006/relationships/hyperlink" Target="http://localhost:8889/notebooks/assignment-3.ipynb#2" TargetMode="External"/><Relationship Id="rId11" Type="http://schemas.openxmlformats.org/officeDocument/2006/relationships/hyperlink" Target="http://localhost:8889/notebooks/assignment-3.ipynb#221" TargetMode="External"/><Relationship Id="rId5" Type="http://schemas.openxmlformats.org/officeDocument/2006/relationships/hyperlink" Target="http://localhost:8889/notebooks/assignment-3.ipynb#13" TargetMode="External"/><Relationship Id="rId10" Type="http://schemas.openxmlformats.org/officeDocument/2006/relationships/hyperlink" Target="http://localhost:8889/notebooks/assignment-3.ipynb#22" TargetMode="External"/><Relationship Id="rId4" Type="http://schemas.openxmlformats.org/officeDocument/2006/relationships/hyperlink" Target="http://localhost:8889/notebooks/assignment-3.ipynb#12" TargetMode="External"/><Relationship Id="rId9" Type="http://schemas.openxmlformats.org/officeDocument/2006/relationships/hyperlink" Target="http://localhost:8889/notebooks/assignment-3.ipynb#212" TargetMode="External"/><Relationship Id="rId14" Type="http://schemas.openxmlformats.org/officeDocument/2006/relationships/hyperlink" Target="http://localhost:8889/notebooks/assignment-3.ipynb#2222"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localhost:8889/notebooks/assignment-3.ipynb#21"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localhost:8889/notebooks/assignment-3.ipynb#2222" TargetMode="External"/><Relationship Id="rId2" Type="http://schemas.openxmlformats.org/officeDocument/2006/relationships/hyperlink" Target="http://localhost:8889/notebooks/assignment-3.ipynb#22"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localhost:8889/notebooks/assignment-3.ipynb#31#" TargetMode="External"/><Relationship Id="rId2" Type="http://schemas.openxmlformats.org/officeDocument/2006/relationships/hyperlink" Target="http://localhost:8889/notebooks/assignment-3.ipynb#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3582E-56DA-5945-B803-37B3DA6F9829}"/>
              </a:ext>
            </a:extLst>
          </p:cNvPr>
          <p:cNvSpPr>
            <a:spLocks noGrp="1"/>
          </p:cNvSpPr>
          <p:nvPr>
            <p:ph type="ctrTitle"/>
          </p:nvPr>
        </p:nvSpPr>
        <p:spPr/>
        <p:txBody>
          <a:bodyPr/>
          <a:lstStyle/>
          <a:p>
            <a:r>
              <a:rPr lang="en-TR" sz="4400" dirty="0"/>
              <a:t>Data exploratıon results</a:t>
            </a:r>
          </a:p>
        </p:txBody>
      </p:sp>
      <p:sp>
        <p:nvSpPr>
          <p:cNvPr id="3" name="Subtitle 2">
            <a:extLst>
              <a:ext uri="{FF2B5EF4-FFF2-40B4-BE49-F238E27FC236}">
                <a16:creationId xmlns:a16="http://schemas.microsoft.com/office/drawing/2014/main" id="{A2D4D932-13F9-B24E-8358-9F3291F82D5A}"/>
              </a:ext>
            </a:extLst>
          </p:cNvPr>
          <p:cNvSpPr>
            <a:spLocks noGrp="1"/>
          </p:cNvSpPr>
          <p:nvPr>
            <p:ph type="subTitle" idx="1"/>
          </p:nvPr>
        </p:nvSpPr>
        <p:spPr>
          <a:xfrm>
            <a:off x="1562100" y="3782292"/>
            <a:ext cx="4533900" cy="1356972"/>
          </a:xfrm>
        </p:spPr>
        <p:txBody>
          <a:bodyPr>
            <a:normAutofit fontScale="92500" lnSpcReduction="10000"/>
          </a:bodyPr>
          <a:lstStyle/>
          <a:p>
            <a:pPr algn="l"/>
            <a:r>
              <a:rPr lang="en-TR" b="1" dirty="0"/>
              <a:t>Team 6:</a:t>
            </a:r>
          </a:p>
          <a:p>
            <a:pPr algn="l"/>
            <a:r>
              <a:rPr lang="en-TR" dirty="0"/>
              <a:t>Oguzhan Akan</a:t>
            </a:r>
          </a:p>
          <a:p>
            <a:pPr algn="l"/>
            <a:r>
              <a:rPr lang="en-TR" dirty="0"/>
              <a:t>Darius Hooks</a:t>
            </a:r>
          </a:p>
          <a:p>
            <a:pPr algn="l"/>
            <a:r>
              <a:rPr lang="en-TR" dirty="0"/>
              <a:t>Jaymish Raju Patel</a:t>
            </a:r>
          </a:p>
          <a:p>
            <a:pPr algn="l"/>
            <a:r>
              <a:rPr lang="en-TR" dirty="0"/>
              <a:t>Jason Sabal</a:t>
            </a:r>
          </a:p>
          <a:p>
            <a:pPr algn="l"/>
            <a:r>
              <a:rPr lang="en-TR" dirty="0"/>
              <a:t>Bibinur Zhursinbek</a:t>
            </a:r>
          </a:p>
        </p:txBody>
      </p:sp>
      <p:sp>
        <p:nvSpPr>
          <p:cNvPr id="5" name="TextBox 4">
            <a:extLst>
              <a:ext uri="{FF2B5EF4-FFF2-40B4-BE49-F238E27FC236}">
                <a16:creationId xmlns:a16="http://schemas.microsoft.com/office/drawing/2014/main" id="{288FAF6D-466B-1441-A946-E1D9B44BD4FE}"/>
              </a:ext>
            </a:extLst>
          </p:cNvPr>
          <p:cNvSpPr txBox="1"/>
          <p:nvPr/>
        </p:nvSpPr>
        <p:spPr>
          <a:xfrm>
            <a:off x="5334299" y="1446203"/>
            <a:ext cx="1412566" cy="369332"/>
          </a:xfrm>
          <a:prstGeom prst="rect">
            <a:avLst/>
          </a:prstGeom>
          <a:noFill/>
        </p:spPr>
        <p:txBody>
          <a:bodyPr wrap="none" rtlCol="0">
            <a:spAutoFit/>
          </a:bodyPr>
          <a:lstStyle/>
          <a:p>
            <a:r>
              <a:rPr lang="en-TR" dirty="0"/>
              <a:t>11/10/2020</a:t>
            </a:r>
          </a:p>
        </p:txBody>
      </p:sp>
      <p:sp>
        <p:nvSpPr>
          <p:cNvPr id="6" name="Subtitle 2">
            <a:extLst>
              <a:ext uri="{FF2B5EF4-FFF2-40B4-BE49-F238E27FC236}">
                <a16:creationId xmlns:a16="http://schemas.microsoft.com/office/drawing/2014/main" id="{13443A2E-04A9-964C-A4FD-1CC146B81A30}"/>
              </a:ext>
            </a:extLst>
          </p:cNvPr>
          <p:cNvSpPr txBox="1">
            <a:spLocks/>
          </p:cNvSpPr>
          <p:nvPr/>
        </p:nvSpPr>
        <p:spPr>
          <a:xfrm>
            <a:off x="6040582" y="4308764"/>
            <a:ext cx="4533900" cy="830500"/>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0"/>
              </a:spcBef>
              <a:spcAft>
                <a:spcPts val="0"/>
              </a:spcAft>
              <a:buClr>
                <a:schemeClr val="tx1">
                  <a:lumMod val="85000"/>
                  <a:lumOff val="15000"/>
                </a:schemeClr>
              </a:buClr>
              <a:buFont typeface="Garamond" pitchFamily="18" charset="0"/>
              <a:buNone/>
              <a:defRPr sz="1600" kern="1200" spc="80" baseline="0">
                <a:solidFill>
                  <a:schemeClr val="tx1"/>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pPr algn="r"/>
            <a:r>
              <a:rPr lang="en-TR" dirty="0"/>
              <a:t>California State University, Northridge</a:t>
            </a:r>
          </a:p>
          <a:p>
            <a:pPr algn="r"/>
            <a:r>
              <a:rPr lang="en-TR" dirty="0"/>
              <a:t>COMP 541 – Data Mining – F2020</a:t>
            </a:r>
          </a:p>
          <a:p>
            <a:pPr algn="r"/>
            <a:r>
              <a:rPr lang="en-TR" b="1" dirty="0"/>
              <a:t>Assignment 3</a:t>
            </a:r>
          </a:p>
        </p:txBody>
      </p:sp>
    </p:spTree>
    <p:extLst>
      <p:ext uri="{BB962C8B-B14F-4D97-AF65-F5344CB8AC3E}">
        <p14:creationId xmlns:p14="http://schemas.microsoft.com/office/powerpoint/2010/main" val="4047366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9467C-052B-CE48-8F06-E396C8A93087}"/>
              </a:ext>
            </a:extLst>
          </p:cNvPr>
          <p:cNvSpPr>
            <a:spLocks noGrp="1"/>
          </p:cNvSpPr>
          <p:nvPr>
            <p:ph type="title"/>
          </p:nvPr>
        </p:nvSpPr>
        <p:spPr/>
        <p:txBody>
          <a:bodyPr>
            <a:normAutofit/>
          </a:bodyPr>
          <a:lstStyle/>
          <a:p>
            <a:r>
              <a:rPr lang="en-TR" dirty="0"/>
              <a:t>2. Data Exploration</a:t>
            </a:r>
            <a:br>
              <a:rPr lang="en-TR" dirty="0"/>
            </a:br>
            <a:r>
              <a:rPr lang="en-TR" sz="3100" dirty="0"/>
              <a:t>2.1. </a:t>
            </a:r>
            <a:r>
              <a:rPr lang="en-US" sz="3100" dirty="0"/>
              <a:t>Exploring Continuous Features - Profitability</a:t>
            </a:r>
          </a:p>
        </p:txBody>
      </p:sp>
      <p:sp>
        <p:nvSpPr>
          <p:cNvPr id="3" name="Content Placeholder 2">
            <a:extLst>
              <a:ext uri="{FF2B5EF4-FFF2-40B4-BE49-F238E27FC236}">
                <a16:creationId xmlns:a16="http://schemas.microsoft.com/office/drawing/2014/main" id="{8A286209-8E14-064C-B306-532531F2D1F3}"/>
              </a:ext>
            </a:extLst>
          </p:cNvPr>
          <p:cNvSpPr>
            <a:spLocks noGrp="1"/>
          </p:cNvSpPr>
          <p:nvPr>
            <p:ph idx="1"/>
          </p:nvPr>
        </p:nvSpPr>
        <p:spPr>
          <a:xfrm>
            <a:off x="5847229" y="2164080"/>
            <a:ext cx="3805517" cy="3931920"/>
          </a:xfrm>
        </p:spPr>
        <p:txBody>
          <a:bodyPr>
            <a:normAutofit/>
          </a:bodyPr>
          <a:lstStyle/>
          <a:p>
            <a:pPr marL="0" indent="0">
              <a:buNone/>
            </a:pPr>
            <a:r>
              <a:rPr lang="en-US" sz="1400" dirty="0"/>
              <a:t>The table on the left represents the data summary based on statistical description of the feature </a:t>
            </a:r>
            <a:r>
              <a:rPr lang="en-US" sz="1400" b="1" dirty="0"/>
              <a:t>profitability ratio</a:t>
            </a:r>
            <a:r>
              <a:rPr lang="en-US" sz="1400" dirty="0"/>
              <a:t>.</a:t>
            </a:r>
          </a:p>
          <a:p>
            <a:pPr marL="0" indent="0">
              <a:buNone/>
            </a:pPr>
            <a:r>
              <a:rPr lang="en-US" sz="1400" dirty="0"/>
              <a:t>There are measures of central tendency (mean, median), dispersion (quartiles, variance, standard deviation, interquartile range), and some other statistical descriptions, like minimum, maximum and count.</a:t>
            </a:r>
          </a:p>
          <a:p>
            <a:pPr marL="0" indent="0">
              <a:buNone/>
            </a:pPr>
            <a:r>
              <a:rPr lang="en-US" sz="1400" dirty="0"/>
              <a:t>The profitability ratio column has 3524 non-empty cells.</a:t>
            </a:r>
          </a:p>
          <a:p>
            <a:pPr marL="0" indent="0">
              <a:buNone/>
            </a:pPr>
            <a:r>
              <a:rPr lang="en-US" sz="1400" dirty="0"/>
              <a:t>The minimum value of the budget is -0.999979, while the maximum - 7,193.587333.</a:t>
            </a:r>
          </a:p>
        </p:txBody>
      </p:sp>
      <p:pic>
        <p:nvPicPr>
          <p:cNvPr id="6" name="Picture 5" descr="Table&#10;&#10;Description automatically generated">
            <a:extLst>
              <a:ext uri="{FF2B5EF4-FFF2-40B4-BE49-F238E27FC236}">
                <a16:creationId xmlns:a16="http://schemas.microsoft.com/office/drawing/2014/main" id="{05FF38ED-B8AA-0340-B29E-721591F2424D}"/>
              </a:ext>
            </a:extLst>
          </p:cNvPr>
          <p:cNvPicPr>
            <a:picLocks noChangeAspect="1"/>
          </p:cNvPicPr>
          <p:nvPr/>
        </p:nvPicPr>
        <p:blipFill>
          <a:blip r:embed="rId2"/>
          <a:stretch>
            <a:fillRect/>
          </a:stretch>
        </p:blipFill>
        <p:spPr>
          <a:xfrm>
            <a:off x="3185085" y="2164080"/>
            <a:ext cx="2298700" cy="3797300"/>
          </a:xfrm>
          <a:prstGeom prst="rect">
            <a:avLst/>
          </a:prstGeom>
        </p:spPr>
      </p:pic>
    </p:spTree>
    <p:extLst>
      <p:ext uri="{BB962C8B-B14F-4D97-AF65-F5344CB8AC3E}">
        <p14:creationId xmlns:p14="http://schemas.microsoft.com/office/powerpoint/2010/main" val="1382751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9467C-052B-CE48-8F06-E396C8A93087}"/>
              </a:ext>
            </a:extLst>
          </p:cNvPr>
          <p:cNvSpPr>
            <a:spLocks noGrp="1"/>
          </p:cNvSpPr>
          <p:nvPr>
            <p:ph type="title"/>
          </p:nvPr>
        </p:nvSpPr>
        <p:spPr/>
        <p:txBody>
          <a:bodyPr>
            <a:normAutofit/>
          </a:bodyPr>
          <a:lstStyle/>
          <a:p>
            <a:r>
              <a:rPr lang="en-TR" dirty="0"/>
              <a:t>2. Data Exploration</a:t>
            </a:r>
            <a:br>
              <a:rPr lang="en-TR" dirty="0"/>
            </a:br>
            <a:r>
              <a:rPr lang="en-TR" sz="3100" dirty="0"/>
              <a:t>2.1. </a:t>
            </a:r>
            <a:r>
              <a:rPr lang="en-US" sz="3100" dirty="0"/>
              <a:t>Exploring Continuous Features - Profitability</a:t>
            </a:r>
          </a:p>
        </p:txBody>
      </p:sp>
      <p:sp>
        <p:nvSpPr>
          <p:cNvPr id="3" name="Content Placeholder 2">
            <a:extLst>
              <a:ext uri="{FF2B5EF4-FFF2-40B4-BE49-F238E27FC236}">
                <a16:creationId xmlns:a16="http://schemas.microsoft.com/office/drawing/2014/main" id="{8A286209-8E14-064C-B306-532531F2D1F3}"/>
              </a:ext>
            </a:extLst>
          </p:cNvPr>
          <p:cNvSpPr>
            <a:spLocks noGrp="1"/>
          </p:cNvSpPr>
          <p:nvPr>
            <p:ph idx="1"/>
          </p:nvPr>
        </p:nvSpPr>
        <p:spPr>
          <a:xfrm>
            <a:off x="1066799" y="2014194"/>
            <a:ext cx="10058399" cy="2667000"/>
          </a:xfrm>
        </p:spPr>
        <p:txBody>
          <a:bodyPr>
            <a:normAutofit/>
          </a:bodyPr>
          <a:lstStyle/>
          <a:p>
            <a:pPr marL="0" indent="0">
              <a:buNone/>
            </a:pPr>
            <a:r>
              <a:rPr lang="en-US" sz="1200" dirty="0"/>
              <a:t>The figure on the left shows the boxplot of the feature </a:t>
            </a:r>
            <a:r>
              <a:rPr lang="en-US" sz="1200" b="1" dirty="0"/>
              <a:t>profitability ratio</a:t>
            </a:r>
            <a:r>
              <a:rPr lang="en-US" sz="1200" dirty="0"/>
              <a:t>. The graph represents five number summary: “minimum, first quartile, median, third quartile, and ''maximum”. The ends of the box are the quartiles, Q1 and Q3, while the box length is interquartile range (IQR). While from the graph, we can get an approximate value of Q1 and Q3, it can be seen that the exact value of Q1 is -0.552571 and Q3 is 1.029155 from Figure 7. The median is marked as the line within the box, which is equal to 0.02024. Two lines (called whiskers) outside the box extend to the smallest (Minimum) and largest (Maximum) observations. The circles are the outliers.</a:t>
            </a:r>
          </a:p>
          <a:p>
            <a:pPr marL="0" indent="0">
              <a:buNone/>
            </a:pPr>
            <a:r>
              <a:rPr lang="en-US" sz="1200" dirty="0"/>
              <a:t>The figure on the right demonstrates that the profitability ratio’s distribution is asymmetrical, because the tail is skewed to the right. As the tail is longer towards the right-hand side, the value of skewness is positive. The value of the skewness is 52.233907, which means that the distribution is highly skewed.</a:t>
            </a:r>
          </a:p>
        </p:txBody>
      </p:sp>
      <p:pic>
        <p:nvPicPr>
          <p:cNvPr id="6" name="Picture 5" descr="Chart&#10;&#10;Description automatically generated">
            <a:extLst>
              <a:ext uri="{FF2B5EF4-FFF2-40B4-BE49-F238E27FC236}">
                <a16:creationId xmlns:a16="http://schemas.microsoft.com/office/drawing/2014/main" id="{5FA06951-AC5A-AD49-BED9-F39593DB73BD}"/>
              </a:ext>
            </a:extLst>
          </p:cNvPr>
          <p:cNvPicPr>
            <a:picLocks noChangeAspect="1"/>
          </p:cNvPicPr>
          <p:nvPr/>
        </p:nvPicPr>
        <p:blipFill>
          <a:blip r:embed="rId2"/>
          <a:stretch>
            <a:fillRect/>
          </a:stretch>
        </p:blipFill>
        <p:spPr>
          <a:xfrm>
            <a:off x="1225987" y="3846889"/>
            <a:ext cx="4745748" cy="2864745"/>
          </a:xfrm>
          <a:prstGeom prst="rect">
            <a:avLst/>
          </a:prstGeom>
        </p:spPr>
      </p:pic>
      <p:pic>
        <p:nvPicPr>
          <p:cNvPr id="8" name="Picture 7">
            <a:extLst>
              <a:ext uri="{FF2B5EF4-FFF2-40B4-BE49-F238E27FC236}">
                <a16:creationId xmlns:a16="http://schemas.microsoft.com/office/drawing/2014/main" id="{BA07033E-2205-BB4F-8C41-C103FB3D000B}"/>
              </a:ext>
            </a:extLst>
          </p:cNvPr>
          <p:cNvPicPr>
            <a:picLocks noChangeAspect="1"/>
          </p:cNvPicPr>
          <p:nvPr/>
        </p:nvPicPr>
        <p:blipFill>
          <a:blip r:embed="rId3"/>
          <a:stretch>
            <a:fillRect/>
          </a:stretch>
        </p:blipFill>
        <p:spPr>
          <a:xfrm>
            <a:off x="6337748" y="3846888"/>
            <a:ext cx="4421437" cy="2864745"/>
          </a:xfrm>
          <a:prstGeom prst="rect">
            <a:avLst/>
          </a:prstGeom>
        </p:spPr>
      </p:pic>
    </p:spTree>
    <p:extLst>
      <p:ext uri="{BB962C8B-B14F-4D97-AF65-F5344CB8AC3E}">
        <p14:creationId xmlns:p14="http://schemas.microsoft.com/office/powerpoint/2010/main" val="498172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9467C-052B-CE48-8F06-E396C8A93087}"/>
              </a:ext>
            </a:extLst>
          </p:cNvPr>
          <p:cNvSpPr>
            <a:spLocks noGrp="1"/>
          </p:cNvSpPr>
          <p:nvPr>
            <p:ph type="title"/>
          </p:nvPr>
        </p:nvSpPr>
        <p:spPr/>
        <p:txBody>
          <a:bodyPr>
            <a:normAutofit/>
          </a:bodyPr>
          <a:lstStyle/>
          <a:p>
            <a:r>
              <a:rPr lang="en-TR" dirty="0"/>
              <a:t>2. Data Exploration</a:t>
            </a:r>
            <a:br>
              <a:rPr lang="en-TR" dirty="0"/>
            </a:br>
            <a:r>
              <a:rPr lang="en-TR" sz="3100" dirty="0"/>
              <a:t>2.1. </a:t>
            </a:r>
            <a:r>
              <a:rPr lang="en-US" sz="3100" dirty="0"/>
              <a:t>Exploring Continuous Features - Correlations</a:t>
            </a:r>
          </a:p>
        </p:txBody>
      </p:sp>
      <p:sp>
        <p:nvSpPr>
          <p:cNvPr id="3" name="Content Placeholder 2">
            <a:extLst>
              <a:ext uri="{FF2B5EF4-FFF2-40B4-BE49-F238E27FC236}">
                <a16:creationId xmlns:a16="http://schemas.microsoft.com/office/drawing/2014/main" id="{8A286209-8E14-064C-B306-532531F2D1F3}"/>
              </a:ext>
            </a:extLst>
          </p:cNvPr>
          <p:cNvSpPr>
            <a:spLocks noGrp="1"/>
          </p:cNvSpPr>
          <p:nvPr>
            <p:ph idx="1"/>
          </p:nvPr>
        </p:nvSpPr>
        <p:spPr>
          <a:xfrm>
            <a:off x="1066799" y="2014193"/>
            <a:ext cx="4527177" cy="4090771"/>
          </a:xfrm>
        </p:spPr>
        <p:txBody>
          <a:bodyPr>
            <a:normAutofit/>
          </a:bodyPr>
          <a:lstStyle/>
          <a:p>
            <a:r>
              <a:rPr lang="en-US" sz="1400" dirty="0"/>
              <a:t>The figure on the right shows the correlation matrix of our continuous features. </a:t>
            </a:r>
          </a:p>
          <a:p>
            <a:r>
              <a:rPr lang="en-US" sz="1400" dirty="0"/>
              <a:t>As can be noticed, gross and budget are positively correlated with 68%. </a:t>
            </a:r>
          </a:p>
          <a:p>
            <a:r>
              <a:rPr lang="en-US" sz="1400" dirty="0"/>
              <a:t>Profitability ratio’s correlation with budget and gross are very small so that they are negligible.</a:t>
            </a:r>
          </a:p>
        </p:txBody>
      </p:sp>
      <p:pic>
        <p:nvPicPr>
          <p:cNvPr id="5" name="Picture 4" descr="Chart, treemap chart&#10;&#10;Description automatically generated">
            <a:extLst>
              <a:ext uri="{FF2B5EF4-FFF2-40B4-BE49-F238E27FC236}">
                <a16:creationId xmlns:a16="http://schemas.microsoft.com/office/drawing/2014/main" id="{05A6DF54-7B48-1C40-9165-F7294D35D14A}"/>
              </a:ext>
            </a:extLst>
          </p:cNvPr>
          <p:cNvPicPr>
            <a:picLocks noChangeAspect="1"/>
          </p:cNvPicPr>
          <p:nvPr/>
        </p:nvPicPr>
        <p:blipFill>
          <a:blip r:embed="rId2"/>
          <a:stretch>
            <a:fillRect/>
          </a:stretch>
        </p:blipFill>
        <p:spPr>
          <a:xfrm>
            <a:off x="6350000" y="2014193"/>
            <a:ext cx="4775200" cy="3619500"/>
          </a:xfrm>
          <a:prstGeom prst="rect">
            <a:avLst/>
          </a:prstGeom>
        </p:spPr>
      </p:pic>
    </p:spTree>
    <p:extLst>
      <p:ext uri="{BB962C8B-B14F-4D97-AF65-F5344CB8AC3E}">
        <p14:creationId xmlns:p14="http://schemas.microsoft.com/office/powerpoint/2010/main" val="3183226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9467C-052B-CE48-8F06-E396C8A93087}"/>
              </a:ext>
            </a:extLst>
          </p:cNvPr>
          <p:cNvSpPr>
            <a:spLocks noGrp="1"/>
          </p:cNvSpPr>
          <p:nvPr>
            <p:ph type="title"/>
          </p:nvPr>
        </p:nvSpPr>
        <p:spPr/>
        <p:txBody>
          <a:bodyPr>
            <a:normAutofit/>
          </a:bodyPr>
          <a:lstStyle/>
          <a:p>
            <a:r>
              <a:rPr lang="en-TR" dirty="0"/>
              <a:t>2. Data Exploration</a:t>
            </a:r>
            <a:br>
              <a:rPr lang="en-TR" dirty="0"/>
            </a:br>
            <a:r>
              <a:rPr lang="en-TR" sz="3100" dirty="0"/>
              <a:t>2.1. </a:t>
            </a:r>
            <a:r>
              <a:rPr lang="en-US" sz="3100" dirty="0"/>
              <a:t>Exploring Categorical Features - Genre</a:t>
            </a:r>
          </a:p>
        </p:txBody>
      </p:sp>
      <p:sp>
        <p:nvSpPr>
          <p:cNvPr id="3" name="Content Placeholder 2">
            <a:extLst>
              <a:ext uri="{FF2B5EF4-FFF2-40B4-BE49-F238E27FC236}">
                <a16:creationId xmlns:a16="http://schemas.microsoft.com/office/drawing/2014/main" id="{8A286209-8E14-064C-B306-532531F2D1F3}"/>
              </a:ext>
            </a:extLst>
          </p:cNvPr>
          <p:cNvSpPr>
            <a:spLocks noGrp="1"/>
          </p:cNvSpPr>
          <p:nvPr>
            <p:ph idx="1"/>
          </p:nvPr>
        </p:nvSpPr>
        <p:spPr>
          <a:xfrm>
            <a:off x="1066799" y="2014194"/>
            <a:ext cx="10058400" cy="715560"/>
          </a:xfrm>
        </p:spPr>
        <p:txBody>
          <a:bodyPr>
            <a:normAutofit/>
          </a:bodyPr>
          <a:lstStyle/>
          <a:p>
            <a:r>
              <a:rPr lang="en-US" sz="1400" dirty="0"/>
              <a:t>The bar chart below shows the distribution of </a:t>
            </a:r>
            <a:r>
              <a:rPr lang="en-US" sz="1400" b="1" dirty="0"/>
              <a:t>genre</a:t>
            </a:r>
            <a:r>
              <a:rPr lang="en-US" sz="1400" dirty="0"/>
              <a:t> among our dataset, and subsequently we share the imbalances of each genre.</a:t>
            </a:r>
          </a:p>
        </p:txBody>
      </p:sp>
      <p:pic>
        <p:nvPicPr>
          <p:cNvPr id="6" name="Picture 5" descr="Chart, bar chart&#10;&#10;Description automatically generated">
            <a:extLst>
              <a:ext uri="{FF2B5EF4-FFF2-40B4-BE49-F238E27FC236}">
                <a16:creationId xmlns:a16="http://schemas.microsoft.com/office/drawing/2014/main" id="{EA1C00F0-C354-2B4D-AAC1-FEB709D60488}"/>
              </a:ext>
            </a:extLst>
          </p:cNvPr>
          <p:cNvPicPr>
            <a:picLocks noChangeAspect="1"/>
          </p:cNvPicPr>
          <p:nvPr/>
        </p:nvPicPr>
        <p:blipFill>
          <a:blip r:embed="rId2"/>
          <a:stretch>
            <a:fillRect/>
          </a:stretch>
        </p:blipFill>
        <p:spPr>
          <a:xfrm>
            <a:off x="1201084" y="2894312"/>
            <a:ext cx="7230222" cy="2750712"/>
          </a:xfrm>
          <a:prstGeom prst="rect">
            <a:avLst/>
          </a:prstGeom>
        </p:spPr>
      </p:pic>
      <p:sp>
        <p:nvSpPr>
          <p:cNvPr id="8" name="Content Placeholder 2">
            <a:extLst>
              <a:ext uri="{FF2B5EF4-FFF2-40B4-BE49-F238E27FC236}">
                <a16:creationId xmlns:a16="http://schemas.microsoft.com/office/drawing/2014/main" id="{C2E203CD-8C4D-D748-B20F-D14CE1B51CA4}"/>
              </a:ext>
            </a:extLst>
          </p:cNvPr>
          <p:cNvSpPr txBox="1">
            <a:spLocks/>
          </p:cNvSpPr>
          <p:nvPr/>
        </p:nvSpPr>
        <p:spPr>
          <a:xfrm>
            <a:off x="8431306" y="2729754"/>
            <a:ext cx="3186953" cy="3546829"/>
          </a:xfrm>
          <a:prstGeom prst="rect">
            <a:avLst/>
          </a:prstGeom>
        </p:spPr>
        <p:txBody>
          <a:bodyPr vert="horz" lIns="91440" tIns="45720" rIns="91440" bIns="45720" rtlCol="0">
            <a:normAutofit fontScale="70000" lnSpcReduction="20000"/>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1400" dirty="0"/>
              <a:t>Action is Slightly Imbalanced </a:t>
            </a:r>
          </a:p>
          <a:p>
            <a:r>
              <a:rPr lang="en-US" sz="1400" dirty="0"/>
              <a:t>Adventure is Severely Imbalanced </a:t>
            </a:r>
          </a:p>
          <a:p>
            <a:r>
              <a:rPr lang="en-US" sz="1400" dirty="0"/>
              <a:t>Animation is Severely Imbalanced </a:t>
            </a:r>
          </a:p>
          <a:p>
            <a:r>
              <a:rPr lang="en-US" sz="1400" dirty="0"/>
              <a:t>Biography is Severely Imbalanced </a:t>
            </a:r>
          </a:p>
          <a:p>
            <a:r>
              <a:rPr lang="en-US" sz="1400" dirty="0"/>
              <a:t>Comedy is balanced </a:t>
            </a:r>
          </a:p>
          <a:p>
            <a:r>
              <a:rPr lang="en-US" sz="1400" dirty="0"/>
              <a:t>Crime is Severely Imbalanced </a:t>
            </a:r>
          </a:p>
          <a:p>
            <a:r>
              <a:rPr lang="en-US" sz="1400" dirty="0"/>
              <a:t>Drama is Slightly Imbalanced </a:t>
            </a:r>
          </a:p>
          <a:p>
            <a:r>
              <a:rPr lang="en-US" sz="1400" dirty="0"/>
              <a:t>Family is Severely Imbalanced </a:t>
            </a:r>
          </a:p>
          <a:p>
            <a:r>
              <a:rPr lang="en-US" sz="1400" dirty="0"/>
              <a:t>Fantasy is Severely Imbalanced </a:t>
            </a:r>
          </a:p>
          <a:p>
            <a:r>
              <a:rPr lang="en-US" sz="1400" dirty="0"/>
              <a:t>Horror is Severely Imbalanced </a:t>
            </a:r>
          </a:p>
          <a:p>
            <a:r>
              <a:rPr lang="en-US" sz="1400" dirty="0"/>
              <a:t>Mystery is Severely Imbalanced </a:t>
            </a:r>
          </a:p>
          <a:p>
            <a:r>
              <a:rPr lang="en-US" sz="1400" dirty="0"/>
              <a:t>Romance is Severely Imbalanced </a:t>
            </a:r>
          </a:p>
          <a:p>
            <a:r>
              <a:rPr lang="en-US" sz="1400" dirty="0"/>
              <a:t>Sci-Fi is Severely Imbalanced </a:t>
            </a:r>
          </a:p>
          <a:p>
            <a:r>
              <a:rPr lang="en-US" sz="1400" dirty="0"/>
              <a:t>Thriller is Severely Imbalanced </a:t>
            </a:r>
          </a:p>
          <a:p>
            <a:r>
              <a:rPr lang="en-US" sz="1400" dirty="0"/>
              <a:t>Western is Severely Imbalanced</a:t>
            </a:r>
          </a:p>
        </p:txBody>
      </p:sp>
    </p:spTree>
    <p:extLst>
      <p:ext uri="{BB962C8B-B14F-4D97-AF65-F5344CB8AC3E}">
        <p14:creationId xmlns:p14="http://schemas.microsoft.com/office/powerpoint/2010/main" val="2793632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9467C-052B-CE48-8F06-E396C8A93087}"/>
              </a:ext>
            </a:extLst>
          </p:cNvPr>
          <p:cNvSpPr>
            <a:spLocks noGrp="1"/>
          </p:cNvSpPr>
          <p:nvPr>
            <p:ph type="title"/>
          </p:nvPr>
        </p:nvSpPr>
        <p:spPr/>
        <p:txBody>
          <a:bodyPr>
            <a:normAutofit/>
          </a:bodyPr>
          <a:lstStyle/>
          <a:p>
            <a:r>
              <a:rPr lang="en-TR" dirty="0"/>
              <a:t>2. Data Exploration</a:t>
            </a:r>
            <a:br>
              <a:rPr lang="en-TR" dirty="0"/>
            </a:br>
            <a:r>
              <a:rPr lang="en-TR" sz="3100" dirty="0"/>
              <a:t>2.1. </a:t>
            </a:r>
            <a:r>
              <a:rPr lang="en-US" sz="3100" dirty="0"/>
              <a:t>Exploring Categorical Features - Company</a:t>
            </a:r>
          </a:p>
        </p:txBody>
      </p:sp>
      <p:sp>
        <p:nvSpPr>
          <p:cNvPr id="3" name="Content Placeholder 2">
            <a:extLst>
              <a:ext uri="{FF2B5EF4-FFF2-40B4-BE49-F238E27FC236}">
                <a16:creationId xmlns:a16="http://schemas.microsoft.com/office/drawing/2014/main" id="{8A286209-8E14-064C-B306-532531F2D1F3}"/>
              </a:ext>
            </a:extLst>
          </p:cNvPr>
          <p:cNvSpPr>
            <a:spLocks noGrp="1"/>
          </p:cNvSpPr>
          <p:nvPr>
            <p:ph idx="1"/>
          </p:nvPr>
        </p:nvSpPr>
        <p:spPr>
          <a:xfrm>
            <a:off x="1066799" y="2014194"/>
            <a:ext cx="10058400" cy="715560"/>
          </a:xfrm>
        </p:spPr>
        <p:txBody>
          <a:bodyPr>
            <a:normAutofit/>
          </a:bodyPr>
          <a:lstStyle/>
          <a:p>
            <a:r>
              <a:rPr lang="en-US" sz="1400" dirty="0"/>
              <a:t>The bar chart below shows the distribution of </a:t>
            </a:r>
            <a:r>
              <a:rPr lang="en-US" sz="1400" b="1" dirty="0"/>
              <a:t>company</a:t>
            </a:r>
            <a:r>
              <a:rPr lang="en-US" sz="1400" dirty="0"/>
              <a:t> among our dataset, and subsequently we share the imbalances of each company.</a:t>
            </a:r>
          </a:p>
        </p:txBody>
      </p:sp>
      <p:pic>
        <p:nvPicPr>
          <p:cNvPr id="6" name="Picture 5" descr="Chart, bar chart&#10;&#10;Description automatically generated">
            <a:extLst>
              <a:ext uri="{FF2B5EF4-FFF2-40B4-BE49-F238E27FC236}">
                <a16:creationId xmlns:a16="http://schemas.microsoft.com/office/drawing/2014/main" id="{EA1C00F0-C354-2B4D-AAC1-FEB709D60488}"/>
              </a:ext>
            </a:extLst>
          </p:cNvPr>
          <p:cNvPicPr>
            <a:picLocks noChangeAspect="1"/>
          </p:cNvPicPr>
          <p:nvPr/>
        </p:nvPicPr>
        <p:blipFill>
          <a:blip r:embed="rId2"/>
          <a:stretch>
            <a:fillRect/>
          </a:stretch>
        </p:blipFill>
        <p:spPr>
          <a:xfrm>
            <a:off x="1201084" y="2894312"/>
            <a:ext cx="7230222" cy="2750712"/>
          </a:xfrm>
          <a:prstGeom prst="rect">
            <a:avLst/>
          </a:prstGeom>
        </p:spPr>
      </p:pic>
      <p:sp>
        <p:nvSpPr>
          <p:cNvPr id="8" name="Content Placeholder 2">
            <a:extLst>
              <a:ext uri="{FF2B5EF4-FFF2-40B4-BE49-F238E27FC236}">
                <a16:creationId xmlns:a16="http://schemas.microsoft.com/office/drawing/2014/main" id="{C2E203CD-8C4D-D748-B20F-D14CE1B51CA4}"/>
              </a:ext>
            </a:extLst>
          </p:cNvPr>
          <p:cNvSpPr txBox="1">
            <a:spLocks/>
          </p:cNvSpPr>
          <p:nvPr/>
        </p:nvSpPr>
        <p:spPr>
          <a:xfrm>
            <a:off x="8431306" y="2729754"/>
            <a:ext cx="3186953" cy="3546829"/>
          </a:xfrm>
          <a:prstGeom prst="rect">
            <a:avLst/>
          </a:prstGeom>
        </p:spPr>
        <p:txBody>
          <a:bodyPr vert="horz" lIns="91440" tIns="45720" rIns="91440" bIns="45720" rtlCol="0">
            <a:normAutofit fontScale="70000" lnSpcReduction="20000"/>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1400" dirty="0"/>
              <a:t>Castle Rock Entertainment is Severely Imbalance</a:t>
            </a:r>
          </a:p>
          <a:p>
            <a:r>
              <a:rPr lang="en-US" sz="1400" dirty="0"/>
              <a:t>Columbia Pictures is Severely Imbalance </a:t>
            </a:r>
          </a:p>
          <a:p>
            <a:r>
              <a:rPr lang="en-US" sz="1400" dirty="0"/>
              <a:t>Columbia Pictures Corporation is Severely Imbalance </a:t>
            </a:r>
          </a:p>
          <a:p>
            <a:r>
              <a:rPr lang="en-US" sz="1400" dirty="0"/>
              <a:t>Dimension Films is Severely Imbalance </a:t>
            </a:r>
          </a:p>
          <a:p>
            <a:r>
              <a:rPr lang="en-US" sz="1400" dirty="0"/>
              <a:t>DreamWorks is Severely Imbalance </a:t>
            </a:r>
          </a:p>
          <a:p>
            <a:r>
              <a:rPr lang="en-US" sz="1400" dirty="0"/>
              <a:t>Fox 2000 Pictures is Severely Imbalance </a:t>
            </a:r>
          </a:p>
          <a:p>
            <a:r>
              <a:rPr lang="en-US" sz="1400" dirty="0"/>
              <a:t>Fox Searchlight Pictures is Severely Imbalance </a:t>
            </a:r>
          </a:p>
          <a:p>
            <a:r>
              <a:rPr lang="en-US" sz="1400" dirty="0"/>
              <a:t>Hollywood Pictures is Severely Imbalance </a:t>
            </a:r>
          </a:p>
          <a:p>
            <a:r>
              <a:rPr lang="en-US" sz="1400" dirty="0"/>
              <a:t>Metro-Goldwyn-Mayer (MGM) is Severely Imbalance </a:t>
            </a:r>
          </a:p>
          <a:p>
            <a:r>
              <a:rPr lang="en-US" sz="1400" dirty="0"/>
              <a:t>Miramax is Severely Imbalance</a:t>
            </a:r>
          </a:p>
          <a:p>
            <a:r>
              <a:rPr lang="en-US" sz="1400" dirty="0"/>
              <a:t>New Line Cinema is Severely Imbalance </a:t>
            </a:r>
          </a:p>
          <a:p>
            <a:r>
              <a:rPr lang="en-US" sz="1400" dirty="0"/>
              <a:t>Other is balanced</a:t>
            </a:r>
          </a:p>
          <a:p>
            <a:r>
              <a:rPr lang="en-US" sz="1400" dirty="0"/>
              <a:t>…</a:t>
            </a:r>
          </a:p>
          <a:p>
            <a:endParaRPr lang="en-US" sz="1400" dirty="0"/>
          </a:p>
        </p:txBody>
      </p:sp>
      <p:pic>
        <p:nvPicPr>
          <p:cNvPr id="5" name="Picture 4" descr="Chart, waterfall chart&#10;&#10;Description automatically generated">
            <a:extLst>
              <a:ext uri="{FF2B5EF4-FFF2-40B4-BE49-F238E27FC236}">
                <a16:creationId xmlns:a16="http://schemas.microsoft.com/office/drawing/2014/main" id="{99A0C1FA-C7A9-3145-8410-FA5F6C2FB27D}"/>
              </a:ext>
            </a:extLst>
          </p:cNvPr>
          <p:cNvPicPr>
            <a:picLocks noChangeAspect="1"/>
          </p:cNvPicPr>
          <p:nvPr/>
        </p:nvPicPr>
        <p:blipFill>
          <a:blip r:embed="rId3"/>
          <a:stretch>
            <a:fillRect/>
          </a:stretch>
        </p:blipFill>
        <p:spPr>
          <a:xfrm>
            <a:off x="1201084" y="2894312"/>
            <a:ext cx="7230222" cy="3503699"/>
          </a:xfrm>
          <a:prstGeom prst="rect">
            <a:avLst/>
          </a:prstGeom>
        </p:spPr>
      </p:pic>
    </p:spTree>
    <p:extLst>
      <p:ext uri="{BB962C8B-B14F-4D97-AF65-F5344CB8AC3E}">
        <p14:creationId xmlns:p14="http://schemas.microsoft.com/office/powerpoint/2010/main" val="1647370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9467C-052B-CE48-8F06-E396C8A93087}"/>
              </a:ext>
            </a:extLst>
          </p:cNvPr>
          <p:cNvSpPr>
            <a:spLocks noGrp="1"/>
          </p:cNvSpPr>
          <p:nvPr>
            <p:ph type="title"/>
          </p:nvPr>
        </p:nvSpPr>
        <p:spPr/>
        <p:txBody>
          <a:bodyPr>
            <a:normAutofit/>
          </a:bodyPr>
          <a:lstStyle/>
          <a:p>
            <a:r>
              <a:rPr lang="en-TR" dirty="0"/>
              <a:t>2. Data Exploration</a:t>
            </a:r>
            <a:br>
              <a:rPr lang="en-TR" dirty="0"/>
            </a:br>
            <a:r>
              <a:rPr lang="en-TR" sz="3100" dirty="0"/>
              <a:t>2.1. </a:t>
            </a:r>
            <a:r>
              <a:rPr lang="en-US" sz="3100" dirty="0"/>
              <a:t>Exploring Categorical Features - Director</a:t>
            </a:r>
          </a:p>
        </p:txBody>
      </p:sp>
      <p:sp>
        <p:nvSpPr>
          <p:cNvPr id="3" name="Content Placeholder 2">
            <a:extLst>
              <a:ext uri="{FF2B5EF4-FFF2-40B4-BE49-F238E27FC236}">
                <a16:creationId xmlns:a16="http://schemas.microsoft.com/office/drawing/2014/main" id="{8A286209-8E14-064C-B306-532531F2D1F3}"/>
              </a:ext>
            </a:extLst>
          </p:cNvPr>
          <p:cNvSpPr>
            <a:spLocks noGrp="1"/>
          </p:cNvSpPr>
          <p:nvPr>
            <p:ph idx="1"/>
          </p:nvPr>
        </p:nvSpPr>
        <p:spPr>
          <a:xfrm>
            <a:off x="1066799" y="2014194"/>
            <a:ext cx="10058400" cy="715560"/>
          </a:xfrm>
        </p:spPr>
        <p:txBody>
          <a:bodyPr>
            <a:normAutofit/>
          </a:bodyPr>
          <a:lstStyle/>
          <a:p>
            <a:r>
              <a:rPr lang="en-US" sz="1400" dirty="0"/>
              <a:t>The bar chart below shows the distribution of </a:t>
            </a:r>
            <a:r>
              <a:rPr lang="en-US" sz="1400" b="1" dirty="0"/>
              <a:t>director</a:t>
            </a:r>
            <a:r>
              <a:rPr lang="en-US" sz="1400" dirty="0"/>
              <a:t> among our dataset, and subsequently we share the imbalances of each director.</a:t>
            </a:r>
          </a:p>
        </p:txBody>
      </p:sp>
      <p:sp>
        <p:nvSpPr>
          <p:cNvPr id="8" name="Content Placeholder 2">
            <a:extLst>
              <a:ext uri="{FF2B5EF4-FFF2-40B4-BE49-F238E27FC236}">
                <a16:creationId xmlns:a16="http://schemas.microsoft.com/office/drawing/2014/main" id="{C2E203CD-8C4D-D748-B20F-D14CE1B51CA4}"/>
              </a:ext>
            </a:extLst>
          </p:cNvPr>
          <p:cNvSpPr txBox="1">
            <a:spLocks/>
          </p:cNvSpPr>
          <p:nvPr/>
        </p:nvSpPr>
        <p:spPr>
          <a:xfrm>
            <a:off x="8431306" y="2729754"/>
            <a:ext cx="3186953" cy="3546829"/>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1000" dirty="0"/>
              <a:t>Barry Levinson is Severely Imbalance</a:t>
            </a:r>
          </a:p>
          <a:p>
            <a:r>
              <a:rPr lang="en-US" sz="1000" dirty="0"/>
              <a:t>Bruce Beresford is Severely Imbalance</a:t>
            </a:r>
          </a:p>
          <a:p>
            <a:r>
              <a:rPr lang="en-US" sz="1000" dirty="0"/>
              <a:t>Clint Eastwood is Severely Imbalance</a:t>
            </a:r>
          </a:p>
          <a:p>
            <a:r>
              <a:rPr lang="en-US" sz="1000" dirty="0"/>
              <a:t>Dennis Dugan is Severely Imbalance</a:t>
            </a:r>
          </a:p>
          <a:p>
            <a:r>
              <a:rPr lang="en-US" sz="1000" dirty="0"/>
              <a:t>Martin Scorsese is Severely Imbalance</a:t>
            </a:r>
          </a:p>
          <a:p>
            <a:r>
              <a:rPr lang="en-US" sz="1000" dirty="0"/>
              <a:t>Michael </a:t>
            </a:r>
            <a:r>
              <a:rPr lang="en-US" sz="1000" dirty="0" err="1"/>
              <a:t>Apted</a:t>
            </a:r>
            <a:r>
              <a:rPr lang="en-US" sz="1000" dirty="0"/>
              <a:t> is Severely Imbalance</a:t>
            </a:r>
          </a:p>
          <a:p>
            <a:r>
              <a:rPr lang="en-US" sz="1000" dirty="0"/>
              <a:t>Oliver Stone is Severely Imbalance </a:t>
            </a:r>
          </a:p>
          <a:p>
            <a:r>
              <a:rPr lang="en-US" sz="1000" dirty="0"/>
              <a:t>Other is balanced</a:t>
            </a:r>
          </a:p>
          <a:p>
            <a:r>
              <a:rPr lang="en-US" sz="1000" dirty="0" err="1"/>
              <a:t>Renny</a:t>
            </a:r>
            <a:r>
              <a:rPr lang="en-US" sz="1000" dirty="0"/>
              <a:t> Harlin is Severely Imbalance </a:t>
            </a:r>
          </a:p>
          <a:p>
            <a:r>
              <a:rPr lang="en-US" sz="1000" dirty="0"/>
              <a:t>Richard Donner is Severely Imbalance</a:t>
            </a:r>
          </a:p>
          <a:p>
            <a:r>
              <a:rPr lang="en-US" sz="1000" dirty="0"/>
              <a:t>…</a:t>
            </a:r>
          </a:p>
        </p:txBody>
      </p:sp>
      <p:pic>
        <p:nvPicPr>
          <p:cNvPr id="7" name="Picture 6" descr="Chart, waterfall chart&#10;&#10;Description automatically generated">
            <a:extLst>
              <a:ext uri="{FF2B5EF4-FFF2-40B4-BE49-F238E27FC236}">
                <a16:creationId xmlns:a16="http://schemas.microsoft.com/office/drawing/2014/main" id="{096636F3-2930-D249-A39D-6612A619FABD}"/>
              </a:ext>
            </a:extLst>
          </p:cNvPr>
          <p:cNvPicPr>
            <a:picLocks noChangeAspect="1"/>
          </p:cNvPicPr>
          <p:nvPr/>
        </p:nvPicPr>
        <p:blipFill>
          <a:blip r:embed="rId2"/>
          <a:stretch>
            <a:fillRect/>
          </a:stretch>
        </p:blipFill>
        <p:spPr>
          <a:xfrm>
            <a:off x="891511" y="2729754"/>
            <a:ext cx="7315519" cy="3156324"/>
          </a:xfrm>
          <a:prstGeom prst="rect">
            <a:avLst/>
          </a:prstGeom>
        </p:spPr>
      </p:pic>
    </p:spTree>
    <p:extLst>
      <p:ext uri="{BB962C8B-B14F-4D97-AF65-F5344CB8AC3E}">
        <p14:creationId xmlns:p14="http://schemas.microsoft.com/office/powerpoint/2010/main" val="3608205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9467C-052B-CE48-8F06-E396C8A93087}"/>
              </a:ext>
            </a:extLst>
          </p:cNvPr>
          <p:cNvSpPr>
            <a:spLocks noGrp="1"/>
          </p:cNvSpPr>
          <p:nvPr>
            <p:ph type="title"/>
          </p:nvPr>
        </p:nvSpPr>
        <p:spPr/>
        <p:txBody>
          <a:bodyPr>
            <a:normAutofit/>
          </a:bodyPr>
          <a:lstStyle/>
          <a:p>
            <a:r>
              <a:rPr lang="en-TR" dirty="0"/>
              <a:t>2. Data Exploration</a:t>
            </a:r>
            <a:br>
              <a:rPr lang="en-TR" dirty="0"/>
            </a:br>
            <a:r>
              <a:rPr lang="en-TR" sz="3100" dirty="0"/>
              <a:t>2.1. </a:t>
            </a:r>
            <a:r>
              <a:rPr lang="en-US" sz="3100" dirty="0"/>
              <a:t>Exploring Categorical Features - Country</a:t>
            </a:r>
          </a:p>
        </p:txBody>
      </p:sp>
      <p:sp>
        <p:nvSpPr>
          <p:cNvPr id="3" name="Content Placeholder 2">
            <a:extLst>
              <a:ext uri="{FF2B5EF4-FFF2-40B4-BE49-F238E27FC236}">
                <a16:creationId xmlns:a16="http://schemas.microsoft.com/office/drawing/2014/main" id="{8A286209-8E14-064C-B306-532531F2D1F3}"/>
              </a:ext>
            </a:extLst>
          </p:cNvPr>
          <p:cNvSpPr>
            <a:spLocks noGrp="1"/>
          </p:cNvSpPr>
          <p:nvPr>
            <p:ph idx="1"/>
          </p:nvPr>
        </p:nvSpPr>
        <p:spPr>
          <a:xfrm>
            <a:off x="1066799" y="2014194"/>
            <a:ext cx="10058400" cy="715560"/>
          </a:xfrm>
        </p:spPr>
        <p:txBody>
          <a:bodyPr>
            <a:normAutofit/>
          </a:bodyPr>
          <a:lstStyle/>
          <a:p>
            <a:r>
              <a:rPr lang="en-US" sz="1400" dirty="0"/>
              <a:t>The bar chart below shows the distribution of </a:t>
            </a:r>
            <a:r>
              <a:rPr lang="en-US" sz="1400" b="1" dirty="0"/>
              <a:t>country</a:t>
            </a:r>
            <a:r>
              <a:rPr lang="en-US" sz="1400" dirty="0"/>
              <a:t> among our dataset, and subsequently we share the imbalances.</a:t>
            </a:r>
          </a:p>
        </p:txBody>
      </p:sp>
      <p:sp>
        <p:nvSpPr>
          <p:cNvPr id="8" name="Content Placeholder 2">
            <a:extLst>
              <a:ext uri="{FF2B5EF4-FFF2-40B4-BE49-F238E27FC236}">
                <a16:creationId xmlns:a16="http://schemas.microsoft.com/office/drawing/2014/main" id="{C2E203CD-8C4D-D748-B20F-D14CE1B51CA4}"/>
              </a:ext>
            </a:extLst>
          </p:cNvPr>
          <p:cNvSpPr txBox="1">
            <a:spLocks/>
          </p:cNvSpPr>
          <p:nvPr/>
        </p:nvSpPr>
        <p:spPr>
          <a:xfrm>
            <a:off x="6815076" y="2729754"/>
            <a:ext cx="3186953" cy="3546829"/>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1400" dirty="0"/>
              <a:t>Other is Slightly Imbalance </a:t>
            </a:r>
          </a:p>
          <a:p>
            <a:r>
              <a:rPr lang="en-US" sz="1400" dirty="0"/>
              <a:t>USA is balanced</a:t>
            </a:r>
          </a:p>
        </p:txBody>
      </p:sp>
      <p:pic>
        <p:nvPicPr>
          <p:cNvPr id="10" name="Picture 9" descr="Chart, pie chart&#10;&#10;Description automatically generated">
            <a:extLst>
              <a:ext uri="{FF2B5EF4-FFF2-40B4-BE49-F238E27FC236}">
                <a16:creationId xmlns:a16="http://schemas.microsoft.com/office/drawing/2014/main" id="{4E66D619-9300-9848-AEE9-CA67D4D53CBD}"/>
              </a:ext>
            </a:extLst>
          </p:cNvPr>
          <p:cNvPicPr>
            <a:picLocks noChangeAspect="1"/>
          </p:cNvPicPr>
          <p:nvPr/>
        </p:nvPicPr>
        <p:blipFill>
          <a:blip r:embed="rId2"/>
          <a:stretch>
            <a:fillRect/>
          </a:stretch>
        </p:blipFill>
        <p:spPr>
          <a:xfrm>
            <a:off x="1829484" y="2729754"/>
            <a:ext cx="3862422" cy="3332286"/>
          </a:xfrm>
          <a:prstGeom prst="rect">
            <a:avLst/>
          </a:prstGeom>
        </p:spPr>
      </p:pic>
    </p:spTree>
    <p:extLst>
      <p:ext uri="{BB962C8B-B14F-4D97-AF65-F5344CB8AC3E}">
        <p14:creationId xmlns:p14="http://schemas.microsoft.com/office/powerpoint/2010/main" val="595657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9467C-052B-CE48-8F06-E396C8A93087}"/>
              </a:ext>
            </a:extLst>
          </p:cNvPr>
          <p:cNvSpPr>
            <a:spLocks noGrp="1"/>
          </p:cNvSpPr>
          <p:nvPr>
            <p:ph type="title"/>
          </p:nvPr>
        </p:nvSpPr>
        <p:spPr/>
        <p:txBody>
          <a:bodyPr>
            <a:normAutofit/>
          </a:bodyPr>
          <a:lstStyle/>
          <a:p>
            <a:r>
              <a:rPr lang="en-TR" dirty="0"/>
              <a:t>2. Data Exploration</a:t>
            </a:r>
            <a:br>
              <a:rPr lang="en-TR" dirty="0"/>
            </a:br>
            <a:r>
              <a:rPr lang="en-TR" sz="3100" dirty="0"/>
              <a:t>2.1. </a:t>
            </a:r>
            <a:r>
              <a:rPr lang="en-US" sz="3100" dirty="0"/>
              <a:t>Exploring Categorical Features - Rating</a:t>
            </a:r>
          </a:p>
        </p:txBody>
      </p:sp>
      <p:sp>
        <p:nvSpPr>
          <p:cNvPr id="3" name="Content Placeholder 2">
            <a:extLst>
              <a:ext uri="{FF2B5EF4-FFF2-40B4-BE49-F238E27FC236}">
                <a16:creationId xmlns:a16="http://schemas.microsoft.com/office/drawing/2014/main" id="{8A286209-8E14-064C-B306-532531F2D1F3}"/>
              </a:ext>
            </a:extLst>
          </p:cNvPr>
          <p:cNvSpPr>
            <a:spLocks noGrp="1"/>
          </p:cNvSpPr>
          <p:nvPr>
            <p:ph idx="1"/>
          </p:nvPr>
        </p:nvSpPr>
        <p:spPr>
          <a:xfrm>
            <a:off x="1066799" y="2014194"/>
            <a:ext cx="10058400" cy="715560"/>
          </a:xfrm>
        </p:spPr>
        <p:txBody>
          <a:bodyPr>
            <a:normAutofit/>
          </a:bodyPr>
          <a:lstStyle/>
          <a:p>
            <a:r>
              <a:rPr lang="en-US" sz="1400" dirty="0"/>
              <a:t>The bar chart below shows the distribution of </a:t>
            </a:r>
            <a:r>
              <a:rPr lang="en-US" sz="1400" b="1" dirty="0"/>
              <a:t>rating</a:t>
            </a:r>
            <a:r>
              <a:rPr lang="en-US" sz="1400" dirty="0"/>
              <a:t> among our dataset, and subsequently we share the imbalances.</a:t>
            </a:r>
          </a:p>
        </p:txBody>
      </p:sp>
      <p:sp>
        <p:nvSpPr>
          <p:cNvPr id="8" name="Content Placeholder 2">
            <a:extLst>
              <a:ext uri="{FF2B5EF4-FFF2-40B4-BE49-F238E27FC236}">
                <a16:creationId xmlns:a16="http://schemas.microsoft.com/office/drawing/2014/main" id="{C2E203CD-8C4D-D748-B20F-D14CE1B51CA4}"/>
              </a:ext>
            </a:extLst>
          </p:cNvPr>
          <p:cNvSpPr txBox="1">
            <a:spLocks/>
          </p:cNvSpPr>
          <p:nvPr/>
        </p:nvSpPr>
        <p:spPr>
          <a:xfrm>
            <a:off x="6952876" y="2729754"/>
            <a:ext cx="3186953" cy="3546829"/>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1400" dirty="0"/>
              <a:t>G is Severely Imbalance </a:t>
            </a:r>
          </a:p>
          <a:p>
            <a:r>
              <a:rPr lang="en-US" sz="1400" dirty="0"/>
              <a:t>NC-17 is Severely Imbalance </a:t>
            </a:r>
          </a:p>
          <a:p>
            <a:r>
              <a:rPr lang="en-US" sz="1400" dirty="0"/>
              <a:t>NOT RATED is Severely Imbalance</a:t>
            </a:r>
          </a:p>
          <a:p>
            <a:r>
              <a:rPr lang="en-US" sz="1400" dirty="0"/>
              <a:t>PG is Slightly Imbalance</a:t>
            </a:r>
          </a:p>
          <a:p>
            <a:r>
              <a:rPr lang="en-US" sz="1400" dirty="0"/>
              <a:t>PG-13 is balanced</a:t>
            </a:r>
          </a:p>
          <a:p>
            <a:r>
              <a:rPr lang="en-US" sz="1400" dirty="0"/>
              <a:t>R is balanced</a:t>
            </a:r>
          </a:p>
          <a:p>
            <a:r>
              <a:rPr lang="en-US" sz="1400" dirty="0"/>
              <a:t>UNRATED is Severely Imbalance</a:t>
            </a:r>
          </a:p>
        </p:txBody>
      </p:sp>
      <p:pic>
        <p:nvPicPr>
          <p:cNvPr id="5" name="Picture 4" descr="Chart, pie chart&#10;&#10;Description automatically generated">
            <a:extLst>
              <a:ext uri="{FF2B5EF4-FFF2-40B4-BE49-F238E27FC236}">
                <a16:creationId xmlns:a16="http://schemas.microsoft.com/office/drawing/2014/main" id="{8553F0CE-4AC4-D944-9BA5-F328BF7F94AF}"/>
              </a:ext>
            </a:extLst>
          </p:cNvPr>
          <p:cNvPicPr>
            <a:picLocks noChangeAspect="1"/>
          </p:cNvPicPr>
          <p:nvPr/>
        </p:nvPicPr>
        <p:blipFill>
          <a:blip r:embed="rId2"/>
          <a:stretch>
            <a:fillRect/>
          </a:stretch>
        </p:blipFill>
        <p:spPr>
          <a:xfrm>
            <a:off x="1653988" y="2576265"/>
            <a:ext cx="4313518" cy="3766399"/>
          </a:xfrm>
          <a:prstGeom prst="rect">
            <a:avLst/>
          </a:prstGeom>
        </p:spPr>
      </p:pic>
    </p:spTree>
    <p:extLst>
      <p:ext uri="{BB962C8B-B14F-4D97-AF65-F5344CB8AC3E}">
        <p14:creationId xmlns:p14="http://schemas.microsoft.com/office/powerpoint/2010/main" val="3405401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9467C-052B-CE48-8F06-E396C8A93087}"/>
              </a:ext>
            </a:extLst>
          </p:cNvPr>
          <p:cNvSpPr>
            <a:spLocks noGrp="1"/>
          </p:cNvSpPr>
          <p:nvPr>
            <p:ph type="title"/>
          </p:nvPr>
        </p:nvSpPr>
        <p:spPr/>
        <p:txBody>
          <a:bodyPr>
            <a:normAutofit/>
          </a:bodyPr>
          <a:lstStyle/>
          <a:p>
            <a:r>
              <a:rPr lang="en-TR" dirty="0"/>
              <a:t>2. Data Exploration</a:t>
            </a:r>
            <a:br>
              <a:rPr lang="en-TR" dirty="0"/>
            </a:br>
            <a:r>
              <a:rPr lang="en-TR" sz="3100" dirty="0"/>
              <a:t>2.1. </a:t>
            </a:r>
            <a:r>
              <a:rPr lang="en-US" sz="3100" dirty="0"/>
              <a:t>Exploring Categorical Features – </a:t>
            </a:r>
            <a:r>
              <a:rPr lang="en-US" sz="3100" dirty="0" err="1"/>
              <a:t>Isprofit</a:t>
            </a:r>
            <a:endParaRPr lang="en-US" sz="3100" dirty="0"/>
          </a:p>
        </p:txBody>
      </p:sp>
      <p:sp>
        <p:nvSpPr>
          <p:cNvPr id="3" name="Content Placeholder 2">
            <a:extLst>
              <a:ext uri="{FF2B5EF4-FFF2-40B4-BE49-F238E27FC236}">
                <a16:creationId xmlns:a16="http://schemas.microsoft.com/office/drawing/2014/main" id="{8A286209-8E14-064C-B306-532531F2D1F3}"/>
              </a:ext>
            </a:extLst>
          </p:cNvPr>
          <p:cNvSpPr>
            <a:spLocks noGrp="1"/>
          </p:cNvSpPr>
          <p:nvPr>
            <p:ph idx="1"/>
          </p:nvPr>
        </p:nvSpPr>
        <p:spPr>
          <a:xfrm>
            <a:off x="1066799" y="2014194"/>
            <a:ext cx="10058400" cy="715560"/>
          </a:xfrm>
        </p:spPr>
        <p:txBody>
          <a:bodyPr>
            <a:normAutofit/>
          </a:bodyPr>
          <a:lstStyle/>
          <a:p>
            <a:r>
              <a:rPr lang="en-US" sz="1400" dirty="0"/>
              <a:t>The bar chart below shows the distribution of </a:t>
            </a:r>
            <a:r>
              <a:rPr lang="en-US" sz="1400" b="1" dirty="0" err="1"/>
              <a:t>isprofit</a:t>
            </a:r>
            <a:r>
              <a:rPr lang="en-US" sz="1400" b="1" dirty="0"/>
              <a:t> </a:t>
            </a:r>
            <a:r>
              <a:rPr lang="en-US" sz="1400" dirty="0"/>
              <a:t>among our dataset, and subsequently we share the imbalances.</a:t>
            </a:r>
          </a:p>
        </p:txBody>
      </p:sp>
      <p:sp>
        <p:nvSpPr>
          <p:cNvPr id="8" name="Content Placeholder 2">
            <a:extLst>
              <a:ext uri="{FF2B5EF4-FFF2-40B4-BE49-F238E27FC236}">
                <a16:creationId xmlns:a16="http://schemas.microsoft.com/office/drawing/2014/main" id="{C2E203CD-8C4D-D748-B20F-D14CE1B51CA4}"/>
              </a:ext>
            </a:extLst>
          </p:cNvPr>
          <p:cNvSpPr txBox="1">
            <a:spLocks/>
          </p:cNvSpPr>
          <p:nvPr/>
        </p:nvSpPr>
        <p:spPr>
          <a:xfrm>
            <a:off x="6952876" y="2729754"/>
            <a:ext cx="4060265" cy="3546829"/>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1400" dirty="0"/>
              <a:t>0.0 (False) is balanced</a:t>
            </a:r>
          </a:p>
          <a:p>
            <a:r>
              <a:rPr lang="en-US" sz="1400" dirty="0"/>
              <a:t>1.0 (True) is balanced</a:t>
            </a:r>
          </a:p>
        </p:txBody>
      </p:sp>
      <p:pic>
        <p:nvPicPr>
          <p:cNvPr id="9" name="Picture 8" descr="Chart, pie chart&#10;&#10;Description automatically generated">
            <a:extLst>
              <a:ext uri="{FF2B5EF4-FFF2-40B4-BE49-F238E27FC236}">
                <a16:creationId xmlns:a16="http://schemas.microsoft.com/office/drawing/2014/main" id="{5856697C-55EF-814A-9DDD-5DEC800689DD}"/>
              </a:ext>
            </a:extLst>
          </p:cNvPr>
          <p:cNvPicPr>
            <a:picLocks noChangeAspect="1"/>
          </p:cNvPicPr>
          <p:nvPr/>
        </p:nvPicPr>
        <p:blipFill>
          <a:blip r:embed="rId2"/>
          <a:stretch>
            <a:fillRect/>
          </a:stretch>
        </p:blipFill>
        <p:spPr>
          <a:xfrm>
            <a:off x="1979708" y="2679320"/>
            <a:ext cx="3931538" cy="3546829"/>
          </a:xfrm>
          <a:prstGeom prst="rect">
            <a:avLst/>
          </a:prstGeom>
        </p:spPr>
      </p:pic>
    </p:spTree>
    <p:extLst>
      <p:ext uri="{BB962C8B-B14F-4D97-AF65-F5344CB8AC3E}">
        <p14:creationId xmlns:p14="http://schemas.microsoft.com/office/powerpoint/2010/main" val="19298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44524B82-16FD-4245-BD0E-456D632E156E}"/>
              </a:ext>
            </a:extLst>
          </p:cNvPr>
          <p:cNvSpPr>
            <a:spLocks noGrp="1"/>
          </p:cNvSpPr>
          <p:nvPr>
            <p:ph idx="1"/>
          </p:nvPr>
        </p:nvSpPr>
        <p:spPr/>
        <p:txBody>
          <a:bodyPr>
            <a:normAutofit/>
          </a:bodyPr>
          <a:lstStyle/>
          <a:p>
            <a:pPr marL="0" indent="0">
              <a:buNone/>
            </a:pPr>
            <a:r>
              <a:rPr lang="en-US" sz="1400" dirty="0"/>
              <a:t>Our data has the following columns that we can use to conduct the chi-square test on:</a:t>
            </a:r>
          </a:p>
          <a:p>
            <a:r>
              <a:rPr lang="en-US" sz="1400" dirty="0"/>
              <a:t>Genre</a:t>
            </a:r>
          </a:p>
          <a:p>
            <a:r>
              <a:rPr lang="en-US" sz="1400" dirty="0"/>
              <a:t>Company</a:t>
            </a:r>
          </a:p>
          <a:p>
            <a:r>
              <a:rPr lang="en-US" sz="1400" dirty="0"/>
              <a:t>Country</a:t>
            </a:r>
          </a:p>
          <a:p>
            <a:r>
              <a:rPr lang="en-US" sz="1400" dirty="0"/>
              <a:t>Director</a:t>
            </a:r>
          </a:p>
          <a:p>
            <a:r>
              <a:rPr lang="en-US" sz="1400" dirty="0"/>
              <a:t>Rating</a:t>
            </a:r>
          </a:p>
          <a:p>
            <a:r>
              <a:rPr lang="en-US" sz="1400" dirty="0"/>
              <a:t>Released</a:t>
            </a:r>
          </a:p>
          <a:p>
            <a:r>
              <a:rPr lang="en-US" sz="1400" dirty="0" err="1"/>
              <a:t>Isprofit</a:t>
            </a:r>
            <a:endParaRPr lang="en-US" sz="1400" dirty="0"/>
          </a:p>
          <a:p>
            <a:pPr marL="0" indent="0">
              <a:buNone/>
            </a:pPr>
            <a:r>
              <a:rPr lang="en-US" sz="1400" dirty="0"/>
              <a:t>&gt; We want to find out whether two categorical attributes are independent or dependent by using the chi-square test. We do this by getting all combinations of length two from the list above and conducting the chi-square test on each of the categorical pairs.</a:t>
            </a:r>
            <a:br>
              <a:rPr lang="en-US" sz="1400" dirty="0"/>
            </a:br>
            <a:br>
              <a:rPr lang="en-US" sz="1400" dirty="0"/>
            </a:br>
            <a:r>
              <a:rPr lang="en-US" sz="1400" dirty="0"/>
              <a:t>&gt; After writing some general formulas, we will conduct the test on all 21 combinations.</a:t>
            </a:r>
          </a:p>
        </p:txBody>
      </p:sp>
      <p:sp>
        <p:nvSpPr>
          <p:cNvPr id="2" name="Title 1">
            <a:extLst>
              <a:ext uri="{FF2B5EF4-FFF2-40B4-BE49-F238E27FC236}">
                <a16:creationId xmlns:a16="http://schemas.microsoft.com/office/drawing/2014/main" id="{EC39467C-052B-CE48-8F06-E396C8A93087}"/>
              </a:ext>
            </a:extLst>
          </p:cNvPr>
          <p:cNvSpPr>
            <a:spLocks noGrp="1"/>
          </p:cNvSpPr>
          <p:nvPr>
            <p:ph type="title"/>
          </p:nvPr>
        </p:nvSpPr>
        <p:spPr/>
        <p:txBody>
          <a:bodyPr>
            <a:normAutofit fontScale="90000"/>
          </a:bodyPr>
          <a:lstStyle/>
          <a:p>
            <a:r>
              <a:rPr lang="en-TR" dirty="0"/>
              <a:t>2. Data Exploration</a:t>
            </a:r>
            <a:br>
              <a:rPr lang="en-TR" dirty="0"/>
            </a:br>
            <a:r>
              <a:rPr lang="en-TR" sz="2700" dirty="0"/>
              <a:t>2.2. </a:t>
            </a:r>
            <a:r>
              <a:rPr lang="en-US" sz="2700" dirty="0"/>
              <a:t>Categorical Feature Dependency Using Chi-Square Test</a:t>
            </a:r>
            <a:endParaRPr lang="en-US" sz="3100" dirty="0"/>
          </a:p>
        </p:txBody>
      </p:sp>
    </p:spTree>
    <p:extLst>
      <p:ext uri="{BB962C8B-B14F-4D97-AF65-F5344CB8AC3E}">
        <p14:creationId xmlns:p14="http://schemas.microsoft.com/office/powerpoint/2010/main" val="4198081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EF643-3765-5548-A350-87CE7E338684}"/>
              </a:ext>
            </a:extLst>
          </p:cNvPr>
          <p:cNvSpPr>
            <a:spLocks noGrp="1"/>
          </p:cNvSpPr>
          <p:nvPr>
            <p:ph type="title"/>
          </p:nvPr>
        </p:nvSpPr>
        <p:spPr/>
        <p:txBody>
          <a:bodyPr/>
          <a:lstStyle/>
          <a:p>
            <a:r>
              <a:rPr lang="en-TR" dirty="0"/>
              <a:t>Contents</a:t>
            </a:r>
          </a:p>
        </p:txBody>
      </p:sp>
      <p:sp>
        <p:nvSpPr>
          <p:cNvPr id="3" name="Content Placeholder 2">
            <a:extLst>
              <a:ext uri="{FF2B5EF4-FFF2-40B4-BE49-F238E27FC236}">
                <a16:creationId xmlns:a16="http://schemas.microsoft.com/office/drawing/2014/main" id="{E5612D22-4DAF-E549-8593-586A7B3DF338}"/>
              </a:ext>
            </a:extLst>
          </p:cNvPr>
          <p:cNvSpPr>
            <a:spLocks noGrp="1"/>
          </p:cNvSpPr>
          <p:nvPr>
            <p:ph idx="1"/>
          </p:nvPr>
        </p:nvSpPr>
        <p:spPr>
          <a:xfrm>
            <a:off x="1066800" y="2103120"/>
            <a:ext cx="5360894" cy="3931920"/>
          </a:xfrm>
        </p:spPr>
        <p:txBody>
          <a:bodyPr>
            <a:noAutofit/>
          </a:bodyPr>
          <a:lstStyle/>
          <a:p>
            <a:r>
              <a:rPr lang="en-US" sz="1200" u="sng" dirty="0">
                <a:hlinkClick r:id="rId2">
                  <a:extLst>
                    <a:ext uri="{A12FA001-AC4F-418D-AE19-62706E023703}">
                      <ahyp:hlinkClr xmlns:ahyp="http://schemas.microsoft.com/office/drawing/2018/hyperlinkcolor" val="tx"/>
                    </a:ext>
                  </a:extLst>
                </a:hlinkClick>
              </a:rPr>
              <a:t>1. Preparing the Data</a:t>
            </a:r>
            <a:endParaRPr lang="en-US" sz="1200" dirty="0"/>
          </a:p>
          <a:p>
            <a:r>
              <a:rPr lang="en-US" sz="1200" dirty="0"/>
              <a:t> </a:t>
            </a:r>
            <a:r>
              <a:rPr lang="en-US" sz="1200" u="sng" dirty="0">
                <a:hlinkClick r:id="rId3">
                  <a:extLst>
                    <a:ext uri="{A12FA001-AC4F-418D-AE19-62706E023703}">
                      <ahyp:hlinkClr xmlns:ahyp="http://schemas.microsoft.com/office/drawing/2018/hyperlinkcolor" val="tx"/>
                    </a:ext>
                  </a:extLst>
                </a:hlinkClick>
              </a:rPr>
              <a:t>1.1. Importing Libraries</a:t>
            </a:r>
            <a:endParaRPr lang="en-US" sz="1200" dirty="0"/>
          </a:p>
          <a:p>
            <a:r>
              <a:rPr lang="en-US" sz="1200" dirty="0"/>
              <a:t> </a:t>
            </a:r>
            <a:r>
              <a:rPr lang="en-US" sz="1200" u="sng" dirty="0">
                <a:hlinkClick r:id="rId4">
                  <a:extLst>
                    <a:ext uri="{A12FA001-AC4F-418D-AE19-62706E023703}">
                      <ahyp:hlinkClr xmlns:ahyp="http://schemas.microsoft.com/office/drawing/2018/hyperlinkcolor" val="tx"/>
                    </a:ext>
                  </a:extLst>
                </a:hlinkClick>
              </a:rPr>
              <a:t>1.2. Combining the Source Tables</a:t>
            </a:r>
            <a:endParaRPr lang="en-US" sz="1200" dirty="0"/>
          </a:p>
          <a:p>
            <a:r>
              <a:rPr lang="en-US" sz="1200" dirty="0"/>
              <a:t> </a:t>
            </a:r>
            <a:r>
              <a:rPr lang="en-US" sz="1200" u="sng" dirty="0">
                <a:hlinkClick r:id="rId5">
                  <a:extLst>
                    <a:ext uri="{A12FA001-AC4F-418D-AE19-62706E023703}">
                      <ahyp:hlinkClr xmlns:ahyp="http://schemas.microsoft.com/office/drawing/2018/hyperlinkcolor" val="tx"/>
                    </a:ext>
                  </a:extLst>
                </a:hlinkClick>
              </a:rPr>
              <a:t>1.3. Transforming Features to their Correct Types</a:t>
            </a:r>
            <a:endParaRPr lang="en-US" sz="1200" dirty="0"/>
          </a:p>
          <a:p>
            <a:r>
              <a:rPr lang="en-US" sz="1200" u="sng" dirty="0">
                <a:hlinkClick r:id="rId6">
                  <a:extLst>
                    <a:ext uri="{A12FA001-AC4F-418D-AE19-62706E023703}">
                      <ahyp:hlinkClr xmlns:ahyp="http://schemas.microsoft.com/office/drawing/2018/hyperlinkcolor" val="tx"/>
                    </a:ext>
                  </a:extLst>
                </a:hlinkClick>
              </a:rPr>
              <a:t>2. Data Exploration</a:t>
            </a:r>
            <a:endParaRPr lang="en-US" sz="1200" dirty="0"/>
          </a:p>
          <a:p>
            <a:r>
              <a:rPr lang="en-US" sz="1200" dirty="0"/>
              <a:t> </a:t>
            </a:r>
            <a:r>
              <a:rPr lang="en-US" sz="1200" u="sng" dirty="0">
                <a:hlinkClick r:id="rId7">
                  <a:extLst>
                    <a:ext uri="{A12FA001-AC4F-418D-AE19-62706E023703}">
                      <ahyp:hlinkClr xmlns:ahyp="http://schemas.microsoft.com/office/drawing/2018/hyperlinkcolor" val="tx"/>
                    </a:ext>
                  </a:extLst>
                </a:hlinkClick>
              </a:rPr>
              <a:t>2.1. Exploring Continuous Features</a:t>
            </a:r>
            <a:endParaRPr lang="en-US" sz="1200" dirty="0"/>
          </a:p>
          <a:p>
            <a:r>
              <a:rPr lang="en-US" sz="1200" dirty="0"/>
              <a:t>  </a:t>
            </a:r>
            <a:r>
              <a:rPr lang="en-US" sz="1200" u="sng" dirty="0">
                <a:hlinkClick r:id="rId8">
                  <a:extLst>
                    <a:ext uri="{A12FA001-AC4F-418D-AE19-62706E023703}">
                      <ahyp:hlinkClr xmlns:ahyp="http://schemas.microsoft.com/office/drawing/2018/hyperlinkcolor" val="tx"/>
                    </a:ext>
                  </a:extLst>
                </a:hlinkClick>
              </a:rPr>
              <a:t>2.1.1. Feature Overview</a:t>
            </a:r>
            <a:endParaRPr lang="en-US" sz="1200" dirty="0"/>
          </a:p>
          <a:p>
            <a:r>
              <a:rPr lang="en-US" sz="1200" dirty="0"/>
              <a:t>  </a:t>
            </a:r>
            <a:r>
              <a:rPr lang="en-US" sz="1200" u="sng" dirty="0">
                <a:hlinkClick r:id="rId9">
                  <a:extLst>
                    <a:ext uri="{A12FA001-AC4F-418D-AE19-62706E023703}">
                      <ahyp:hlinkClr xmlns:ahyp="http://schemas.microsoft.com/office/drawing/2018/hyperlinkcolor" val="tx"/>
                    </a:ext>
                  </a:extLst>
                </a:hlinkClick>
              </a:rPr>
              <a:t>2.1.2. Correlation Matrix</a:t>
            </a:r>
            <a:endParaRPr lang="en-US" sz="1200" dirty="0"/>
          </a:p>
          <a:p>
            <a:r>
              <a:rPr lang="en-US" sz="1200" dirty="0"/>
              <a:t> </a:t>
            </a:r>
            <a:r>
              <a:rPr lang="en-US" sz="1200" u="sng" dirty="0">
                <a:hlinkClick r:id="rId10">
                  <a:extLst>
                    <a:ext uri="{A12FA001-AC4F-418D-AE19-62706E023703}">
                      <ahyp:hlinkClr xmlns:ahyp="http://schemas.microsoft.com/office/drawing/2018/hyperlinkcolor" val="tx"/>
                    </a:ext>
                  </a:extLst>
                </a:hlinkClick>
              </a:rPr>
              <a:t>2.2. Exploring Categorical Features</a:t>
            </a:r>
            <a:endParaRPr lang="en-US" sz="1200" dirty="0"/>
          </a:p>
          <a:p>
            <a:r>
              <a:rPr lang="en-US" sz="1200" dirty="0"/>
              <a:t>  </a:t>
            </a:r>
            <a:r>
              <a:rPr lang="en-US" sz="1200" u="sng" dirty="0">
                <a:hlinkClick r:id="rId11">
                  <a:extLst>
                    <a:ext uri="{A12FA001-AC4F-418D-AE19-62706E023703}">
                      <ahyp:hlinkClr xmlns:ahyp="http://schemas.microsoft.com/office/drawing/2018/hyperlinkcolor" val="tx"/>
                    </a:ext>
                  </a:extLst>
                </a:hlinkClick>
              </a:rPr>
              <a:t>2.2.1. Class Distributions &amp; Imbalance</a:t>
            </a:r>
            <a:endParaRPr lang="en-US" sz="1200" dirty="0"/>
          </a:p>
          <a:p>
            <a:r>
              <a:rPr lang="en-US" sz="1200" dirty="0"/>
              <a:t>  </a:t>
            </a:r>
            <a:r>
              <a:rPr lang="en-US" sz="1200" u="sng" dirty="0">
                <a:hlinkClick r:id="rId12">
                  <a:extLst>
                    <a:ext uri="{A12FA001-AC4F-418D-AE19-62706E023703}">
                      <ahyp:hlinkClr xmlns:ahyp="http://schemas.microsoft.com/office/drawing/2018/hyperlinkcolor" val="tx"/>
                    </a:ext>
                  </a:extLst>
                </a:hlinkClick>
              </a:rPr>
              <a:t>2.2.2. Categorical Feature Dependency Using Chi-Square Test</a:t>
            </a:r>
            <a:endParaRPr lang="en-US" sz="1200" dirty="0"/>
          </a:p>
          <a:p>
            <a:r>
              <a:rPr lang="en-US" sz="1200" dirty="0"/>
              <a:t>   </a:t>
            </a:r>
            <a:r>
              <a:rPr lang="en-US" sz="1200" u="sng" dirty="0">
                <a:hlinkClick r:id="rId13">
                  <a:extLst>
                    <a:ext uri="{A12FA001-AC4F-418D-AE19-62706E023703}">
                      <ahyp:hlinkClr xmlns:ahyp="http://schemas.microsoft.com/office/drawing/2018/hyperlinkcolor" val="tx"/>
                    </a:ext>
                  </a:extLst>
                </a:hlinkClick>
              </a:rPr>
              <a:t>2.2.2.1. Chi-square Test for Each Feature</a:t>
            </a:r>
            <a:endParaRPr lang="en-US" sz="1200" dirty="0"/>
          </a:p>
          <a:p>
            <a:r>
              <a:rPr lang="en-US" sz="1200" dirty="0"/>
              <a:t>   </a:t>
            </a:r>
            <a:r>
              <a:rPr lang="en-US" sz="1200" u="sng" dirty="0">
                <a:hlinkClick r:id="rId14">
                  <a:extLst>
                    <a:ext uri="{A12FA001-AC4F-418D-AE19-62706E023703}">
                      <ahyp:hlinkClr xmlns:ahyp="http://schemas.microsoft.com/office/drawing/2018/hyperlinkcolor" val="tx"/>
                    </a:ext>
                  </a:extLst>
                </a:hlinkClick>
              </a:rPr>
              <a:t>2.2.2.2. Chi-square Test - Summary</a:t>
            </a:r>
            <a:endParaRPr lang="en-US" sz="1200" dirty="0"/>
          </a:p>
        </p:txBody>
      </p:sp>
      <p:sp>
        <p:nvSpPr>
          <p:cNvPr id="5" name="Content Placeholder 2">
            <a:extLst>
              <a:ext uri="{FF2B5EF4-FFF2-40B4-BE49-F238E27FC236}">
                <a16:creationId xmlns:a16="http://schemas.microsoft.com/office/drawing/2014/main" id="{BDF33A42-901F-7B41-8FC0-8E74F963776B}"/>
              </a:ext>
            </a:extLst>
          </p:cNvPr>
          <p:cNvSpPr txBox="1">
            <a:spLocks/>
          </p:cNvSpPr>
          <p:nvPr/>
        </p:nvSpPr>
        <p:spPr>
          <a:xfrm>
            <a:off x="6427694" y="2103120"/>
            <a:ext cx="5360894" cy="3931920"/>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1200" u="sng" dirty="0"/>
              <a:t>3. Frequent Pattern Analysis</a:t>
            </a:r>
          </a:p>
          <a:p>
            <a:r>
              <a:rPr lang="en-US" sz="1200" u="sng" dirty="0"/>
              <a:t> 3.1. Genres (Genre List)</a:t>
            </a:r>
          </a:p>
          <a:p>
            <a:r>
              <a:rPr lang="en-US" sz="1200" u="sng" dirty="0"/>
              <a:t> 3.2. Spoken Languages</a:t>
            </a:r>
          </a:p>
          <a:p>
            <a:r>
              <a:rPr lang="en-US" sz="1200" u="sng" dirty="0"/>
              <a:t> 3.3. Keywords</a:t>
            </a:r>
          </a:p>
          <a:p>
            <a:r>
              <a:rPr lang="en-US" sz="1200" u="sng" dirty="0"/>
              <a:t> 3.4. Overview</a:t>
            </a:r>
          </a:p>
          <a:p>
            <a:r>
              <a:rPr lang="en-US" sz="1200" u="sng" dirty="0"/>
              <a:t>4. Results</a:t>
            </a:r>
          </a:p>
          <a:p>
            <a:r>
              <a:rPr lang="en-US" sz="1200" u="sng" dirty="0"/>
              <a:t> 4.1. Data Exploration Results - Continuous Features</a:t>
            </a:r>
          </a:p>
          <a:p>
            <a:r>
              <a:rPr lang="en-US" sz="1200" u="sng" dirty="0"/>
              <a:t> 4.2. Data Exploration Results - Categorical Features</a:t>
            </a:r>
          </a:p>
          <a:p>
            <a:r>
              <a:rPr lang="en-US" sz="1200" u="sng" dirty="0"/>
              <a:t> 4.3. Frequent Pattern Analysis Results</a:t>
            </a:r>
          </a:p>
        </p:txBody>
      </p:sp>
    </p:spTree>
    <p:extLst>
      <p:ext uri="{BB962C8B-B14F-4D97-AF65-F5344CB8AC3E}">
        <p14:creationId xmlns:p14="http://schemas.microsoft.com/office/powerpoint/2010/main" val="1646492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44524B82-16FD-4245-BD0E-456D632E156E}"/>
              </a:ext>
            </a:extLst>
          </p:cNvPr>
          <p:cNvSpPr>
            <a:spLocks noGrp="1"/>
          </p:cNvSpPr>
          <p:nvPr>
            <p:ph idx="1"/>
          </p:nvPr>
        </p:nvSpPr>
        <p:spPr>
          <a:xfrm>
            <a:off x="1066800" y="2103120"/>
            <a:ext cx="2523565" cy="3931920"/>
          </a:xfrm>
        </p:spPr>
        <p:txBody>
          <a:bodyPr>
            <a:normAutofit/>
          </a:bodyPr>
          <a:lstStyle/>
          <a:p>
            <a:pPr marL="0" indent="0">
              <a:buNone/>
            </a:pPr>
            <a:r>
              <a:rPr lang="en-US" sz="1400" dirty="0"/>
              <a:t>Using the code on the right, we conduct chi-square test for each pair. Please refer to the summary at the end of this section, or the HTML report for detailed results of the chi-square tests. The summary table contains the information of dependency while the HTML report also contains the test statistics and p-values.</a:t>
            </a:r>
          </a:p>
        </p:txBody>
      </p:sp>
      <p:sp>
        <p:nvSpPr>
          <p:cNvPr id="2" name="Title 1">
            <a:extLst>
              <a:ext uri="{FF2B5EF4-FFF2-40B4-BE49-F238E27FC236}">
                <a16:creationId xmlns:a16="http://schemas.microsoft.com/office/drawing/2014/main" id="{EC39467C-052B-CE48-8F06-E396C8A93087}"/>
              </a:ext>
            </a:extLst>
          </p:cNvPr>
          <p:cNvSpPr>
            <a:spLocks noGrp="1"/>
          </p:cNvSpPr>
          <p:nvPr>
            <p:ph type="title"/>
          </p:nvPr>
        </p:nvSpPr>
        <p:spPr/>
        <p:txBody>
          <a:bodyPr>
            <a:normAutofit fontScale="90000"/>
          </a:bodyPr>
          <a:lstStyle/>
          <a:p>
            <a:r>
              <a:rPr lang="en-TR" dirty="0"/>
              <a:t>2. Data Exploration</a:t>
            </a:r>
            <a:br>
              <a:rPr lang="en-TR" dirty="0"/>
            </a:br>
            <a:r>
              <a:rPr lang="en-TR" sz="2700" dirty="0"/>
              <a:t>2.2. </a:t>
            </a:r>
            <a:r>
              <a:rPr lang="en-US" sz="2700" dirty="0"/>
              <a:t>Categorical Feature Dependency Using Chi-Square Test</a:t>
            </a:r>
            <a:endParaRPr lang="en-US" sz="3100" dirty="0"/>
          </a:p>
        </p:txBody>
      </p:sp>
      <p:pic>
        <p:nvPicPr>
          <p:cNvPr id="4" name="Picture 3">
            <a:extLst>
              <a:ext uri="{FF2B5EF4-FFF2-40B4-BE49-F238E27FC236}">
                <a16:creationId xmlns:a16="http://schemas.microsoft.com/office/drawing/2014/main" id="{6CE72107-F612-2F4C-AD8B-6BBEA4BEE044}"/>
              </a:ext>
            </a:extLst>
          </p:cNvPr>
          <p:cNvPicPr>
            <a:picLocks noChangeAspect="1"/>
          </p:cNvPicPr>
          <p:nvPr/>
        </p:nvPicPr>
        <p:blipFill>
          <a:blip r:embed="rId2"/>
          <a:stretch>
            <a:fillRect/>
          </a:stretch>
        </p:blipFill>
        <p:spPr>
          <a:xfrm>
            <a:off x="3818964" y="2014194"/>
            <a:ext cx="7504207" cy="4595516"/>
          </a:xfrm>
          <a:prstGeom prst="rect">
            <a:avLst/>
          </a:prstGeom>
        </p:spPr>
      </p:pic>
    </p:spTree>
    <p:extLst>
      <p:ext uri="{BB962C8B-B14F-4D97-AF65-F5344CB8AC3E}">
        <p14:creationId xmlns:p14="http://schemas.microsoft.com/office/powerpoint/2010/main" val="2332020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44524B82-16FD-4245-BD0E-456D632E156E}"/>
              </a:ext>
            </a:extLst>
          </p:cNvPr>
          <p:cNvSpPr>
            <a:spLocks noGrp="1"/>
          </p:cNvSpPr>
          <p:nvPr>
            <p:ph idx="1"/>
          </p:nvPr>
        </p:nvSpPr>
        <p:spPr>
          <a:xfrm>
            <a:off x="1066800" y="2103120"/>
            <a:ext cx="3720353" cy="3931920"/>
          </a:xfrm>
        </p:spPr>
        <p:txBody>
          <a:bodyPr>
            <a:normAutofit/>
          </a:bodyPr>
          <a:lstStyle/>
          <a:p>
            <a:r>
              <a:rPr lang="en-US" sz="1400" dirty="0"/>
              <a:t>In results of chi-square test (see figure on the right), we observe there are quite enough couple of features that are dependent and independent. </a:t>
            </a:r>
          </a:p>
          <a:p>
            <a:r>
              <a:rPr lang="en-US" sz="1400" dirty="0"/>
              <a:t>For example, *company* and *country* are correlated as we initially expected, because most of the movies in our data is made in the US.</a:t>
            </a:r>
          </a:p>
        </p:txBody>
      </p:sp>
      <p:sp>
        <p:nvSpPr>
          <p:cNvPr id="2" name="Title 1">
            <a:extLst>
              <a:ext uri="{FF2B5EF4-FFF2-40B4-BE49-F238E27FC236}">
                <a16:creationId xmlns:a16="http://schemas.microsoft.com/office/drawing/2014/main" id="{EC39467C-052B-CE48-8F06-E396C8A93087}"/>
              </a:ext>
            </a:extLst>
          </p:cNvPr>
          <p:cNvSpPr>
            <a:spLocks noGrp="1"/>
          </p:cNvSpPr>
          <p:nvPr>
            <p:ph type="title"/>
          </p:nvPr>
        </p:nvSpPr>
        <p:spPr/>
        <p:txBody>
          <a:bodyPr>
            <a:normAutofit fontScale="90000"/>
          </a:bodyPr>
          <a:lstStyle/>
          <a:p>
            <a:r>
              <a:rPr lang="en-TR" dirty="0"/>
              <a:t>2. Data Exploration</a:t>
            </a:r>
            <a:br>
              <a:rPr lang="en-TR" dirty="0"/>
            </a:br>
            <a:r>
              <a:rPr lang="en-TR" sz="2700" dirty="0"/>
              <a:t>2.2. </a:t>
            </a:r>
            <a:r>
              <a:rPr lang="en-US" sz="2700" dirty="0"/>
              <a:t>Categorical Feature Dependency Using Chi-Square Test</a:t>
            </a:r>
            <a:endParaRPr lang="en-US" sz="3100" dirty="0"/>
          </a:p>
        </p:txBody>
      </p:sp>
      <p:pic>
        <p:nvPicPr>
          <p:cNvPr id="5" name="Picture 4" descr="A picture containing diagram&#10;&#10;Description automatically generated">
            <a:extLst>
              <a:ext uri="{FF2B5EF4-FFF2-40B4-BE49-F238E27FC236}">
                <a16:creationId xmlns:a16="http://schemas.microsoft.com/office/drawing/2014/main" id="{9069B90B-6AC5-3B47-A578-B7136E649350}"/>
              </a:ext>
            </a:extLst>
          </p:cNvPr>
          <p:cNvPicPr>
            <a:picLocks noChangeAspect="1"/>
          </p:cNvPicPr>
          <p:nvPr/>
        </p:nvPicPr>
        <p:blipFill>
          <a:blip r:embed="rId2"/>
          <a:stretch>
            <a:fillRect/>
          </a:stretch>
        </p:blipFill>
        <p:spPr>
          <a:xfrm>
            <a:off x="5462868" y="2210846"/>
            <a:ext cx="5219700" cy="3797300"/>
          </a:xfrm>
          <a:prstGeom prst="rect">
            <a:avLst/>
          </a:prstGeom>
        </p:spPr>
      </p:pic>
    </p:spTree>
    <p:extLst>
      <p:ext uri="{BB962C8B-B14F-4D97-AF65-F5344CB8AC3E}">
        <p14:creationId xmlns:p14="http://schemas.microsoft.com/office/powerpoint/2010/main" val="557689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44524B82-16FD-4245-BD0E-456D632E156E}"/>
              </a:ext>
            </a:extLst>
          </p:cNvPr>
          <p:cNvSpPr>
            <a:spLocks noGrp="1"/>
          </p:cNvSpPr>
          <p:nvPr>
            <p:ph idx="1"/>
          </p:nvPr>
        </p:nvSpPr>
        <p:spPr>
          <a:xfrm>
            <a:off x="1066800" y="2103120"/>
            <a:ext cx="10058400" cy="3931920"/>
          </a:xfrm>
        </p:spPr>
        <p:txBody>
          <a:bodyPr>
            <a:normAutofit/>
          </a:bodyPr>
          <a:lstStyle/>
          <a:p>
            <a:pPr marL="0" indent="0">
              <a:buNone/>
            </a:pPr>
            <a:r>
              <a:rPr lang="en-US" sz="1400" dirty="0"/>
              <a:t>Our data has the following columns that we can perform frequent pattern analysis on:</a:t>
            </a:r>
          </a:p>
          <a:p>
            <a:r>
              <a:rPr lang="en-US" sz="1400" dirty="0" err="1"/>
              <a:t>Genres_edited</a:t>
            </a:r>
            <a:endParaRPr lang="en-US" sz="1400" dirty="0"/>
          </a:p>
          <a:p>
            <a:r>
              <a:rPr lang="en-US" sz="1400" dirty="0" err="1"/>
              <a:t>Spoken_languages_edited</a:t>
            </a:r>
            <a:endParaRPr lang="en-US" sz="1400" dirty="0"/>
          </a:p>
          <a:p>
            <a:r>
              <a:rPr lang="en-US" sz="1400" dirty="0" err="1"/>
              <a:t>Keywords_edited</a:t>
            </a:r>
            <a:endParaRPr lang="en-US" sz="1400" dirty="0"/>
          </a:p>
          <a:p>
            <a:r>
              <a:rPr lang="en-US" sz="1400" dirty="0"/>
              <a:t>Overview</a:t>
            </a:r>
          </a:p>
          <a:p>
            <a:pPr marL="0" indent="0">
              <a:buNone/>
            </a:pPr>
            <a:r>
              <a:rPr lang="en-US" sz="1400" dirty="0"/>
              <a:t>&gt; We want to find out whether there are recurring relationships in the data. For example, which genres are frequently used together to produce movies? Or which keyword combinations are frequent? After performing the analyses, we can decide, for example, which genres to produce in order to make the most profit.</a:t>
            </a:r>
            <a:br>
              <a:rPr lang="en-US" sz="1400" dirty="0"/>
            </a:br>
            <a:br>
              <a:rPr lang="en-US" sz="1400" dirty="0"/>
            </a:br>
            <a:r>
              <a:rPr lang="en-US" sz="1400" dirty="0"/>
              <a:t>&gt; After writing some general functions, we will perform the analyses one by one.</a:t>
            </a:r>
          </a:p>
        </p:txBody>
      </p:sp>
      <p:sp>
        <p:nvSpPr>
          <p:cNvPr id="2" name="Title 1">
            <a:extLst>
              <a:ext uri="{FF2B5EF4-FFF2-40B4-BE49-F238E27FC236}">
                <a16:creationId xmlns:a16="http://schemas.microsoft.com/office/drawing/2014/main" id="{EC39467C-052B-CE48-8F06-E396C8A93087}"/>
              </a:ext>
            </a:extLst>
          </p:cNvPr>
          <p:cNvSpPr>
            <a:spLocks noGrp="1"/>
          </p:cNvSpPr>
          <p:nvPr>
            <p:ph type="title"/>
          </p:nvPr>
        </p:nvSpPr>
        <p:spPr/>
        <p:txBody>
          <a:bodyPr>
            <a:normAutofit fontScale="90000"/>
          </a:bodyPr>
          <a:lstStyle/>
          <a:p>
            <a:r>
              <a:rPr lang="en-TR" dirty="0"/>
              <a:t>3. Frequent Pattern Analysis</a:t>
            </a:r>
            <a:br>
              <a:rPr lang="en-TR" dirty="0"/>
            </a:br>
            <a:r>
              <a:rPr lang="en-TR" sz="2700" dirty="0">
                <a:solidFill>
                  <a:schemeClr val="bg1"/>
                </a:solidFill>
              </a:rPr>
              <a:t>2.2. </a:t>
            </a:r>
            <a:r>
              <a:rPr lang="en-US" sz="2700" dirty="0">
                <a:solidFill>
                  <a:schemeClr val="bg1"/>
                </a:solidFill>
              </a:rPr>
              <a:t>Categorical Feature Dependency Using Chi-Square Test</a:t>
            </a:r>
            <a:endParaRPr lang="en-US" sz="3100" dirty="0">
              <a:solidFill>
                <a:schemeClr val="bg1"/>
              </a:solidFill>
            </a:endParaRPr>
          </a:p>
        </p:txBody>
      </p:sp>
    </p:spTree>
    <p:extLst>
      <p:ext uri="{BB962C8B-B14F-4D97-AF65-F5344CB8AC3E}">
        <p14:creationId xmlns:p14="http://schemas.microsoft.com/office/powerpoint/2010/main" val="3379345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44524B82-16FD-4245-BD0E-456D632E156E}"/>
              </a:ext>
            </a:extLst>
          </p:cNvPr>
          <p:cNvSpPr>
            <a:spLocks noGrp="1"/>
          </p:cNvSpPr>
          <p:nvPr>
            <p:ph idx="1"/>
          </p:nvPr>
        </p:nvSpPr>
        <p:spPr>
          <a:xfrm>
            <a:off x="1066800" y="2103120"/>
            <a:ext cx="4800600" cy="655768"/>
          </a:xfrm>
        </p:spPr>
        <p:txBody>
          <a:bodyPr>
            <a:normAutofit/>
          </a:bodyPr>
          <a:lstStyle/>
          <a:p>
            <a:pPr marL="0" indent="0">
              <a:buNone/>
            </a:pPr>
            <a:r>
              <a:rPr lang="en-US" sz="1400" dirty="0"/>
              <a:t>First, we show how does our *genres* feature look like in the figure below. </a:t>
            </a:r>
          </a:p>
        </p:txBody>
      </p:sp>
      <p:sp>
        <p:nvSpPr>
          <p:cNvPr id="2" name="Title 1">
            <a:extLst>
              <a:ext uri="{FF2B5EF4-FFF2-40B4-BE49-F238E27FC236}">
                <a16:creationId xmlns:a16="http://schemas.microsoft.com/office/drawing/2014/main" id="{EC39467C-052B-CE48-8F06-E396C8A93087}"/>
              </a:ext>
            </a:extLst>
          </p:cNvPr>
          <p:cNvSpPr>
            <a:spLocks noGrp="1"/>
          </p:cNvSpPr>
          <p:nvPr>
            <p:ph type="title"/>
          </p:nvPr>
        </p:nvSpPr>
        <p:spPr/>
        <p:txBody>
          <a:bodyPr>
            <a:normAutofit/>
          </a:bodyPr>
          <a:lstStyle/>
          <a:p>
            <a:r>
              <a:rPr lang="en-TR" sz="4300" dirty="0"/>
              <a:t>3. Frequent Pattern Analysis</a:t>
            </a:r>
            <a:br>
              <a:rPr lang="en-TR" sz="4300" dirty="0"/>
            </a:br>
            <a:r>
              <a:rPr lang="en-TR" sz="2400" dirty="0">
                <a:solidFill>
                  <a:schemeClr val="tx1"/>
                </a:solidFill>
              </a:rPr>
              <a:t>3.1. </a:t>
            </a:r>
            <a:r>
              <a:rPr lang="en-US" sz="2400" dirty="0">
                <a:solidFill>
                  <a:schemeClr val="tx1"/>
                </a:solidFill>
              </a:rPr>
              <a:t>Genres</a:t>
            </a:r>
          </a:p>
        </p:txBody>
      </p:sp>
      <p:pic>
        <p:nvPicPr>
          <p:cNvPr id="4" name="Picture 3">
            <a:extLst>
              <a:ext uri="{FF2B5EF4-FFF2-40B4-BE49-F238E27FC236}">
                <a16:creationId xmlns:a16="http://schemas.microsoft.com/office/drawing/2014/main" id="{5D72DD8D-B86E-B14D-9666-117334E34DAD}"/>
              </a:ext>
            </a:extLst>
          </p:cNvPr>
          <p:cNvPicPr>
            <a:picLocks noChangeAspect="1"/>
          </p:cNvPicPr>
          <p:nvPr/>
        </p:nvPicPr>
        <p:blipFill>
          <a:blip r:embed="rId2"/>
          <a:stretch>
            <a:fillRect/>
          </a:stretch>
        </p:blipFill>
        <p:spPr>
          <a:xfrm>
            <a:off x="1066800" y="2758888"/>
            <a:ext cx="4800600" cy="2819400"/>
          </a:xfrm>
          <a:prstGeom prst="rect">
            <a:avLst/>
          </a:prstGeom>
        </p:spPr>
      </p:pic>
      <p:sp>
        <p:nvSpPr>
          <p:cNvPr id="6" name="Content Placeholder 2">
            <a:extLst>
              <a:ext uri="{FF2B5EF4-FFF2-40B4-BE49-F238E27FC236}">
                <a16:creationId xmlns:a16="http://schemas.microsoft.com/office/drawing/2014/main" id="{CE8402D6-A703-C54B-A42A-C5260ED3BB2C}"/>
              </a:ext>
            </a:extLst>
          </p:cNvPr>
          <p:cNvSpPr txBox="1">
            <a:spLocks/>
          </p:cNvSpPr>
          <p:nvPr/>
        </p:nvSpPr>
        <p:spPr>
          <a:xfrm>
            <a:off x="6096000" y="2103120"/>
            <a:ext cx="4800600" cy="655768"/>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sz="1400" dirty="0"/>
              <a:t>After applying </a:t>
            </a:r>
            <a:r>
              <a:rPr lang="en-US" sz="1400" dirty="0" err="1"/>
              <a:t>apriori</a:t>
            </a:r>
            <a:r>
              <a:rPr lang="en-US" sz="1400" dirty="0"/>
              <a:t> algorithm and calculating the association metrics, we generate the following rules:</a:t>
            </a:r>
          </a:p>
        </p:txBody>
      </p:sp>
      <p:pic>
        <p:nvPicPr>
          <p:cNvPr id="8" name="Picture 7" descr="A picture containing table&#10;&#10;Description automatically generated">
            <a:extLst>
              <a:ext uri="{FF2B5EF4-FFF2-40B4-BE49-F238E27FC236}">
                <a16:creationId xmlns:a16="http://schemas.microsoft.com/office/drawing/2014/main" id="{F1D7F2DD-9C4C-5044-84A3-F5757C232F52}"/>
              </a:ext>
            </a:extLst>
          </p:cNvPr>
          <p:cNvPicPr>
            <a:picLocks noChangeAspect="1"/>
          </p:cNvPicPr>
          <p:nvPr/>
        </p:nvPicPr>
        <p:blipFill>
          <a:blip r:embed="rId3"/>
          <a:stretch>
            <a:fillRect/>
          </a:stretch>
        </p:blipFill>
        <p:spPr>
          <a:xfrm>
            <a:off x="6096000" y="2606488"/>
            <a:ext cx="4800600" cy="3124200"/>
          </a:xfrm>
          <a:prstGeom prst="rect">
            <a:avLst/>
          </a:prstGeom>
        </p:spPr>
      </p:pic>
    </p:spTree>
    <p:extLst>
      <p:ext uri="{BB962C8B-B14F-4D97-AF65-F5344CB8AC3E}">
        <p14:creationId xmlns:p14="http://schemas.microsoft.com/office/powerpoint/2010/main" val="236547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44524B82-16FD-4245-BD0E-456D632E156E}"/>
              </a:ext>
            </a:extLst>
          </p:cNvPr>
          <p:cNvSpPr>
            <a:spLocks noGrp="1"/>
          </p:cNvSpPr>
          <p:nvPr>
            <p:ph idx="1"/>
          </p:nvPr>
        </p:nvSpPr>
        <p:spPr>
          <a:xfrm>
            <a:off x="1066800" y="2103120"/>
            <a:ext cx="4800600" cy="655768"/>
          </a:xfrm>
        </p:spPr>
        <p:txBody>
          <a:bodyPr>
            <a:normAutofit/>
          </a:bodyPr>
          <a:lstStyle/>
          <a:p>
            <a:pPr marL="0" indent="0">
              <a:buNone/>
            </a:pPr>
            <a:r>
              <a:rPr lang="en-US" sz="1400" dirty="0"/>
              <a:t>First, we show how does our *spoken languages* feature look like in the figure below. </a:t>
            </a:r>
          </a:p>
        </p:txBody>
      </p:sp>
      <p:sp>
        <p:nvSpPr>
          <p:cNvPr id="2" name="Title 1">
            <a:extLst>
              <a:ext uri="{FF2B5EF4-FFF2-40B4-BE49-F238E27FC236}">
                <a16:creationId xmlns:a16="http://schemas.microsoft.com/office/drawing/2014/main" id="{EC39467C-052B-CE48-8F06-E396C8A93087}"/>
              </a:ext>
            </a:extLst>
          </p:cNvPr>
          <p:cNvSpPr>
            <a:spLocks noGrp="1"/>
          </p:cNvSpPr>
          <p:nvPr>
            <p:ph type="title"/>
          </p:nvPr>
        </p:nvSpPr>
        <p:spPr/>
        <p:txBody>
          <a:bodyPr>
            <a:normAutofit/>
          </a:bodyPr>
          <a:lstStyle/>
          <a:p>
            <a:r>
              <a:rPr lang="en-TR" sz="4300" dirty="0"/>
              <a:t>3. Frequent Pattern Analysis</a:t>
            </a:r>
            <a:br>
              <a:rPr lang="en-TR" sz="4300" dirty="0"/>
            </a:br>
            <a:r>
              <a:rPr lang="en-TR" sz="2400" dirty="0">
                <a:solidFill>
                  <a:schemeClr val="tx1"/>
                </a:solidFill>
              </a:rPr>
              <a:t>3.2. </a:t>
            </a:r>
            <a:r>
              <a:rPr lang="en-US" sz="2400" dirty="0">
                <a:solidFill>
                  <a:schemeClr val="tx1"/>
                </a:solidFill>
              </a:rPr>
              <a:t>Spoken Languages</a:t>
            </a:r>
          </a:p>
        </p:txBody>
      </p:sp>
      <p:sp>
        <p:nvSpPr>
          <p:cNvPr id="6" name="Content Placeholder 2">
            <a:extLst>
              <a:ext uri="{FF2B5EF4-FFF2-40B4-BE49-F238E27FC236}">
                <a16:creationId xmlns:a16="http://schemas.microsoft.com/office/drawing/2014/main" id="{CE8402D6-A703-C54B-A42A-C5260ED3BB2C}"/>
              </a:ext>
            </a:extLst>
          </p:cNvPr>
          <p:cNvSpPr txBox="1">
            <a:spLocks/>
          </p:cNvSpPr>
          <p:nvPr/>
        </p:nvSpPr>
        <p:spPr>
          <a:xfrm>
            <a:off x="6096000" y="2103120"/>
            <a:ext cx="4800600" cy="1218304"/>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sz="1400" dirty="0"/>
              <a:t>After applying </a:t>
            </a:r>
            <a:r>
              <a:rPr lang="en-US" sz="1400" dirty="0" err="1"/>
              <a:t>apriori</a:t>
            </a:r>
            <a:r>
              <a:rPr lang="en-US" sz="1400" dirty="0"/>
              <a:t> algorithm and calculating the association metrics, we generate the following rule. Although the rule is not very strong, it represent a somewhat frequent pattern:</a:t>
            </a:r>
          </a:p>
        </p:txBody>
      </p:sp>
      <p:pic>
        <p:nvPicPr>
          <p:cNvPr id="5" name="Picture 4" descr="Table&#10;&#10;Description automatically generated">
            <a:extLst>
              <a:ext uri="{FF2B5EF4-FFF2-40B4-BE49-F238E27FC236}">
                <a16:creationId xmlns:a16="http://schemas.microsoft.com/office/drawing/2014/main" id="{DB8BD103-4622-A940-BC63-8B4D6DD76A3C}"/>
              </a:ext>
            </a:extLst>
          </p:cNvPr>
          <p:cNvPicPr>
            <a:picLocks noChangeAspect="1"/>
          </p:cNvPicPr>
          <p:nvPr/>
        </p:nvPicPr>
        <p:blipFill>
          <a:blip r:embed="rId2"/>
          <a:stretch>
            <a:fillRect/>
          </a:stretch>
        </p:blipFill>
        <p:spPr>
          <a:xfrm>
            <a:off x="1066800" y="2720788"/>
            <a:ext cx="4343400" cy="2895600"/>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15B1F94B-210F-E24A-9D76-E44CBD59AC51}"/>
              </a:ext>
            </a:extLst>
          </p:cNvPr>
          <p:cNvPicPr>
            <a:picLocks noChangeAspect="1"/>
          </p:cNvPicPr>
          <p:nvPr/>
        </p:nvPicPr>
        <p:blipFill>
          <a:blip r:embed="rId3"/>
          <a:stretch>
            <a:fillRect/>
          </a:stretch>
        </p:blipFill>
        <p:spPr>
          <a:xfrm>
            <a:off x="6096000" y="3167156"/>
            <a:ext cx="4343400" cy="2298700"/>
          </a:xfrm>
          <a:prstGeom prst="rect">
            <a:avLst/>
          </a:prstGeom>
        </p:spPr>
      </p:pic>
    </p:spTree>
    <p:extLst>
      <p:ext uri="{BB962C8B-B14F-4D97-AF65-F5344CB8AC3E}">
        <p14:creationId xmlns:p14="http://schemas.microsoft.com/office/powerpoint/2010/main" val="2090337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44524B82-16FD-4245-BD0E-456D632E156E}"/>
              </a:ext>
            </a:extLst>
          </p:cNvPr>
          <p:cNvSpPr>
            <a:spLocks noGrp="1"/>
          </p:cNvSpPr>
          <p:nvPr>
            <p:ph idx="1"/>
          </p:nvPr>
        </p:nvSpPr>
        <p:spPr>
          <a:xfrm>
            <a:off x="1066800" y="2103120"/>
            <a:ext cx="4800600" cy="655768"/>
          </a:xfrm>
        </p:spPr>
        <p:txBody>
          <a:bodyPr>
            <a:normAutofit/>
          </a:bodyPr>
          <a:lstStyle/>
          <a:p>
            <a:pPr marL="0" indent="0">
              <a:buNone/>
            </a:pPr>
            <a:r>
              <a:rPr lang="en-US" sz="1400" dirty="0"/>
              <a:t>First, we show how does our *keywords* feature look like in the figure below. </a:t>
            </a:r>
          </a:p>
        </p:txBody>
      </p:sp>
      <p:sp>
        <p:nvSpPr>
          <p:cNvPr id="2" name="Title 1">
            <a:extLst>
              <a:ext uri="{FF2B5EF4-FFF2-40B4-BE49-F238E27FC236}">
                <a16:creationId xmlns:a16="http://schemas.microsoft.com/office/drawing/2014/main" id="{EC39467C-052B-CE48-8F06-E396C8A93087}"/>
              </a:ext>
            </a:extLst>
          </p:cNvPr>
          <p:cNvSpPr>
            <a:spLocks noGrp="1"/>
          </p:cNvSpPr>
          <p:nvPr>
            <p:ph type="title"/>
          </p:nvPr>
        </p:nvSpPr>
        <p:spPr/>
        <p:txBody>
          <a:bodyPr>
            <a:normAutofit/>
          </a:bodyPr>
          <a:lstStyle/>
          <a:p>
            <a:r>
              <a:rPr lang="en-TR" sz="4300" dirty="0"/>
              <a:t>3. Frequent Pattern Analysis</a:t>
            </a:r>
            <a:br>
              <a:rPr lang="en-TR" sz="4300" dirty="0"/>
            </a:br>
            <a:r>
              <a:rPr lang="en-TR" sz="2400" dirty="0">
                <a:solidFill>
                  <a:schemeClr val="tx1"/>
                </a:solidFill>
              </a:rPr>
              <a:t>3.3. </a:t>
            </a:r>
            <a:r>
              <a:rPr lang="en-US" sz="2400" dirty="0">
                <a:solidFill>
                  <a:schemeClr val="tx1"/>
                </a:solidFill>
              </a:rPr>
              <a:t>Keywords</a:t>
            </a:r>
          </a:p>
        </p:txBody>
      </p:sp>
      <p:sp>
        <p:nvSpPr>
          <p:cNvPr id="6" name="Content Placeholder 2">
            <a:extLst>
              <a:ext uri="{FF2B5EF4-FFF2-40B4-BE49-F238E27FC236}">
                <a16:creationId xmlns:a16="http://schemas.microsoft.com/office/drawing/2014/main" id="{CE8402D6-A703-C54B-A42A-C5260ED3BB2C}"/>
              </a:ext>
            </a:extLst>
          </p:cNvPr>
          <p:cNvSpPr txBox="1">
            <a:spLocks/>
          </p:cNvSpPr>
          <p:nvPr/>
        </p:nvSpPr>
        <p:spPr>
          <a:xfrm>
            <a:off x="6096000" y="2103120"/>
            <a:ext cx="4800600" cy="2298700"/>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sz="1400" dirty="0"/>
              <a:t>For the keywords, we cannot create a strong rule, due to:</a:t>
            </a:r>
          </a:p>
          <a:p>
            <a:pPr marL="0" indent="0" algn="ctr">
              <a:buNone/>
            </a:pPr>
            <a:r>
              <a:rPr lang="en-US" sz="1400" dirty="0"/>
              <a:t>the data is not clean enough </a:t>
            </a:r>
          </a:p>
          <a:p>
            <a:pPr marL="0" indent="0" algn="ctr">
              <a:buNone/>
            </a:pPr>
            <a:r>
              <a:rPr lang="en-US" sz="1400" dirty="0"/>
              <a:t>and/or</a:t>
            </a:r>
          </a:p>
          <a:p>
            <a:pPr marL="0" indent="0" algn="ctr">
              <a:buNone/>
            </a:pPr>
            <a:r>
              <a:rPr lang="en-US" sz="1400" dirty="0"/>
              <a:t>the keywords specified by different individuals so we cannot find a good association rule.</a:t>
            </a:r>
          </a:p>
        </p:txBody>
      </p:sp>
      <p:pic>
        <p:nvPicPr>
          <p:cNvPr id="4" name="Picture 3" descr="Text&#10;&#10;Description automatically generated">
            <a:extLst>
              <a:ext uri="{FF2B5EF4-FFF2-40B4-BE49-F238E27FC236}">
                <a16:creationId xmlns:a16="http://schemas.microsoft.com/office/drawing/2014/main" id="{4423769A-4AB0-C348-91FF-5859F7324779}"/>
              </a:ext>
            </a:extLst>
          </p:cNvPr>
          <p:cNvPicPr>
            <a:picLocks noChangeAspect="1"/>
          </p:cNvPicPr>
          <p:nvPr/>
        </p:nvPicPr>
        <p:blipFill>
          <a:blip r:embed="rId2"/>
          <a:stretch>
            <a:fillRect/>
          </a:stretch>
        </p:blipFill>
        <p:spPr>
          <a:xfrm>
            <a:off x="1054100" y="2721163"/>
            <a:ext cx="4813300" cy="2755900"/>
          </a:xfrm>
          <a:prstGeom prst="rect">
            <a:avLst/>
          </a:prstGeom>
        </p:spPr>
      </p:pic>
    </p:spTree>
    <p:extLst>
      <p:ext uri="{BB962C8B-B14F-4D97-AF65-F5344CB8AC3E}">
        <p14:creationId xmlns:p14="http://schemas.microsoft.com/office/powerpoint/2010/main" val="2256579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44524B82-16FD-4245-BD0E-456D632E156E}"/>
              </a:ext>
            </a:extLst>
          </p:cNvPr>
          <p:cNvSpPr>
            <a:spLocks noGrp="1"/>
          </p:cNvSpPr>
          <p:nvPr>
            <p:ph idx="1"/>
          </p:nvPr>
        </p:nvSpPr>
        <p:spPr>
          <a:xfrm>
            <a:off x="1066800" y="2103120"/>
            <a:ext cx="4800600" cy="655768"/>
          </a:xfrm>
        </p:spPr>
        <p:txBody>
          <a:bodyPr>
            <a:normAutofit/>
          </a:bodyPr>
          <a:lstStyle/>
          <a:p>
            <a:pPr marL="0" indent="0">
              <a:buNone/>
            </a:pPr>
            <a:r>
              <a:rPr lang="en-US" sz="1400" dirty="0"/>
              <a:t>First, we show how does our *overview* feature look like in the figure below. </a:t>
            </a:r>
          </a:p>
        </p:txBody>
      </p:sp>
      <p:sp>
        <p:nvSpPr>
          <p:cNvPr id="2" name="Title 1">
            <a:extLst>
              <a:ext uri="{FF2B5EF4-FFF2-40B4-BE49-F238E27FC236}">
                <a16:creationId xmlns:a16="http://schemas.microsoft.com/office/drawing/2014/main" id="{EC39467C-052B-CE48-8F06-E396C8A93087}"/>
              </a:ext>
            </a:extLst>
          </p:cNvPr>
          <p:cNvSpPr>
            <a:spLocks noGrp="1"/>
          </p:cNvSpPr>
          <p:nvPr>
            <p:ph type="title"/>
          </p:nvPr>
        </p:nvSpPr>
        <p:spPr/>
        <p:txBody>
          <a:bodyPr>
            <a:normAutofit/>
          </a:bodyPr>
          <a:lstStyle/>
          <a:p>
            <a:r>
              <a:rPr lang="en-TR" sz="4300" dirty="0"/>
              <a:t>3. Frequent Pattern Analysis</a:t>
            </a:r>
            <a:br>
              <a:rPr lang="en-TR" sz="4300" dirty="0"/>
            </a:br>
            <a:r>
              <a:rPr lang="en-TR" sz="2400" dirty="0">
                <a:solidFill>
                  <a:schemeClr val="tx1"/>
                </a:solidFill>
              </a:rPr>
              <a:t>3.4. </a:t>
            </a:r>
            <a:r>
              <a:rPr lang="en-US" sz="2400" dirty="0">
                <a:solidFill>
                  <a:schemeClr val="tx1"/>
                </a:solidFill>
              </a:rPr>
              <a:t>Overview</a:t>
            </a:r>
          </a:p>
        </p:txBody>
      </p:sp>
      <p:sp>
        <p:nvSpPr>
          <p:cNvPr id="6" name="Content Placeholder 2">
            <a:extLst>
              <a:ext uri="{FF2B5EF4-FFF2-40B4-BE49-F238E27FC236}">
                <a16:creationId xmlns:a16="http://schemas.microsoft.com/office/drawing/2014/main" id="{CE8402D6-A703-C54B-A42A-C5260ED3BB2C}"/>
              </a:ext>
            </a:extLst>
          </p:cNvPr>
          <p:cNvSpPr txBox="1">
            <a:spLocks/>
          </p:cNvSpPr>
          <p:nvPr/>
        </p:nvSpPr>
        <p:spPr>
          <a:xfrm>
            <a:off x="6096000" y="2103120"/>
            <a:ext cx="4800600" cy="2298700"/>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1400" dirty="0"/>
              <a:t>After applying </a:t>
            </a:r>
            <a:r>
              <a:rPr lang="en-US" sz="1400" dirty="0" err="1"/>
              <a:t>apriori</a:t>
            </a:r>
            <a:r>
              <a:rPr lang="en-US" sz="1400" dirty="0"/>
              <a:t> algorithm and calculating the association metrics, we generate the following rule.  the *overview* feature consists of plain English sentences, therefore, although we find so many (~70 thousand) strong association rules, they are meaningless. All the strong rules in *overview* are the prefixes and conjunctions, like "a", "an", "the", "and", etc.</a:t>
            </a:r>
          </a:p>
        </p:txBody>
      </p:sp>
      <p:pic>
        <p:nvPicPr>
          <p:cNvPr id="5" name="Picture 4" descr="Text&#10;&#10;Description automatically generated">
            <a:extLst>
              <a:ext uri="{FF2B5EF4-FFF2-40B4-BE49-F238E27FC236}">
                <a16:creationId xmlns:a16="http://schemas.microsoft.com/office/drawing/2014/main" id="{F57DDA44-D413-F242-8290-31EBCF606717}"/>
              </a:ext>
            </a:extLst>
          </p:cNvPr>
          <p:cNvPicPr>
            <a:picLocks noChangeAspect="1"/>
          </p:cNvPicPr>
          <p:nvPr/>
        </p:nvPicPr>
        <p:blipFill rotWithShape="1">
          <a:blip r:embed="rId2"/>
          <a:srcRect l="264" t="-11201" r="-264" b="31258"/>
          <a:stretch/>
        </p:blipFill>
        <p:spPr>
          <a:xfrm>
            <a:off x="1168400" y="2154668"/>
            <a:ext cx="4813300" cy="3746351"/>
          </a:xfrm>
          <a:prstGeom prst="rect">
            <a:avLst/>
          </a:prstGeom>
        </p:spPr>
      </p:pic>
      <p:pic>
        <p:nvPicPr>
          <p:cNvPr id="11" name="Picture 10" descr="Table&#10;&#10;Description automatically generated">
            <a:extLst>
              <a:ext uri="{FF2B5EF4-FFF2-40B4-BE49-F238E27FC236}">
                <a16:creationId xmlns:a16="http://schemas.microsoft.com/office/drawing/2014/main" id="{60FC99F2-4500-9248-88D6-266F8B5361EF}"/>
              </a:ext>
            </a:extLst>
          </p:cNvPr>
          <p:cNvPicPr>
            <a:picLocks noChangeAspect="1"/>
          </p:cNvPicPr>
          <p:nvPr/>
        </p:nvPicPr>
        <p:blipFill rotWithShape="1">
          <a:blip r:embed="rId3"/>
          <a:srcRect t="47779"/>
          <a:stretch/>
        </p:blipFill>
        <p:spPr>
          <a:xfrm>
            <a:off x="6432550" y="4027843"/>
            <a:ext cx="4127500" cy="1624854"/>
          </a:xfrm>
          <a:prstGeom prst="rect">
            <a:avLst/>
          </a:prstGeom>
        </p:spPr>
      </p:pic>
    </p:spTree>
    <p:extLst>
      <p:ext uri="{BB962C8B-B14F-4D97-AF65-F5344CB8AC3E}">
        <p14:creationId xmlns:p14="http://schemas.microsoft.com/office/powerpoint/2010/main" val="17880910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44524B82-16FD-4245-BD0E-456D632E156E}"/>
              </a:ext>
            </a:extLst>
          </p:cNvPr>
          <p:cNvSpPr>
            <a:spLocks noGrp="1"/>
          </p:cNvSpPr>
          <p:nvPr>
            <p:ph idx="1"/>
          </p:nvPr>
        </p:nvSpPr>
        <p:spPr>
          <a:xfrm>
            <a:off x="1066800" y="2103120"/>
            <a:ext cx="7445188" cy="3006762"/>
          </a:xfrm>
        </p:spPr>
        <p:txBody>
          <a:bodyPr>
            <a:normAutofit/>
          </a:bodyPr>
          <a:lstStyle/>
          <a:p>
            <a:r>
              <a:rPr lang="en-US" sz="1400" dirty="0"/>
              <a:t>As we analyze three continuous features in </a:t>
            </a:r>
            <a:r>
              <a:rPr lang="en-US" sz="1400" u="sng" dirty="0">
                <a:hlinkClick r:id="rId2"/>
              </a:rPr>
              <a:t>Section 2.1.</a:t>
            </a:r>
            <a:r>
              <a:rPr lang="en-US" sz="1400" dirty="0"/>
              <a:t>, namely </a:t>
            </a:r>
            <a:r>
              <a:rPr lang="en-US" sz="1400" i="1" dirty="0"/>
              <a:t>budget</a:t>
            </a:r>
            <a:r>
              <a:rPr lang="en-US" sz="1400" dirty="0"/>
              <a:t>, </a:t>
            </a:r>
            <a:r>
              <a:rPr lang="en-US" sz="1400" i="1" dirty="0"/>
              <a:t>gross (revenue)</a:t>
            </a:r>
            <a:r>
              <a:rPr lang="en-US" sz="1400" dirty="0"/>
              <a:t>, and </a:t>
            </a:r>
            <a:r>
              <a:rPr lang="en-US" sz="1400" i="1" dirty="0" err="1"/>
              <a:t>profitability_ratio</a:t>
            </a:r>
            <a:r>
              <a:rPr lang="en-US" sz="1400" dirty="0"/>
              <a:t>, the data seems clean enough to build our model on. Even though all the three features are positively skewed, we do not observe so many outliers that will disturb training the model.</a:t>
            </a:r>
          </a:p>
          <a:p>
            <a:r>
              <a:rPr lang="en-US" sz="1400" dirty="0"/>
              <a:t>Our initial hypothesis was that our three continuous features were meant to be correlated, because </a:t>
            </a:r>
            <a:r>
              <a:rPr lang="en-US" sz="1400" dirty="0" err="1"/>
              <a:t>intiutively</a:t>
            </a:r>
            <a:r>
              <a:rPr lang="en-US" sz="1400" dirty="0"/>
              <a:t>, the budget and gross and profitability of a movie sound correlated. That is, however, not the case, at least for profitability ratio and the others.</a:t>
            </a:r>
          </a:p>
          <a:p>
            <a:r>
              <a:rPr lang="en-US" sz="1400" dirty="0"/>
              <a:t>Nonetheless, we can conclude that budget and gross are correlated. Although this information does not help us predicting the profitability ratio, we understand how independent the profitability ratio is and take it into account when we build our Machine Learning models.</a:t>
            </a:r>
          </a:p>
        </p:txBody>
      </p:sp>
      <p:sp>
        <p:nvSpPr>
          <p:cNvPr id="2" name="Title 1">
            <a:extLst>
              <a:ext uri="{FF2B5EF4-FFF2-40B4-BE49-F238E27FC236}">
                <a16:creationId xmlns:a16="http://schemas.microsoft.com/office/drawing/2014/main" id="{EC39467C-052B-CE48-8F06-E396C8A93087}"/>
              </a:ext>
            </a:extLst>
          </p:cNvPr>
          <p:cNvSpPr>
            <a:spLocks noGrp="1"/>
          </p:cNvSpPr>
          <p:nvPr>
            <p:ph type="title"/>
          </p:nvPr>
        </p:nvSpPr>
        <p:spPr/>
        <p:txBody>
          <a:bodyPr>
            <a:normAutofit/>
          </a:bodyPr>
          <a:lstStyle/>
          <a:p>
            <a:r>
              <a:rPr lang="en-TR" sz="4300" dirty="0"/>
              <a:t>4. Results</a:t>
            </a:r>
            <a:br>
              <a:rPr lang="en-TR" sz="4300" dirty="0"/>
            </a:br>
            <a:r>
              <a:rPr lang="en-TR" sz="2400" dirty="0">
                <a:solidFill>
                  <a:schemeClr val="tx1"/>
                </a:solidFill>
              </a:rPr>
              <a:t>4.1. </a:t>
            </a:r>
            <a:r>
              <a:rPr lang="en-US" sz="2400" dirty="0">
                <a:solidFill>
                  <a:schemeClr val="tx1"/>
                </a:solidFill>
              </a:rPr>
              <a:t>Data Exploration Results - Continuous Features </a:t>
            </a:r>
          </a:p>
        </p:txBody>
      </p:sp>
    </p:spTree>
    <p:extLst>
      <p:ext uri="{BB962C8B-B14F-4D97-AF65-F5344CB8AC3E}">
        <p14:creationId xmlns:p14="http://schemas.microsoft.com/office/powerpoint/2010/main" val="3219358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44524B82-16FD-4245-BD0E-456D632E156E}"/>
              </a:ext>
            </a:extLst>
          </p:cNvPr>
          <p:cNvSpPr>
            <a:spLocks noGrp="1"/>
          </p:cNvSpPr>
          <p:nvPr>
            <p:ph idx="1"/>
          </p:nvPr>
        </p:nvSpPr>
        <p:spPr>
          <a:xfrm>
            <a:off x="1066800" y="2103120"/>
            <a:ext cx="7445188" cy="3006762"/>
          </a:xfrm>
        </p:spPr>
        <p:txBody>
          <a:bodyPr>
            <a:normAutofit/>
          </a:bodyPr>
          <a:lstStyle/>
          <a:p>
            <a:r>
              <a:rPr lang="en-US" sz="1400" dirty="0"/>
              <a:t>After analyzing our categorical features in </a:t>
            </a:r>
            <a:r>
              <a:rPr lang="en-US" sz="1400" u="sng" dirty="0">
                <a:hlinkClick r:id="rId2"/>
              </a:rPr>
              <a:t>Section 2.2.</a:t>
            </a:r>
            <a:r>
              <a:rPr lang="en-US" sz="1400" dirty="0"/>
              <a:t>, we see somewhat imbalance in our 6 features. Although we have to take the imbalance problem while modeling, the one feature, *</a:t>
            </a:r>
            <a:r>
              <a:rPr lang="en-US" sz="1400" dirty="0" err="1"/>
              <a:t>isprofit</a:t>
            </a:r>
            <a:r>
              <a:rPr lang="en-US" sz="1400" dirty="0"/>
              <a:t>*, turns out to be very balanced. Since the *</a:t>
            </a:r>
            <a:r>
              <a:rPr lang="en-US" sz="1400" dirty="0" err="1"/>
              <a:t>isprofit</a:t>
            </a:r>
            <a:r>
              <a:rPr lang="en-US" sz="1400" dirty="0"/>
              <a:t>* feature is our </a:t>
            </a:r>
            <a:r>
              <a:rPr lang="en-US" sz="1400" b="1" dirty="0"/>
              <a:t>target feature</a:t>
            </a:r>
            <a:r>
              <a:rPr lang="en-US" sz="1400" dirty="0"/>
              <a:t>, we will choose a metric that objectively evaluates model performance in our classification problem.</a:t>
            </a:r>
          </a:p>
          <a:p>
            <a:r>
              <a:rPr lang="en-US" sz="1400" dirty="0"/>
              <a:t>After calculating the imbalances, we performed chi-square tests for each pair possible out of our 7 categorical features. In results of chi-square test (shared in </a:t>
            </a:r>
            <a:r>
              <a:rPr lang="en-US" sz="1400" u="sng" dirty="0">
                <a:hlinkClick r:id="rId3"/>
              </a:rPr>
              <a:t>Section 2.2.2.2.</a:t>
            </a:r>
            <a:r>
              <a:rPr lang="en-US" sz="1400" dirty="0"/>
              <a:t>), we observe there are quite enough couple of features that are dependent and independent. For example, *company* and *country* are correlated as we initially expected, because most of the movies in our data is made in the US.</a:t>
            </a:r>
          </a:p>
        </p:txBody>
      </p:sp>
      <p:sp>
        <p:nvSpPr>
          <p:cNvPr id="2" name="Title 1">
            <a:extLst>
              <a:ext uri="{FF2B5EF4-FFF2-40B4-BE49-F238E27FC236}">
                <a16:creationId xmlns:a16="http://schemas.microsoft.com/office/drawing/2014/main" id="{EC39467C-052B-CE48-8F06-E396C8A93087}"/>
              </a:ext>
            </a:extLst>
          </p:cNvPr>
          <p:cNvSpPr>
            <a:spLocks noGrp="1"/>
          </p:cNvSpPr>
          <p:nvPr>
            <p:ph type="title"/>
          </p:nvPr>
        </p:nvSpPr>
        <p:spPr/>
        <p:txBody>
          <a:bodyPr>
            <a:normAutofit/>
          </a:bodyPr>
          <a:lstStyle/>
          <a:p>
            <a:r>
              <a:rPr lang="en-TR" sz="4300" dirty="0"/>
              <a:t>4. Results</a:t>
            </a:r>
            <a:br>
              <a:rPr lang="en-TR" sz="4300" dirty="0"/>
            </a:br>
            <a:r>
              <a:rPr lang="en-TR" sz="2400" dirty="0">
                <a:solidFill>
                  <a:schemeClr val="tx1"/>
                </a:solidFill>
              </a:rPr>
              <a:t>4.2. </a:t>
            </a:r>
            <a:r>
              <a:rPr lang="en-US" sz="2400" dirty="0">
                <a:solidFill>
                  <a:schemeClr val="tx1"/>
                </a:solidFill>
              </a:rPr>
              <a:t>Data Exploration Results - Categorical Features </a:t>
            </a:r>
          </a:p>
        </p:txBody>
      </p:sp>
    </p:spTree>
    <p:extLst>
      <p:ext uri="{BB962C8B-B14F-4D97-AF65-F5344CB8AC3E}">
        <p14:creationId xmlns:p14="http://schemas.microsoft.com/office/powerpoint/2010/main" val="33950545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44524B82-16FD-4245-BD0E-456D632E156E}"/>
              </a:ext>
            </a:extLst>
          </p:cNvPr>
          <p:cNvSpPr>
            <a:spLocks noGrp="1"/>
          </p:cNvSpPr>
          <p:nvPr>
            <p:ph idx="1"/>
          </p:nvPr>
        </p:nvSpPr>
        <p:spPr>
          <a:xfrm>
            <a:off x="1066800" y="2103120"/>
            <a:ext cx="10058400" cy="4112286"/>
          </a:xfrm>
        </p:spPr>
        <p:txBody>
          <a:bodyPr>
            <a:noAutofit/>
          </a:bodyPr>
          <a:lstStyle/>
          <a:p>
            <a:r>
              <a:rPr lang="en-US" sz="1400" dirty="0"/>
              <a:t>Our data included a set of features that we could perform frequent pattern analysis on, which we used for building association rules in </a:t>
            </a:r>
            <a:r>
              <a:rPr lang="en-US" sz="1400" u="sng" dirty="0">
                <a:hlinkClick r:id="rId2"/>
              </a:rPr>
              <a:t>Section 3</a:t>
            </a:r>
            <a:r>
              <a:rPr lang="en-US" sz="1400" dirty="0"/>
              <a:t>.</a:t>
            </a:r>
          </a:p>
          <a:p>
            <a:r>
              <a:rPr lang="en-US" sz="1400" dirty="0"/>
              <a:t>Since our dataset is not a kind of transactional data, these rules are not meant to be used for modeling. However, we still wanted to conduct this analysis in order to turn the learnings from our lectures into practice.</a:t>
            </a:r>
          </a:p>
          <a:p>
            <a:r>
              <a:rPr lang="en-US" sz="1400" dirty="0"/>
              <a:t>For feature *genres* (</a:t>
            </a:r>
            <a:r>
              <a:rPr lang="en-US" sz="1400" u="sng" dirty="0">
                <a:hlinkClick r:id="rId3"/>
              </a:rPr>
              <a:t>Section 3.1.</a:t>
            </a:r>
            <a:r>
              <a:rPr lang="en-US" sz="1400" dirty="0"/>
              <a:t>), we built the following association rules, after setting thresholds for confidence, leverage, conviction, and lift:</a:t>
            </a:r>
          </a:p>
          <a:p>
            <a:r>
              <a:rPr lang="en-US" sz="1400" dirty="0"/>
              <a:t>(Family) =&gt; (Comedy)</a:t>
            </a:r>
          </a:p>
          <a:p>
            <a:r>
              <a:rPr lang="en-US" sz="1400" dirty="0"/>
              <a:t>(Romance) =&gt; (Drama)</a:t>
            </a:r>
          </a:p>
          <a:p>
            <a:r>
              <a:rPr lang="en-US" sz="1400" dirty="0"/>
              <a:t>(Mystery) =&gt; (Thriller)</a:t>
            </a:r>
          </a:p>
          <a:p>
            <a:r>
              <a:rPr lang="en-US" sz="1400" dirty="0"/>
              <a:t>(Crime, Drama) =&gt; (Thriller)</a:t>
            </a:r>
          </a:p>
          <a:p>
            <a:r>
              <a:rPr lang="en-US" sz="1400" dirty="0"/>
              <a:t>When we think about those rules, they actually makes sense! For example, most of the family movies have comedy inside as well.</a:t>
            </a:r>
          </a:p>
        </p:txBody>
      </p:sp>
      <p:sp>
        <p:nvSpPr>
          <p:cNvPr id="2" name="Title 1">
            <a:extLst>
              <a:ext uri="{FF2B5EF4-FFF2-40B4-BE49-F238E27FC236}">
                <a16:creationId xmlns:a16="http://schemas.microsoft.com/office/drawing/2014/main" id="{EC39467C-052B-CE48-8F06-E396C8A93087}"/>
              </a:ext>
            </a:extLst>
          </p:cNvPr>
          <p:cNvSpPr>
            <a:spLocks noGrp="1"/>
          </p:cNvSpPr>
          <p:nvPr>
            <p:ph type="title"/>
          </p:nvPr>
        </p:nvSpPr>
        <p:spPr/>
        <p:txBody>
          <a:bodyPr>
            <a:normAutofit/>
          </a:bodyPr>
          <a:lstStyle/>
          <a:p>
            <a:r>
              <a:rPr lang="en-TR" sz="4300" dirty="0"/>
              <a:t>4. Results</a:t>
            </a:r>
            <a:br>
              <a:rPr lang="en-TR" sz="4300" dirty="0"/>
            </a:br>
            <a:r>
              <a:rPr lang="en-TR" sz="2400" dirty="0">
                <a:solidFill>
                  <a:schemeClr val="tx1"/>
                </a:solidFill>
              </a:rPr>
              <a:t>4.3. </a:t>
            </a:r>
            <a:r>
              <a:rPr lang="en-US" sz="2400" dirty="0">
                <a:solidFill>
                  <a:schemeClr val="tx1"/>
                </a:solidFill>
              </a:rPr>
              <a:t>Frequent Pattern Analysis Results </a:t>
            </a:r>
          </a:p>
        </p:txBody>
      </p:sp>
    </p:spTree>
    <p:extLst>
      <p:ext uri="{BB962C8B-B14F-4D97-AF65-F5344CB8AC3E}">
        <p14:creationId xmlns:p14="http://schemas.microsoft.com/office/powerpoint/2010/main" val="3455559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9467C-052B-CE48-8F06-E396C8A93087}"/>
              </a:ext>
            </a:extLst>
          </p:cNvPr>
          <p:cNvSpPr>
            <a:spLocks noGrp="1"/>
          </p:cNvSpPr>
          <p:nvPr>
            <p:ph type="title"/>
          </p:nvPr>
        </p:nvSpPr>
        <p:spPr/>
        <p:txBody>
          <a:bodyPr>
            <a:normAutofit/>
          </a:bodyPr>
          <a:lstStyle/>
          <a:p>
            <a:r>
              <a:rPr lang="en-TR" dirty="0"/>
              <a:t>1. Preparing the Data</a:t>
            </a:r>
            <a:br>
              <a:rPr lang="en-TR" dirty="0"/>
            </a:br>
            <a:r>
              <a:rPr lang="en-TR" sz="3100" dirty="0"/>
              <a:t>1.1. &amp; 1.2. Combining the Source Tables</a:t>
            </a:r>
          </a:p>
        </p:txBody>
      </p:sp>
      <p:sp>
        <p:nvSpPr>
          <p:cNvPr id="3" name="Content Placeholder 2">
            <a:extLst>
              <a:ext uri="{FF2B5EF4-FFF2-40B4-BE49-F238E27FC236}">
                <a16:creationId xmlns:a16="http://schemas.microsoft.com/office/drawing/2014/main" id="{8A286209-8E14-064C-B306-532531F2D1F3}"/>
              </a:ext>
            </a:extLst>
          </p:cNvPr>
          <p:cNvSpPr>
            <a:spLocks noGrp="1"/>
          </p:cNvSpPr>
          <p:nvPr>
            <p:ph idx="1"/>
          </p:nvPr>
        </p:nvSpPr>
        <p:spPr>
          <a:xfrm>
            <a:off x="1066800" y="2103120"/>
            <a:ext cx="6934200" cy="3931920"/>
          </a:xfrm>
        </p:spPr>
        <p:txBody>
          <a:bodyPr>
            <a:normAutofit fontScale="77500" lnSpcReduction="20000"/>
          </a:bodyPr>
          <a:lstStyle/>
          <a:p>
            <a:r>
              <a:rPr lang="en-US" dirty="0"/>
              <a:t>&gt; Reading raw data: </a:t>
            </a:r>
          </a:p>
          <a:p>
            <a:r>
              <a:rPr lang="en-US" dirty="0"/>
              <a:t>metadata; records: 45466, fields: 11 </a:t>
            </a:r>
          </a:p>
          <a:p>
            <a:r>
              <a:rPr lang="en-US" dirty="0"/>
              <a:t>keywords; records: 46419, fields: 2 </a:t>
            </a:r>
          </a:p>
          <a:p>
            <a:r>
              <a:rPr lang="en-US" dirty="0"/>
              <a:t>movies; records: 4638, fields: 18 </a:t>
            </a:r>
          </a:p>
          <a:p>
            <a:r>
              <a:rPr lang="en-US" dirty="0"/>
              <a:t>&gt; Removing duplicate rows from each table: </a:t>
            </a:r>
          </a:p>
          <a:p>
            <a:r>
              <a:rPr lang="en-US" dirty="0"/>
              <a:t>&gt; After the removal, we end up with the following number of rows for each table: metadata; records: 39943, fields: 11 </a:t>
            </a:r>
          </a:p>
          <a:p>
            <a:r>
              <a:rPr lang="en-US" dirty="0"/>
              <a:t>keywords; records: 44447, fields: 2 </a:t>
            </a:r>
          </a:p>
          <a:p>
            <a:r>
              <a:rPr lang="en-US" dirty="0"/>
              <a:t>movies; records: 4570, fields: 18 </a:t>
            </a:r>
          </a:p>
          <a:p>
            <a:r>
              <a:rPr lang="en-US" dirty="0"/>
              <a:t>&gt; Combining </a:t>
            </a:r>
            <a:r>
              <a:rPr lang="en-US" dirty="0" err="1"/>
              <a:t>movies+metadata+keywords</a:t>
            </a:r>
            <a:r>
              <a:rPr lang="en-US" dirty="0"/>
              <a:t> tables using movie titles </a:t>
            </a:r>
          </a:p>
          <a:p>
            <a:r>
              <a:rPr lang="en-US" b="1" dirty="0"/>
              <a:t>df = movies + metadata + keywords --&gt; records: 3524, fields: 30</a:t>
            </a:r>
          </a:p>
          <a:p>
            <a:r>
              <a:rPr lang="en-US" b="1" i="1" dirty="0"/>
              <a:t>The last table, "df" is the combined data from three sources and thus will be used in throughout the project. We will still manipulate the data in terms of preprocessing and feature engineering, but we do not expect any further reduction in number of rows. Still, it can happen due to corrupt data issues</a:t>
            </a:r>
            <a:endParaRPr lang="en-TR" b="1" dirty="0"/>
          </a:p>
        </p:txBody>
      </p:sp>
      <p:sp>
        <p:nvSpPr>
          <p:cNvPr id="4" name="Rectangle 3">
            <a:extLst>
              <a:ext uri="{FF2B5EF4-FFF2-40B4-BE49-F238E27FC236}">
                <a16:creationId xmlns:a16="http://schemas.microsoft.com/office/drawing/2014/main" id="{CE93A01C-DA0F-4048-86B0-64D7F8199C41}"/>
              </a:ext>
            </a:extLst>
          </p:cNvPr>
          <p:cNvSpPr/>
          <p:nvPr/>
        </p:nvSpPr>
        <p:spPr>
          <a:xfrm>
            <a:off x="8216153" y="2103120"/>
            <a:ext cx="1411941" cy="11241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R" dirty="0"/>
              <a:t>metadata</a:t>
            </a:r>
          </a:p>
        </p:txBody>
      </p:sp>
      <p:sp>
        <p:nvSpPr>
          <p:cNvPr id="5" name="Rectangle 4">
            <a:extLst>
              <a:ext uri="{FF2B5EF4-FFF2-40B4-BE49-F238E27FC236}">
                <a16:creationId xmlns:a16="http://schemas.microsoft.com/office/drawing/2014/main" id="{FC40B1E7-244F-0F48-A950-EE74CA5134F1}"/>
              </a:ext>
            </a:extLst>
          </p:cNvPr>
          <p:cNvSpPr/>
          <p:nvPr/>
        </p:nvSpPr>
        <p:spPr>
          <a:xfrm>
            <a:off x="8216153" y="3388660"/>
            <a:ext cx="1411941" cy="11241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R" dirty="0"/>
              <a:t>keywords</a:t>
            </a:r>
          </a:p>
        </p:txBody>
      </p:sp>
      <p:sp>
        <p:nvSpPr>
          <p:cNvPr id="6" name="Rectangle 5">
            <a:extLst>
              <a:ext uri="{FF2B5EF4-FFF2-40B4-BE49-F238E27FC236}">
                <a16:creationId xmlns:a16="http://schemas.microsoft.com/office/drawing/2014/main" id="{1AECDEAD-A973-A14C-B219-2891561B5CD1}"/>
              </a:ext>
            </a:extLst>
          </p:cNvPr>
          <p:cNvSpPr/>
          <p:nvPr/>
        </p:nvSpPr>
        <p:spPr>
          <a:xfrm>
            <a:off x="8216152" y="4668819"/>
            <a:ext cx="1411941" cy="11241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R" dirty="0"/>
              <a:t>movies</a:t>
            </a:r>
          </a:p>
        </p:txBody>
      </p:sp>
      <p:sp>
        <p:nvSpPr>
          <p:cNvPr id="8" name="Rectangle 7">
            <a:extLst>
              <a:ext uri="{FF2B5EF4-FFF2-40B4-BE49-F238E27FC236}">
                <a16:creationId xmlns:a16="http://schemas.microsoft.com/office/drawing/2014/main" id="{B662C65C-923C-DF4A-BF97-B8990330022E}"/>
              </a:ext>
            </a:extLst>
          </p:cNvPr>
          <p:cNvSpPr/>
          <p:nvPr/>
        </p:nvSpPr>
        <p:spPr>
          <a:xfrm>
            <a:off x="10419229" y="3388660"/>
            <a:ext cx="1411941" cy="112417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R" dirty="0"/>
              <a:t>“df”</a:t>
            </a:r>
          </a:p>
        </p:txBody>
      </p:sp>
      <p:cxnSp>
        <p:nvCxnSpPr>
          <p:cNvPr id="10" name="Straight Arrow Connector 9">
            <a:extLst>
              <a:ext uri="{FF2B5EF4-FFF2-40B4-BE49-F238E27FC236}">
                <a16:creationId xmlns:a16="http://schemas.microsoft.com/office/drawing/2014/main" id="{A5A630C1-43F8-E447-BC8D-2813B5D5CEF8}"/>
              </a:ext>
            </a:extLst>
          </p:cNvPr>
          <p:cNvCxnSpPr>
            <a:stCxn id="4" idx="3"/>
            <a:endCxn id="8" idx="1"/>
          </p:cNvCxnSpPr>
          <p:nvPr/>
        </p:nvCxnSpPr>
        <p:spPr>
          <a:xfrm>
            <a:off x="9628094" y="2665207"/>
            <a:ext cx="791135" cy="1285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052662D-CDD2-8A47-8862-D01EE0D29AD2}"/>
              </a:ext>
            </a:extLst>
          </p:cNvPr>
          <p:cNvCxnSpPr>
            <a:cxnSpLocks/>
            <a:stCxn id="5" idx="3"/>
          </p:cNvCxnSpPr>
          <p:nvPr/>
        </p:nvCxnSpPr>
        <p:spPr>
          <a:xfrm>
            <a:off x="9628094" y="3950747"/>
            <a:ext cx="7911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E56B408-54CE-C940-BC4F-26B7C9FF8768}"/>
              </a:ext>
            </a:extLst>
          </p:cNvPr>
          <p:cNvCxnSpPr>
            <a:cxnSpLocks/>
            <a:stCxn id="6" idx="3"/>
            <a:endCxn id="8" idx="1"/>
          </p:cNvCxnSpPr>
          <p:nvPr/>
        </p:nvCxnSpPr>
        <p:spPr>
          <a:xfrm flipV="1">
            <a:off x="9628093" y="3950747"/>
            <a:ext cx="791136" cy="1280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4838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9467C-052B-CE48-8F06-E396C8A93087}"/>
              </a:ext>
            </a:extLst>
          </p:cNvPr>
          <p:cNvSpPr>
            <a:spLocks noGrp="1"/>
          </p:cNvSpPr>
          <p:nvPr>
            <p:ph type="title"/>
          </p:nvPr>
        </p:nvSpPr>
        <p:spPr/>
        <p:txBody>
          <a:bodyPr>
            <a:normAutofit/>
          </a:bodyPr>
          <a:lstStyle/>
          <a:p>
            <a:r>
              <a:rPr lang="en-TR" dirty="0"/>
              <a:t>1. Preparing the Data</a:t>
            </a:r>
            <a:br>
              <a:rPr lang="en-TR" dirty="0"/>
            </a:br>
            <a:r>
              <a:rPr lang="en-TR" sz="3100" dirty="0"/>
              <a:t>1.3. </a:t>
            </a:r>
            <a:r>
              <a:rPr lang="en-US" sz="3100" dirty="0"/>
              <a:t>Transforming Features to their Correct Types</a:t>
            </a:r>
          </a:p>
        </p:txBody>
      </p:sp>
      <p:sp>
        <p:nvSpPr>
          <p:cNvPr id="3" name="Content Placeholder 2">
            <a:extLst>
              <a:ext uri="{FF2B5EF4-FFF2-40B4-BE49-F238E27FC236}">
                <a16:creationId xmlns:a16="http://schemas.microsoft.com/office/drawing/2014/main" id="{8A286209-8E14-064C-B306-532531F2D1F3}"/>
              </a:ext>
            </a:extLst>
          </p:cNvPr>
          <p:cNvSpPr>
            <a:spLocks noGrp="1"/>
          </p:cNvSpPr>
          <p:nvPr>
            <p:ph idx="1"/>
          </p:nvPr>
        </p:nvSpPr>
        <p:spPr>
          <a:xfrm>
            <a:off x="1066800" y="2103120"/>
            <a:ext cx="10058400" cy="3931920"/>
          </a:xfrm>
        </p:spPr>
        <p:txBody>
          <a:bodyPr>
            <a:normAutofit/>
          </a:bodyPr>
          <a:lstStyle/>
          <a:p>
            <a:r>
              <a:rPr lang="en-US" sz="1400" dirty="0"/>
              <a:t>By observing the data, we see that following columns need not any initial transformation:</a:t>
            </a:r>
          </a:p>
          <a:p>
            <a:r>
              <a:rPr lang="en-US" sz="1400" dirty="0"/>
              <a:t>genre, company, budget, country, director, overview, tagline</a:t>
            </a:r>
          </a:p>
          <a:p>
            <a:r>
              <a:rPr lang="en-US" sz="1400" dirty="0"/>
              <a:t>And the following features had to change due to:</a:t>
            </a:r>
          </a:p>
          <a:p>
            <a:r>
              <a:rPr lang="en-US" sz="1400" i="1" dirty="0"/>
              <a:t>released</a:t>
            </a:r>
            <a:r>
              <a:rPr lang="en-US" sz="1400" dirty="0"/>
              <a:t>: this is a date column with </a:t>
            </a:r>
            <a:r>
              <a:rPr lang="en-US" sz="1400" dirty="0" err="1"/>
              <a:t>dd.mm.yyyy</a:t>
            </a:r>
            <a:r>
              <a:rPr lang="en-US" sz="1400" dirty="0"/>
              <a:t> format. For the sake of simplicity, we are only interested in the year the movies are released. Therefore we apply a transformation to extract year information from this column and write it to </a:t>
            </a:r>
            <a:r>
              <a:rPr lang="en-US" sz="1400" i="1" dirty="0" err="1"/>
              <a:t>year_released</a:t>
            </a:r>
            <a:r>
              <a:rPr lang="en-US" sz="1400" dirty="0"/>
              <a:t> column.</a:t>
            </a:r>
          </a:p>
          <a:p>
            <a:r>
              <a:rPr lang="en-US" sz="1400" dirty="0"/>
              <a:t>We also limited </a:t>
            </a:r>
            <a:r>
              <a:rPr lang="en-US" sz="1400" i="1" dirty="0"/>
              <a:t>company</a:t>
            </a:r>
            <a:r>
              <a:rPr lang="en-US" sz="1400" dirty="0"/>
              <a:t> and </a:t>
            </a:r>
            <a:r>
              <a:rPr lang="en-US" sz="1400" i="1" dirty="0"/>
              <a:t>director</a:t>
            </a:r>
            <a:r>
              <a:rPr lang="en-US" sz="1400" dirty="0"/>
              <a:t> columns to have at most 20 unique values, and </a:t>
            </a:r>
            <a:r>
              <a:rPr lang="en-US" sz="1400" i="1" dirty="0"/>
              <a:t>country</a:t>
            </a:r>
            <a:r>
              <a:rPr lang="en-US" sz="1400" dirty="0"/>
              <a:t> to have 2 unique values, to simplify data analysis processes.</a:t>
            </a:r>
          </a:p>
        </p:txBody>
      </p:sp>
      <p:pic>
        <p:nvPicPr>
          <p:cNvPr id="9" name="Picture 8" descr="Text&#10;&#10;Description automatically generated">
            <a:extLst>
              <a:ext uri="{FF2B5EF4-FFF2-40B4-BE49-F238E27FC236}">
                <a16:creationId xmlns:a16="http://schemas.microsoft.com/office/drawing/2014/main" id="{F7DAD274-214D-B244-A75A-E2D7648A9DCA}"/>
              </a:ext>
            </a:extLst>
          </p:cNvPr>
          <p:cNvPicPr>
            <a:picLocks noChangeAspect="1"/>
          </p:cNvPicPr>
          <p:nvPr/>
        </p:nvPicPr>
        <p:blipFill>
          <a:blip r:embed="rId2"/>
          <a:stretch>
            <a:fillRect/>
          </a:stretch>
        </p:blipFill>
        <p:spPr>
          <a:xfrm>
            <a:off x="2147420" y="4338021"/>
            <a:ext cx="7897159" cy="2123002"/>
          </a:xfrm>
          <a:prstGeom prst="rect">
            <a:avLst/>
          </a:prstGeom>
        </p:spPr>
      </p:pic>
    </p:spTree>
    <p:extLst>
      <p:ext uri="{BB962C8B-B14F-4D97-AF65-F5344CB8AC3E}">
        <p14:creationId xmlns:p14="http://schemas.microsoft.com/office/powerpoint/2010/main" val="3925516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9467C-052B-CE48-8F06-E396C8A93087}"/>
              </a:ext>
            </a:extLst>
          </p:cNvPr>
          <p:cNvSpPr>
            <a:spLocks noGrp="1"/>
          </p:cNvSpPr>
          <p:nvPr>
            <p:ph type="title"/>
          </p:nvPr>
        </p:nvSpPr>
        <p:spPr/>
        <p:txBody>
          <a:bodyPr>
            <a:normAutofit/>
          </a:bodyPr>
          <a:lstStyle/>
          <a:p>
            <a:r>
              <a:rPr lang="en-TR" dirty="0"/>
              <a:t>2. Data Exploration</a:t>
            </a:r>
            <a:br>
              <a:rPr lang="en-TR" dirty="0"/>
            </a:br>
            <a:r>
              <a:rPr lang="en-TR" sz="3100" dirty="0"/>
              <a:t>2.1. </a:t>
            </a:r>
            <a:r>
              <a:rPr lang="en-US" sz="3100" dirty="0"/>
              <a:t>Exploring Continuous Features</a:t>
            </a:r>
          </a:p>
        </p:txBody>
      </p:sp>
      <p:sp>
        <p:nvSpPr>
          <p:cNvPr id="3" name="Content Placeholder 2">
            <a:extLst>
              <a:ext uri="{FF2B5EF4-FFF2-40B4-BE49-F238E27FC236}">
                <a16:creationId xmlns:a16="http://schemas.microsoft.com/office/drawing/2014/main" id="{8A286209-8E14-064C-B306-532531F2D1F3}"/>
              </a:ext>
            </a:extLst>
          </p:cNvPr>
          <p:cNvSpPr>
            <a:spLocks noGrp="1"/>
          </p:cNvSpPr>
          <p:nvPr>
            <p:ph idx="1"/>
          </p:nvPr>
        </p:nvSpPr>
        <p:spPr>
          <a:xfrm>
            <a:off x="1066800" y="2103120"/>
            <a:ext cx="10058400" cy="3931920"/>
          </a:xfrm>
        </p:spPr>
        <p:txBody>
          <a:bodyPr>
            <a:normAutofit/>
          </a:bodyPr>
          <a:lstStyle/>
          <a:p>
            <a:r>
              <a:rPr lang="en-US" sz="1400" dirty="0"/>
              <a:t>Our data has the following columns that we can use to conduct the statistical description:</a:t>
            </a:r>
          </a:p>
          <a:p>
            <a:pPr lvl="1"/>
            <a:r>
              <a:rPr lang="en-US" sz="1400" dirty="0"/>
              <a:t>Budget</a:t>
            </a:r>
          </a:p>
          <a:p>
            <a:pPr lvl="1"/>
            <a:r>
              <a:rPr lang="en-US" sz="1400" dirty="0"/>
              <a:t>Gross</a:t>
            </a:r>
          </a:p>
          <a:p>
            <a:pPr lvl="1"/>
            <a:r>
              <a:rPr lang="en-US" sz="1400" dirty="0"/>
              <a:t>Profitability ratio</a:t>
            </a:r>
          </a:p>
          <a:p>
            <a:pPr lvl="1"/>
            <a:endParaRPr lang="en-US" sz="1400" dirty="0"/>
          </a:p>
          <a:p>
            <a:pPr marL="0" indent="0">
              <a:buNone/>
            </a:pPr>
            <a:r>
              <a:rPr lang="en-US" sz="1600" dirty="0"/>
              <a:t>In the following slides, we generate an initial outlook to these continuous features.</a:t>
            </a:r>
          </a:p>
        </p:txBody>
      </p:sp>
    </p:spTree>
    <p:extLst>
      <p:ext uri="{BB962C8B-B14F-4D97-AF65-F5344CB8AC3E}">
        <p14:creationId xmlns:p14="http://schemas.microsoft.com/office/powerpoint/2010/main" val="1844526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9467C-052B-CE48-8F06-E396C8A93087}"/>
              </a:ext>
            </a:extLst>
          </p:cNvPr>
          <p:cNvSpPr>
            <a:spLocks noGrp="1"/>
          </p:cNvSpPr>
          <p:nvPr>
            <p:ph type="title"/>
          </p:nvPr>
        </p:nvSpPr>
        <p:spPr/>
        <p:txBody>
          <a:bodyPr>
            <a:normAutofit/>
          </a:bodyPr>
          <a:lstStyle/>
          <a:p>
            <a:r>
              <a:rPr lang="en-TR" dirty="0"/>
              <a:t>2. Data Exploration</a:t>
            </a:r>
            <a:br>
              <a:rPr lang="en-TR" dirty="0"/>
            </a:br>
            <a:r>
              <a:rPr lang="en-TR" sz="3100" dirty="0"/>
              <a:t>2.1. </a:t>
            </a:r>
            <a:r>
              <a:rPr lang="en-US" sz="3100" dirty="0"/>
              <a:t>Exploring Continuous Features - Budget</a:t>
            </a:r>
          </a:p>
        </p:txBody>
      </p:sp>
      <p:sp>
        <p:nvSpPr>
          <p:cNvPr id="3" name="Content Placeholder 2">
            <a:extLst>
              <a:ext uri="{FF2B5EF4-FFF2-40B4-BE49-F238E27FC236}">
                <a16:creationId xmlns:a16="http://schemas.microsoft.com/office/drawing/2014/main" id="{8A286209-8E14-064C-B306-532531F2D1F3}"/>
              </a:ext>
            </a:extLst>
          </p:cNvPr>
          <p:cNvSpPr>
            <a:spLocks noGrp="1"/>
          </p:cNvSpPr>
          <p:nvPr>
            <p:ph idx="1"/>
          </p:nvPr>
        </p:nvSpPr>
        <p:spPr>
          <a:xfrm>
            <a:off x="5847229" y="2164080"/>
            <a:ext cx="3805517" cy="3931920"/>
          </a:xfrm>
        </p:spPr>
        <p:txBody>
          <a:bodyPr>
            <a:normAutofit/>
          </a:bodyPr>
          <a:lstStyle/>
          <a:p>
            <a:pPr marL="0" indent="0">
              <a:buNone/>
            </a:pPr>
            <a:r>
              <a:rPr lang="en-US" sz="1400" dirty="0"/>
              <a:t>The table on the left represents the data summary based on statistical description of the feature </a:t>
            </a:r>
            <a:r>
              <a:rPr lang="en-US" sz="1400" b="1" dirty="0"/>
              <a:t>budget</a:t>
            </a:r>
            <a:r>
              <a:rPr lang="en-US" sz="1400" dirty="0"/>
              <a:t>. </a:t>
            </a:r>
          </a:p>
          <a:p>
            <a:pPr marL="0" indent="0">
              <a:buNone/>
            </a:pPr>
            <a:r>
              <a:rPr lang="en-US" sz="1400" dirty="0"/>
              <a:t>There are measures of central tendency (mean, median), dispersion (quartiles, variance, standard deviation, interquartile range), and some other statistical descriptions, like minimum, maximum and count.</a:t>
            </a:r>
          </a:p>
          <a:p>
            <a:pPr marL="0" indent="0">
              <a:buNone/>
            </a:pPr>
            <a:r>
              <a:rPr lang="en-US" sz="1400" dirty="0"/>
              <a:t>The count() function returns the number of cells for each row or column. The budget column has 3524 non-empty cells. </a:t>
            </a:r>
          </a:p>
          <a:p>
            <a:pPr marL="0" indent="0">
              <a:buNone/>
            </a:pPr>
            <a:r>
              <a:rPr lang="en-US" sz="1400" dirty="0"/>
              <a:t>The minimum value of the budget is 0, while the maximum - 300,000,000.</a:t>
            </a:r>
          </a:p>
        </p:txBody>
      </p:sp>
      <p:pic>
        <p:nvPicPr>
          <p:cNvPr id="5" name="Picture 4" descr="Table&#10;&#10;Description automatically generated">
            <a:extLst>
              <a:ext uri="{FF2B5EF4-FFF2-40B4-BE49-F238E27FC236}">
                <a16:creationId xmlns:a16="http://schemas.microsoft.com/office/drawing/2014/main" id="{A46BFDE1-2F82-3441-A241-5C71A4A45459}"/>
              </a:ext>
            </a:extLst>
          </p:cNvPr>
          <p:cNvPicPr>
            <a:picLocks noChangeAspect="1"/>
          </p:cNvPicPr>
          <p:nvPr/>
        </p:nvPicPr>
        <p:blipFill>
          <a:blip r:embed="rId2"/>
          <a:stretch>
            <a:fillRect/>
          </a:stretch>
        </p:blipFill>
        <p:spPr>
          <a:xfrm>
            <a:off x="2698376" y="2164080"/>
            <a:ext cx="2717800" cy="3810000"/>
          </a:xfrm>
          <a:prstGeom prst="rect">
            <a:avLst/>
          </a:prstGeom>
        </p:spPr>
      </p:pic>
    </p:spTree>
    <p:extLst>
      <p:ext uri="{BB962C8B-B14F-4D97-AF65-F5344CB8AC3E}">
        <p14:creationId xmlns:p14="http://schemas.microsoft.com/office/powerpoint/2010/main" val="1974752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9467C-052B-CE48-8F06-E396C8A93087}"/>
              </a:ext>
            </a:extLst>
          </p:cNvPr>
          <p:cNvSpPr>
            <a:spLocks noGrp="1"/>
          </p:cNvSpPr>
          <p:nvPr>
            <p:ph type="title"/>
          </p:nvPr>
        </p:nvSpPr>
        <p:spPr/>
        <p:txBody>
          <a:bodyPr>
            <a:normAutofit/>
          </a:bodyPr>
          <a:lstStyle/>
          <a:p>
            <a:r>
              <a:rPr lang="en-TR" dirty="0"/>
              <a:t>2. Data Exploration</a:t>
            </a:r>
            <a:br>
              <a:rPr lang="en-TR" dirty="0"/>
            </a:br>
            <a:r>
              <a:rPr lang="en-TR" sz="3100" dirty="0"/>
              <a:t>2.1. </a:t>
            </a:r>
            <a:r>
              <a:rPr lang="en-US" sz="3100" dirty="0"/>
              <a:t>Exploring Continuous Features - Budget</a:t>
            </a:r>
          </a:p>
        </p:txBody>
      </p:sp>
      <p:sp>
        <p:nvSpPr>
          <p:cNvPr id="3" name="Content Placeholder 2">
            <a:extLst>
              <a:ext uri="{FF2B5EF4-FFF2-40B4-BE49-F238E27FC236}">
                <a16:creationId xmlns:a16="http://schemas.microsoft.com/office/drawing/2014/main" id="{8A286209-8E14-064C-B306-532531F2D1F3}"/>
              </a:ext>
            </a:extLst>
          </p:cNvPr>
          <p:cNvSpPr>
            <a:spLocks noGrp="1"/>
          </p:cNvSpPr>
          <p:nvPr>
            <p:ph idx="1"/>
          </p:nvPr>
        </p:nvSpPr>
        <p:spPr>
          <a:xfrm>
            <a:off x="1066799" y="2014194"/>
            <a:ext cx="10058399" cy="2667000"/>
          </a:xfrm>
        </p:spPr>
        <p:txBody>
          <a:bodyPr>
            <a:normAutofit/>
          </a:bodyPr>
          <a:lstStyle/>
          <a:p>
            <a:pPr marL="0" indent="0">
              <a:buNone/>
            </a:pPr>
            <a:r>
              <a:rPr lang="en-US" sz="1200" dirty="0"/>
              <a:t>The figure on the left shows the boxplot of the feature </a:t>
            </a:r>
            <a:r>
              <a:rPr lang="en-US" sz="1200" b="1" dirty="0"/>
              <a:t>budget</a:t>
            </a:r>
            <a:r>
              <a:rPr lang="en-US" sz="1200" dirty="0"/>
              <a:t>. The graph represents five number summary: “minimum, first quartile, median, third quartile, and ''maximum”. The ends of the box are the quartiles, Q1 and Q3, while the box length is interquartile range (IQR). While from the graph, we can get an approximate value of Q1 and Q3, it can be seen that the exact value of Q1 is 10,000,000 and Q3 is 48,000,000 from the table in previous slide. The median is marked as the line within the box, which is equal to 23,000,000. Two lines (called whiskers) outside the box extend to the smallest (Minimum) and largest (Maximum) observations. The circles are the outliers.</a:t>
            </a:r>
          </a:p>
          <a:p>
            <a:pPr marL="0" indent="0">
              <a:buNone/>
            </a:pPr>
            <a:r>
              <a:rPr lang="en-US" sz="1200" dirty="0"/>
              <a:t>The figure on the right demonstrates that the budget’s distribution is asymmetrical, because the tail is skewed to the right. As the tail is longer towards the right-hand side, the value of skewness is positive. The value of the skewness is 2.253961, which means that the distribution is highly skewed.</a:t>
            </a:r>
          </a:p>
        </p:txBody>
      </p:sp>
      <p:pic>
        <p:nvPicPr>
          <p:cNvPr id="6" name="Picture 5" descr="Chart, box and whisker chart&#10;&#10;Description automatically generated">
            <a:extLst>
              <a:ext uri="{FF2B5EF4-FFF2-40B4-BE49-F238E27FC236}">
                <a16:creationId xmlns:a16="http://schemas.microsoft.com/office/drawing/2014/main" id="{DDD8676F-9D49-8841-8D5C-FE6F94B47901}"/>
              </a:ext>
            </a:extLst>
          </p:cNvPr>
          <p:cNvPicPr>
            <a:picLocks noChangeAspect="1"/>
          </p:cNvPicPr>
          <p:nvPr/>
        </p:nvPicPr>
        <p:blipFill>
          <a:blip r:embed="rId2"/>
          <a:stretch>
            <a:fillRect/>
          </a:stretch>
        </p:blipFill>
        <p:spPr>
          <a:xfrm>
            <a:off x="1383645" y="3827615"/>
            <a:ext cx="4430432" cy="2870573"/>
          </a:xfrm>
          <a:prstGeom prst="rect">
            <a:avLst/>
          </a:prstGeom>
        </p:spPr>
      </p:pic>
      <p:pic>
        <p:nvPicPr>
          <p:cNvPr id="8" name="Picture 7" descr="Chart, histogram&#10;&#10;Description automatically generated">
            <a:extLst>
              <a:ext uri="{FF2B5EF4-FFF2-40B4-BE49-F238E27FC236}">
                <a16:creationId xmlns:a16="http://schemas.microsoft.com/office/drawing/2014/main" id="{C65924D3-4E64-8441-B619-481265DFECF5}"/>
              </a:ext>
            </a:extLst>
          </p:cNvPr>
          <p:cNvPicPr>
            <a:picLocks noChangeAspect="1"/>
          </p:cNvPicPr>
          <p:nvPr/>
        </p:nvPicPr>
        <p:blipFill>
          <a:blip r:embed="rId3"/>
          <a:stretch>
            <a:fillRect/>
          </a:stretch>
        </p:blipFill>
        <p:spPr>
          <a:xfrm>
            <a:off x="6130922" y="3812550"/>
            <a:ext cx="4430432" cy="2870573"/>
          </a:xfrm>
          <a:prstGeom prst="rect">
            <a:avLst/>
          </a:prstGeom>
        </p:spPr>
      </p:pic>
    </p:spTree>
    <p:extLst>
      <p:ext uri="{BB962C8B-B14F-4D97-AF65-F5344CB8AC3E}">
        <p14:creationId xmlns:p14="http://schemas.microsoft.com/office/powerpoint/2010/main" val="3370384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9467C-052B-CE48-8F06-E396C8A93087}"/>
              </a:ext>
            </a:extLst>
          </p:cNvPr>
          <p:cNvSpPr>
            <a:spLocks noGrp="1"/>
          </p:cNvSpPr>
          <p:nvPr>
            <p:ph type="title"/>
          </p:nvPr>
        </p:nvSpPr>
        <p:spPr/>
        <p:txBody>
          <a:bodyPr>
            <a:normAutofit/>
          </a:bodyPr>
          <a:lstStyle/>
          <a:p>
            <a:r>
              <a:rPr lang="en-TR" dirty="0"/>
              <a:t>2. Data Exploration</a:t>
            </a:r>
            <a:br>
              <a:rPr lang="en-TR" dirty="0"/>
            </a:br>
            <a:r>
              <a:rPr lang="en-TR" sz="3100" dirty="0"/>
              <a:t>2.1. </a:t>
            </a:r>
            <a:r>
              <a:rPr lang="en-US" sz="3100" dirty="0"/>
              <a:t>Exploring Continuous Features - Gross</a:t>
            </a:r>
          </a:p>
        </p:txBody>
      </p:sp>
      <p:sp>
        <p:nvSpPr>
          <p:cNvPr id="3" name="Content Placeholder 2">
            <a:extLst>
              <a:ext uri="{FF2B5EF4-FFF2-40B4-BE49-F238E27FC236}">
                <a16:creationId xmlns:a16="http://schemas.microsoft.com/office/drawing/2014/main" id="{8A286209-8E14-064C-B306-532531F2D1F3}"/>
              </a:ext>
            </a:extLst>
          </p:cNvPr>
          <p:cNvSpPr>
            <a:spLocks noGrp="1"/>
          </p:cNvSpPr>
          <p:nvPr>
            <p:ph idx="1"/>
          </p:nvPr>
        </p:nvSpPr>
        <p:spPr>
          <a:xfrm>
            <a:off x="5847229" y="2164080"/>
            <a:ext cx="3805517" cy="3931920"/>
          </a:xfrm>
        </p:spPr>
        <p:txBody>
          <a:bodyPr>
            <a:normAutofit/>
          </a:bodyPr>
          <a:lstStyle/>
          <a:p>
            <a:pPr marL="0" indent="0">
              <a:buNone/>
            </a:pPr>
            <a:r>
              <a:rPr lang="en-US" sz="1400" dirty="0"/>
              <a:t>The table on the left represents the data summary based on statistical description of the feature </a:t>
            </a:r>
            <a:r>
              <a:rPr lang="en-US" sz="1400" b="1" dirty="0"/>
              <a:t>gross</a:t>
            </a:r>
            <a:r>
              <a:rPr lang="en-US" sz="1400" dirty="0"/>
              <a:t>. </a:t>
            </a:r>
          </a:p>
          <a:p>
            <a:pPr marL="0" indent="0">
              <a:buNone/>
            </a:pPr>
            <a:r>
              <a:rPr lang="en-US" sz="1400" dirty="0"/>
              <a:t>There are measures of central tendency (mean, median), dispersion (quartiles, variance, standard deviation, interquartile range), and some other statistical descriptions, like minimum, maximum and count. </a:t>
            </a:r>
          </a:p>
          <a:p>
            <a:pPr marL="0" indent="0">
              <a:buNone/>
            </a:pPr>
            <a:r>
              <a:rPr lang="en-US" sz="1400" dirty="0"/>
              <a:t>The gross column has 3524 non-empty cells. The minimum value of the budget is 0, while the maximum - 93,662,225.</a:t>
            </a:r>
          </a:p>
        </p:txBody>
      </p:sp>
      <p:pic>
        <p:nvPicPr>
          <p:cNvPr id="6" name="Picture 5" descr="Table&#10;&#10;Description automatically generated">
            <a:extLst>
              <a:ext uri="{FF2B5EF4-FFF2-40B4-BE49-F238E27FC236}">
                <a16:creationId xmlns:a16="http://schemas.microsoft.com/office/drawing/2014/main" id="{1AEB76FC-A504-7B4C-B2A7-59FD0EA3C12F}"/>
              </a:ext>
            </a:extLst>
          </p:cNvPr>
          <p:cNvPicPr>
            <a:picLocks noChangeAspect="1"/>
          </p:cNvPicPr>
          <p:nvPr/>
        </p:nvPicPr>
        <p:blipFill>
          <a:blip r:embed="rId2"/>
          <a:stretch>
            <a:fillRect/>
          </a:stretch>
        </p:blipFill>
        <p:spPr>
          <a:xfrm>
            <a:off x="2894106" y="2164080"/>
            <a:ext cx="2692400" cy="3797300"/>
          </a:xfrm>
          <a:prstGeom prst="rect">
            <a:avLst/>
          </a:prstGeom>
        </p:spPr>
      </p:pic>
    </p:spTree>
    <p:extLst>
      <p:ext uri="{BB962C8B-B14F-4D97-AF65-F5344CB8AC3E}">
        <p14:creationId xmlns:p14="http://schemas.microsoft.com/office/powerpoint/2010/main" val="3010166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9467C-052B-CE48-8F06-E396C8A93087}"/>
              </a:ext>
            </a:extLst>
          </p:cNvPr>
          <p:cNvSpPr>
            <a:spLocks noGrp="1"/>
          </p:cNvSpPr>
          <p:nvPr>
            <p:ph type="title"/>
          </p:nvPr>
        </p:nvSpPr>
        <p:spPr/>
        <p:txBody>
          <a:bodyPr>
            <a:normAutofit/>
          </a:bodyPr>
          <a:lstStyle/>
          <a:p>
            <a:r>
              <a:rPr lang="en-TR" dirty="0"/>
              <a:t>2. Data Exploration</a:t>
            </a:r>
            <a:br>
              <a:rPr lang="en-TR" dirty="0"/>
            </a:br>
            <a:r>
              <a:rPr lang="en-TR" sz="3100" dirty="0"/>
              <a:t>2.1. </a:t>
            </a:r>
            <a:r>
              <a:rPr lang="en-US" sz="3100" dirty="0"/>
              <a:t>Exploring Continuous Features - Gross</a:t>
            </a:r>
          </a:p>
        </p:txBody>
      </p:sp>
      <p:sp>
        <p:nvSpPr>
          <p:cNvPr id="3" name="Content Placeholder 2">
            <a:extLst>
              <a:ext uri="{FF2B5EF4-FFF2-40B4-BE49-F238E27FC236}">
                <a16:creationId xmlns:a16="http://schemas.microsoft.com/office/drawing/2014/main" id="{8A286209-8E14-064C-B306-532531F2D1F3}"/>
              </a:ext>
            </a:extLst>
          </p:cNvPr>
          <p:cNvSpPr>
            <a:spLocks noGrp="1"/>
          </p:cNvSpPr>
          <p:nvPr>
            <p:ph idx="1"/>
          </p:nvPr>
        </p:nvSpPr>
        <p:spPr>
          <a:xfrm>
            <a:off x="1066799" y="2014194"/>
            <a:ext cx="10058399" cy="2667000"/>
          </a:xfrm>
        </p:spPr>
        <p:txBody>
          <a:bodyPr>
            <a:normAutofit/>
          </a:bodyPr>
          <a:lstStyle/>
          <a:p>
            <a:pPr marL="0" indent="0">
              <a:buNone/>
            </a:pPr>
            <a:r>
              <a:rPr lang="en-US" sz="1200" dirty="0"/>
              <a:t>The figure on the left shows the boxplot of the feature </a:t>
            </a:r>
            <a:r>
              <a:rPr lang="en-US" sz="1200" b="1" dirty="0"/>
              <a:t>gross</a:t>
            </a:r>
            <a:r>
              <a:rPr lang="en-US" sz="1200" dirty="0"/>
              <a:t>. The graph represents five number summary: “minimum, first quartile, median, third quartile, and ''maximum”. The ends of the box are the quartiles, Q1 and Q3, while the box length is interquartile range (IQR). While from the graph, we can get an approximate value of Q1 and Q3, it can be seen that the exact value of Q1 is 6,955,428 and Q3 is 60,366,724 from Figure 4. The median is marked as the line within the box, which is equal to 25,111,099. Two lines (called whiskers) outside the box extend to the smallest (Minimum) and largest (Maximum) observations. The circles are the outliers.</a:t>
            </a:r>
          </a:p>
          <a:p>
            <a:pPr marL="0" indent="0">
              <a:buNone/>
            </a:pPr>
            <a:r>
              <a:rPr lang="en-US" sz="1200" dirty="0"/>
              <a:t>The figure on the right demonstrates that the </a:t>
            </a:r>
            <a:r>
              <a:rPr lang="en-US" sz="1200" dirty="0" err="1"/>
              <a:t>grosst’s</a:t>
            </a:r>
            <a:r>
              <a:rPr lang="en-US" sz="1200" dirty="0"/>
              <a:t> distribution is asymmetrical, because the tail is skewed to the right. As the tail is longer towards the right-hand side, the value of skewness is positive. The value of the skewness is </a:t>
            </a:r>
            <a:r>
              <a:rPr lang="en-US" sz="1200" b="1" dirty="0"/>
              <a:t>3.49795</a:t>
            </a:r>
            <a:r>
              <a:rPr lang="en-US" sz="1200" dirty="0"/>
              <a:t>, which means that the distribution is highly skewed.</a:t>
            </a:r>
          </a:p>
        </p:txBody>
      </p:sp>
      <p:pic>
        <p:nvPicPr>
          <p:cNvPr id="5" name="Picture 4" descr="Calendar&#10;&#10;Description automatically generated">
            <a:extLst>
              <a:ext uri="{FF2B5EF4-FFF2-40B4-BE49-F238E27FC236}">
                <a16:creationId xmlns:a16="http://schemas.microsoft.com/office/drawing/2014/main" id="{44413D26-1E59-4D40-ABFA-24712472C2C8}"/>
              </a:ext>
            </a:extLst>
          </p:cNvPr>
          <p:cNvPicPr>
            <a:picLocks noChangeAspect="1"/>
          </p:cNvPicPr>
          <p:nvPr/>
        </p:nvPicPr>
        <p:blipFill>
          <a:blip r:embed="rId2"/>
          <a:stretch>
            <a:fillRect/>
          </a:stretch>
        </p:blipFill>
        <p:spPr>
          <a:xfrm>
            <a:off x="1383645" y="3812549"/>
            <a:ext cx="4430432" cy="2870573"/>
          </a:xfrm>
          <a:prstGeom prst="rect">
            <a:avLst/>
          </a:prstGeom>
        </p:spPr>
      </p:pic>
      <p:pic>
        <p:nvPicPr>
          <p:cNvPr id="9" name="Picture 8" descr="Chart, histogram&#10;&#10;Description automatically generated">
            <a:extLst>
              <a:ext uri="{FF2B5EF4-FFF2-40B4-BE49-F238E27FC236}">
                <a16:creationId xmlns:a16="http://schemas.microsoft.com/office/drawing/2014/main" id="{54C6A483-14D6-A24A-A026-5F6463E783E2}"/>
              </a:ext>
            </a:extLst>
          </p:cNvPr>
          <p:cNvPicPr>
            <a:picLocks noChangeAspect="1"/>
          </p:cNvPicPr>
          <p:nvPr/>
        </p:nvPicPr>
        <p:blipFill>
          <a:blip r:embed="rId3"/>
          <a:stretch>
            <a:fillRect/>
          </a:stretch>
        </p:blipFill>
        <p:spPr>
          <a:xfrm>
            <a:off x="6130923" y="3812549"/>
            <a:ext cx="4430432" cy="2870573"/>
          </a:xfrm>
          <a:prstGeom prst="rect">
            <a:avLst/>
          </a:prstGeom>
        </p:spPr>
      </p:pic>
    </p:spTree>
    <p:extLst>
      <p:ext uri="{BB962C8B-B14F-4D97-AF65-F5344CB8AC3E}">
        <p14:creationId xmlns:p14="http://schemas.microsoft.com/office/powerpoint/2010/main" val="16044683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101</TotalTime>
  <Words>3060</Words>
  <Application>Microsoft Macintosh PowerPoint</Application>
  <PresentationFormat>Widescreen</PresentationFormat>
  <Paragraphs>205</Paragraphs>
  <Slides>29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Century Gothic</vt:lpstr>
      <vt:lpstr>Garamond</vt:lpstr>
      <vt:lpstr>Savon</vt:lpstr>
      <vt:lpstr>Data exploratıon results</vt:lpstr>
      <vt:lpstr>Contents</vt:lpstr>
      <vt:lpstr>1. Preparing the Data 1.1. &amp; 1.2. Combining the Source Tables</vt:lpstr>
      <vt:lpstr>1. Preparing the Data 1.3. Transforming Features to their Correct Types</vt:lpstr>
      <vt:lpstr>2. Data Exploration 2.1. Exploring Continuous Features</vt:lpstr>
      <vt:lpstr>2. Data Exploration 2.1. Exploring Continuous Features - Budget</vt:lpstr>
      <vt:lpstr>2. Data Exploration 2.1. Exploring Continuous Features - Budget</vt:lpstr>
      <vt:lpstr>2. Data Exploration 2.1. Exploring Continuous Features - Gross</vt:lpstr>
      <vt:lpstr>2. Data Exploration 2.1. Exploring Continuous Features - Gross</vt:lpstr>
      <vt:lpstr>2. Data Exploration 2.1. Exploring Continuous Features - Profitability</vt:lpstr>
      <vt:lpstr>2. Data Exploration 2.1. Exploring Continuous Features - Profitability</vt:lpstr>
      <vt:lpstr>2. Data Exploration 2.1. Exploring Continuous Features - Correlations</vt:lpstr>
      <vt:lpstr>2. Data Exploration 2.1. Exploring Categorical Features - Genre</vt:lpstr>
      <vt:lpstr>2. Data Exploration 2.1. Exploring Categorical Features - Company</vt:lpstr>
      <vt:lpstr>2. Data Exploration 2.1. Exploring Categorical Features - Director</vt:lpstr>
      <vt:lpstr>2. Data Exploration 2.1. Exploring Categorical Features - Country</vt:lpstr>
      <vt:lpstr>2. Data Exploration 2.1. Exploring Categorical Features - Rating</vt:lpstr>
      <vt:lpstr>2. Data Exploration 2.1. Exploring Categorical Features – Isprofit</vt:lpstr>
      <vt:lpstr>2. Data Exploration 2.2. Categorical Feature Dependency Using Chi-Square Test</vt:lpstr>
      <vt:lpstr>2. Data Exploration 2.2. Categorical Feature Dependency Using Chi-Square Test</vt:lpstr>
      <vt:lpstr>2. Data Exploration 2.2. Categorical Feature Dependency Using Chi-Square Test</vt:lpstr>
      <vt:lpstr>3. Frequent Pattern Analysis 2.2. Categorical Feature Dependency Using Chi-Square Test</vt:lpstr>
      <vt:lpstr>3. Frequent Pattern Analysis 3.1. Genres</vt:lpstr>
      <vt:lpstr>3. Frequent Pattern Analysis 3.2. Spoken Languages</vt:lpstr>
      <vt:lpstr>3. Frequent Pattern Analysis 3.3. Keywords</vt:lpstr>
      <vt:lpstr>3. Frequent Pattern Analysis 3.4. Overview</vt:lpstr>
      <vt:lpstr>4. Results 4.1. Data Exploration Results - Continuous Features </vt:lpstr>
      <vt:lpstr>4. Results 4.2. Data Exploration Results - Categorical Features </vt:lpstr>
      <vt:lpstr>4. Results 4.3. Frequent Pattern Analysis Results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exploratıon results</dc:title>
  <dc:creator>Akan, Oguzhan</dc:creator>
  <cp:lastModifiedBy>Akan, Oguzhan</cp:lastModifiedBy>
  <cp:revision>12</cp:revision>
  <dcterms:created xsi:type="dcterms:W3CDTF">2020-11-10T12:19:43Z</dcterms:created>
  <dcterms:modified xsi:type="dcterms:W3CDTF">2020-11-10T19:21:50Z</dcterms:modified>
</cp:coreProperties>
</file>