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37"/>
  </p:normalViewPr>
  <p:slideViewPr>
    <p:cSldViewPr snapToGrid="0" snapToObjects="1">
      <p:cViewPr varScale="1">
        <p:scale>
          <a:sx n="79" d="100"/>
          <a:sy n="79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582E-56DA-5945-B803-37B3DA6F9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sz="4400" dirty="0"/>
              <a:t>Data exploratıon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D932-13F9-B24E-8358-9F3291F82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782292"/>
            <a:ext cx="4533900" cy="13569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TR" b="1" dirty="0"/>
              <a:t>Team 6:</a:t>
            </a:r>
          </a:p>
          <a:p>
            <a:pPr algn="l"/>
            <a:r>
              <a:rPr lang="en-TR" dirty="0"/>
              <a:t>Oguzhan Akan</a:t>
            </a:r>
          </a:p>
          <a:p>
            <a:pPr algn="l"/>
            <a:r>
              <a:rPr lang="en-TR" dirty="0"/>
              <a:t>Darius Hooks</a:t>
            </a:r>
          </a:p>
          <a:p>
            <a:pPr algn="l"/>
            <a:r>
              <a:rPr lang="en-TR" dirty="0"/>
              <a:t>Jaymish Raju Patel</a:t>
            </a:r>
          </a:p>
          <a:p>
            <a:pPr algn="l"/>
            <a:r>
              <a:rPr lang="en-TR" dirty="0"/>
              <a:t>Jason Sabal</a:t>
            </a:r>
          </a:p>
          <a:p>
            <a:pPr algn="l"/>
            <a:r>
              <a:rPr lang="en-TR" dirty="0"/>
              <a:t>Bibinur Zhursinbek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FAF6D-466B-1441-A946-E1D9B44BD4FE}"/>
              </a:ext>
            </a:extLst>
          </p:cNvPr>
          <p:cNvSpPr txBox="1"/>
          <p:nvPr/>
        </p:nvSpPr>
        <p:spPr>
          <a:xfrm>
            <a:off x="5453837" y="144620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</a:t>
            </a:r>
            <a:r>
              <a:rPr lang="en-IN" dirty="0"/>
              <a:t>2</a:t>
            </a:r>
            <a:r>
              <a:rPr lang="en-TR" dirty="0"/>
              <a:t>/</a:t>
            </a:r>
            <a:r>
              <a:rPr lang="en-IN" dirty="0"/>
              <a:t>6</a:t>
            </a:r>
            <a:r>
              <a:rPr lang="en-TR" dirty="0"/>
              <a:t>/2020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3443A2E-04A9-964C-A4FD-1CC146B81A30}"/>
              </a:ext>
            </a:extLst>
          </p:cNvPr>
          <p:cNvSpPr txBox="1">
            <a:spLocks/>
          </p:cNvSpPr>
          <p:nvPr/>
        </p:nvSpPr>
        <p:spPr>
          <a:xfrm>
            <a:off x="6040582" y="4308764"/>
            <a:ext cx="4533900" cy="83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TR" dirty="0"/>
              <a:t>California State University, Northridge</a:t>
            </a:r>
          </a:p>
          <a:p>
            <a:pPr algn="r"/>
            <a:r>
              <a:rPr lang="en-TR" dirty="0"/>
              <a:t>COMP 541 – Data Mining – F2020</a:t>
            </a:r>
          </a:p>
          <a:p>
            <a:pPr algn="r"/>
            <a:r>
              <a:rPr lang="en-TR" b="1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404736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643-3765-5548-A350-87CE7E3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2D22-4DAF-E549-8593-586A7B3D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6159623" cy="3931920"/>
          </a:xfrm>
        </p:spPr>
        <p:txBody>
          <a:bodyPr>
            <a:noAutofit/>
          </a:bodyPr>
          <a:lstStyle/>
          <a:p>
            <a:r>
              <a:rPr lang="en-US" sz="1200" u="sng" dirty="0"/>
              <a:t>1. Feature selection and improve accuracy of data mining results 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1.1. Importing Libraries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1.2. Converting categorical data to numerical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1.3. Correlation Matrix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1.4. Heat-Map of correlation Matrix</a:t>
            </a:r>
          </a:p>
          <a:p>
            <a:r>
              <a:rPr lang="en-US" sz="1200" dirty="0"/>
              <a:t> </a:t>
            </a:r>
            <a:r>
              <a:rPr lang="en-US" sz="1200" u="sng" dirty="0"/>
              <a:t>1.5. Relevant attributes to improve the accuracy of data mining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33A42-901F-7B41-8FC0-8E74F963776B}"/>
              </a:ext>
            </a:extLst>
          </p:cNvPr>
          <p:cNvSpPr txBox="1">
            <a:spLocks/>
          </p:cNvSpPr>
          <p:nvPr/>
        </p:nvSpPr>
        <p:spPr>
          <a:xfrm>
            <a:off x="6427694" y="2103120"/>
            <a:ext cx="5360894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164649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67C-052B-CE48-8F06-E396C8A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R" dirty="0"/>
              <a:t>1. </a:t>
            </a:r>
            <a:r>
              <a:rPr lang="en-IN" dirty="0"/>
              <a:t>Feature selection and improve accuracy of data mining results</a:t>
            </a:r>
            <a:br>
              <a:rPr lang="en-TR" dirty="0"/>
            </a:br>
            <a:r>
              <a:rPr lang="en-TR" sz="3100" dirty="0"/>
              <a:t>1.1. </a:t>
            </a:r>
            <a:r>
              <a:rPr lang="en-IN" sz="3100" dirty="0"/>
              <a:t>and 1.2. Converting categorical data to numerical</a:t>
            </a:r>
            <a:endParaRPr lang="en-TR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6209-8E14-064C-B306-532531F2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9808346" cy="3924819"/>
          </a:xfrm>
        </p:spPr>
        <p:txBody>
          <a:bodyPr>
            <a:normAutofit/>
          </a:bodyPr>
          <a:lstStyle/>
          <a:p>
            <a:r>
              <a:rPr lang="en-US" dirty="0"/>
              <a:t>&gt; Reading raw data: </a:t>
            </a:r>
          </a:p>
          <a:p>
            <a:r>
              <a:rPr lang="en-US" dirty="0"/>
              <a:t>Dividing the features into </a:t>
            </a:r>
            <a:r>
              <a:rPr lang="en-US" dirty="0" err="1"/>
              <a:t>categorical_features</a:t>
            </a:r>
            <a:r>
              <a:rPr lang="en-US" dirty="0"/>
              <a:t>,  </a:t>
            </a:r>
            <a:r>
              <a:rPr lang="en-US" dirty="0" err="1"/>
              <a:t>continuous_features</a:t>
            </a:r>
            <a:r>
              <a:rPr lang="en-US" dirty="0"/>
              <a:t>, </a:t>
            </a:r>
            <a:r>
              <a:rPr lang="en-US" dirty="0" err="1"/>
              <a:t>normalized_features</a:t>
            </a:r>
            <a:r>
              <a:rPr lang="en-US" dirty="0"/>
              <a:t>, and </a:t>
            </a:r>
            <a:r>
              <a:rPr lang="en-US" dirty="0" err="1"/>
              <a:t>target_features</a:t>
            </a:r>
            <a:r>
              <a:rPr lang="en-US" dirty="0"/>
              <a:t> groups.</a:t>
            </a:r>
          </a:p>
          <a:p>
            <a:r>
              <a:rPr lang="en-US" dirty="0"/>
              <a:t>Converting, required </a:t>
            </a:r>
            <a:r>
              <a:rPr lang="en-US" dirty="0" err="1"/>
              <a:t>categorical_features</a:t>
            </a:r>
            <a:r>
              <a:rPr lang="en-US" dirty="0"/>
              <a:t> to numerical data as follow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By running this code the first company name is replaced by 0 and all its occurrence is also converted to 0.</a:t>
            </a:r>
          </a:p>
          <a:p>
            <a:r>
              <a:rPr lang="en-US" dirty="0"/>
              <a:t>Similarly, the second company name is replaced by 1 and all its occurrence is also replaced and so 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D0ED2-9DDE-4704-A21F-AE17F57D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54" y="3528874"/>
            <a:ext cx="7143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3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67C-052B-CE48-8F06-E396C8A9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R" dirty="0"/>
              <a:t>1. </a:t>
            </a:r>
            <a:r>
              <a:rPr lang="en-IN" dirty="0"/>
              <a:t>Feature selection and improve accuracy of data mining results</a:t>
            </a:r>
            <a:br>
              <a:rPr lang="en-TR" dirty="0"/>
            </a:br>
            <a:r>
              <a:rPr lang="en-TR" sz="3100" dirty="0"/>
              <a:t>1.3.</a:t>
            </a:r>
            <a:r>
              <a:rPr lang="en-IN" sz="3100" dirty="0"/>
              <a:t> and 1.4</a:t>
            </a:r>
            <a:r>
              <a:rPr lang="en-TR" sz="3100" dirty="0"/>
              <a:t> </a:t>
            </a:r>
            <a:r>
              <a:rPr lang="en-US" sz="3100" dirty="0"/>
              <a:t>Correlation Matrix and Heat-map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6209-8E14-064C-B306-532531F2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45546"/>
            <a:ext cx="9320074" cy="3389494"/>
          </a:xfrm>
        </p:spPr>
        <p:txBody>
          <a:bodyPr>
            <a:normAutofit/>
          </a:bodyPr>
          <a:lstStyle/>
          <a:p>
            <a:r>
              <a:rPr lang="en-US" dirty="0"/>
              <a:t>By using </a:t>
            </a:r>
            <a:r>
              <a:rPr lang="en-US" dirty="0" err="1"/>
              <a:t>corr</a:t>
            </a:r>
            <a:r>
              <a:rPr lang="en-US" dirty="0"/>
              <a:t>() function the correlation matrix of all the features can be calculated.</a:t>
            </a:r>
          </a:p>
          <a:p>
            <a:r>
              <a:rPr lang="en-US" dirty="0"/>
              <a:t>A 20 x 20 matrix is obtained showing the correlations between the features.</a:t>
            </a:r>
          </a:p>
          <a:p>
            <a:r>
              <a:rPr lang="en-US" dirty="0"/>
              <a:t>A heatmap is also created of the matrix obtained.</a:t>
            </a:r>
          </a:p>
          <a:p>
            <a:r>
              <a:rPr lang="en-US" dirty="0"/>
              <a:t>From the heatmap we can visualize that how much a feature is correlated to other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1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67C-052B-CE48-8F06-E396C8A9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18866"/>
          </a:xfrm>
        </p:spPr>
        <p:txBody>
          <a:bodyPr>
            <a:normAutofit fontScale="90000"/>
          </a:bodyPr>
          <a:lstStyle/>
          <a:p>
            <a:r>
              <a:rPr lang="en-TR" dirty="0"/>
              <a:t>1. </a:t>
            </a:r>
            <a:r>
              <a:rPr lang="en-IN" dirty="0"/>
              <a:t>Feature selection and improve accuracy of data mining results</a:t>
            </a:r>
            <a:br>
              <a:rPr lang="en-TR" dirty="0"/>
            </a:br>
            <a:r>
              <a:rPr lang="en-IN" sz="3100" dirty="0"/>
              <a:t>1</a:t>
            </a:r>
            <a:r>
              <a:rPr lang="en-TR" sz="3100" dirty="0"/>
              <a:t>.</a:t>
            </a:r>
            <a:r>
              <a:rPr lang="en-IN" sz="3100" dirty="0"/>
              <a:t>5</a:t>
            </a:r>
            <a:r>
              <a:rPr lang="en-TR" sz="3100" dirty="0"/>
              <a:t>. </a:t>
            </a:r>
            <a:r>
              <a:rPr lang="en-US" sz="3100" dirty="0"/>
              <a:t>Relevant attributes to improve the accuracy of data mining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6209-8E14-064C-B306-532531F2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89934"/>
            <a:ext cx="10058400" cy="3345106"/>
          </a:xfrm>
        </p:spPr>
        <p:txBody>
          <a:bodyPr>
            <a:normAutofit/>
          </a:bodyPr>
          <a:lstStyle/>
          <a:p>
            <a:r>
              <a:rPr lang="en-US" sz="1600" dirty="0"/>
              <a:t>From the correlation matrix obtained it is necessary to determine the features that will affect the accuracy of the data mining results.</a:t>
            </a:r>
          </a:p>
          <a:p>
            <a:r>
              <a:rPr lang="en-US" sz="1600" dirty="0"/>
              <a:t>Here our aim is to find the maximum profitability ratio.</a:t>
            </a:r>
          </a:p>
          <a:p>
            <a:r>
              <a:rPr lang="en-US" sz="1600" dirty="0"/>
              <a:t>So here it is necessary to obtain features that are highly correlated to the profitability ratio.</a:t>
            </a:r>
          </a:p>
          <a:p>
            <a:r>
              <a:rPr lang="en-US" sz="1600" dirty="0"/>
              <a:t>The features that have correlation higher than 0.1 or less than -0.1 with profit and profitability ratio are selected.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712B4-FFD5-403B-8D4A-9AF853AC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26" y="4634763"/>
            <a:ext cx="6391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26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156</TotalTime>
  <Words>365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Data exploratıon results</vt:lpstr>
      <vt:lpstr>Contents</vt:lpstr>
      <vt:lpstr>1. Feature selection and improve accuracy of data mining results 1.1. and 1.2. Converting categorical data to numerical</vt:lpstr>
      <vt:lpstr>1. Feature selection and improve accuracy of data mining results 1.3. and 1.4 Correlation Matrix and Heat-map</vt:lpstr>
      <vt:lpstr>1. Feature selection and improve accuracy of data mining results 1.5. Relevant attributes to improve the accuracy of data mining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exploratıon results</dc:title>
  <dc:creator>Akan, Oguzhan</dc:creator>
  <cp:lastModifiedBy>Jaymish Patel</cp:lastModifiedBy>
  <cp:revision>19</cp:revision>
  <dcterms:created xsi:type="dcterms:W3CDTF">2020-11-10T12:19:43Z</dcterms:created>
  <dcterms:modified xsi:type="dcterms:W3CDTF">2020-12-07T06:21:08Z</dcterms:modified>
</cp:coreProperties>
</file>