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3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98"/>
    <p:restoredTop sz="95037"/>
  </p:normalViewPr>
  <p:slideViewPr>
    <p:cSldViewPr snapToGrid="0" snapToObjects="1">
      <p:cViewPr varScale="1">
        <p:scale>
          <a:sx n="93" d="100"/>
          <a:sy n="93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3EC2B-6401-164A-86B4-170DA55AF721}" type="datetimeFigureOut">
              <a:rPr lang="en-TR" smtClean="0"/>
              <a:t>8.12.2020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D085F-AC3E-1B49-9E9C-B5119E45DAF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3539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01395ee0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01395ee0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491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01395ee0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01395ee0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371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01395ee0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b01395ee0c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465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01395ee0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01395ee0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529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f625afac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f625afac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627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01395ee0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01395ee0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615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5cfa7cc2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5cfa7cc2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67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01395ee0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01395ee0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113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01395ee0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01395ee0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20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01395ee0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01395ee0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945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01395ee0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01395ee0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15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01395ee0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01395ee0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430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01395ee0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01395ee0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350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01395ee0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01395ee0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873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01395ee0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01395ee0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03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582E-56DA-5945-B803-37B3DA6F9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sz="4400" dirty="0"/>
              <a:t>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4D932-13F9-B24E-8358-9F3291F82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782292"/>
            <a:ext cx="4533900" cy="13569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TR" b="1" dirty="0"/>
              <a:t>Team 6:</a:t>
            </a:r>
          </a:p>
          <a:p>
            <a:pPr algn="l"/>
            <a:r>
              <a:rPr lang="en-TR" dirty="0"/>
              <a:t>Oguzhan Akan</a:t>
            </a:r>
          </a:p>
          <a:p>
            <a:pPr algn="l"/>
            <a:r>
              <a:rPr lang="en-TR" dirty="0"/>
              <a:t>Darius Hooks</a:t>
            </a:r>
          </a:p>
          <a:p>
            <a:pPr algn="l"/>
            <a:r>
              <a:rPr lang="en-TR" dirty="0"/>
              <a:t>Jaymish Raju Patel</a:t>
            </a:r>
          </a:p>
          <a:p>
            <a:pPr algn="l"/>
            <a:r>
              <a:rPr lang="en-TR" dirty="0"/>
              <a:t>Jason Sabal</a:t>
            </a:r>
          </a:p>
          <a:p>
            <a:pPr algn="l"/>
            <a:r>
              <a:rPr lang="en-TR" dirty="0"/>
              <a:t>Bibinur Zhursinbek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FAF6D-466B-1441-A946-E1D9B44BD4FE}"/>
              </a:ext>
            </a:extLst>
          </p:cNvPr>
          <p:cNvSpPr txBox="1"/>
          <p:nvPr/>
        </p:nvSpPr>
        <p:spPr>
          <a:xfrm>
            <a:off x="5334299" y="1446203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12/08/2020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3443A2E-04A9-964C-A4FD-1CC146B81A30}"/>
              </a:ext>
            </a:extLst>
          </p:cNvPr>
          <p:cNvSpPr txBox="1">
            <a:spLocks/>
          </p:cNvSpPr>
          <p:nvPr/>
        </p:nvSpPr>
        <p:spPr>
          <a:xfrm>
            <a:off x="6040582" y="4308764"/>
            <a:ext cx="4533900" cy="83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TR" dirty="0"/>
              <a:t>California State University, Northridge</a:t>
            </a:r>
          </a:p>
          <a:p>
            <a:pPr algn="r"/>
            <a:r>
              <a:rPr lang="en-TR" dirty="0"/>
              <a:t>COMP 541 – Data Mining – F2020</a:t>
            </a:r>
          </a:p>
          <a:p>
            <a:pPr algn="r"/>
            <a:r>
              <a:rPr lang="en-TR" b="1" dirty="0"/>
              <a:t>Assignment 6</a:t>
            </a:r>
          </a:p>
        </p:txBody>
      </p:sp>
    </p:spTree>
    <p:extLst>
      <p:ext uri="{BB962C8B-B14F-4D97-AF65-F5344CB8AC3E}">
        <p14:creationId xmlns:p14="http://schemas.microsoft.com/office/powerpoint/2010/main" val="404736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1066800" y="2103133"/>
            <a:ext cx="3637600" cy="393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400" dirty="0"/>
              <a:t>Parameter setting:</a:t>
            </a:r>
            <a:endParaRPr sz="1400" dirty="0"/>
          </a:p>
          <a:p>
            <a:pPr marL="609585" indent="-397923">
              <a:spcBef>
                <a:spcPts val="933"/>
              </a:spcBef>
              <a:buSzPts val="1100"/>
              <a:buAutoNum type="arabicPeriod"/>
            </a:pPr>
            <a:r>
              <a:rPr lang="en" sz="1400" dirty="0" err="1"/>
              <a:t>n_estimators</a:t>
            </a:r>
            <a:r>
              <a:rPr lang="en" sz="1400" dirty="0"/>
              <a:t>=100, 200, …, 1500</a:t>
            </a:r>
            <a:endParaRPr sz="1400" dirty="0"/>
          </a:p>
          <a:p>
            <a:pPr marL="609585" indent="-397923">
              <a:spcBef>
                <a:spcPts val="0"/>
              </a:spcBef>
              <a:buSzPts val="1100"/>
              <a:buAutoNum type="arabicPeriod"/>
            </a:pPr>
            <a:r>
              <a:rPr lang="en" sz="1400" dirty="0" err="1"/>
              <a:t>learning_rate</a:t>
            </a:r>
            <a:r>
              <a:rPr lang="en" sz="1400" dirty="0"/>
              <a:t>=0.001</a:t>
            </a:r>
            <a:endParaRPr sz="1400" dirty="0"/>
          </a:p>
          <a:p>
            <a:pPr marL="609585" indent="-397923">
              <a:spcBef>
                <a:spcPts val="0"/>
              </a:spcBef>
              <a:buSzPts val="1100"/>
              <a:buAutoNum type="arabicPeriod"/>
            </a:pPr>
            <a:r>
              <a:rPr lang="en" sz="1400" dirty="0"/>
              <a:t>criterion='</a:t>
            </a:r>
            <a:r>
              <a:rPr lang="en" sz="1400" dirty="0" err="1"/>
              <a:t>friedman_mse</a:t>
            </a:r>
            <a:r>
              <a:rPr lang="en" sz="1400" dirty="0"/>
              <a:t>'</a:t>
            </a:r>
            <a:endParaRPr sz="1400" dirty="0"/>
          </a:p>
          <a:p>
            <a:pPr marL="609585" indent="-397923">
              <a:spcBef>
                <a:spcPts val="0"/>
              </a:spcBef>
              <a:buSzPts val="1100"/>
              <a:buAutoNum type="arabicPeriod"/>
            </a:pPr>
            <a:r>
              <a:rPr lang="en" sz="1400" dirty="0" err="1"/>
              <a:t>min_samples_split</a:t>
            </a:r>
            <a:r>
              <a:rPr lang="en" sz="1400" dirty="0"/>
              <a:t>=60</a:t>
            </a:r>
            <a:endParaRPr sz="1400" dirty="0"/>
          </a:p>
          <a:p>
            <a:pPr marL="609585" indent="-397923">
              <a:spcBef>
                <a:spcPts val="0"/>
              </a:spcBef>
              <a:buSzPts val="1100"/>
              <a:buAutoNum type="arabicPeriod"/>
            </a:pPr>
            <a:r>
              <a:rPr lang="en" sz="1400" dirty="0" err="1"/>
              <a:t>min_samples_leaf</a:t>
            </a:r>
            <a:r>
              <a:rPr lang="en" sz="1400" dirty="0"/>
              <a:t>=20</a:t>
            </a:r>
            <a:endParaRPr sz="1400" dirty="0"/>
          </a:p>
          <a:p>
            <a:pPr marL="609585" indent="-397923">
              <a:spcBef>
                <a:spcPts val="0"/>
              </a:spcBef>
              <a:buSzPts val="1100"/>
              <a:buAutoNum type="arabicPeriod"/>
            </a:pPr>
            <a:r>
              <a:rPr lang="en" sz="1400" dirty="0" err="1"/>
              <a:t>max_depth</a:t>
            </a:r>
            <a:r>
              <a:rPr lang="en" sz="1400" dirty="0"/>
              <a:t>=7</a:t>
            </a:r>
            <a:endParaRPr sz="1400" dirty="0"/>
          </a:p>
          <a:p>
            <a:pPr marL="609585" indent="-397923">
              <a:spcBef>
                <a:spcPts val="0"/>
              </a:spcBef>
              <a:buSzPts val="1100"/>
              <a:buAutoNum type="arabicPeriod"/>
            </a:pPr>
            <a:r>
              <a:rPr lang="en" sz="1400" dirty="0" err="1"/>
              <a:t>max_leaf_nodes</a:t>
            </a:r>
            <a:r>
              <a:rPr lang="en" sz="1400" dirty="0"/>
              <a:t>=14</a:t>
            </a:r>
            <a:endParaRPr sz="1400" dirty="0"/>
          </a:p>
          <a:p>
            <a:pPr marL="0" indent="0">
              <a:spcBef>
                <a:spcPts val="933"/>
              </a:spcBef>
              <a:buNone/>
            </a:pPr>
            <a:r>
              <a:rPr lang="en" sz="1400" dirty="0"/>
              <a:t>Best value of </a:t>
            </a:r>
            <a:r>
              <a:rPr lang="en" sz="1400" dirty="0" err="1"/>
              <a:t>n_estimators</a:t>
            </a:r>
            <a:r>
              <a:rPr lang="en" sz="1400" dirty="0"/>
              <a:t> → 1000</a:t>
            </a:r>
            <a:endParaRPr sz="1400" dirty="0"/>
          </a:p>
          <a:p>
            <a:pPr marL="0" indent="0">
              <a:spcBef>
                <a:spcPts val="933"/>
              </a:spcBef>
              <a:buNone/>
            </a:pPr>
            <a:r>
              <a:rPr lang="en" sz="1100" i="1" dirty="0"/>
              <a:t>Note that when </a:t>
            </a:r>
            <a:r>
              <a:rPr lang="en" sz="1100" i="1" dirty="0" err="1"/>
              <a:t>n_estimators</a:t>
            </a:r>
            <a:r>
              <a:rPr lang="en" sz="1100" i="1" dirty="0"/>
              <a:t> &gt;= 1000, the improvement is negligible.</a:t>
            </a:r>
          </a:p>
          <a:p>
            <a:pPr marL="0" indent="0">
              <a:spcBef>
                <a:spcPts val="933"/>
              </a:spcBef>
              <a:buNone/>
            </a:pPr>
            <a:r>
              <a:rPr lang="en" sz="1100" i="1" dirty="0"/>
              <a:t>The overfitting problem observed in KNN and Random Forest is non-existent for Gradient Boosting algorithm, because Gradient Boosting works in a way that improves its errors. Thus, we do not expect the error rate to increase as we iterate over </a:t>
            </a:r>
            <a:r>
              <a:rPr lang="en" sz="1100" i="1" dirty="0" err="1"/>
              <a:t>n_estimators</a:t>
            </a:r>
            <a:r>
              <a:rPr lang="en" sz="1100" i="1" dirty="0"/>
              <a:t>.</a:t>
            </a:r>
            <a:endParaRPr sz="1100" i="1" dirty="0"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968" y="2343467"/>
            <a:ext cx="6661233" cy="352598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1066800" y="642593"/>
            <a:ext cx="10058400" cy="1371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dirty="0"/>
              <a:t>Modeling - Classification Model - </a:t>
            </a:r>
            <a:r>
              <a:rPr lang="en" sz="3200" b="1" dirty="0"/>
              <a:t>Gradient Boosting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308686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5668" y="2110201"/>
            <a:ext cx="2511659" cy="22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385" y="2106667"/>
            <a:ext cx="2511700" cy="222555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1066800" y="642593"/>
            <a:ext cx="10058400" cy="1371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dirty="0"/>
              <a:t>Modeling - Classification Model - </a:t>
            </a:r>
            <a:r>
              <a:rPr lang="en" sz="3200" b="1" dirty="0"/>
              <a:t>Gradient Boosting</a:t>
            </a:r>
            <a:endParaRPr sz="3200" b="1"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body" idx="1"/>
          </p:nvPr>
        </p:nvSpPr>
        <p:spPr>
          <a:xfrm>
            <a:off x="1066800" y="2103133"/>
            <a:ext cx="4280000" cy="393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400" dirty="0"/>
              <a:t>Once we decided that </a:t>
            </a:r>
            <a:r>
              <a:rPr lang="en" sz="1400" dirty="0" err="1"/>
              <a:t>n_estimators</a:t>
            </a:r>
            <a:r>
              <a:rPr lang="en" sz="1400" dirty="0"/>
              <a:t> = 1000, we ran the 3-fold CV and built confusion matrices for validation and test data separately.</a:t>
            </a:r>
          </a:p>
          <a:p>
            <a:pPr marL="0" indent="0">
              <a:spcBef>
                <a:spcPts val="933"/>
              </a:spcBef>
              <a:buNone/>
            </a:pPr>
            <a:r>
              <a:rPr lang="en-US" sz="1400" dirty="0"/>
              <a:t>As can be seen from the figures on the right, KNN model reached ~0.69 accuracy and ~0.65 F-1 score in validation and test data.</a:t>
            </a:r>
          </a:p>
        </p:txBody>
      </p:sp>
      <p:sp>
        <p:nvSpPr>
          <p:cNvPr id="248" name="Google Shape;248;p32"/>
          <p:cNvSpPr txBox="1">
            <a:spLocks noGrp="1"/>
          </p:cNvSpPr>
          <p:nvPr>
            <p:ph type="body" idx="1"/>
          </p:nvPr>
        </p:nvSpPr>
        <p:spPr>
          <a:xfrm>
            <a:off x="6234417" y="4328700"/>
            <a:ext cx="1701600" cy="16364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467"/>
              <a:t>Accuracy:</a:t>
            </a:r>
            <a:r>
              <a:rPr lang="en" sz="1467" b="1"/>
              <a:t> 0.693</a:t>
            </a:r>
            <a:endParaRPr sz="1467" b="1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Sensitivity :</a:t>
            </a:r>
            <a:r>
              <a:rPr lang="en" sz="1467" b="1"/>
              <a:t> 0.560</a:t>
            </a:r>
            <a:endParaRPr sz="1467" b="1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Precision  :</a:t>
            </a:r>
            <a:r>
              <a:rPr lang="en" sz="1467" b="1"/>
              <a:t> 0.697</a:t>
            </a:r>
            <a:endParaRPr sz="1467" b="1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F-1 Score  :</a:t>
            </a:r>
            <a:r>
              <a:rPr lang="en" sz="1467" b="1"/>
              <a:t> 0.621</a:t>
            </a:r>
            <a:endParaRPr sz="1467" b="1"/>
          </a:p>
        </p:txBody>
      </p:sp>
      <p:sp>
        <p:nvSpPr>
          <p:cNvPr id="249" name="Google Shape;249;p32"/>
          <p:cNvSpPr txBox="1">
            <a:spLocks noGrp="1"/>
          </p:cNvSpPr>
          <p:nvPr>
            <p:ph type="body" idx="1"/>
          </p:nvPr>
        </p:nvSpPr>
        <p:spPr>
          <a:xfrm>
            <a:off x="9190700" y="4328700"/>
            <a:ext cx="1701600" cy="16364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467"/>
              <a:t>Accuracy:</a:t>
            </a:r>
            <a:r>
              <a:rPr lang="en" sz="1467" b="1"/>
              <a:t> 0.684</a:t>
            </a:r>
            <a:endParaRPr sz="1467" b="1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Sensitivity :</a:t>
            </a:r>
            <a:r>
              <a:rPr lang="en" sz="1467" b="1"/>
              <a:t> 0.605</a:t>
            </a:r>
            <a:endParaRPr sz="1467" b="1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Precision  :</a:t>
            </a:r>
            <a:r>
              <a:rPr lang="en" sz="1467" b="1"/>
              <a:t> 0.734</a:t>
            </a:r>
            <a:endParaRPr sz="1467" b="1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F-1 Score  :</a:t>
            </a:r>
            <a:r>
              <a:rPr lang="en" sz="1467" b="1"/>
              <a:t> 0.663</a:t>
            </a:r>
            <a:endParaRPr sz="1467" b="1"/>
          </a:p>
        </p:txBody>
      </p:sp>
    </p:spTree>
    <p:extLst>
      <p:ext uri="{BB962C8B-B14F-4D97-AF65-F5344CB8AC3E}">
        <p14:creationId xmlns:p14="http://schemas.microsoft.com/office/powerpoint/2010/main" val="279014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title"/>
          </p:nvPr>
        </p:nvSpPr>
        <p:spPr>
          <a:xfrm>
            <a:off x="1563623" y="2094309"/>
            <a:ext cx="9070800" cy="2587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dirty="0"/>
              <a:t>3. Model parameters &amp; results</a:t>
            </a:r>
            <a:br>
              <a:rPr lang="en" sz="2800" dirty="0"/>
            </a:br>
            <a:r>
              <a:rPr lang="en" sz="5600" dirty="0"/>
              <a:t>Regression Models</a:t>
            </a:r>
            <a:endParaRPr sz="5600" dirty="0"/>
          </a:p>
        </p:txBody>
      </p:sp>
      <p:sp>
        <p:nvSpPr>
          <p:cNvPr id="255" name="Google Shape;255;p33"/>
          <p:cNvSpPr txBox="1">
            <a:spLocks noGrp="1"/>
          </p:cNvSpPr>
          <p:nvPr>
            <p:ph type="body" idx="1"/>
          </p:nvPr>
        </p:nvSpPr>
        <p:spPr>
          <a:xfrm>
            <a:off x="1563624" y="4682063"/>
            <a:ext cx="9070800" cy="4572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>
              <a:spcBef>
                <a:spcPts val="933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56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700" y="1807333"/>
            <a:ext cx="6598501" cy="3618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 txBox="1">
            <a:spLocks noGrp="1"/>
          </p:cNvSpPr>
          <p:nvPr>
            <p:ph type="body" idx="1"/>
          </p:nvPr>
        </p:nvSpPr>
        <p:spPr>
          <a:xfrm>
            <a:off x="1066800" y="2103133"/>
            <a:ext cx="3390900" cy="393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Clr>
                <a:schemeClr val="dk1"/>
              </a:buClr>
              <a:buSzPts val="1100"/>
              <a:buNone/>
            </a:pPr>
            <a:r>
              <a:rPr lang="en" sz="1400" dirty="0"/>
              <a:t>Parameter setting:</a:t>
            </a:r>
            <a:endParaRPr sz="1400" dirty="0"/>
          </a:p>
          <a:p>
            <a:pPr marL="609585" indent="-397923">
              <a:spcBef>
                <a:spcPts val="933"/>
              </a:spcBef>
              <a:buSzPts val="1100"/>
              <a:buAutoNum type="arabicPeriod"/>
            </a:pPr>
            <a:r>
              <a:rPr lang="en" sz="1400" dirty="0" err="1"/>
              <a:t>n_neighbors</a:t>
            </a:r>
            <a:r>
              <a:rPr lang="en" sz="1400" dirty="0"/>
              <a:t> (k) = 2, …, 20</a:t>
            </a:r>
            <a:endParaRPr sz="1400" dirty="0"/>
          </a:p>
          <a:p>
            <a:pPr marL="0" indent="0">
              <a:spcBef>
                <a:spcPts val="933"/>
              </a:spcBef>
              <a:buNone/>
            </a:pPr>
            <a:r>
              <a:rPr lang="en" sz="1400" dirty="0"/>
              <a:t>Best value of k → 18</a:t>
            </a:r>
          </a:p>
          <a:p>
            <a:pPr marL="0" indent="0">
              <a:spcBef>
                <a:spcPts val="933"/>
              </a:spcBef>
              <a:buNone/>
            </a:pPr>
            <a:r>
              <a:rPr lang="en" sz="1400" dirty="0"/>
              <a:t>This regression model can be considered as low-bias and average-error model. If only the train &amp; test lines came closer, it would be almost perfect! </a:t>
            </a:r>
            <a:endParaRPr sz="1400" dirty="0"/>
          </a:p>
        </p:txBody>
      </p:sp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1066800" y="642593"/>
            <a:ext cx="10058400" cy="1371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dirty="0"/>
              <a:t>Modeling - Regression Model - </a:t>
            </a:r>
            <a:r>
              <a:rPr lang="en" sz="3200" b="1" dirty="0"/>
              <a:t>KNN Regression</a:t>
            </a:r>
            <a:endParaRPr sz="3200" b="1" dirty="0"/>
          </a:p>
        </p:txBody>
      </p:sp>
      <p:sp>
        <p:nvSpPr>
          <p:cNvPr id="263" name="Google Shape;263;p34"/>
          <p:cNvSpPr txBox="1">
            <a:spLocks noGrp="1"/>
          </p:cNvSpPr>
          <p:nvPr>
            <p:ph type="body" idx="1"/>
          </p:nvPr>
        </p:nvSpPr>
        <p:spPr>
          <a:xfrm>
            <a:off x="4704400" y="5279400"/>
            <a:ext cx="6630000" cy="11604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467"/>
              <a:t>At k = 18;</a:t>
            </a:r>
            <a:endParaRPr sz="1467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[TRAIN] &gt;&gt; median_abs_err = 0.546, mean_abs_err = 0.678, </a:t>
            </a:r>
            <a:r>
              <a:rPr lang="en" sz="1467" b="1"/>
              <a:t>RMSE = 0.890</a:t>
            </a:r>
            <a:endParaRPr sz="1467" b="1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[TEST]    &gt;&gt; median_abs_err = 0.597, mean_abs_err = 0.742, </a:t>
            </a:r>
            <a:r>
              <a:rPr lang="en" sz="1467" b="1"/>
              <a:t>RMSE = 0.974</a:t>
            </a:r>
            <a:endParaRPr sz="1467" b="1"/>
          </a:p>
        </p:txBody>
      </p:sp>
    </p:spTree>
    <p:extLst>
      <p:ext uri="{BB962C8B-B14F-4D97-AF65-F5344CB8AC3E}">
        <p14:creationId xmlns:p14="http://schemas.microsoft.com/office/powerpoint/2010/main" val="108174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body" idx="1"/>
          </p:nvPr>
        </p:nvSpPr>
        <p:spPr>
          <a:xfrm>
            <a:off x="4704400" y="5279400"/>
            <a:ext cx="6630000" cy="1371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467"/>
              <a:t>At n_estimators = 15;</a:t>
            </a:r>
            <a:endParaRPr sz="1467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[TRAIN] &gt;&gt; median_abs_err = 0.474, mean_abs_err = 0.605, </a:t>
            </a:r>
            <a:r>
              <a:rPr lang="en" sz="1467" b="1"/>
              <a:t>RMSE = 0.803</a:t>
            </a:r>
            <a:endParaRPr sz="1467" b="1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[TEST]    &gt;&gt; median_abs_err = 0.528, mean_abs_err = 0.667, </a:t>
            </a:r>
            <a:r>
              <a:rPr lang="en" sz="1467" b="1"/>
              <a:t>RMSE = 0.896</a:t>
            </a:r>
            <a:endParaRPr sz="1467" b="1"/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101" y="1807333"/>
            <a:ext cx="6663521" cy="361886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>
            <a:spLocks noGrp="1"/>
          </p:cNvSpPr>
          <p:nvPr>
            <p:ph type="body" idx="1"/>
          </p:nvPr>
        </p:nvSpPr>
        <p:spPr>
          <a:xfrm>
            <a:off x="1066800" y="2103133"/>
            <a:ext cx="3637600" cy="393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400" dirty="0"/>
              <a:t>Parameter setting:</a:t>
            </a:r>
            <a:endParaRPr sz="1400" dirty="0"/>
          </a:p>
          <a:p>
            <a:pPr marL="609585" indent="-397923">
              <a:spcBef>
                <a:spcPts val="933"/>
              </a:spcBef>
              <a:buSzPts val="1100"/>
              <a:buAutoNum type="arabicPeriod"/>
            </a:pPr>
            <a:r>
              <a:rPr lang="en" sz="1400" dirty="0" err="1"/>
              <a:t>n_estimators</a:t>
            </a:r>
            <a:r>
              <a:rPr lang="en" sz="1400" dirty="0"/>
              <a:t> = 1, …, 15</a:t>
            </a:r>
            <a:endParaRPr sz="1400" dirty="0"/>
          </a:p>
          <a:p>
            <a:pPr marL="609585" indent="-397923">
              <a:spcBef>
                <a:spcPts val="0"/>
              </a:spcBef>
              <a:buSzPts val="1100"/>
              <a:buAutoNum type="arabicPeriod"/>
            </a:pPr>
            <a:r>
              <a:rPr lang="en" sz="1400" dirty="0" err="1"/>
              <a:t>min_samples_split</a:t>
            </a:r>
            <a:r>
              <a:rPr lang="en" sz="1400" dirty="0"/>
              <a:t> = 60</a:t>
            </a:r>
            <a:endParaRPr sz="1400" dirty="0"/>
          </a:p>
          <a:p>
            <a:pPr marL="609585" indent="-397923">
              <a:spcBef>
                <a:spcPts val="0"/>
              </a:spcBef>
              <a:buSzPts val="1100"/>
              <a:buAutoNum type="arabicPeriod"/>
            </a:pPr>
            <a:r>
              <a:rPr lang="en" sz="1400" dirty="0" err="1"/>
              <a:t>min_samples_leaf</a:t>
            </a:r>
            <a:r>
              <a:rPr lang="en" sz="1400" dirty="0"/>
              <a:t> = 20</a:t>
            </a:r>
            <a:endParaRPr sz="1400" dirty="0"/>
          </a:p>
          <a:p>
            <a:pPr marL="609585" indent="-397923">
              <a:spcBef>
                <a:spcPts val="0"/>
              </a:spcBef>
              <a:buSzPts val="1100"/>
              <a:buAutoNum type="arabicPeriod"/>
            </a:pPr>
            <a:r>
              <a:rPr lang="en" sz="1400" dirty="0" err="1"/>
              <a:t>max_depth</a:t>
            </a:r>
            <a:r>
              <a:rPr lang="en" sz="1400" dirty="0"/>
              <a:t> = 7</a:t>
            </a:r>
            <a:endParaRPr sz="1400" dirty="0"/>
          </a:p>
          <a:p>
            <a:pPr marL="609585" indent="-397923">
              <a:spcBef>
                <a:spcPts val="0"/>
              </a:spcBef>
              <a:buSzPts val="1100"/>
              <a:buAutoNum type="arabicPeriod"/>
            </a:pPr>
            <a:r>
              <a:rPr lang="en" sz="1400" dirty="0" err="1"/>
              <a:t>max_leaf_nodes</a:t>
            </a:r>
            <a:r>
              <a:rPr lang="en" sz="1400" dirty="0"/>
              <a:t> = 14</a:t>
            </a:r>
            <a:endParaRPr sz="1400" dirty="0"/>
          </a:p>
          <a:p>
            <a:pPr marL="0" indent="0">
              <a:spcBef>
                <a:spcPts val="933"/>
              </a:spcBef>
              <a:buNone/>
            </a:pPr>
            <a:r>
              <a:rPr lang="en" sz="1400" dirty="0"/>
              <a:t>Best value of </a:t>
            </a:r>
            <a:r>
              <a:rPr lang="en" sz="1400" dirty="0" err="1"/>
              <a:t>n_estimators</a:t>
            </a:r>
            <a:r>
              <a:rPr lang="en" sz="1400" dirty="0"/>
              <a:t> → 15</a:t>
            </a:r>
            <a:endParaRPr sz="1400" dirty="0"/>
          </a:p>
          <a:p>
            <a:pPr marL="0" indent="0">
              <a:spcBef>
                <a:spcPts val="933"/>
              </a:spcBef>
              <a:buNone/>
            </a:pPr>
            <a:endParaRPr sz="1400" dirty="0"/>
          </a:p>
        </p:txBody>
      </p:sp>
      <p:sp>
        <p:nvSpPr>
          <p:cNvPr id="271" name="Google Shape;271;p35"/>
          <p:cNvSpPr txBox="1">
            <a:spLocks noGrp="1"/>
          </p:cNvSpPr>
          <p:nvPr>
            <p:ph type="title"/>
          </p:nvPr>
        </p:nvSpPr>
        <p:spPr>
          <a:xfrm>
            <a:off x="1066800" y="642593"/>
            <a:ext cx="10058400" cy="1371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dirty="0"/>
              <a:t>Modeling - Regression Model - </a:t>
            </a:r>
            <a:r>
              <a:rPr lang="en" sz="3200" b="1" dirty="0"/>
              <a:t>Random Forest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222968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375" y="1798785"/>
            <a:ext cx="6694975" cy="363596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6"/>
          <p:cNvSpPr txBox="1">
            <a:spLocks noGrp="1"/>
          </p:cNvSpPr>
          <p:nvPr>
            <p:ph type="body" idx="1"/>
          </p:nvPr>
        </p:nvSpPr>
        <p:spPr>
          <a:xfrm>
            <a:off x="4704400" y="5279400"/>
            <a:ext cx="6630000" cy="1371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467"/>
              <a:t>At n_estimators = 1500;</a:t>
            </a:r>
            <a:endParaRPr sz="1467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[TRAIN] &gt;&gt; median_abs_err = 0.406, mean_abs_err = 0.508, </a:t>
            </a:r>
            <a:r>
              <a:rPr lang="en" sz="1467" b="1"/>
              <a:t>RMSE = 0.666</a:t>
            </a:r>
            <a:endParaRPr sz="1467" b="1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[TEST]    &gt;&gt; median_abs_err = 0.488, mean_abs_err = 0.652, </a:t>
            </a:r>
            <a:r>
              <a:rPr lang="en" sz="1467" b="1"/>
              <a:t>RMSE = 0.895</a:t>
            </a:r>
            <a:endParaRPr sz="1467" b="1"/>
          </a:p>
        </p:txBody>
      </p:sp>
      <p:sp>
        <p:nvSpPr>
          <p:cNvPr id="278" name="Google Shape;278;p36"/>
          <p:cNvSpPr txBox="1">
            <a:spLocks noGrp="1"/>
          </p:cNvSpPr>
          <p:nvPr>
            <p:ph type="body" idx="1"/>
          </p:nvPr>
        </p:nvSpPr>
        <p:spPr>
          <a:xfrm>
            <a:off x="1066800" y="2103133"/>
            <a:ext cx="3637600" cy="393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400" dirty="0"/>
              <a:t>Parameter setting:</a:t>
            </a:r>
            <a:endParaRPr sz="1400" dirty="0"/>
          </a:p>
          <a:p>
            <a:pPr marL="609585" indent="-397923">
              <a:spcBef>
                <a:spcPts val="933"/>
              </a:spcBef>
              <a:buSzPts val="1100"/>
              <a:buAutoNum type="arabicPeriod"/>
            </a:pPr>
            <a:r>
              <a:rPr lang="en" sz="1400" dirty="0" err="1"/>
              <a:t>n_estimators</a:t>
            </a:r>
            <a:r>
              <a:rPr lang="en" sz="1400" dirty="0"/>
              <a:t>=100, 200, …, 1500</a:t>
            </a:r>
            <a:endParaRPr sz="1400" dirty="0"/>
          </a:p>
          <a:p>
            <a:pPr marL="609585" indent="-397923">
              <a:spcBef>
                <a:spcPts val="0"/>
              </a:spcBef>
              <a:buSzPts val="1100"/>
              <a:buAutoNum type="arabicPeriod"/>
            </a:pPr>
            <a:r>
              <a:rPr lang="en" sz="1400" dirty="0" err="1"/>
              <a:t>learning_rate</a:t>
            </a:r>
            <a:r>
              <a:rPr lang="en" sz="1400" dirty="0"/>
              <a:t>=0.001</a:t>
            </a:r>
            <a:endParaRPr sz="1400" dirty="0"/>
          </a:p>
          <a:p>
            <a:pPr marL="609585" indent="-397923">
              <a:spcBef>
                <a:spcPts val="0"/>
              </a:spcBef>
              <a:buSzPts val="1100"/>
              <a:buAutoNum type="arabicPeriod"/>
            </a:pPr>
            <a:r>
              <a:rPr lang="en" sz="1400" dirty="0"/>
              <a:t>criterion='</a:t>
            </a:r>
            <a:r>
              <a:rPr lang="en" sz="1400" dirty="0" err="1"/>
              <a:t>friedman_mse</a:t>
            </a:r>
            <a:r>
              <a:rPr lang="en" sz="1400" dirty="0"/>
              <a:t>'</a:t>
            </a:r>
            <a:endParaRPr sz="1400" dirty="0"/>
          </a:p>
          <a:p>
            <a:pPr marL="609585" indent="-397923">
              <a:spcBef>
                <a:spcPts val="0"/>
              </a:spcBef>
              <a:buSzPts val="1100"/>
              <a:buAutoNum type="arabicPeriod"/>
            </a:pPr>
            <a:r>
              <a:rPr lang="en" sz="1400" dirty="0" err="1"/>
              <a:t>min_samples_split</a:t>
            </a:r>
            <a:r>
              <a:rPr lang="en" sz="1400" dirty="0"/>
              <a:t>=60</a:t>
            </a:r>
            <a:endParaRPr sz="1400" dirty="0"/>
          </a:p>
          <a:p>
            <a:pPr marL="609585" indent="-397923">
              <a:spcBef>
                <a:spcPts val="0"/>
              </a:spcBef>
              <a:buSzPts val="1100"/>
              <a:buAutoNum type="arabicPeriod"/>
            </a:pPr>
            <a:r>
              <a:rPr lang="en" sz="1400" dirty="0" err="1"/>
              <a:t>min_samples_leaf</a:t>
            </a:r>
            <a:r>
              <a:rPr lang="en" sz="1400" dirty="0"/>
              <a:t>=20</a:t>
            </a:r>
            <a:endParaRPr sz="1400" dirty="0"/>
          </a:p>
          <a:p>
            <a:pPr marL="609585" indent="-397923">
              <a:spcBef>
                <a:spcPts val="0"/>
              </a:spcBef>
              <a:buSzPts val="1100"/>
              <a:buAutoNum type="arabicPeriod"/>
            </a:pPr>
            <a:r>
              <a:rPr lang="en" sz="1400" dirty="0" err="1"/>
              <a:t>max_depth</a:t>
            </a:r>
            <a:r>
              <a:rPr lang="en" sz="1400" dirty="0"/>
              <a:t>=7</a:t>
            </a:r>
            <a:endParaRPr sz="1400" dirty="0"/>
          </a:p>
          <a:p>
            <a:pPr marL="609585" indent="-397923">
              <a:spcBef>
                <a:spcPts val="0"/>
              </a:spcBef>
              <a:buSzPts val="1100"/>
              <a:buAutoNum type="arabicPeriod"/>
            </a:pPr>
            <a:r>
              <a:rPr lang="en" sz="1400" dirty="0" err="1"/>
              <a:t>max_leaf_nodes</a:t>
            </a:r>
            <a:r>
              <a:rPr lang="en" sz="1400" dirty="0"/>
              <a:t>=14</a:t>
            </a:r>
            <a:endParaRPr sz="1400" dirty="0"/>
          </a:p>
          <a:p>
            <a:pPr marL="0" indent="0">
              <a:spcBef>
                <a:spcPts val="933"/>
              </a:spcBef>
              <a:buNone/>
            </a:pPr>
            <a:r>
              <a:rPr lang="en" sz="1400" dirty="0"/>
              <a:t>Best value of </a:t>
            </a:r>
            <a:r>
              <a:rPr lang="en" sz="1400" dirty="0" err="1"/>
              <a:t>n_estimators</a:t>
            </a:r>
            <a:r>
              <a:rPr lang="en" sz="1400" dirty="0"/>
              <a:t> → 1500</a:t>
            </a:r>
            <a:endParaRPr sz="1400" dirty="0"/>
          </a:p>
        </p:txBody>
      </p:sp>
      <p:sp>
        <p:nvSpPr>
          <p:cNvPr id="279" name="Google Shape;279;p36"/>
          <p:cNvSpPr txBox="1">
            <a:spLocks noGrp="1"/>
          </p:cNvSpPr>
          <p:nvPr>
            <p:ph type="title"/>
          </p:nvPr>
        </p:nvSpPr>
        <p:spPr>
          <a:xfrm>
            <a:off x="1066800" y="642593"/>
            <a:ext cx="10058400" cy="1371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dirty="0"/>
              <a:t>Modeling - Regression Model - </a:t>
            </a:r>
            <a:r>
              <a:rPr lang="en" sz="3200" b="1" dirty="0"/>
              <a:t>Gradient Boosting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354045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title"/>
          </p:nvPr>
        </p:nvSpPr>
        <p:spPr>
          <a:xfrm>
            <a:off x="1563623" y="2094309"/>
            <a:ext cx="9070800" cy="2587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5600" dirty="0"/>
              <a:t>4. MODEL COMPARISONS</a:t>
            </a:r>
            <a:endParaRPr sz="5600" dirty="0"/>
          </a:p>
        </p:txBody>
      </p:sp>
      <p:sp>
        <p:nvSpPr>
          <p:cNvPr id="255" name="Google Shape;255;p33"/>
          <p:cNvSpPr txBox="1">
            <a:spLocks noGrp="1"/>
          </p:cNvSpPr>
          <p:nvPr>
            <p:ph type="body" idx="1"/>
          </p:nvPr>
        </p:nvSpPr>
        <p:spPr>
          <a:xfrm>
            <a:off x="1563624" y="4682063"/>
            <a:ext cx="9070800" cy="4572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>
              <a:spcBef>
                <a:spcPts val="933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511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>
            <a:spLocks noGrp="1"/>
          </p:cNvSpPr>
          <p:nvPr>
            <p:ph type="title"/>
          </p:nvPr>
        </p:nvSpPr>
        <p:spPr>
          <a:xfrm>
            <a:off x="1066800" y="642593"/>
            <a:ext cx="10058400" cy="1371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dirty="0"/>
              <a:t>Evaluation - </a:t>
            </a:r>
            <a:r>
              <a:rPr lang="en" sz="3200" b="1" dirty="0"/>
              <a:t>Classification Models</a:t>
            </a:r>
            <a:endParaRPr sz="3200" b="1" dirty="0"/>
          </a:p>
        </p:txBody>
      </p:sp>
      <p:graphicFrame>
        <p:nvGraphicFramePr>
          <p:cNvPr id="285" name="Google Shape;285;p37"/>
          <p:cNvGraphicFramePr/>
          <p:nvPr>
            <p:extLst>
              <p:ext uri="{D42A27DB-BD31-4B8C-83A1-F6EECF244321}">
                <p14:modId xmlns:p14="http://schemas.microsoft.com/office/powerpoint/2010/main" val="3956413222"/>
              </p:ext>
            </p:extLst>
          </p:nvPr>
        </p:nvGraphicFramePr>
        <p:xfrm>
          <a:off x="803617" y="2324590"/>
          <a:ext cx="10584731" cy="254997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51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4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41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7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Validation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Test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Accuracy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Sensitivity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/>
                        <a:t>F-1 Score</a:t>
                      </a:r>
                      <a:endParaRPr sz="1400" b="1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Accuracy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Sensitivity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F-1 Score</a:t>
                      </a:r>
                      <a:endParaRPr sz="1400" b="1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KNN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0.605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0.507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0.568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0.536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0.604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0.493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0.652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0.561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Random Forest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0.684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0.588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0.668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FFFF"/>
                          </a:solidFill>
                        </a:rPr>
                        <a:t>0.626</a:t>
                      </a:r>
                      <a:endParaRPr sz="140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0.669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0.610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0.706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FFFF"/>
                          </a:solidFill>
                        </a:rPr>
                        <a:t>0.654</a:t>
                      </a:r>
                      <a:endParaRPr sz="140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Gradient Boosting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0.693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0.560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0.697</a:t>
                      </a:r>
                      <a:endParaRPr sz="14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FFFF"/>
                          </a:solidFill>
                        </a:rPr>
                        <a:t>0.621</a:t>
                      </a:r>
                      <a:endParaRPr sz="140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0.684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0.605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0.734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</a:rPr>
                        <a:t>0.663</a:t>
                      </a:r>
                      <a:endParaRPr sz="1400" dirty="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6" name="Google Shape;286;p37"/>
          <p:cNvSpPr txBox="1">
            <a:spLocks noGrp="1"/>
          </p:cNvSpPr>
          <p:nvPr>
            <p:ph type="body" idx="1"/>
          </p:nvPr>
        </p:nvSpPr>
        <p:spPr>
          <a:xfrm>
            <a:off x="2555300" y="4882080"/>
            <a:ext cx="1104000" cy="15704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200" i="1" dirty="0"/>
              <a:t>Overall, how often is the classifier correct?</a:t>
            </a:r>
            <a:endParaRPr sz="1200" b="1" i="1"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body" idx="1"/>
          </p:nvPr>
        </p:nvSpPr>
        <p:spPr>
          <a:xfrm>
            <a:off x="3659433" y="4882080"/>
            <a:ext cx="1104000" cy="15704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200" i="1"/>
              <a:t>When it's actually yes, how often does it predict yes?</a:t>
            </a:r>
            <a:endParaRPr sz="1200" b="1" i="1"/>
          </a:p>
        </p:txBody>
      </p:sp>
      <p:sp>
        <p:nvSpPr>
          <p:cNvPr id="288" name="Google Shape;288;p37"/>
          <p:cNvSpPr txBox="1">
            <a:spLocks noGrp="1"/>
          </p:cNvSpPr>
          <p:nvPr>
            <p:ph type="body" idx="1"/>
          </p:nvPr>
        </p:nvSpPr>
        <p:spPr>
          <a:xfrm>
            <a:off x="4763433" y="4882080"/>
            <a:ext cx="1104000" cy="15704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200" i="1" dirty="0"/>
              <a:t>When it predicts yes, how often is it correct?</a:t>
            </a:r>
            <a:endParaRPr sz="1200" b="1" i="1" dirty="0"/>
          </a:p>
        </p:txBody>
      </p:sp>
      <p:sp>
        <p:nvSpPr>
          <p:cNvPr id="289" name="Google Shape;289;p37"/>
          <p:cNvSpPr txBox="1">
            <a:spLocks noGrp="1"/>
          </p:cNvSpPr>
          <p:nvPr>
            <p:ph type="body" idx="1"/>
          </p:nvPr>
        </p:nvSpPr>
        <p:spPr>
          <a:xfrm>
            <a:off x="5867700" y="4882080"/>
            <a:ext cx="1104000" cy="15704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200" i="1"/>
              <a:t>Harmonic mean of sensitivity and precision</a:t>
            </a:r>
            <a:endParaRPr sz="1200" b="1" i="1"/>
          </a:p>
        </p:txBody>
      </p:sp>
      <p:sp>
        <p:nvSpPr>
          <p:cNvPr id="290" name="Google Shape;290;p37"/>
          <p:cNvSpPr txBox="1">
            <a:spLocks noGrp="1"/>
          </p:cNvSpPr>
          <p:nvPr>
            <p:ph type="body" idx="1"/>
          </p:nvPr>
        </p:nvSpPr>
        <p:spPr>
          <a:xfrm>
            <a:off x="6971567" y="4882080"/>
            <a:ext cx="1104000" cy="15704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200" i="1"/>
              <a:t>Overall, how often is the classifier correct?</a:t>
            </a:r>
            <a:endParaRPr sz="1200" b="1" i="1"/>
          </a:p>
        </p:txBody>
      </p:sp>
      <p:sp>
        <p:nvSpPr>
          <p:cNvPr id="291" name="Google Shape;291;p37"/>
          <p:cNvSpPr txBox="1">
            <a:spLocks noGrp="1"/>
          </p:cNvSpPr>
          <p:nvPr>
            <p:ph type="body" idx="1"/>
          </p:nvPr>
        </p:nvSpPr>
        <p:spPr>
          <a:xfrm>
            <a:off x="8075700" y="4882080"/>
            <a:ext cx="1104000" cy="15704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200" i="1" dirty="0"/>
              <a:t>When it's actually yes, how often does it predict yes?</a:t>
            </a:r>
            <a:endParaRPr sz="1200" b="1" i="1" dirty="0"/>
          </a:p>
        </p:txBody>
      </p:sp>
      <p:sp>
        <p:nvSpPr>
          <p:cNvPr id="292" name="Google Shape;292;p37"/>
          <p:cNvSpPr txBox="1">
            <a:spLocks noGrp="1"/>
          </p:cNvSpPr>
          <p:nvPr>
            <p:ph type="body" idx="1"/>
          </p:nvPr>
        </p:nvSpPr>
        <p:spPr>
          <a:xfrm>
            <a:off x="9179700" y="4882080"/>
            <a:ext cx="1104000" cy="15704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200" i="1"/>
              <a:t>When it predicts yes, how often is it correct?</a:t>
            </a:r>
            <a:endParaRPr sz="1200" b="1" i="1"/>
          </a:p>
        </p:txBody>
      </p:sp>
      <p:sp>
        <p:nvSpPr>
          <p:cNvPr id="293" name="Google Shape;293;p37"/>
          <p:cNvSpPr txBox="1">
            <a:spLocks noGrp="1"/>
          </p:cNvSpPr>
          <p:nvPr>
            <p:ph type="body" idx="1"/>
          </p:nvPr>
        </p:nvSpPr>
        <p:spPr>
          <a:xfrm>
            <a:off x="10283967" y="4882080"/>
            <a:ext cx="1104000" cy="15704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200" i="1"/>
              <a:t>Harmonic mean of sensitivity and precision</a:t>
            </a:r>
            <a:endParaRPr sz="1200" b="1" i="1"/>
          </a:p>
        </p:txBody>
      </p:sp>
      <p:sp>
        <p:nvSpPr>
          <p:cNvPr id="12" name="Google Shape;286;p37">
            <a:extLst>
              <a:ext uri="{FF2B5EF4-FFF2-40B4-BE49-F238E27FC236}">
                <a16:creationId xmlns:a16="http://schemas.microsoft.com/office/drawing/2014/main" id="{AB2E9F05-B801-0043-AE54-AAAAA4638212}"/>
              </a:ext>
            </a:extLst>
          </p:cNvPr>
          <p:cNvSpPr txBox="1">
            <a:spLocks/>
          </p:cNvSpPr>
          <p:nvPr/>
        </p:nvSpPr>
        <p:spPr>
          <a:xfrm>
            <a:off x="803617" y="1792516"/>
            <a:ext cx="10584350" cy="45875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933"/>
              </a:spcBef>
              <a:buFont typeface="Garamond" pitchFamily="18" charset="0"/>
              <a:buNone/>
            </a:pPr>
            <a:r>
              <a:rPr lang="en-US" sz="1200" i="1" dirty="0"/>
              <a:t>Model Ranking according to F-1 Score: Gradient Boosting &gt; Random Forest &gt; KNN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2028123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>
            <a:spLocks noGrp="1"/>
          </p:cNvSpPr>
          <p:nvPr>
            <p:ph type="title"/>
          </p:nvPr>
        </p:nvSpPr>
        <p:spPr>
          <a:xfrm>
            <a:off x="1066800" y="642593"/>
            <a:ext cx="10058400" cy="1371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dirty="0"/>
              <a:t>Evaluation - </a:t>
            </a:r>
            <a:r>
              <a:rPr lang="en" sz="3200" b="1" dirty="0"/>
              <a:t>Regression Models</a:t>
            </a:r>
            <a:endParaRPr sz="3200" b="1" dirty="0"/>
          </a:p>
        </p:txBody>
      </p:sp>
      <p:graphicFrame>
        <p:nvGraphicFramePr>
          <p:cNvPr id="299" name="Google Shape;299;p38"/>
          <p:cNvGraphicFramePr/>
          <p:nvPr>
            <p:extLst>
              <p:ext uri="{D42A27DB-BD31-4B8C-83A1-F6EECF244321}">
                <p14:modId xmlns:p14="http://schemas.microsoft.com/office/powerpoint/2010/main" val="1865634582"/>
              </p:ext>
            </p:extLst>
          </p:nvPr>
        </p:nvGraphicFramePr>
        <p:xfrm>
          <a:off x="1117817" y="2397216"/>
          <a:ext cx="10007367" cy="254997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8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8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7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Validation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Test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Median Abs. Err.</a:t>
                      </a:r>
                      <a:endParaRPr sz="14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Mean Abs. Err.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</a:rPr>
                        <a:t>RMSE</a:t>
                      </a:r>
                      <a:endParaRPr sz="1400" b="1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Median Abs. Err.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Mean Abs. Err.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</a:rPr>
                        <a:t>RMSE</a:t>
                      </a:r>
                      <a:endParaRPr sz="1400" b="1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KNN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0.546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0.678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0.890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0.597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0.742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FFFF"/>
                          </a:solidFill>
                        </a:rPr>
                        <a:t>0.974</a:t>
                      </a:r>
                      <a:endParaRPr sz="140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Random Forest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0.474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0.605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FFFF"/>
                          </a:solidFill>
                        </a:rPr>
                        <a:t>0.803</a:t>
                      </a:r>
                      <a:endParaRPr sz="140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0.528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0.667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FFFF"/>
                          </a:solidFill>
                        </a:rPr>
                        <a:t>0.896</a:t>
                      </a:r>
                      <a:endParaRPr sz="140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Gradient Boosting</a:t>
                      </a:r>
                      <a:endParaRPr sz="14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0.406</a:t>
                      </a:r>
                      <a:endParaRPr sz="14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0.508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FFFF"/>
                          </a:solidFill>
                        </a:rPr>
                        <a:t>0.666</a:t>
                      </a:r>
                      <a:endParaRPr sz="140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0.488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0.652</a:t>
                      </a:r>
                      <a:endParaRPr sz="14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</a:rPr>
                        <a:t>0.895</a:t>
                      </a:r>
                      <a:endParaRPr sz="1400" dirty="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0" name="Google Shape;300;p38"/>
          <p:cNvSpPr txBox="1">
            <a:spLocks noGrp="1"/>
          </p:cNvSpPr>
          <p:nvPr>
            <p:ph type="body" idx="1"/>
          </p:nvPr>
        </p:nvSpPr>
        <p:spPr>
          <a:xfrm>
            <a:off x="2906800" y="4957471"/>
            <a:ext cx="1655600" cy="15704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200" i="1" dirty="0"/>
              <a:t>Midpoint of the sorted absolute errors</a:t>
            </a:r>
            <a:endParaRPr sz="1200" b="1" i="1" dirty="0"/>
          </a:p>
        </p:txBody>
      </p:sp>
      <p:sp>
        <p:nvSpPr>
          <p:cNvPr id="301" name="Google Shape;301;p38"/>
          <p:cNvSpPr txBox="1">
            <a:spLocks noGrp="1"/>
          </p:cNvSpPr>
          <p:nvPr>
            <p:ph type="body" idx="1"/>
          </p:nvPr>
        </p:nvSpPr>
        <p:spPr>
          <a:xfrm>
            <a:off x="4562267" y="4957471"/>
            <a:ext cx="1619600" cy="1478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200" i="1"/>
              <a:t>Average of the absolute errors</a:t>
            </a:r>
            <a:endParaRPr sz="1200" b="1" i="1"/>
          </a:p>
        </p:txBody>
      </p:sp>
      <p:sp>
        <p:nvSpPr>
          <p:cNvPr id="302" name="Google Shape;302;p38"/>
          <p:cNvSpPr txBox="1">
            <a:spLocks noGrp="1"/>
          </p:cNvSpPr>
          <p:nvPr>
            <p:ph type="body" idx="1"/>
          </p:nvPr>
        </p:nvSpPr>
        <p:spPr>
          <a:xfrm>
            <a:off x="6181700" y="4957471"/>
            <a:ext cx="907600" cy="1478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200" i="1"/>
              <a:t>Root Mean Squared Error</a:t>
            </a:r>
            <a:endParaRPr sz="1200" b="1" i="1"/>
          </a:p>
        </p:txBody>
      </p:sp>
      <p:sp>
        <p:nvSpPr>
          <p:cNvPr id="303" name="Google Shape;303;p38"/>
          <p:cNvSpPr txBox="1">
            <a:spLocks noGrp="1"/>
          </p:cNvSpPr>
          <p:nvPr>
            <p:ph type="body" idx="1"/>
          </p:nvPr>
        </p:nvSpPr>
        <p:spPr>
          <a:xfrm>
            <a:off x="7089300" y="4957471"/>
            <a:ext cx="1655600" cy="15704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200" i="1"/>
              <a:t>Midpoint of the sorted absolute errors</a:t>
            </a:r>
            <a:endParaRPr sz="1200" b="1" i="1"/>
          </a:p>
        </p:txBody>
      </p:sp>
      <p:sp>
        <p:nvSpPr>
          <p:cNvPr id="304" name="Google Shape;304;p38"/>
          <p:cNvSpPr txBox="1">
            <a:spLocks noGrp="1"/>
          </p:cNvSpPr>
          <p:nvPr>
            <p:ph type="body" idx="1"/>
          </p:nvPr>
        </p:nvSpPr>
        <p:spPr>
          <a:xfrm>
            <a:off x="8744767" y="4957471"/>
            <a:ext cx="1619600" cy="1478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200" i="1"/>
              <a:t>Average of the absolute errors</a:t>
            </a:r>
            <a:endParaRPr sz="1200" b="1" i="1"/>
          </a:p>
        </p:txBody>
      </p:sp>
      <p:sp>
        <p:nvSpPr>
          <p:cNvPr id="305" name="Google Shape;305;p38"/>
          <p:cNvSpPr txBox="1">
            <a:spLocks noGrp="1"/>
          </p:cNvSpPr>
          <p:nvPr>
            <p:ph type="body" idx="1"/>
          </p:nvPr>
        </p:nvSpPr>
        <p:spPr>
          <a:xfrm>
            <a:off x="10264267" y="4957471"/>
            <a:ext cx="907600" cy="1478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200" i="1"/>
              <a:t>Root Mean Squared Error</a:t>
            </a:r>
            <a:endParaRPr sz="1200" b="1" i="1"/>
          </a:p>
        </p:txBody>
      </p:sp>
      <p:sp>
        <p:nvSpPr>
          <p:cNvPr id="10" name="Google Shape;286;p37">
            <a:extLst>
              <a:ext uri="{FF2B5EF4-FFF2-40B4-BE49-F238E27FC236}">
                <a16:creationId xmlns:a16="http://schemas.microsoft.com/office/drawing/2014/main" id="{FDA292FD-B83A-A042-9441-98460AFB6E88}"/>
              </a:ext>
            </a:extLst>
          </p:cNvPr>
          <p:cNvSpPr txBox="1">
            <a:spLocks/>
          </p:cNvSpPr>
          <p:nvPr/>
        </p:nvSpPr>
        <p:spPr>
          <a:xfrm>
            <a:off x="1117817" y="1900529"/>
            <a:ext cx="10270150" cy="45875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933"/>
              </a:spcBef>
              <a:buFont typeface="Garamond" pitchFamily="18" charset="0"/>
              <a:buNone/>
            </a:pPr>
            <a:r>
              <a:rPr lang="en-US" sz="1200" i="1" dirty="0"/>
              <a:t>Model Ranking according to RMSE: Gradient Boosting ~= Random Forest &gt; KNN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2686068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>
            <a:spLocks noGrp="1"/>
          </p:cNvSpPr>
          <p:nvPr>
            <p:ph type="title"/>
          </p:nvPr>
        </p:nvSpPr>
        <p:spPr>
          <a:xfrm>
            <a:off x="1066800" y="642593"/>
            <a:ext cx="10058400" cy="1371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dirty="0"/>
              <a:t>Conclusion</a:t>
            </a:r>
            <a:endParaRPr sz="3200" dirty="0"/>
          </a:p>
        </p:txBody>
      </p:sp>
      <p:sp>
        <p:nvSpPr>
          <p:cNvPr id="311" name="Google Shape;311;p39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609585" indent="-431789">
              <a:spcBef>
                <a:spcPts val="933"/>
              </a:spcBef>
              <a:buSzPts val="1500"/>
            </a:pPr>
            <a:r>
              <a:rPr lang="en" sz="1600" dirty="0"/>
              <a:t>All of our classification models reached to our initial F-1 score target which was 0.4. Actually, the Random Forest and Gradient Boosting models reached to 0.65 which is significantly good. </a:t>
            </a:r>
          </a:p>
          <a:p>
            <a:pPr marL="609585" indent="-431789">
              <a:spcBef>
                <a:spcPts val="933"/>
              </a:spcBef>
              <a:buSzPts val="1500"/>
            </a:pPr>
            <a:r>
              <a:rPr lang="en" sz="1600" dirty="0"/>
              <a:t>Besides, the difference between Validation and Test data metrics is very low, indicating a non-overfitting conclusion.</a:t>
            </a:r>
          </a:p>
          <a:p>
            <a:pPr marL="609585" indent="-431789">
              <a:spcBef>
                <a:spcPts val="933"/>
              </a:spcBef>
              <a:buSzPts val="1500"/>
            </a:pPr>
            <a:r>
              <a:rPr lang="en" sz="1600" dirty="0"/>
              <a:t>Our Regression models also performed really promising as they all had a RMSE of less than 1.</a:t>
            </a:r>
          </a:p>
          <a:p>
            <a:pPr marL="609585" indent="-431789">
              <a:spcBef>
                <a:spcPts val="933"/>
              </a:spcBef>
              <a:buSzPts val="1500"/>
            </a:pPr>
            <a:r>
              <a:rPr lang="en" sz="1600" dirty="0"/>
              <a:t>Nonetheless, a movie success depends on a lot of features that are related to the movies, situation in the country, and so on.</a:t>
            </a:r>
            <a:endParaRPr sz="1600" dirty="0"/>
          </a:p>
          <a:p>
            <a:pPr marL="609585" indent="-431789">
              <a:spcBef>
                <a:spcPts val="0"/>
              </a:spcBef>
              <a:buSzPts val="1500"/>
            </a:pPr>
            <a:r>
              <a:rPr lang="en" sz="1600" dirty="0"/>
              <a:t>The movie profitability prediction helps movie production companies to invest in the movie projects.</a:t>
            </a:r>
            <a:endParaRPr sz="1600" dirty="0"/>
          </a:p>
          <a:p>
            <a:pPr marL="0" indent="0">
              <a:spcBef>
                <a:spcPts val="933"/>
              </a:spcBef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73753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F643-3765-5548-A350-87CE7E33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sz="3200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2D22-4DAF-E549-8593-586A7B3DF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360894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1. Selected Modeling Algorithms &amp; Performance Metrics</a:t>
            </a:r>
          </a:p>
          <a:p>
            <a:pPr marL="0" indent="0">
              <a:buNone/>
            </a:pPr>
            <a:r>
              <a:rPr lang="en-US" sz="1400" dirty="0"/>
              <a:t>2. Modeling Strategy</a:t>
            </a:r>
          </a:p>
          <a:p>
            <a:pPr marL="0" indent="0">
              <a:buNone/>
            </a:pPr>
            <a:r>
              <a:rPr lang="en-US" sz="1400" dirty="0"/>
              <a:t> 2.1. Training and Test Data Splits</a:t>
            </a:r>
          </a:p>
          <a:p>
            <a:pPr marL="0" indent="0">
              <a:buNone/>
            </a:pPr>
            <a:r>
              <a:rPr lang="en-US" sz="1400" dirty="0"/>
              <a:t> 2.2. K-Fold Cross Validation</a:t>
            </a:r>
          </a:p>
          <a:p>
            <a:pPr marL="0" indent="0">
              <a:buNone/>
            </a:pPr>
            <a:r>
              <a:rPr lang="en-US" sz="1400" dirty="0"/>
              <a:t>3. Model Parameters &amp; Results</a:t>
            </a:r>
          </a:p>
          <a:p>
            <a:pPr marL="0" indent="0">
              <a:buNone/>
            </a:pPr>
            <a:r>
              <a:rPr lang="en-US" sz="1400" dirty="0"/>
              <a:t> 3.1. Classification Models</a:t>
            </a:r>
          </a:p>
          <a:p>
            <a:pPr marL="0" indent="0">
              <a:buNone/>
            </a:pPr>
            <a:r>
              <a:rPr lang="en-US" sz="1400" dirty="0"/>
              <a:t> 3.2. Regression Models</a:t>
            </a:r>
          </a:p>
          <a:p>
            <a:pPr marL="0" indent="0">
              <a:buNone/>
            </a:pPr>
            <a:r>
              <a:rPr lang="en-US" sz="1400" dirty="0"/>
              <a:t>4. Model Comparisons</a:t>
            </a:r>
          </a:p>
          <a:p>
            <a:pPr marL="0" indent="0">
              <a:buNone/>
            </a:pPr>
            <a:r>
              <a:rPr lang="en-US" sz="1400" dirty="0"/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164649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467C-052B-CE48-8F06-E396C8A9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TR" sz="3200" b="1" dirty="0"/>
              <a:t>1. Selected Modeling Algorithms &amp;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6209-8E14-064C-B306-532531F2D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9937531" cy="3931920"/>
          </a:xfrm>
        </p:spPr>
        <p:txBody>
          <a:bodyPr>
            <a:normAutofit/>
          </a:bodyPr>
          <a:lstStyle/>
          <a:p>
            <a:pPr marL="0" lvl="0" indent="0">
              <a:spcBef>
                <a:spcPts val="700"/>
              </a:spcBef>
              <a:buNone/>
            </a:pPr>
            <a:r>
              <a:rPr lang="en-US" dirty="0"/>
              <a:t>Tools/Language</a:t>
            </a:r>
          </a:p>
          <a:p>
            <a:pPr marL="457200" lvl="0" indent="-317500">
              <a:spcBef>
                <a:spcPts val="700"/>
              </a:spcBef>
              <a:buSzPts val="1400"/>
            </a:pPr>
            <a:r>
              <a:rPr lang="en-US" sz="1400" dirty="0"/>
              <a:t>Python</a:t>
            </a:r>
          </a:p>
          <a:p>
            <a:pPr marL="0" lvl="0" indent="0">
              <a:spcBef>
                <a:spcPts val="700"/>
              </a:spcBef>
              <a:buNone/>
            </a:pPr>
            <a:r>
              <a:rPr lang="en-US" dirty="0"/>
              <a:t>Algorithms</a:t>
            </a:r>
          </a:p>
          <a:p>
            <a:pPr marL="457200" lvl="0" indent="-317500">
              <a:spcBef>
                <a:spcPts val="700"/>
              </a:spcBef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</a:rPr>
              <a:t>K-Nearest Neighbors: Fast to implement and interpret</a:t>
            </a:r>
          </a:p>
          <a:p>
            <a:pPr marL="457200" lvl="0" indent="-317500">
              <a:spcBef>
                <a:spcPts val="700"/>
              </a:spcBef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</a:rPr>
              <a:t>Random Forest: Ensemble decision trees that decides according to a voting algorithm </a:t>
            </a:r>
          </a:p>
          <a:p>
            <a:pPr marL="457200" lvl="0" indent="-317500">
              <a:spcBef>
                <a:spcPts val="700"/>
              </a:spcBef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</a:rPr>
              <a:t>Gradient Boosting: Ensemble decision trees that reduces its error in every other iteration</a:t>
            </a:r>
          </a:p>
          <a:p>
            <a:pPr marL="0" lvl="0" indent="0">
              <a:spcBef>
                <a:spcPts val="7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Performance Metrics</a:t>
            </a:r>
          </a:p>
          <a:p>
            <a:pPr marL="457200" lvl="0" indent="-317500">
              <a:spcBef>
                <a:spcPts val="700"/>
              </a:spcBef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</a:rPr>
              <a:t>Classification: Accuracy, Sensitivity, Precision - F1 Score</a:t>
            </a: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</a:rPr>
              <a:t>Regression - </a:t>
            </a:r>
            <a:r>
              <a:rPr lang="en-US" sz="1400" dirty="0" err="1">
                <a:solidFill>
                  <a:srgbClr val="000000"/>
                </a:solidFill>
              </a:rPr>
              <a:t>MedianAE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MeanAE</a:t>
            </a:r>
            <a:r>
              <a:rPr lang="en-US" sz="1400" dirty="0">
                <a:solidFill>
                  <a:srgbClr val="000000"/>
                </a:solidFill>
              </a:rPr>
              <a:t>, RMSE</a:t>
            </a:r>
          </a:p>
        </p:txBody>
      </p:sp>
    </p:spTree>
    <p:extLst>
      <p:ext uri="{BB962C8B-B14F-4D97-AF65-F5344CB8AC3E}">
        <p14:creationId xmlns:p14="http://schemas.microsoft.com/office/powerpoint/2010/main" val="396483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467C-052B-CE48-8F06-E396C8A9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TR" sz="3200" b="1" dirty="0"/>
              <a:t>2. Modeling Strategy</a:t>
            </a:r>
          </a:p>
        </p:txBody>
      </p:sp>
      <p:sp>
        <p:nvSpPr>
          <p:cNvPr id="6" name="Google Shape;189;p25">
            <a:extLst>
              <a:ext uri="{FF2B5EF4-FFF2-40B4-BE49-F238E27FC236}">
                <a16:creationId xmlns:a16="http://schemas.microsoft.com/office/drawing/2014/main" id="{166EE058-94BA-5E4D-ADE6-959979A83375}"/>
              </a:ext>
            </a:extLst>
          </p:cNvPr>
          <p:cNvSpPr txBox="1">
            <a:spLocks/>
          </p:cNvSpPr>
          <p:nvPr/>
        </p:nvSpPr>
        <p:spPr>
          <a:xfrm>
            <a:off x="1066800" y="2069373"/>
            <a:ext cx="10058400" cy="1855054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>
              <a:spcBef>
                <a:spcPts val="700"/>
              </a:spcBef>
              <a:buSzPts val="1400"/>
              <a:buFont typeface="Garamond" pitchFamily="18" charset="0"/>
              <a:buChar char="●"/>
            </a:pPr>
            <a:r>
              <a:rPr lang="en-US" dirty="0"/>
              <a:t>Train-Test Data Split:</a:t>
            </a:r>
          </a:p>
          <a:p>
            <a:pPr marL="914400" lvl="1" indent="-317500">
              <a:spcBef>
                <a:spcPts val="0"/>
              </a:spcBef>
              <a:buSzPts val="1400"/>
              <a:buFont typeface="Garamond" pitchFamily="18" charset="0"/>
              <a:buChar char="○"/>
            </a:pPr>
            <a:r>
              <a:rPr lang="en-US" sz="1400" dirty="0"/>
              <a:t>We decided to split our training and test data by 80%-20% as we wanted to have enough data for objective evaluation on both train and test sets.</a:t>
            </a:r>
          </a:p>
          <a:p>
            <a:pPr marL="914400" lvl="1" indent="-317500">
              <a:spcBef>
                <a:spcPts val="0"/>
              </a:spcBef>
              <a:buSzPts val="1400"/>
              <a:buFont typeface="Garamond" pitchFamily="18" charset="0"/>
              <a:buChar char="○"/>
            </a:pPr>
            <a:r>
              <a:rPr lang="en-US" sz="1400" dirty="0"/>
              <a:t>The </a:t>
            </a:r>
            <a:r>
              <a:rPr lang="en-US" sz="1400" dirty="0" err="1"/>
              <a:t>X_train</a:t>
            </a:r>
            <a:r>
              <a:rPr lang="en-US" sz="1400" dirty="0"/>
              <a:t> and </a:t>
            </a:r>
            <a:r>
              <a:rPr lang="en-US" sz="1400" dirty="0" err="1"/>
              <a:t>X_test</a:t>
            </a:r>
            <a:r>
              <a:rPr lang="en-US" sz="1400" dirty="0"/>
              <a:t> is the same for both classification and regression models. We achieved this by setting a random state for each split.</a:t>
            </a:r>
          </a:p>
          <a:p>
            <a:pPr marL="914400" lvl="1" indent="-317500">
              <a:spcBef>
                <a:spcPts val="0"/>
              </a:spcBef>
              <a:buSzPts val="1400"/>
              <a:buFont typeface="Garamond" pitchFamily="18" charset="0"/>
              <a:buChar char="○"/>
            </a:pPr>
            <a:r>
              <a:rPr lang="en-US" sz="1400" dirty="0"/>
              <a:t>Splitting made by using </a:t>
            </a:r>
            <a:r>
              <a:rPr lang="en-US" sz="1400" dirty="0" err="1"/>
              <a:t>Sklearn’s</a:t>
            </a:r>
            <a:r>
              <a:rPr lang="en-US" sz="1400" dirty="0"/>
              <a:t> </a:t>
            </a:r>
            <a:r>
              <a:rPr lang="en-US" sz="1400" dirty="0" err="1"/>
              <a:t>train_test_split</a:t>
            </a:r>
            <a:r>
              <a:rPr lang="en-US" sz="1400" dirty="0"/>
              <a:t> function.</a:t>
            </a:r>
          </a:p>
        </p:txBody>
      </p:sp>
      <p:pic>
        <p:nvPicPr>
          <p:cNvPr id="7" name="Google Shape;190;p25">
            <a:extLst>
              <a:ext uri="{FF2B5EF4-FFF2-40B4-BE49-F238E27FC236}">
                <a16:creationId xmlns:a16="http://schemas.microsoft.com/office/drawing/2014/main" id="{93FB71D9-CDEC-9949-BA3E-2F883DEDBFA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34395" y="3632398"/>
            <a:ext cx="9590805" cy="584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91;p25">
            <a:extLst>
              <a:ext uri="{FF2B5EF4-FFF2-40B4-BE49-F238E27FC236}">
                <a16:creationId xmlns:a16="http://schemas.microsoft.com/office/drawing/2014/main" id="{672A73EF-876B-8F43-9534-301F4755CC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938" y="4210613"/>
            <a:ext cx="4949262" cy="185501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92;p25">
            <a:extLst>
              <a:ext uri="{FF2B5EF4-FFF2-40B4-BE49-F238E27FC236}">
                <a16:creationId xmlns:a16="http://schemas.microsoft.com/office/drawing/2014/main" id="{A697202A-BF1E-D145-9B0C-988D1F039B74}"/>
              </a:ext>
            </a:extLst>
          </p:cNvPr>
          <p:cNvSpPr txBox="1"/>
          <p:nvPr/>
        </p:nvSpPr>
        <p:spPr>
          <a:xfrm>
            <a:off x="1066799" y="4252506"/>
            <a:ext cx="5090097" cy="168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●"/>
            </a:pPr>
            <a:r>
              <a:rPr lang="en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K-Fold Cross Validation</a:t>
            </a:r>
            <a:endParaRPr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○"/>
            </a:pPr>
            <a:r>
              <a:rPr lang="en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applied 3-fold stratified split to our training dataset in order to overcome possible overfitting issue:</a:t>
            </a:r>
            <a:endParaRPr sz="1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5372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1563623" y="2094309"/>
            <a:ext cx="9070800" cy="2587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dirty="0"/>
              <a:t>3. Model parameters &amp; results</a:t>
            </a:r>
            <a:br>
              <a:rPr lang="en" sz="5600" dirty="0"/>
            </a:br>
            <a:r>
              <a:rPr lang="en" sz="5600" dirty="0"/>
              <a:t>Classification Models</a:t>
            </a:r>
            <a:endParaRPr sz="5600" dirty="0"/>
          </a:p>
        </p:txBody>
      </p:sp>
      <p:sp>
        <p:nvSpPr>
          <p:cNvPr id="198" name="Google Shape;198;p26"/>
          <p:cNvSpPr txBox="1">
            <a:spLocks noGrp="1"/>
          </p:cNvSpPr>
          <p:nvPr>
            <p:ph type="body" idx="1"/>
          </p:nvPr>
        </p:nvSpPr>
        <p:spPr>
          <a:xfrm>
            <a:off x="1563624" y="4682063"/>
            <a:ext cx="9070800" cy="4572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>
              <a:spcBef>
                <a:spcPts val="933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71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1066800" y="642593"/>
            <a:ext cx="10058400" cy="1371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dirty="0"/>
              <a:t>Modeling - Classification Model - </a:t>
            </a:r>
            <a:r>
              <a:rPr lang="en" sz="3200" b="1" dirty="0"/>
              <a:t>KNN</a:t>
            </a:r>
            <a:endParaRPr sz="3200" b="1" dirty="0"/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1"/>
          </p:nvPr>
        </p:nvSpPr>
        <p:spPr>
          <a:xfrm>
            <a:off x="1066800" y="2103133"/>
            <a:ext cx="3784000" cy="393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400" dirty="0"/>
              <a:t>Parameter setting:</a:t>
            </a:r>
            <a:endParaRPr sz="1400" dirty="0"/>
          </a:p>
          <a:p>
            <a:pPr marL="609585" indent="-397923">
              <a:spcBef>
                <a:spcPts val="933"/>
              </a:spcBef>
              <a:buSzPts val="1100"/>
              <a:buAutoNum type="arabicPeriod"/>
            </a:pPr>
            <a:r>
              <a:rPr lang="en" sz="1400" dirty="0" err="1"/>
              <a:t>n_neighbors</a:t>
            </a:r>
            <a:r>
              <a:rPr lang="en" sz="1400" dirty="0"/>
              <a:t> (k) = 2, …, 20</a:t>
            </a:r>
            <a:endParaRPr sz="1400" dirty="0"/>
          </a:p>
          <a:p>
            <a:pPr marL="609585" indent="-397923">
              <a:spcBef>
                <a:spcPts val="0"/>
              </a:spcBef>
              <a:buSzPts val="1100"/>
              <a:buAutoNum type="arabicPeriod"/>
            </a:pPr>
            <a:r>
              <a:rPr lang="en" sz="1400" dirty="0"/>
              <a:t>weights = ‘uniform’</a:t>
            </a:r>
            <a:endParaRPr sz="1400" dirty="0"/>
          </a:p>
          <a:p>
            <a:pPr marL="0" indent="0">
              <a:spcBef>
                <a:spcPts val="933"/>
              </a:spcBef>
              <a:buNone/>
            </a:pPr>
            <a:r>
              <a:rPr lang="en" sz="1400" dirty="0"/>
              <a:t>Best value of k → 5</a:t>
            </a:r>
          </a:p>
          <a:p>
            <a:pPr marL="0" indent="0">
              <a:spcBef>
                <a:spcPts val="933"/>
              </a:spcBef>
              <a:buNone/>
            </a:pPr>
            <a:r>
              <a:rPr lang="en" sz="1400" dirty="0"/>
              <a:t>Note that both very-low and very-high number of neighbors result in high error rate. Very-low neighbors cause underfitting and very-high neighbors cause overfitting.</a:t>
            </a:r>
            <a:endParaRPr sz="1400" dirty="0"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701" y="2343467"/>
            <a:ext cx="6483500" cy="3451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894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066800" y="642593"/>
            <a:ext cx="10058400" cy="1371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dirty="0"/>
              <a:t>Modeling - Classification Model - </a:t>
            </a:r>
            <a:r>
              <a:rPr lang="en" sz="3200" b="1" dirty="0"/>
              <a:t>KNN</a:t>
            </a:r>
            <a:endParaRPr sz="3200" b="1" dirty="0"/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1066800" y="2103133"/>
            <a:ext cx="4280000" cy="393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400" dirty="0"/>
              <a:t>Once we decided that </a:t>
            </a:r>
            <a:r>
              <a:rPr lang="en" sz="1400" dirty="0" err="1"/>
              <a:t>n_neighbors</a:t>
            </a:r>
            <a:r>
              <a:rPr lang="en" sz="1400" dirty="0"/>
              <a:t> = 5, we ran the 3-fold CV and built confusion matrices for validation and test data separately.</a:t>
            </a:r>
          </a:p>
          <a:p>
            <a:pPr marL="0" indent="0">
              <a:spcBef>
                <a:spcPts val="933"/>
              </a:spcBef>
              <a:buNone/>
            </a:pPr>
            <a:r>
              <a:rPr lang="en" sz="1400" dirty="0"/>
              <a:t>As can be seen from the figures on the right, KNN model reached ~0.6 accuracy and ~0.5 F-1 score </a:t>
            </a:r>
            <a:r>
              <a:rPr lang="en-US" sz="1400" dirty="0"/>
              <a:t>in validation and test data.</a:t>
            </a:r>
            <a:endParaRPr sz="1400" dirty="0"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301" y="2103134"/>
            <a:ext cx="2435833" cy="2225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3601" y="2103133"/>
            <a:ext cx="2435833" cy="222558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>
            <a:spLocks noGrp="1"/>
          </p:cNvSpPr>
          <p:nvPr>
            <p:ph type="body" idx="1"/>
          </p:nvPr>
        </p:nvSpPr>
        <p:spPr>
          <a:xfrm>
            <a:off x="6234417" y="4328700"/>
            <a:ext cx="1701600" cy="16364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467"/>
              <a:t>Accuracy:</a:t>
            </a:r>
            <a:r>
              <a:rPr lang="en" sz="1467" b="1"/>
              <a:t> 0.605</a:t>
            </a:r>
            <a:endParaRPr sz="1467" b="1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Sensitivity :</a:t>
            </a:r>
            <a:r>
              <a:rPr lang="en" sz="1467" b="1"/>
              <a:t> 0.507</a:t>
            </a:r>
            <a:endParaRPr sz="1467" b="1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Precision  :</a:t>
            </a:r>
            <a:r>
              <a:rPr lang="en" sz="1467" b="1"/>
              <a:t> 0.568</a:t>
            </a:r>
            <a:endParaRPr sz="1467" b="1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F-1 Score  :</a:t>
            </a:r>
            <a:r>
              <a:rPr lang="en" sz="1467" b="1"/>
              <a:t> 0.536</a:t>
            </a:r>
            <a:endParaRPr sz="1467" b="1"/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9190700" y="4328700"/>
            <a:ext cx="1701600" cy="16364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467"/>
              <a:t>Accuracy:</a:t>
            </a:r>
            <a:r>
              <a:rPr lang="en" sz="1467" b="1"/>
              <a:t> 0.604</a:t>
            </a:r>
            <a:endParaRPr sz="1467" b="1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Sensitivity :</a:t>
            </a:r>
            <a:r>
              <a:rPr lang="en" sz="1467" b="1"/>
              <a:t> 0.493</a:t>
            </a:r>
            <a:endParaRPr sz="1467" b="1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Precision  :</a:t>
            </a:r>
            <a:r>
              <a:rPr lang="en" sz="1467" b="1"/>
              <a:t> 0.652</a:t>
            </a:r>
            <a:endParaRPr sz="1467" b="1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F-1 Score  :</a:t>
            </a:r>
            <a:r>
              <a:rPr lang="en" sz="1467" b="1"/>
              <a:t> 0.561</a:t>
            </a:r>
            <a:endParaRPr sz="1467" b="1"/>
          </a:p>
        </p:txBody>
      </p:sp>
    </p:spTree>
    <p:extLst>
      <p:ext uri="{BB962C8B-B14F-4D97-AF65-F5344CB8AC3E}">
        <p14:creationId xmlns:p14="http://schemas.microsoft.com/office/powerpoint/2010/main" val="121291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967" y="2343467"/>
            <a:ext cx="6661235" cy="35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1066800" y="642593"/>
            <a:ext cx="10058400" cy="1371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dirty="0"/>
              <a:t>Modeling - Classification Model - </a:t>
            </a:r>
            <a:r>
              <a:rPr lang="en" sz="3200" b="1" dirty="0"/>
              <a:t>Random Forest</a:t>
            </a:r>
            <a:endParaRPr sz="3200" b="1" dirty="0"/>
          </a:p>
        </p:txBody>
      </p:sp>
      <p:sp>
        <p:nvSpPr>
          <p:cNvPr id="222" name="Google Shape;222;p29"/>
          <p:cNvSpPr txBox="1">
            <a:spLocks noGrp="1"/>
          </p:cNvSpPr>
          <p:nvPr>
            <p:ph type="body" idx="1"/>
          </p:nvPr>
        </p:nvSpPr>
        <p:spPr>
          <a:xfrm>
            <a:off x="1066800" y="2103133"/>
            <a:ext cx="3397167" cy="393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400" dirty="0"/>
              <a:t>Parameter setting:</a:t>
            </a:r>
            <a:endParaRPr sz="1400" dirty="0"/>
          </a:p>
          <a:p>
            <a:pPr marL="609585" indent="-397923">
              <a:spcBef>
                <a:spcPts val="933"/>
              </a:spcBef>
              <a:buSzPts val="1100"/>
              <a:buAutoNum type="arabicPeriod"/>
            </a:pPr>
            <a:r>
              <a:rPr lang="en" sz="1400" dirty="0" err="1"/>
              <a:t>n_estimators</a:t>
            </a:r>
            <a:r>
              <a:rPr lang="en" sz="1400" dirty="0"/>
              <a:t> = 1, …, 15</a:t>
            </a:r>
            <a:endParaRPr sz="1400" dirty="0"/>
          </a:p>
          <a:p>
            <a:pPr marL="609585" indent="-397923">
              <a:spcBef>
                <a:spcPts val="0"/>
              </a:spcBef>
              <a:buSzPts val="1100"/>
              <a:buAutoNum type="arabicPeriod"/>
            </a:pPr>
            <a:r>
              <a:rPr lang="en" sz="1400" dirty="0" err="1"/>
              <a:t>min_samples_split</a:t>
            </a:r>
            <a:r>
              <a:rPr lang="en" sz="1400" dirty="0"/>
              <a:t> = 60</a:t>
            </a:r>
            <a:endParaRPr sz="1400" dirty="0"/>
          </a:p>
          <a:p>
            <a:pPr marL="609585" indent="-397923">
              <a:spcBef>
                <a:spcPts val="0"/>
              </a:spcBef>
              <a:buSzPts val="1100"/>
              <a:buAutoNum type="arabicPeriod"/>
            </a:pPr>
            <a:r>
              <a:rPr lang="en" sz="1400" dirty="0" err="1"/>
              <a:t>min_samples_leaf</a:t>
            </a:r>
            <a:r>
              <a:rPr lang="en" sz="1400" dirty="0"/>
              <a:t> = 20</a:t>
            </a:r>
            <a:endParaRPr sz="1400" dirty="0"/>
          </a:p>
          <a:p>
            <a:pPr marL="609585" indent="-397923">
              <a:spcBef>
                <a:spcPts val="0"/>
              </a:spcBef>
              <a:buSzPts val="1100"/>
              <a:buAutoNum type="arabicPeriod"/>
            </a:pPr>
            <a:r>
              <a:rPr lang="en" sz="1400" dirty="0" err="1"/>
              <a:t>max_depth</a:t>
            </a:r>
            <a:r>
              <a:rPr lang="en" sz="1400" dirty="0"/>
              <a:t> = 7</a:t>
            </a:r>
            <a:endParaRPr sz="1400" dirty="0"/>
          </a:p>
          <a:p>
            <a:pPr marL="609585" indent="-397923">
              <a:spcBef>
                <a:spcPts val="0"/>
              </a:spcBef>
              <a:buSzPts val="1100"/>
              <a:buAutoNum type="arabicPeriod"/>
            </a:pPr>
            <a:r>
              <a:rPr lang="en" sz="1400" dirty="0" err="1"/>
              <a:t>max_leaf_nodes</a:t>
            </a:r>
            <a:r>
              <a:rPr lang="en" sz="1400" dirty="0"/>
              <a:t> = 14</a:t>
            </a:r>
            <a:endParaRPr sz="1400" dirty="0"/>
          </a:p>
          <a:p>
            <a:pPr marL="0" indent="0">
              <a:spcBef>
                <a:spcPts val="933"/>
              </a:spcBef>
              <a:buNone/>
            </a:pPr>
            <a:r>
              <a:rPr lang="en" sz="1400" dirty="0"/>
              <a:t>Best value of </a:t>
            </a:r>
            <a:r>
              <a:rPr lang="en" sz="1400" dirty="0" err="1"/>
              <a:t>n_estimators</a:t>
            </a:r>
            <a:r>
              <a:rPr lang="en" sz="1400" dirty="0"/>
              <a:t> → 8</a:t>
            </a:r>
          </a:p>
          <a:p>
            <a:pPr marL="0" indent="0">
              <a:spcBef>
                <a:spcPts val="933"/>
              </a:spcBef>
              <a:buNone/>
            </a:pPr>
            <a:r>
              <a:rPr lang="en" sz="1400" dirty="0"/>
              <a:t>Again, using a lot of trees may increase the error rate by causing overfitting.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13407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3667" y="2110190"/>
            <a:ext cx="2511700" cy="2218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418" y="2103134"/>
            <a:ext cx="2511700" cy="222556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1066800" y="642593"/>
            <a:ext cx="10058400" cy="1371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dirty="0"/>
              <a:t>Modeling - Classification Model - </a:t>
            </a:r>
            <a:r>
              <a:rPr lang="en" sz="3200" b="1" dirty="0"/>
              <a:t>Random Forest</a:t>
            </a:r>
            <a:endParaRPr sz="3200" b="1"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1066800" y="2103133"/>
            <a:ext cx="4280000" cy="393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400" dirty="0"/>
              <a:t>Once we decided that </a:t>
            </a:r>
            <a:r>
              <a:rPr lang="en" sz="1400" dirty="0" err="1"/>
              <a:t>n_estimators</a:t>
            </a:r>
            <a:r>
              <a:rPr lang="en" sz="1400" dirty="0"/>
              <a:t> = 8, we ran the 3-fold CV and built confusion matrices for validation and test data separately.</a:t>
            </a:r>
          </a:p>
          <a:p>
            <a:pPr marL="0" indent="0">
              <a:spcBef>
                <a:spcPts val="933"/>
              </a:spcBef>
              <a:buNone/>
            </a:pPr>
            <a:r>
              <a:rPr lang="en-US" sz="1400" dirty="0"/>
              <a:t>As can be seen from the figures on the right, Random Forest model reached ~0.68 accuracy and ~0.65 F-1 score in validation and test data.</a:t>
            </a:r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6234417" y="4328700"/>
            <a:ext cx="1701600" cy="16364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467"/>
              <a:t>Accuracy:</a:t>
            </a:r>
            <a:r>
              <a:rPr lang="en" sz="1467" b="1"/>
              <a:t> 0.684</a:t>
            </a:r>
            <a:endParaRPr sz="1467" b="1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Sensitivity :</a:t>
            </a:r>
            <a:r>
              <a:rPr lang="en" sz="1467" b="1"/>
              <a:t> 0.588</a:t>
            </a:r>
            <a:endParaRPr sz="1467" b="1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Precision  :</a:t>
            </a:r>
            <a:r>
              <a:rPr lang="en" sz="1467" b="1"/>
              <a:t> 0.668</a:t>
            </a:r>
            <a:endParaRPr sz="1467" b="1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F-1 Score  :</a:t>
            </a:r>
            <a:r>
              <a:rPr lang="en" sz="1467" b="1"/>
              <a:t> 0.626</a:t>
            </a:r>
            <a:endParaRPr sz="1467" b="1"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1"/>
          </p:nvPr>
        </p:nvSpPr>
        <p:spPr>
          <a:xfrm>
            <a:off x="9190700" y="4328700"/>
            <a:ext cx="1701600" cy="16364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933"/>
              </a:spcBef>
              <a:buNone/>
            </a:pPr>
            <a:r>
              <a:rPr lang="en" sz="1467"/>
              <a:t>Accuracy:</a:t>
            </a:r>
            <a:r>
              <a:rPr lang="en" sz="1467" b="1"/>
              <a:t> 0.669</a:t>
            </a:r>
            <a:endParaRPr sz="1467" b="1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Sensitivity :</a:t>
            </a:r>
            <a:r>
              <a:rPr lang="en" sz="1467" b="1"/>
              <a:t> 0.610</a:t>
            </a:r>
            <a:endParaRPr sz="1467" b="1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Precision  :</a:t>
            </a:r>
            <a:r>
              <a:rPr lang="en" sz="1467" b="1"/>
              <a:t> 0.706</a:t>
            </a:r>
            <a:endParaRPr sz="1467" b="1"/>
          </a:p>
          <a:p>
            <a:pPr marL="0" indent="0">
              <a:spcBef>
                <a:spcPts val="933"/>
              </a:spcBef>
              <a:buNone/>
            </a:pPr>
            <a:r>
              <a:rPr lang="en" sz="1467"/>
              <a:t>F-1 Score  :</a:t>
            </a:r>
            <a:r>
              <a:rPr lang="en" sz="1467" b="1"/>
              <a:t> 0.654</a:t>
            </a:r>
            <a:endParaRPr sz="1467" b="1"/>
          </a:p>
        </p:txBody>
      </p:sp>
    </p:spTree>
    <p:extLst>
      <p:ext uri="{BB962C8B-B14F-4D97-AF65-F5344CB8AC3E}">
        <p14:creationId xmlns:p14="http://schemas.microsoft.com/office/powerpoint/2010/main" val="3482468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219</TotalTime>
  <Words>1452</Words>
  <Application>Microsoft Macintosh PowerPoint</Application>
  <PresentationFormat>Widescreen</PresentationFormat>
  <Paragraphs>223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Garamond</vt:lpstr>
      <vt:lpstr>Savon</vt:lpstr>
      <vt:lpstr>MODELING</vt:lpstr>
      <vt:lpstr>Contents</vt:lpstr>
      <vt:lpstr>1. Selected Modeling Algorithms &amp; Performance Metrics</vt:lpstr>
      <vt:lpstr>2. Modeling Strategy</vt:lpstr>
      <vt:lpstr>3. Model parameters &amp; results Classification Models</vt:lpstr>
      <vt:lpstr>Modeling - Classification Model - KNN</vt:lpstr>
      <vt:lpstr>Modeling - Classification Model - KNN</vt:lpstr>
      <vt:lpstr>Modeling - Classification Model - Random Forest</vt:lpstr>
      <vt:lpstr>Modeling - Classification Model - Random Forest</vt:lpstr>
      <vt:lpstr>Modeling - Classification Model - Gradient Boosting</vt:lpstr>
      <vt:lpstr>Modeling - Classification Model - Gradient Boosting</vt:lpstr>
      <vt:lpstr>3. Model parameters &amp; results Regression Models</vt:lpstr>
      <vt:lpstr>Modeling - Regression Model - KNN Regression</vt:lpstr>
      <vt:lpstr>Modeling - Regression Model - Random Forest</vt:lpstr>
      <vt:lpstr>Modeling - Regression Model - Gradient Boosting</vt:lpstr>
      <vt:lpstr>4. MODEL COMPARISONS</vt:lpstr>
      <vt:lpstr>Evaluation - Classification Models</vt:lpstr>
      <vt:lpstr>Evaluation - Regression Models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exploratıon results</dc:title>
  <dc:creator>Akan, Oguzhan</dc:creator>
  <cp:lastModifiedBy>Akan, Oguzhan</cp:lastModifiedBy>
  <cp:revision>21</cp:revision>
  <dcterms:created xsi:type="dcterms:W3CDTF">2020-11-10T12:19:43Z</dcterms:created>
  <dcterms:modified xsi:type="dcterms:W3CDTF">2020-12-08T15:08:27Z</dcterms:modified>
</cp:coreProperties>
</file>