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1" r:id="rId3"/>
    <p:sldId id="262" r:id="rId4"/>
    <p:sldId id="281" r:id="rId5"/>
    <p:sldId id="257" r:id="rId6"/>
    <p:sldId id="258" r:id="rId7"/>
    <p:sldId id="259" r:id="rId8"/>
    <p:sldId id="260" r:id="rId9"/>
    <p:sldId id="263" r:id="rId10"/>
    <p:sldId id="264" r:id="rId11"/>
    <p:sldId id="268" r:id="rId12"/>
    <p:sldId id="269" r:id="rId13"/>
    <p:sldId id="265" r:id="rId14"/>
    <p:sldId id="272" r:id="rId15"/>
    <p:sldId id="270" r:id="rId16"/>
    <p:sldId id="271" r:id="rId17"/>
    <p:sldId id="273" r:id="rId18"/>
    <p:sldId id="274" r:id="rId19"/>
    <p:sldId id="275" r:id="rId20"/>
    <p:sldId id="276" r:id="rId21"/>
    <p:sldId id="277" r:id="rId22"/>
    <p:sldId id="278" r:id="rId23"/>
    <p:sldId id="280" r:id="rId24"/>
    <p:sldId id="279" r:id="rId25"/>
    <p:sldId id="266" r:id="rId26"/>
    <p:sldId id="267"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464" autoAdjust="0"/>
  </p:normalViewPr>
  <p:slideViewPr>
    <p:cSldViewPr snapToGrid="0">
      <p:cViewPr varScale="1">
        <p:scale>
          <a:sx n="71" d="100"/>
          <a:sy n="71" d="100"/>
        </p:scale>
        <p:origin x="750" y="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sorterViewPr>
    <p:cViewPr>
      <p:scale>
        <a:sx n="100" d="100"/>
        <a:sy n="100" d="100"/>
      </p:scale>
      <p:origin x="0" y="-51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GUZHAN\Documents\NetBeansProjects\Stock%20Tracking%20Automation\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496825844862214"/>
          <c:y val="2.6355193680488647E-2"/>
          <c:w val="0.72659393566613806"/>
          <c:h val="0.91806345734486416"/>
        </c:manualLayout>
      </c:layout>
      <c:barChart>
        <c:barDir val="bar"/>
        <c:grouping val="stacked"/>
        <c:varyColors val="0"/>
        <c:ser>
          <c:idx val="0"/>
          <c:order val="0"/>
          <c:tx>
            <c:strRef>
              <c:f>Sayfa1!$B$3</c:f>
              <c:strCache>
                <c:ptCount val="1"/>
                <c:pt idx="0">
                  <c:v>Start Date</c:v>
                </c:pt>
              </c:strCache>
            </c:strRef>
          </c:tx>
          <c:spPr>
            <a:noFill/>
            <a:ln>
              <a:noFill/>
            </a:ln>
            <a:effectLst/>
          </c:spPr>
          <c:invertIfNegative val="0"/>
          <c:cat>
            <c:strRef>
              <c:f>Sayfa1!$D$5:$D$21</c:f>
              <c:strCache>
                <c:ptCount val="17"/>
                <c:pt idx="0">
                  <c:v>1.Analiz</c:v>
                </c:pt>
                <c:pt idx="1">
                  <c:v>Fonksiyonel Sistem Gereksinimleri</c:v>
                </c:pt>
                <c:pt idx="2">
                  <c:v>Fonksiyonel Olmayan Sistem Gereksinimleri</c:v>
                </c:pt>
                <c:pt idx="3">
                  <c:v>Database Analiz</c:v>
                </c:pt>
                <c:pt idx="4">
                  <c:v>2.Tasarım</c:v>
                </c:pt>
                <c:pt idx="5">
                  <c:v>Database Tasarımı</c:v>
                </c:pt>
                <c:pt idx="6">
                  <c:v>Yazılım Tasarımı</c:v>
                </c:pt>
                <c:pt idx="7">
                  <c:v>Arayüz Tasarımı</c:v>
                </c:pt>
                <c:pt idx="8">
                  <c:v>3. Geliştirme</c:v>
                </c:pt>
                <c:pt idx="9">
                  <c:v>Database Oluşturulması</c:v>
                </c:pt>
                <c:pt idx="10">
                  <c:v>Sistem Yazılımının Kodlanması</c:v>
                </c:pt>
                <c:pt idx="11">
                  <c:v>Tasarımın Yapılması</c:v>
                </c:pt>
                <c:pt idx="12">
                  <c:v>4.Test</c:v>
                </c:pt>
                <c:pt idx="13">
                  <c:v>Database Test</c:v>
                </c:pt>
                <c:pt idx="14">
                  <c:v>Sistem Test</c:v>
                </c:pt>
                <c:pt idx="15">
                  <c:v>Gereksinim Testi</c:v>
                </c:pt>
                <c:pt idx="16">
                  <c:v>Oğuzhan Çetinkaya</c:v>
                </c:pt>
              </c:strCache>
            </c:strRef>
          </c:cat>
          <c:val>
            <c:numRef>
              <c:f>Sayfa1!$B$5:$B$21</c:f>
              <c:numCache>
                <c:formatCode>m/d/yyyy</c:formatCode>
                <c:ptCount val="17"/>
                <c:pt idx="0">
                  <c:v>43445</c:v>
                </c:pt>
                <c:pt idx="1">
                  <c:v>43445</c:v>
                </c:pt>
                <c:pt idx="2">
                  <c:v>43446</c:v>
                </c:pt>
                <c:pt idx="3">
                  <c:v>43446</c:v>
                </c:pt>
                <c:pt idx="4">
                  <c:v>43449</c:v>
                </c:pt>
                <c:pt idx="5">
                  <c:v>43449</c:v>
                </c:pt>
                <c:pt idx="6">
                  <c:v>43449</c:v>
                </c:pt>
                <c:pt idx="7">
                  <c:v>43450</c:v>
                </c:pt>
                <c:pt idx="8">
                  <c:v>43452</c:v>
                </c:pt>
                <c:pt idx="9">
                  <c:v>43452</c:v>
                </c:pt>
                <c:pt idx="10">
                  <c:v>43452</c:v>
                </c:pt>
                <c:pt idx="11">
                  <c:v>43452</c:v>
                </c:pt>
                <c:pt idx="12">
                  <c:v>43454</c:v>
                </c:pt>
                <c:pt idx="13">
                  <c:v>43454</c:v>
                </c:pt>
                <c:pt idx="14">
                  <c:v>43454</c:v>
                </c:pt>
                <c:pt idx="15">
                  <c:v>43455</c:v>
                </c:pt>
                <c:pt idx="16">
                  <c:v>43445</c:v>
                </c:pt>
              </c:numCache>
            </c:numRef>
          </c:val>
          <c:extLst>
            <c:ext xmlns:c16="http://schemas.microsoft.com/office/drawing/2014/chart" uri="{C3380CC4-5D6E-409C-BE32-E72D297353CC}">
              <c16:uniqueId val="{00000000-D08D-4F80-8604-40D7D45B890D}"/>
            </c:ext>
          </c:extLst>
        </c:ser>
        <c:ser>
          <c:idx val="1"/>
          <c:order val="1"/>
          <c:tx>
            <c:strRef>
              <c:f>Sayfa1!$E$3</c:f>
              <c:strCache>
                <c:ptCount val="1"/>
                <c:pt idx="0">
                  <c:v>Duration (days)</c:v>
                </c:pt>
              </c:strCache>
            </c:strRef>
          </c:tx>
          <c:spPr>
            <a:solidFill>
              <a:schemeClr val="accent2"/>
            </a:solidFill>
            <a:ln>
              <a:noFill/>
            </a:ln>
            <a:effectLst/>
          </c:spPr>
          <c:invertIfNegative val="0"/>
          <c:dPt>
            <c:idx val="0"/>
            <c:invertIfNegative val="0"/>
            <c:bubble3D val="0"/>
            <c:spPr>
              <a:solidFill>
                <a:schemeClr val="accent1">
                  <a:lumMod val="75000"/>
                  <a:alpha val="95000"/>
                </a:schemeClr>
              </a:solidFill>
              <a:ln cap="rnd">
                <a:solidFill>
                  <a:schemeClr val="accent1"/>
                </a:solidFill>
                <a:bevel/>
              </a:ln>
              <a:effectLst/>
            </c:spPr>
            <c:extLst>
              <c:ext xmlns:c16="http://schemas.microsoft.com/office/drawing/2014/chart" uri="{C3380CC4-5D6E-409C-BE32-E72D297353CC}">
                <c16:uniqueId val="{00000002-D08D-4F80-8604-40D7D45B890D}"/>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4-D08D-4F80-8604-40D7D45B890D}"/>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D08D-4F80-8604-40D7D45B890D}"/>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8-D08D-4F80-8604-40D7D45B890D}"/>
              </c:ext>
            </c:extLst>
          </c:dPt>
          <c:dPt>
            <c:idx val="8"/>
            <c:invertIfNegative val="0"/>
            <c:bubble3D val="0"/>
            <c:spPr>
              <a:solidFill>
                <a:srgbClr val="C00000"/>
              </a:solidFill>
              <a:ln>
                <a:noFill/>
              </a:ln>
              <a:effectLst/>
            </c:spPr>
            <c:extLst>
              <c:ext xmlns:c16="http://schemas.microsoft.com/office/drawing/2014/chart" uri="{C3380CC4-5D6E-409C-BE32-E72D297353CC}">
                <c16:uniqueId val="{0000000A-D08D-4F80-8604-40D7D45B890D}"/>
              </c:ext>
            </c:extLst>
          </c:dPt>
          <c:dPt>
            <c:idx val="9"/>
            <c:invertIfNegative val="0"/>
            <c:bubble3D val="0"/>
            <c:spPr>
              <a:solidFill>
                <a:srgbClr val="C00000"/>
              </a:solidFill>
              <a:ln>
                <a:noFill/>
              </a:ln>
              <a:effectLst/>
            </c:spPr>
            <c:extLst>
              <c:ext xmlns:c16="http://schemas.microsoft.com/office/drawing/2014/chart" uri="{C3380CC4-5D6E-409C-BE32-E72D297353CC}">
                <c16:uniqueId val="{0000000C-D08D-4F80-8604-40D7D45B890D}"/>
              </c:ext>
            </c:extLst>
          </c:dPt>
          <c:dPt>
            <c:idx val="10"/>
            <c:invertIfNegative val="0"/>
            <c:bubble3D val="0"/>
            <c:spPr>
              <a:solidFill>
                <a:srgbClr val="C00000"/>
              </a:solidFill>
              <a:ln>
                <a:noFill/>
              </a:ln>
              <a:effectLst/>
            </c:spPr>
            <c:extLst>
              <c:ext xmlns:c16="http://schemas.microsoft.com/office/drawing/2014/chart" uri="{C3380CC4-5D6E-409C-BE32-E72D297353CC}">
                <c16:uniqueId val="{0000000E-D08D-4F80-8604-40D7D45B890D}"/>
              </c:ext>
            </c:extLst>
          </c:dPt>
          <c:dPt>
            <c:idx val="11"/>
            <c:invertIfNegative val="0"/>
            <c:bubble3D val="0"/>
            <c:spPr>
              <a:solidFill>
                <a:srgbClr val="C00000"/>
              </a:solidFill>
              <a:ln>
                <a:noFill/>
              </a:ln>
              <a:effectLst/>
            </c:spPr>
            <c:extLst>
              <c:ext xmlns:c16="http://schemas.microsoft.com/office/drawing/2014/chart" uri="{C3380CC4-5D6E-409C-BE32-E72D297353CC}">
                <c16:uniqueId val="{00000010-D08D-4F80-8604-40D7D45B890D}"/>
              </c:ext>
            </c:extLst>
          </c:dPt>
          <c:dPt>
            <c:idx val="12"/>
            <c:invertIfNegative val="0"/>
            <c:bubble3D val="0"/>
            <c:spPr>
              <a:solidFill>
                <a:srgbClr val="92D050"/>
              </a:solidFill>
              <a:ln>
                <a:noFill/>
              </a:ln>
              <a:effectLst/>
            </c:spPr>
            <c:extLst>
              <c:ext xmlns:c16="http://schemas.microsoft.com/office/drawing/2014/chart" uri="{C3380CC4-5D6E-409C-BE32-E72D297353CC}">
                <c16:uniqueId val="{00000012-D08D-4F80-8604-40D7D45B890D}"/>
              </c:ext>
            </c:extLst>
          </c:dPt>
          <c:dPt>
            <c:idx val="13"/>
            <c:invertIfNegative val="0"/>
            <c:bubble3D val="0"/>
            <c:spPr>
              <a:solidFill>
                <a:srgbClr val="92D050"/>
              </a:solidFill>
              <a:ln>
                <a:noFill/>
              </a:ln>
              <a:effectLst/>
            </c:spPr>
            <c:extLst>
              <c:ext xmlns:c16="http://schemas.microsoft.com/office/drawing/2014/chart" uri="{C3380CC4-5D6E-409C-BE32-E72D297353CC}">
                <c16:uniqueId val="{00000014-D08D-4F80-8604-40D7D45B890D}"/>
              </c:ext>
            </c:extLst>
          </c:dPt>
          <c:dPt>
            <c:idx val="14"/>
            <c:invertIfNegative val="0"/>
            <c:bubble3D val="0"/>
            <c:spPr>
              <a:solidFill>
                <a:srgbClr val="92D050"/>
              </a:solidFill>
              <a:ln>
                <a:noFill/>
              </a:ln>
              <a:effectLst/>
            </c:spPr>
            <c:extLst>
              <c:ext xmlns:c16="http://schemas.microsoft.com/office/drawing/2014/chart" uri="{C3380CC4-5D6E-409C-BE32-E72D297353CC}">
                <c16:uniqueId val="{00000016-D08D-4F80-8604-40D7D45B890D}"/>
              </c:ext>
            </c:extLst>
          </c:dPt>
          <c:dPt>
            <c:idx val="15"/>
            <c:invertIfNegative val="0"/>
            <c:bubble3D val="0"/>
            <c:spPr>
              <a:solidFill>
                <a:srgbClr val="92D050"/>
              </a:solidFill>
              <a:ln>
                <a:noFill/>
              </a:ln>
              <a:effectLst/>
            </c:spPr>
            <c:extLst>
              <c:ext xmlns:c16="http://schemas.microsoft.com/office/drawing/2014/chart" uri="{C3380CC4-5D6E-409C-BE32-E72D297353CC}">
                <c16:uniqueId val="{00000018-D08D-4F80-8604-40D7D45B890D}"/>
              </c:ext>
            </c:extLst>
          </c:dPt>
          <c:dPt>
            <c:idx val="16"/>
            <c:invertIfNegative val="0"/>
            <c:bubble3D val="0"/>
            <c:spPr>
              <a:solidFill>
                <a:srgbClr val="002060"/>
              </a:solidFill>
              <a:ln>
                <a:noFill/>
              </a:ln>
              <a:effectLst/>
            </c:spPr>
            <c:extLst>
              <c:ext xmlns:c16="http://schemas.microsoft.com/office/drawing/2014/chart" uri="{C3380CC4-5D6E-409C-BE32-E72D297353CC}">
                <c16:uniqueId val="{0000001A-D08D-4F80-8604-40D7D45B89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r-T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Sayfa1!$D$5:$D$21</c:f>
              <c:strCache>
                <c:ptCount val="17"/>
                <c:pt idx="0">
                  <c:v>1.Analiz</c:v>
                </c:pt>
                <c:pt idx="1">
                  <c:v>Fonksiyonel Sistem Gereksinimleri</c:v>
                </c:pt>
                <c:pt idx="2">
                  <c:v>Fonksiyonel Olmayan Sistem Gereksinimleri</c:v>
                </c:pt>
                <c:pt idx="3">
                  <c:v>Database Analiz</c:v>
                </c:pt>
                <c:pt idx="4">
                  <c:v>2.Tasarım</c:v>
                </c:pt>
                <c:pt idx="5">
                  <c:v>Database Tasarımı</c:v>
                </c:pt>
                <c:pt idx="6">
                  <c:v>Yazılım Tasarımı</c:v>
                </c:pt>
                <c:pt idx="7">
                  <c:v>Arayüz Tasarımı</c:v>
                </c:pt>
                <c:pt idx="8">
                  <c:v>3. Geliştirme</c:v>
                </c:pt>
                <c:pt idx="9">
                  <c:v>Database Oluşturulması</c:v>
                </c:pt>
                <c:pt idx="10">
                  <c:v>Sistem Yazılımının Kodlanması</c:v>
                </c:pt>
                <c:pt idx="11">
                  <c:v>Tasarımın Yapılması</c:v>
                </c:pt>
                <c:pt idx="12">
                  <c:v>4.Test</c:v>
                </c:pt>
                <c:pt idx="13">
                  <c:v>Database Test</c:v>
                </c:pt>
                <c:pt idx="14">
                  <c:v>Sistem Test</c:v>
                </c:pt>
                <c:pt idx="15">
                  <c:v>Gereksinim Testi</c:v>
                </c:pt>
                <c:pt idx="16">
                  <c:v>Oğuzhan Çetinkaya</c:v>
                </c:pt>
              </c:strCache>
            </c:strRef>
          </c:cat>
          <c:val>
            <c:numRef>
              <c:f>Sayfa1!$E$5:$E$21</c:f>
              <c:numCache>
                <c:formatCode>General</c:formatCode>
                <c:ptCount val="17"/>
                <c:pt idx="0">
                  <c:v>4</c:v>
                </c:pt>
                <c:pt idx="1">
                  <c:v>2</c:v>
                </c:pt>
                <c:pt idx="2">
                  <c:v>1</c:v>
                </c:pt>
                <c:pt idx="3">
                  <c:v>3</c:v>
                </c:pt>
                <c:pt idx="4">
                  <c:v>4</c:v>
                </c:pt>
                <c:pt idx="5">
                  <c:v>4</c:v>
                </c:pt>
                <c:pt idx="6">
                  <c:v>4</c:v>
                </c:pt>
                <c:pt idx="7">
                  <c:v>3</c:v>
                </c:pt>
                <c:pt idx="8">
                  <c:v>4</c:v>
                </c:pt>
                <c:pt idx="9">
                  <c:v>2</c:v>
                </c:pt>
                <c:pt idx="10">
                  <c:v>4</c:v>
                </c:pt>
                <c:pt idx="11">
                  <c:v>2</c:v>
                </c:pt>
                <c:pt idx="12">
                  <c:v>2</c:v>
                </c:pt>
                <c:pt idx="13">
                  <c:v>2</c:v>
                </c:pt>
                <c:pt idx="14">
                  <c:v>2</c:v>
                </c:pt>
                <c:pt idx="15">
                  <c:v>1</c:v>
                </c:pt>
                <c:pt idx="16">
                  <c:v>11</c:v>
                </c:pt>
              </c:numCache>
            </c:numRef>
          </c:val>
          <c:extLst>
            <c:ext xmlns:c16="http://schemas.microsoft.com/office/drawing/2014/chart" uri="{C3380CC4-5D6E-409C-BE32-E72D297353CC}">
              <c16:uniqueId val="{0000001B-D08D-4F80-8604-40D7D45B890D}"/>
            </c:ext>
          </c:extLst>
        </c:ser>
        <c:dLbls>
          <c:showLegendKey val="0"/>
          <c:showVal val="0"/>
          <c:showCatName val="0"/>
          <c:showSerName val="0"/>
          <c:showPercent val="0"/>
          <c:showBubbleSize val="0"/>
        </c:dLbls>
        <c:gapWidth val="164"/>
        <c:overlap val="100"/>
        <c:axId val="2131368096"/>
        <c:axId val="2131361440"/>
      </c:barChart>
      <c:catAx>
        <c:axId val="21313680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131361440"/>
        <c:crosses val="autoZero"/>
        <c:auto val="1"/>
        <c:lblAlgn val="ctr"/>
        <c:lblOffset val="100"/>
        <c:noMultiLvlLbl val="0"/>
      </c:catAx>
      <c:valAx>
        <c:axId val="2131361440"/>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131368096"/>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517CA-1140-43F1-9C0D-31DCB6F65469}" type="datetimeFigureOut">
              <a:rPr lang="tr-TR" smtClean="0"/>
              <a:t>25.12.2018</a:t>
            </a:fld>
            <a:endParaRPr lang="tr-TR" dirty="0"/>
          </a:p>
        </p:txBody>
      </p:sp>
      <p:sp>
        <p:nvSpPr>
          <p:cNvPr id="4" name="Alt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0FE15D-725D-4004-BA4E-84099F41291F}" type="slidenum">
              <a:rPr lang="tr-TR" smtClean="0"/>
              <a:t>‹#›</a:t>
            </a:fld>
            <a:endParaRPr lang="tr-TR" dirty="0"/>
          </a:p>
        </p:txBody>
      </p:sp>
    </p:spTree>
    <p:extLst>
      <p:ext uri="{BB962C8B-B14F-4D97-AF65-F5344CB8AC3E}">
        <p14:creationId xmlns:p14="http://schemas.microsoft.com/office/powerpoint/2010/main" val="28116364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3EB32-7880-4500-B258-109756CB3F9A}" type="datetimeFigureOut">
              <a:rPr lang="tr-TR" smtClean="0"/>
              <a:t>25.12.2018</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2705E-2EDC-4679-ADE1-EF3EFCE28F60}" type="slidenum">
              <a:rPr lang="tr-TR" smtClean="0"/>
              <a:t>‹#›</a:t>
            </a:fld>
            <a:endParaRPr lang="tr-TR" dirty="0"/>
          </a:p>
        </p:txBody>
      </p:sp>
    </p:spTree>
    <p:extLst>
      <p:ext uri="{BB962C8B-B14F-4D97-AF65-F5344CB8AC3E}">
        <p14:creationId xmlns:p14="http://schemas.microsoft.com/office/powerpoint/2010/main" val="492227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26E7E9A-08EE-4350-B4A7-E84EC094901D}" type="datetime1">
              <a:rPr lang="tr-TR" smtClean="0"/>
              <a:t>25.12.2018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60955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36DE7D7-E75B-4CEB-A997-A825CE5E697E}" type="datetime1">
              <a:rPr lang="tr-TR" smtClean="0"/>
              <a:t>25.12.2018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113981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8E8E36C-7704-4115-B6BC-6322BB209ED4}" type="datetime1">
              <a:rPr lang="tr-TR" smtClean="0"/>
              <a:t>25.12.2018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3894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CEF0046-3354-41DD-AE55-FEF18A874DEE}" type="datetime1">
              <a:rPr lang="tr-TR" smtClean="0"/>
              <a:t>25.12.2018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69831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A0E55F2-8C61-4538-98CA-32F4A238A9C7}" type="datetime1">
              <a:rPr lang="tr-TR" smtClean="0"/>
              <a:t>25.12.2018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54006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877CF0E-1EE9-4ED2-8B68-F169DD93CB7F}" type="datetime1">
              <a:rPr lang="tr-TR" smtClean="0"/>
              <a:t>25.12.2018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82503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9883DD8-5576-43F1-BCF0-DC9668566F0E}" type="datetime1">
              <a:rPr lang="tr-TR" smtClean="0"/>
              <a:t>25.12.2018</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15773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A13ED7E-E474-430A-818E-779D20FC86CA}" type="datetime1">
              <a:rPr lang="tr-TR" smtClean="0"/>
              <a:t>25.12.2018</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49021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039424D-EC23-4192-B37B-BAAC44CFB73B}" type="datetime1">
              <a:rPr lang="tr-TR" smtClean="0"/>
              <a:t>25.12.2018</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49458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443655E-01D9-4DAD-9551-F413DE9CCA36}" type="datetime1">
              <a:rPr lang="tr-TR" smtClean="0"/>
              <a:t>25.12.2018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14915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A1C4713-CAB3-469A-AC7D-1959B3665477}" type="datetime1">
              <a:rPr lang="tr-TR" smtClean="0"/>
              <a:t>25.12.2018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81617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02004-4F3C-43CE-BE2E-0B59026F639A}" type="datetime1">
              <a:rPr lang="tr-TR" smtClean="0"/>
              <a:t>25.12.2018</a:t>
            </a:fld>
            <a:endParaRPr lang="tr-TR" dirty="0"/>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ACD08-1775-4A2C-B3D6-C0E4325A4202}" type="slidenum">
              <a:rPr lang="tr-TR" smtClean="0"/>
              <a:t>‹#›</a:t>
            </a:fld>
            <a:endParaRPr lang="tr-TR" dirty="0"/>
          </a:p>
        </p:txBody>
      </p:sp>
    </p:spTree>
    <p:extLst>
      <p:ext uri="{BB962C8B-B14F-4D97-AF65-F5344CB8AC3E}">
        <p14:creationId xmlns:p14="http://schemas.microsoft.com/office/powerpoint/2010/main" val="7448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5.xml"/><Relationship Id="rId18" Type="http://schemas.openxmlformats.org/officeDocument/2006/relationships/slide" Target="slide20.xml"/><Relationship Id="rId3" Type="http://schemas.openxmlformats.org/officeDocument/2006/relationships/slide" Target="slide4.xml"/><Relationship Id="rId21" Type="http://schemas.openxmlformats.org/officeDocument/2006/relationships/slide" Target="slide23.xml"/><Relationship Id="rId7" Type="http://schemas.openxmlformats.org/officeDocument/2006/relationships/slide" Target="slide8.xml"/><Relationship Id="rId12" Type="http://schemas.openxmlformats.org/officeDocument/2006/relationships/slide" Target="slide14.xml"/><Relationship Id="rId17" Type="http://schemas.openxmlformats.org/officeDocument/2006/relationships/slide" Target="slide19.xml"/><Relationship Id="rId2" Type="http://schemas.openxmlformats.org/officeDocument/2006/relationships/slide" Target="slide3.xml"/><Relationship Id="rId16" Type="http://schemas.openxmlformats.org/officeDocument/2006/relationships/slide" Target="slide18.xml"/><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24" Type="http://schemas.openxmlformats.org/officeDocument/2006/relationships/slide" Target="slide26.xml"/><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slide" Target="slide25.xml"/><Relationship Id="rId10" Type="http://schemas.openxmlformats.org/officeDocument/2006/relationships/slide" Target="slide12.xml"/><Relationship Id="rId19"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6.xml"/><Relationship Id="rId22"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mysql.com/downloads/connector/j/5.1.html" TargetMode="External"/><Relationship Id="rId2" Type="http://schemas.openxmlformats.org/officeDocument/2006/relationships/hyperlink" Target="https://github.com/jfoenixadmin/JFoenix" TargetMode="External"/><Relationship Id="rId1" Type="http://schemas.openxmlformats.org/officeDocument/2006/relationships/slideLayout" Target="../slideLayouts/slideLayout2.xml"/><Relationship Id="rId6" Type="http://schemas.openxmlformats.org/officeDocument/2006/relationships/hyperlink" Target="http://plugins.netbeans.org/plugin/4425/ireport" TargetMode="External"/><Relationship Id="rId5" Type="http://schemas.openxmlformats.org/officeDocument/2006/relationships/hyperlink" Target="https://sourceforge.net/projects/jasperreports/files/jasperreports/JasperReports%206.2.0/" TargetMode="External"/><Relationship Id="rId4" Type="http://schemas.openxmlformats.org/officeDocument/2006/relationships/hyperlink" Target="https://gluonhq.com/products/scene-buil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ler13"/>
          <p:cNvPicPr/>
          <p:nvPr/>
        </p:nvPicPr>
        <p:blipFill>
          <a:blip r:embed="rId2">
            <a:lum/>
            <a:alphaModFix/>
          </a:blip>
          <a:srcRect/>
          <a:stretch>
            <a:fillRect/>
          </a:stretch>
        </p:blipFill>
        <p:spPr>
          <a:xfrm>
            <a:off x="3679349" y="113835"/>
            <a:ext cx="4985703" cy="5377963"/>
          </a:xfrm>
          <a:prstGeom prst="rect">
            <a:avLst/>
          </a:prstGeom>
          <a:noFill/>
          <a:ln>
            <a:noFill/>
            <a:prstDash/>
          </a:ln>
        </p:spPr>
      </p:pic>
      <p:sp>
        <p:nvSpPr>
          <p:cNvPr id="2" name="Unvan 1"/>
          <p:cNvSpPr>
            <a:spLocks noGrp="1"/>
          </p:cNvSpPr>
          <p:nvPr>
            <p:ph type="ctrTitle"/>
          </p:nvPr>
        </p:nvSpPr>
        <p:spPr>
          <a:xfrm>
            <a:off x="1600200" y="436563"/>
            <a:ext cx="9144000" cy="1163637"/>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Stock</a:t>
            </a:r>
            <a:r>
              <a:rPr lang="tr-TR" dirty="0" smtClean="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Trucking</a:t>
            </a:r>
            <a:r>
              <a:rPr lang="tr-TR" dirty="0" smtClean="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Automation</a:t>
            </a:r>
            <a:endParaRPr lang="tr-TR"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600200" y="3274378"/>
            <a:ext cx="9144000" cy="543242"/>
          </a:xfrm>
        </p:spPr>
        <p:txBody>
          <a:bodyPr>
            <a:normAutofit/>
          </a:bodyPr>
          <a:lstStyle/>
          <a:p>
            <a:r>
              <a:rPr lang="tr-TR" sz="3200" dirty="0" smtClean="0">
                <a:latin typeface="Times New Roman" panose="02020603050405020304" pitchFamily="18" charset="0"/>
                <a:cs typeface="Times New Roman" panose="02020603050405020304" pitchFamily="18" charset="0"/>
              </a:rPr>
              <a:t>Yazılım Sınama Proje Teslim Raporu</a:t>
            </a:r>
            <a:endParaRPr lang="tr-TR" sz="3200" dirty="0">
              <a:latin typeface="Times New Roman" panose="02020603050405020304" pitchFamily="18" charset="0"/>
              <a:cs typeface="Times New Roman" panose="02020603050405020304" pitchFamily="18" charset="0"/>
            </a:endParaRPr>
          </a:p>
        </p:txBody>
      </p:sp>
      <p:sp>
        <p:nvSpPr>
          <p:cNvPr id="5" name="Alt Başlık 2"/>
          <p:cNvSpPr txBox="1">
            <a:spLocks/>
          </p:cNvSpPr>
          <p:nvPr/>
        </p:nvSpPr>
        <p:spPr>
          <a:xfrm>
            <a:off x="1600200" y="5814526"/>
            <a:ext cx="9144000" cy="5432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dirty="0" smtClean="0">
                <a:latin typeface="Times New Roman" panose="02020603050405020304" pitchFamily="18" charset="0"/>
                <a:cs typeface="Times New Roman" panose="02020603050405020304" pitchFamily="18" charset="0"/>
              </a:rPr>
              <a:t>Oğuzhan Çetinkaya - 162802027</a:t>
            </a:r>
            <a:endParaRPr lang="tr-TR" dirty="0">
              <a:latin typeface="Times New Roman" panose="02020603050405020304" pitchFamily="18" charset="0"/>
              <a:cs typeface="Times New Roman" panose="02020603050405020304" pitchFamily="18" charset="0"/>
            </a:endParaRPr>
          </a:p>
        </p:txBody>
      </p:sp>
      <p:sp>
        <p:nvSpPr>
          <p:cNvPr id="7" name="Slayt Numarası Yer Tutucusu 6"/>
          <p:cNvSpPr>
            <a:spLocks noGrp="1"/>
          </p:cNvSpPr>
          <p:nvPr>
            <p:ph type="sldNum" sz="quarter" idx="12"/>
          </p:nvPr>
        </p:nvSpPr>
        <p:spPr/>
        <p:txBody>
          <a:bodyPr/>
          <a:lstStyle/>
          <a:p>
            <a:fld id="{1F6ACD08-1775-4A2C-B3D6-C0E4325A4202}" type="slidenum">
              <a:rPr lang="tr-TR" smtClean="0"/>
              <a:t>1</a:t>
            </a:fld>
            <a:endParaRPr lang="tr-TR" dirty="0"/>
          </a:p>
        </p:txBody>
      </p:sp>
    </p:spTree>
    <p:extLst>
      <p:ext uri="{BB962C8B-B14F-4D97-AF65-F5344CB8AC3E}">
        <p14:creationId xmlns:p14="http://schemas.microsoft.com/office/powerpoint/2010/main" val="2629313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95836"/>
            <a:ext cx="10515600" cy="5809130"/>
          </a:xfrm>
        </p:spPr>
        <p:txBody>
          <a:bodyPr/>
          <a:lstStyle/>
          <a:p>
            <a:pPr marL="342900" indent="-342900">
              <a:buFont typeface="+mj-lt"/>
              <a:buAutoNum type="arabicPeriod" startAt="3"/>
            </a:pPr>
            <a:r>
              <a:rPr lang="tr-TR" sz="1700" dirty="0" smtClean="0">
                <a:latin typeface="Times New Roman" panose="02020603050405020304" pitchFamily="18" charset="0"/>
                <a:cs typeface="Times New Roman" panose="02020603050405020304" pitchFamily="18" charset="0"/>
              </a:rPr>
              <a:t>View Packages</a:t>
            </a:r>
          </a:p>
          <a:p>
            <a:pPr lvl="1"/>
            <a:r>
              <a:rPr lang="tr-TR" sz="1500" dirty="0" smtClean="0">
                <a:latin typeface="Times New Roman" panose="02020603050405020304" pitchFamily="18" charset="0"/>
                <a:cs typeface="Times New Roman" panose="02020603050405020304" pitchFamily="18" charset="0"/>
              </a:rPr>
              <a:t>AccessFXML: Tüm ekranlar arası geçişleri ve ekrana hatayı veya bir mesajı yazdırmak için kullanılan sınıf.</a:t>
            </a:r>
          </a:p>
          <a:p>
            <a:pPr lvl="1"/>
            <a:r>
              <a:rPr lang="tr-TR" sz="1500" dirty="0" smtClean="0">
                <a:latin typeface="Times New Roman" panose="02020603050405020304" pitchFamily="18" charset="0"/>
                <a:cs typeface="Times New Roman" panose="02020603050405020304" pitchFamily="18" charset="0"/>
              </a:rPr>
              <a:t>StockTruckingAutomation: İlk açılışı yöneten sınıf</a:t>
            </a:r>
          </a:p>
          <a:p>
            <a:pPr lvl="1"/>
            <a:r>
              <a:rPr lang="tr-TR" sz="1500" dirty="0" smtClean="0">
                <a:latin typeface="Times New Roman" panose="02020603050405020304" pitchFamily="18" charset="0"/>
                <a:cs typeface="Times New Roman" panose="02020603050405020304" pitchFamily="18" charset="0"/>
              </a:rPr>
              <a:t>AdminScreen.fxml: Yönetici ve Satış Sorumlusunun kullandığı ekranın fxml dosyası.</a:t>
            </a:r>
          </a:p>
          <a:p>
            <a:pPr lvl="1"/>
            <a:r>
              <a:rPr lang="tr-TR" sz="1500" dirty="0" smtClean="0">
                <a:latin typeface="Times New Roman" panose="02020603050405020304" pitchFamily="18" charset="0"/>
                <a:cs typeface="Times New Roman" panose="02020603050405020304" pitchFamily="18" charset="0"/>
              </a:rPr>
              <a:t>DepartmentManagerScreen.fxml:</a:t>
            </a:r>
            <a:r>
              <a:rPr lang="tr-TR" sz="1500" dirty="0">
                <a:latin typeface="Times New Roman" panose="02020603050405020304" pitchFamily="18" charset="0"/>
                <a:cs typeface="Times New Roman" panose="02020603050405020304" pitchFamily="18" charset="0"/>
              </a:rPr>
              <a:t> </a:t>
            </a:r>
            <a:r>
              <a:rPr lang="tr-TR" sz="1500" dirty="0" smtClean="0">
                <a:latin typeface="Times New Roman" panose="02020603050405020304" pitchFamily="18" charset="0"/>
                <a:cs typeface="Times New Roman" panose="02020603050405020304" pitchFamily="18" charset="0"/>
              </a:rPr>
              <a:t>Bölüm Yönetecisinin kullandığı </a:t>
            </a:r>
            <a:r>
              <a:rPr lang="tr-TR" sz="1500" dirty="0">
                <a:latin typeface="Times New Roman" panose="02020603050405020304" pitchFamily="18" charset="0"/>
                <a:cs typeface="Times New Roman" panose="02020603050405020304" pitchFamily="18" charset="0"/>
              </a:rPr>
              <a:t>ekranın fxml dosyası</a:t>
            </a:r>
            <a:r>
              <a:rPr lang="tr-TR" sz="1500" dirty="0" smtClean="0">
                <a:latin typeface="Times New Roman" panose="02020603050405020304" pitchFamily="18" charset="0"/>
                <a:cs typeface="Times New Roman" panose="02020603050405020304" pitchFamily="18" charset="0"/>
              </a:rPr>
              <a:t>.</a:t>
            </a:r>
          </a:p>
          <a:p>
            <a:pPr lvl="1"/>
            <a:r>
              <a:rPr lang="tr-TR" sz="1500" dirty="0" smtClean="0">
                <a:latin typeface="Times New Roman" panose="02020603050405020304" pitchFamily="18" charset="0"/>
                <a:cs typeface="Times New Roman" panose="02020603050405020304" pitchFamily="18" charset="0"/>
              </a:rPr>
              <a:t>SignIn.fxml: Giriş Ekranı olarak kullanılan </a:t>
            </a:r>
            <a:r>
              <a:rPr lang="tr-TR" sz="1500" dirty="0">
                <a:latin typeface="Times New Roman" panose="02020603050405020304" pitchFamily="18" charset="0"/>
                <a:cs typeface="Times New Roman" panose="02020603050405020304" pitchFamily="18" charset="0"/>
              </a:rPr>
              <a:t>ekranın fxml dosyası</a:t>
            </a:r>
            <a:r>
              <a:rPr lang="tr-TR" sz="1500" dirty="0" smtClean="0">
                <a:latin typeface="Times New Roman" panose="02020603050405020304" pitchFamily="18" charset="0"/>
                <a:cs typeface="Times New Roman" panose="02020603050405020304" pitchFamily="18" charset="0"/>
              </a:rPr>
              <a:t>.</a:t>
            </a:r>
          </a:p>
          <a:p>
            <a:pPr lvl="1"/>
            <a:r>
              <a:rPr lang="tr-TR" sz="1500" dirty="0" smtClean="0">
                <a:latin typeface="Times New Roman" panose="02020603050405020304" pitchFamily="18" charset="0"/>
                <a:cs typeface="Times New Roman" panose="02020603050405020304" pitchFamily="18" charset="0"/>
              </a:rPr>
              <a:t>SignUp.fxml: Kayıt Ekranı olarak kullanılan ekranın fxml dosyası</a:t>
            </a:r>
          </a:p>
          <a:p>
            <a:pPr lvl="1"/>
            <a:r>
              <a:rPr lang="tr-TR" sz="1500" dirty="0" smtClean="0">
                <a:latin typeface="Times New Roman" panose="02020603050405020304" pitchFamily="18" charset="0"/>
                <a:cs typeface="Times New Roman" panose="02020603050405020304" pitchFamily="18" charset="0"/>
              </a:rPr>
              <a:t>AssignReport.jrxml: Raporlama ekranı olarak kullanılan JasperReport</a:t>
            </a:r>
            <a:r>
              <a:rPr lang="tr-TR" sz="1500" dirty="0">
                <a:latin typeface="Times New Roman" panose="02020603050405020304" pitchFamily="18" charset="0"/>
                <a:cs typeface="Times New Roman" panose="02020603050405020304" pitchFamily="18" charset="0"/>
              </a:rPr>
              <a:t> </a:t>
            </a:r>
            <a:r>
              <a:rPr lang="tr-TR" sz="1500" dirty="0" smtClean="0">
                <a:latin typeface="Times New Roman" panose="02020603050405020304" pitchFamily="18" charset="0"/>
                <a:cs typeface="Times New Roman" panose="02020603050405020304" pitchFamily="18" charset="0"/>
              </a:rPr>
              <a:t>nesnesi</a:t>
            </a:r>
          </a:p>
          <a:p>
            <a:pPr lvl="1"/>
            <a:r>
              <a:rPr lang="tr-TR" sz="1500" dirty="0" smtClean="0">
                <a:latin typeface="Times New Roman" panose="02020603050405020304" pitchFamily="18" charset="0"/>
                <a:cs typeface="Times New Roman" panose="02020603050405020304" pitchFamily="18" charset="0"/>
              </a:rPr>
              <a:t>AssignReport.jasper: Raporlama ekranı olarak kullanılan nesnenin yönetim ekranı</a:t>
            </a:r>
          </a:p>
          <a:p>
            <a:pPr lvl="1"/>
            <a:r>
              <a:rPr lang="tr-TR" sz="1500" dirty="0" smtClean="0">
                <a:latin typeface="Times New Roman" panose="02020603050405020304" pitchFamily="18" charset="0"/>
                <a:cs typeface="Times New Roman" panose="02020603050405020304" pitchFamily="18" charset="0"/>
              </a:rPr>
              <a:t>style.css: Ekranları daha estetik göstermekte kullanılan CSS dosyası</a:t>
            </a:r>
          </a:p>
          <a:p>
            <a:pPr marL="457200" indent="-457200">
              <a:buFont typeface="+mj-lt"/>
              <a:buAutoNum type="arabicPeriod" startAt="4"/>
            </a:pPr>
            <a:r>
              <a:rPr lang="tr-TR" sz="1700" dirty="0" smtClean="0">
                <a:latin typeface="Times New Roman" panose="02020603050405020304" pitchFamily="18" charset="0"/>
                <a:cs typeface="Times New Roman" panose="02020603050405020304" pitchFamily="18" charset="0"/>
              </a:rPr>
              <a:t>View.Pictures</a:t>
            </a:r>
            <a:endParaRPr lang="tr-TR" sz="1700" dirty="0">
              <a:latin typeface="Times New Roman" panose="02020603050405020304" pitchFamily="18" charset="0"/>
              <a:cs typeface="Times New Roman" panose="02020603050405020304" pitchFamily="18" charset="0"/>
            </a:endParaRPr>
          </a:p>
          <a:p>
            <a:pPr lvl="1"/>
            <a:r>
              <a:rPr lang="tr-TR" sz="1500" dirty="0" smtClean="0">
                <a:latin typeface="Times New Roman" panose="02020603050405020304" pitchFamily="18" charset="0"/>
                <a:cs typeface="Times New Roman" panose="02020603050405020304" pitchFamily="18" charset="0"/>
              </a:rPr>
              <a:t>report.png: Rapor sayfasının üstünde gözüken resim</a:t>
            </a:r>
          </a:p>
          <a:p>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1F6ACD08-1775-4A2C-B3D6-C0E4325A4202}" type="slidenum">
              <a:rPr lang="tr-TR" smtClean="0"/>
              <a:t>10</a:t>
            </a:fld>
            <a:endParaRPr lang="tr-TR" dirty="0"/>
          </a:p>
        </p:txBody>
      </p:sp>
    </p:spTree>
    <p:extLst>
      <p:ext uri="{BB962C8B-B14F-4D97-AF65-F5344CB8AC3E}">
        <p14:creationId xmlns:p14="http://schemas.microsoft.com/office/powerpoint/2010/main" val="807237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798" y="1706271"/>
            <a:ext cx="6476404" cy="4624491"/>
          </a:xfrm>
        </p:spPr>
      </p:pic>
      <p:sp>
        <p:nvSpPr>
          <p:cNvPr id="4" name="Slayt Numarası Yer Tutucusu 3"/>
          <p:cNvSpPr>
            <a:spLocks noGrp="1"/>
          </p:cNvSpPr>
          <p:nvPr>
            <p:ph type="sldNum" sz="quarter" idx="12"/>
          </p:nvPr>
        </p:nvSpPr>
        <p:spPr/>
        <p:txBody>
          <a:bodyPr/>
          <a:lstStyle/>
          <a:p>
            <a:fld id="{1F6ACD08-1775-4A2C-B3D6-C0E4325A4202}" type="slidenum">
              <a:rPr lang="tr-TR" smtClean="0"/>
              <a:t>11</a:t>
            </a:fld>
            <a:endParaRPr lang="tr-TR" dirty="0"/>
          </a:p>
        </p:txBody>
      </p:sp>
      <p:sp>
        <p:nvSpPr>
          <p:cNvPr id="5" name="Unvan 1"/>
          <p:cNvSpPr txBox="1">
            <a:spLocks/>
          </p:cNvSpPr>
          <p:nvPr/>
        </p:nvSpPr>
        <p:spPr>
          <a:xfrm>
            <a:off x="838200" y="62240"/>
            <a:ext cx="10515600" cy="61651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smtClean="0">
                <a:latin typeface="Times New Roman" panose="02020603050405020304" pitchFamily="18" charset="0"/>
                <a:cs typeface="Times New Roman" panose="02020603050405020304" pitchFamily="18" charset="0"/>
              </a:rPr>
              <a:t>Ekran Çıktıları</a:t>
            </a:r>
            <a:endParaRPr lang="tr-TR" b="1" dirty="0">
              <a:latin typeface="Times New Roman" panose="02020603050405020304" pitchFamily="18" charset="0"/>
              <a:cs typeface="Times New Roman" panose="02020603050405020304" pitchFamily="18" charset="0"/>
            </a:endParaRPr>
          </a:p>
        </p:txBody>
      </p:sp>
      <p:sp>
        <p:nvSpPr>
          <p:cNvPr id="6" name="Unvan 1"/>
          <p:cNvSpPr>
            <a:spLocks noGrp="1"/>
          </p:cNvSpPr>
          <p:nvPr>
            <p:ph type="title"/>
          </p:nvPr>
        </p:nvSpPr>
        <p:spPr>
          <a:xfrm>
            <a:off x="1129553" y="764652"/>
            <a:ext cx="9932894" cy="619217"/>
          </a:xfrm>
        </p:spPr>
        <p:txBody>
          <a:bodyPr>
            <a:normAutofit/>
          </a:bodyPr>
          <a:lstStyle/>
          <a:p>
            <a:r>
              <a:rPr lang="tr-TR" sz="2800" dirty="0" smtClean="0">
                <a:latin typeface="Times New Roman" panose="02020603050405020304" pitchFamily="18" charset="0"/>
                <a:cs typeface="Times New Roman" panose="02020603050405020304" pitchFamily="18" charset="0"/>
              </a:rPr>
              <a:t>Giriş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90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8466" y="1228401"/>
            <a:ext cx="6595068" cy="5248035"/>
          </a:xfrm>
        </p:spPr>
      </p:pic>
      <p:sp>
        <p:nvSpPr>
          <p:cNvPr id="4" name="Slayt Numarası Yer Tutucusu 3"/>
          <p:cNvSpPr>
            <a:spLocks noGrp="1"/>
          </p:cNvSpPr>
          <p:nvPr>
            <p:ph type="sldNum" sz="quarter" idx="12"/>
          </p:nvPr>
        </p:nvSpPr>
        <p:spPr/>
        <p:txBody>
          <a:bodyPr/>
          <a:lstStyle/>
          <a:p>
            <a:fld id="{1F6ACD08-1775-4A2C-B3D6-C0E4325A4202}" type="slidenum">
              <a:rPr lang="tr-TR" smtClean="0"/>
              <a:t>12</a:t>
            </a:fld>
            <a:endParaRPr lang="tr-TR" dirty="0"/>
          </a:p>
        </p:txBody>
      </p:sp>
      <p:sp>
        <p:nvSpPr>
          <p:cNvPr id="5" name="Unvan 1"/>
          <p:cNvSpPr>
            <a:spLocks noGrp="1"/>
          </p:cNvSpPr>
          <p:nvPr>
            <p:ph type="title"/>
          </p:nvPr>
        </p:nvSpPr>
        <p:spPr>
          <a:xfrm>
            <a:off x="1129553" y="303071"/>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Kayıt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19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29553" y="316518"/>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Personel Ekranı</a:t>
            </a:r>
            <a:endParaRPr lang="tr-TR" sz="28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1F6ACD08-1775-4A2C-B3D6-C0E4325A4202}" type="slidenum">
              <a:rPr lang="tr-TR" smtClean="0"/>
              <a:t>13</a:t>
            </a:fld>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68" y="1053738"/>
            <a:ext cx="8714279" cy="5485174"/>
          </a:xfrm>
        </p:spPr>
      </p:pic>
      <p:sp>
        <p:nvSpPr>
          <p:cNvPr id="7" name="Unvan 1"/>
          <p:cNvSpPr txBox="1">
            <a:spLocks/>
          </p:cNvSpPr>
          <p:nvPr/>
        </p:nvSpPr>
        <p:spPr>
          <a:xfrm>
            <a:off x="838200" y="-52092"/>
            <a:ext cx="10515600" cy="6165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smtClean="0">
                <a:latin typeface="Times New Roman" panose="02020603050405020304" pitchFamily="18" charset="0"/>
                <a:cs typeface="Times New Roman" panose="02020603050405020304" pitchFamily="18" charset="0"/>
              </a:rPr>
              <a:t>Admin Satış Sorumlusu Ekranı</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796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14</a:t>
            </a:fld>
            <a:endParaRPr lang="tr-TR" dirty="0"/>
          </a:p>
        </p:txBody>
      </p:sp>
      <p:sp>
        <p:nvSpPr>
          <p:cNvPr id="5" name="Unvan 1"/>
          <p:cNvSpPr>
            <a:spLocks noGrp="1"/>
          </p:cNvSpPr>
          <p:nvPr>
            <p:ph type="title"/>
          </p:nvPr>
        </p:nvSpPr>
        <p:spPr>
          <a:xfrm>
            <a:off x="1129553" y="249283"/>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Stok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37" y="1054567"/>
            <a:ext cx="8422926" cy="5301783"/>
          </a:xfrm>
        </p:spPr>
      </p:pic>
    </p:spTree>
    <p:extLst>
      <p:ext uri="{BB962C8B-B14F-4D97-AF65-F5344CB8AC3E}">
        <p14:creationId xmlns:p14="http://schemas.microsoft.com/office/powerpoint/2010/main" val="1924050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15</a:t>
            </a:fld>
            <a:endParaRPr lang="tr-TR" dirty="0"/>
          </a:p>
        </p:txBody>
      </p:sp>
      <p:sp>
        <p:nvSpPr>
          <p:cNvPr id="5" name="Unvan 1"/>
          <p:cNvSpPr>
            <a:spLocks noGrp="1"/>
          </p:cNvSpPr>
          <p:nvPr>
            <p:ph type="title"/>
          </p:nvPr>
        </p:nvSpPr>
        <p:spPr>
          <a:xfrm>
            <a:off x="1129553" y="222388"/>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Atık Deposu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454" y="1046931"/>
            <a:ext cx="8725093" cy="5491981"/>
          </a:xfrm>
        </p:spPr>
      </p:pic>
    </p:spTree>
    <p:extLst>
      <p:ext uri="{BB962C8B-B14F-4D97-AF65-F5344CB8AC3E}">
        <p14:creationId xmlns:p14="http://schemas.microsoft.com/office/powerpoint/2010/main" val="470433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16</a:t>
            </a:fld>
            <a:endParaRPr lang="tr-TR" dirty="0"/>
          </a:p>
        </p:txBody>
      </p:sp>
      <p:sp>
        <p:nvSpPr>
          <p:cNvPr id="5" name="Unvan 1"/>
          <p:cNvSpPr>
            <a:spLocks noGrp="1"/>
          </p:cNvSpPr>
          <p:nvPr>
            <p:ph type="title"/>
          </p:nvPr>
        </p:nvSpPr>
        <p:spPr>
          <a:xfrm>
            <a:off x="1129553" y="329965"/>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Zimmetler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890" y="1124273"/>
            <a:ext cx="8602220" cy="5414639"/>
          </a:xfrm>
        </p:spPr>
      </p:pic>
    </p:spTree>
    <p:extLst>
      <p:ext uri="{BB962C8B-B14F-4D97-AF65-F5344CB8AC3E}">
        <p14:creationId xmlns:p14="http://schemas.microsoft.com/office/powerpoint/2010/main" val="147902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17</a:t>
            </a:fld>
            <a:endParaRPr lang="tr-TR" dirty="0"/>
          </a:p>
        </p:txBody>
      </p:sp>
      <p:sp>
        <p:nvSpPr>
          <p:cNvPr id="5" name="Unvan 1"/>
          <p:cNvSpPr>
            <a:spLocks noGrp="1"/>
          </p:cNvSpPr>
          <p:nvPr>
            <p:ph type="title"/>
          </p:nvPr>
        </p:nvSpPr>
        <p:spPr>
          <a:xfrm>
            <a:off x="1129553" y="316517"/>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Ürün Satın Alma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379" y="950175"/>
            <a:ext cx="8588773" cy="5406175"/>
          </a:xfrm>
        </p:spPr>
      </p:pic>
    </p:spTree>
    <p:extLst>
      <p:ext uri="{BB962C8B-B14F-4D97-AF65-F5344CB8AC3E}">
        <p14:creationId xmlns:p14="http://schemas.microsoft.com/office/powerpoint/2010/main" val="2288661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18</a:t>
            </a:fld>
            <a:endParaRPr lang="tr-TR" dirty="0"/>
          </a:p>
        </p:txBody>
      </p:sp>
      <p:sp>
        <p:nvSpPr>
          <p:cNvPr id="5" name="Unvan 1"/>
          <p:cNvSpPr>
            <a:spLocks noGrp="1"/>
          </p:cNvSpPr>
          <p:nvPr>
            <p:ph type="title"/>
          </p:nvPr>
        </p:nvSpPr>
        <p:spPr>
          <a:xfrm>
            <a:off x="1129553" y="383753"/>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 Ekleme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700" y="1076615"/>
            <a:ext cx="8266599" cy="5203383"/>
          </a:xfrm>
        </p:spPr>
      </p:pic>
    </p:spTree>
    <p:extLst>
      <p:ext uri="{BB962C8B-B14F-4D97-AF65-F5344CB8AC3E}">
        <p14:creationId xmlns:p14="http://schemas.microsoft.com/office/powerpoint/2010/main" val="213256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1F6ACD08-1775-4A2C-B3D6-C0E4325A4202}" type="slidenum">
              <a:rPr lang="tr-TR" smtClean="0"/>
              <a:t>19</a:t>
            </a:fld>
            <a:endParaRPr lang="tr-TR" dirty="0"/>
          </a:p>
        </p:txBody>
      </p:sp>
      <p:sp>
        <p:nvSpPr>
          <p:cNvPr id="5" name="Unvan 1"/>
          <p:cNvSpPr>
            <a:spLocks noGrp="1"/>
          </p:cNvSpPr>
          <p:nvPr>
            <p:ph type="title"/>
          </p:nvPr>
        </p:nvSpPr>
        <p:spPr>
          <a:xfrm>
            <a:off x="1129553" y="276177"/>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 Kaldırma Ekranı</a:t>
            </a:r>
            <a:endParaRPr lang="tr-TR" sz="2800" dirty="0">
              <a:latin typeface="Times New Roman" panose="02020603050405020304" pitchFamily="18" charset="0"/>
              <a:cs typeface="Times New Roman" panose="02020603050405020304" pitchFamily="18" charset="0"/>
            </a:endParaRP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508" y="995083"/>
            <a:ext cx="8146984" cy="5128092"/>
          </a:xfrm>
        </p:spPr>
      </p:pic>
    </p:spTree>
    <p:extLst>
      <p:ext uri="{BB962C8B-B14F-4D97-AF65-F5344CB8AC3E}">
        <p14:creationId xmlns:p14="http://schemas.microsoft.com/office/powerpoint/2010/main" val="1635527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732155"/>
          </a:xfrm>
        </p:spPr>
        <p:txBody>
          <a:bodyPr>
            <a:normAutofit/>
          </a:bodyPr>
          <a:lstStyle/>
          <a:p>
            <a:r>
              <a:rPr lang="tr-TR" sz="4000" dirty="0" smtClean="0">
                <a:latin typeface="Times New Roman" panose="02020603050405020304" pitchFamily="18" charset="0"/>
                <a:cs typeface="Times New Roman" panose="02020603050405020304" pitchFamily="18" charset="0"/>
              </a:rPr>
              <a:t>İçindekiler</a:t>
            </a:r>
            <a:endParaRPr lang="tr-TR" sz="40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588566"/>
            <a:ext cx="10515600" cy="6269434"/>
          </a:xfrm>
        </p:spPr>
        <p:txBody>
          <a:bodyPr>
            <a:normAutofit fontScale="77500" lnSpcReduction="20000"/>
          </a:bodyPr>
          <a:lstStyle/>
          <a:p>
            <a:pPr marL="457200" indent="-457200">
              <a:buFont typeface="+mj-lt"/>
              <a:buAutoNum type="arabicPeriod"/>
            </a:pPr>
            <a:r>
              <a:rPr lang="tr-TR" sz="1700" dirty="0" smtClean="0">
                <a:solidFill>
                  <a:srgbClr val="000000"/>
                </a:solidFill>
                <a:latin typeface="Times New Roman" panose="02020603050405020304" pitchFamily="18" charset="0"/>
                <a:hlinkClick r:id="rId2" action="ppaction://hlinksldjump"/>
              </a:rPr>
              <a:t>Tanım</a:t>
            </a:r>
            <a:endParaRPr lang="tr-TR" sz="1700" dirty="0" smtClean="0">
              <a:solidFill>
                <a:srgbClr val="000000"/>
              </a:solidFill>
              <a:latin typeface="Times New Roman" panose="02020603050405020304" pitchFamily="18" charset="0"/>
            </a:endParaRPr>
          </a:p>
          <a:p>
            <a:pPr marL="457200" indent="-457200">
              <a:buFont typeface="+mj-lt"/>
              <a:buAutoNum type="arabicPeriod"/>
            </a:pPr>
            <a:r>
              <a:rPr lang="tr-TR" sz="1700" dirty="0" smtClean="0">
                <a:solidFill>
                  <a:srgbClr val="000000"/>
                </a:solidFill>
                <a:latin typeface="Times New Roman" panose="02020603050405020304" pitchFamily="18" charset="0"/>
                <a:hlinkClick r:id="rId3" action="ppaction://hlinksldjump"/>
              </a:rPr>
              <a:t>Uygulama Çalıştırma</a:t>
            </a:r>
            <a:endParaRPr lang="tr-TR" sz="1700" dirty="0">
              <a:solidFill>
                <a:srgbClr val="000000"/>
              </a:solidFill>
              <a:latin typeface="Times New Roman" panose="02020603050405020304" pitchFamily="18" charset="0"/>
            </a:endParaRPr>
          </a:p>
          <a:p>
            <a:pPr marL="514350" indent="-514350">
              <a:buFont typeface="+mj-lt"/>
              <a:buAutoNum type="arabicPeriod"/>
            </a:pPr>
            <a:r>
              <a:rPr lang="tr-TR" sz="1700" dirty="0">
                <a:solidFill>
                  <a:srgbClr val="000000"/>
                </a:solidFill>
                <a:latin typeface="Times New Roman" panose="02020603050405020304" pitchFamily="18" charset="0"/>
                <a:hlinkClick r:id="rId4" action="ppaction://hlinksldjump"/>
              </a:rPr>
              <a:t>Gantt Chart</a:t>
            </a:r>
            <a:endParaRPr lang="tr-TR" sz="1700" dirty="0">
              <a:solidFill>
                <a:srgbClr val="000000"/>
              </a:solidFill>
              <a:latin typeface="Calibri Light" panose="020F0302020204030204" pitchFamily="34" charset="0"/>
            </a:endParaRPr>
          </a:p>
          <a:p>
            <a:pPr marL="514350" indent="-514350">
              <a:buFont typeface="+mj-lt"/>
              <a:buAutoNum type="arabicPeriod"/>
            </a:pPr>
            <a:r>
              <a:rPr lang="tr-TR" sz="1700" dirty="0">
                <a:solidFill>
                  <a:srgbClr val="000000"/>
                </a:solidFill>
                <a:latin typeface="Times New Roman" panose="02020603050405020304" pitchFamily="18" charset="0"/>
                <a:hlinkClick r:id="rId5" action="ppaction://hlinksldjump"/>
              </a:rPr>
              <a:t>Kiviat Metrics Graph</a:t>
            </a:r>
            <a:endParaRPr lang="tr-TR" sz="1700" dirty="0">
              <a:solidFill>
                <a:srgbClr val="000000"/>
              </a:solidFill>
              <a:latin typeface="Times New Roman" panose="02020603050405020304" pitchFamily="18" charset="0"/>
            </a:endParaRPr>
          </a:p>
          <a:p>
            <a:pPr marL="514350" indent="-514350">
              <a:buFont typeface="+mj-lt"/>
              <a:buAutoNum type="arabicPeriod"/>
            </a:pPr>
            <a:r>
              <a:rPr lang="tr-TR" sz="1700" dirty="0">
                <a:solidFill>
                  <a:srgbClr val="000000"/>
                </a:solidFill>
                <a:latin typeface="Times New Roman" panose="02020603050405020304" pitchFamily="18" charset="0"/>
                <a:hlinkClick r:id="rId6" action="ppaction://hlinksldjump"/>
              </a:rPr>
              <a:t>Block Histogram</a:t>
            </a:r>
            <a:endParaRPr lang="tr-TR" sz="1700" dirty="0">
              <a:solidFill>
                <a:srgbClr val="000000"/>
              </a:solidFill>
              <a:latin typeface="Times New Roman" panose="02020603050405020304" pitchFamily="18" charset="0"/>
            </a:endParaRPr>
          </a:p>
          <a:p>
            <a:pPr marL="457200" indent="-457200">
              <a:buFont typeface="+mj-lt"/>
              <a:buAutoNum type="arabicPeriod"/>
            </a:pPr>
            <a:r>
              <a:rPr lang="tr-TR" sz="1700" dirty="0" smtClean="0">
                <a:solidFill>
                  <a:srgbClr val="000000"/>
                </a:solidFill>
                <a:latin typeface="Times New Roman" panose="02020603050405020304" pitchFamily="18" charset="0"/>
                <a:hlinkClick r:id="rId7" action="ppaction://hlinksldjump"/>
              </a:rPr>
              <a:t>Database Diagram</a:t>
            </a:r>
            <a:endParaRPr lang="tr-TR" sz="1700" dirty="0">
              <a:solidFill>
                <a:srgbClr val="000000"/>
              </a:solidFill>
              <a:latin typeface="Times New Roman" panose="02020603050405020304" pitchFamily="18" charset="0"/>
            </a:endParaRPr>
          </a:p>
          <a:p>
            <a:pPr marL="457200" indent="-457200">
              <a:buFont typeface="+mj-lt"/>
              <a:buAutoNum type="arabicPeriod"/>
            </a:pPr>
            <a:r>
              <a:rPr lang="tr-TR" sz="1700" dirty="0" smtClean="0">
                <a:solidFill>
                  <a:srgbClr val="000000"/>
                </a:solidFill>
                <a:latin typeface="Times New Roman" panose="02020603050405020304" pitchFamily="18" charset="0"/>
                <a:hlinkClick r:id="rId8" action="ppaction://hlinksldjump"/>
              </a:rPr>
              <a:t>Sınıflar</a:t>
            </a:r>
            <a:endParaRPr lang="tr-TR" sz="17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rPr>
              <a:t>Controller Packages</a:t>
            </a:r>
          </a:p>
          <a:p>
            <a:pPr marL="914400" lvl="1" indent="-457200">
              <a:buFont typeface="+mj-lt"/>
              <a:buAutoNum type="arabicPeriod"/>
            </a:pPr>
            <a:r>
              <a:rPr lang="tr-TR" sz="1600" dirty="0" smtClean="0">
                <a:solidFill>
                  <a:srgbClr val="000000"/>
                </a:solidFill>
                <a:latin typeface="Times New Roman" panose="02020603050405020304" pitchFamily="18" charset="0"/>
              </a:rPr>
              <a:t>Model Packages</a:t>
            </a:r>
          </a:p>
          <a:p>
            <a:pPr marL="914400" lvl="1" indent="-457200">
              <a:buFont typeface="+mj-lt"/>
              <a:buAutoNum type="arabicPeriod"/>
            </a:pPr>
            <a:r>
              <a:rPr lang="tr-TR" sz="1600" dirty="0" smtClean="0">
                <a:solidFill>
                  <a:srgbClr val="000000"/>
                </a:solidFill>
                <a:latin typeface="Times New Roman" panose="02020603050405020304" pitchFamily="18" charset="0"/>
              </a:rPr>
              <a:t>View Packages</a:t>
            </a:r>
          </a:p>
          <a:p>
            <a:pPr marL="457200" indent="-457200">
              <a:buFont typeface="+mj-lt"/>
              <a:buAutoNum type="arabicPeriod"/>
            </a:pPr>
            <a:r>
              <a:rPr lang="tr-TR" sz="1700" dirty="0" smtClean="0">
                <a:solidFill>
                  <a:srgbClr val="000000"/>
                </a:solidFill>
                <a:latin typeface="Times New Roman" panose="02020603050405020304" pitchFamily="18" charset="0"/>
                <a:hlinkClick r:id="rId9" action="ppaction://hlinksldjump"/>
              </a:rPr>
              <a:t>Ekran Çıktıları</a:t>
            </a:r>
            <a:endParaRPr lang="en-US" sz="1300" dirty="0" smtClean="0">
              <a:solidFill>
                <a:srgbClr val="000000"/>
              </a:solidFill>
              <a:latin typeface="Times New Roman" panose="02020603050405020304" pitchFamily="18" charset="0"/>
              <a:hlinkClick r:id="rId9" action="ppaction://hlinksldjump"/>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9" action="ppaction://hlinksldjump"/>
              </a:rPr>
              <a:t>Giriş </a:t>
            </a:r>
            <a:r>
              <a:rPr lang="tr-TR" sz="1600" dirty="0">
                <a:solidFill>
                  <a:srgbClr val="000000"/>
                </a:solidFill>
                <a:latin typeface="Times New Roman" panose="02020603050405020304" pitchFamily="18" charset="0"/>
                <a:hlinkClick r:id="rId9" action="ppaction://hlinksldjump"/>
              </a:rPr>
              <a:t>Ekranı</a:t>
            </a:r>
            <a:endParaRPr lang="tr-TR" sz="1600" dirty="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10" action="ppaction://hlinksldjump"/>
              </a:rPr>
              <a:t>Kayıt </a:t>
            </a:r>
            <a:r>
              <a:rPr lang="tr-TR" sz="1600" dirty="0" smtClean="0">
                <a:solidFill>
                  <a:srgbClr val="000000"/>
                </a:solidFill>
                <a:latin typeface="Times New Roman" panose="02020603050405020304" pitchFamily="18" charset="0"/>
                <a:hlinkClick r:id="rId10" action="ppaction://hlinksldjump"/>
              </a:rPr>
              <a:t>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en-US" sz="1600" dirty="0">
                <a:solidFill>
                  <a:srgbClr val="000000"/>
                </a:solidFill>
                <a:latin typeface="Times New Roman" panose="02020603050405020304" pitchFamily="18" charset="0"/>
                <a:hlinkClick r:id="rId11" action="ppaction://hlinksldjump"/>
              </a:rPr>
              <a:t>Adm</a:t>
            </a:r>
            <a:r>
              <a:rPr lang="tr-TR" sz="1600" dirty="0">
                <a:solidFill>
                  <a:srgbClr val="000000"/>
                </a:solidFill>
                <a:latin typeface="Times New Roman" panose="02020603050405020304" pitchFamily="18" charset="0"/>
                <a:hlinkClick r:id="rId11" action="ppaction://hlinksldjump"/>
              </a:rPr>
              <a:t>in/ Satış Sorumlusu </a:t>
            </a:r>
            <a:r>
              <a:rPr lang="tr-TR" sz="1600" dirty="0" smtClean="0">
                <a:solidFill>
                  <a:srgbClr val="000000"/>
                </a:solidFill>
                <a:latin typeface="Times New Roman" panose="02020603050405020304" pitchFamily="18" charset="0"/>
                <a:hlinkClick r:id="rId11" action="ppaction://hlinksldjump"/>
              </a:rPr>
              <a:t>Ekranı</a:t>
            </a:r>
            <a:endParaRPr lang="tr-TR" sz="1600" dirty="0" smtClean="0">
              <a:solidFill>
                <a:srgbClr val="000000"/>
              </a:solidFill>
              <a:latin typeface="Times New Roman" panose="02020603050405020304" pitchFamily="18" charset="0"/>
              <a:hlinkClick r:id="rId9" action="ppaction://hlinksldjump"/>
            </a:endParaRPr>
          </a:p>
          <a:p>
            <a:pPr marL="1371600" lvl="2" indent="-457200">
              <a:buFont typeface="+mj-lt"/>
              <a:buAutoNum type="arabicPeriod"/>
            </a:pPr>
            <a:r>
              <a:rPr lang="tr-TR" sz="1200" dirty="0" smtClean="0">
                <a:solidFill>
                  <a:srgbClr val="000000"/>
                </a:solidFill>
                <a:latin typeface="Times New Roman" panose="02020603050405020304" pitchFamily="18" charset="0"/>
                <a:hlinkClick r:id="rId11" action="ppaction://hlinksldjump"/>
              </a:rPr>
              <a:t>Yönetici </a:t>
            </a:r>
            <a:r>
              <a:rPr lang="tr-TR" sz="1200" dirty="0">
                <a:solidFill>
                  <a:srgbClr val="000000"/>
                </a:solidFill>
                <a:latin typeface="Times New Roman" panose="02020603050405020304" pitchFamily="18" charset="0"/>
                <a:hlinkClick r:id="rId11" action="ppaction://hlinksldjump"/>
              </a:rPr>
              <a:t>Personel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2" action="ppaction://hlinksldjump"/>
              </a:rPr>
              <a:t>Stok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3" action="ppaction://hlinksldjump"/>
              </a:rPr>
              <a:t>Atık Deposu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4" action="ppaction://hlinksldjump"/>
              </a:rPr>
              <a:t>Zimmetler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5" action="ppaction://hlinksldjump"/>
              </a:rPr>
              <a:t>Satın Alma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6" action="ppaction://hlinksldjump"/>
              </a:rPr>
              <a:t>Zimmet Ekleme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7" action="ppaction://hlinksldjump"/>
              </a:rPr>
              <a:t>Zimmet Kaldırma Ekranı</a:t>
            </a:r>
            <a:endParaRPr lang="tr-TR" sz="1200" dirty="0">
              <a:solidFill>
                <a:srgbClr val="000000"/>
              </a:solidFill>
              <a:latin typeface="Times New Roman" panose="02020603050405020304" pitchFamily="18" charset="0"/>
            </a:endParaRPr>
          </a:p>
          <a:p>
            <a:pPr marL="1371600" lvl="2" indent="-457200">
              <a:buFont typeface="+mj-lt"/>
              <a:buAutoNum type="arabicPeriod"/>
            </a:pPr>
            <a:r>
              <a:rPr lang="tr-TR" sz="1200" dirty="0">
                <a:solidFill>
                  <a:srgbClr val="000000"/>
                </a:solidFill>
                <a:latin typeface="Times New Roman" panose="02020603050405020304" pitchFamily="18" charset="0"/>
                <a:hlinkClick r:id="rId18" action="ppaction://hlinksldjump"/>
              </a:rPr>
              <a:t>Profile </a:t>
            </a:r>
            <a:r>
              <a:rPr lang="tr-TR" sz="1200" dirty="0" smtClean="0">
                <a:solidFill>
                  <a:srgbClr val="000000"/>
                </a:solidFill>
                <a:latin typeface="Times New Roman" panose="02020603050405020304" pitchFamily="18" charset="0"/>
                <a:hlinkClick r:id="rId18" action="ppaction://hlinksldjump"/>
              </a:rPr>
              <a:t>Ekranı</a:t>
            </a:r>
            <a:endParaRPr lang="tr-TR" sz="1200" dirty="0" smtClean="0">
              <a:solidFill>
                <a:srgbClr val="000000"/>
              </a:solidFill>
              <a:latin typeface="Times New Roman" panose="02020603050405020304" pitchFamily="18" charset="0"/>
              <a:hlinkClick r:id="rId9" action="ppaction://hlinksldjump"/>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9" action="ppaction://hlinksldjump"/>
              </a:rPr>
              <a:t>Bölüm Yöneticisi Ekranı</a:t>
            </a:r>
            <a:endParaRPr lang="tr-TR" sz="1600" dirty="0" smtClean="0">
              <a:solidFill>
                <a:srgbClr val="000000"/>
              </a:solidFill>
              <a:latin typeface="Times New Roman" panose="02020603050405020304" pitchFamily="18" charset="0"/>
              <a:hlinkClick r:id="rId9" action="ppaction://hlinksldjump"/>
            </a:endParaRPr>
          </a:p>
          <a:p>
            <a:pPr marL="1371600" lvl="2" indent="-457200">
              <a:buFont typeface="+mj-lt"/>
              <a:buAutoNum type="arabicPeriod"/>
            </a:pPr>
            <a:r>
              <a:rPr lang="tr-TR" sz="1200" dirty="0" smtClean="0">
                <a:solidFill>
                  <a:srgbClr val="000000"/>
                </a:solidFill>
                <a:latin typeface="Times New Roman" panose="02020603050405020304" pitchFamily="18" charset="0"/>
                <a:hlinkClick r:id="rId19" action="ppaction://hlinksldjump"/>
              </a:rPr>
              <a:t>Personel Ekranı</a:t>
            </a:r>
            <a:endParaRPr lang="tr-TR" sz="1200" dirty="0" smtClean="0">
              <a:solidFill>
                <a:srgbClr val="000000"/>
              </a:solidFill>
              <a:latin typeface="Times New Roman" panose="02020603050405020304" pitchFamily="18" charset="0"/>
              <a:hlinkClick r:id="rId9" action="ppaction://hlinksldjump"/>
            </a:endParaRPr>
          </a:p>
          <a:p>
            <a:pPr marL="1371600" lvl="2" indent="-457200">
              <a:buFont typeface="+mj-lt"/>
              <a:buAutoNum type="arabicPeriod"/>
            </a:pPr>
            <a:r>
              <a:rPr lang="tr-TR" sz="1200" dirty="0" smtClean="0">
                <a:solidFill>
                  <a:srgbClr val="000000"/>
                </a:solidFill>
                <a:latin typeface="Times New Roman" panose="02020603050405020304" pitchFamily="18" charset="0"/>
                <a:hlinkClick r:id="rId20" action="ppaction://hlinksldjump"/>
              </a:rPr>
              <a:t>Zimmetler Ekranı</a:t>
            </a:r>
            <a:endParaRPr lang="tr-TR" sz="1200" dirty="0" smtClean="0">
              <a:solidFill>
                <a:srgbClr val="000000"/>
              </a:solidFill>
              <a:latin typeface="Times New Roman" panose="02020603050405020304" pitchFamily="18" charset="0"/>
              <a:hlinkClick r:id="rId9" action="ppaction://hlinksldjump"/>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21" action="ppaction://hlinksldjump"/>
              </a:rPr>
              <a:t>Raporlar</a:t>
            </a:r>
            <a:endParaRPr lang="tr-TR" sz="1600" dirty="0" smtClean="0">
              <a:solidFill>
                <a:srgbClr val="000000"/>
              </a:solidFill>
              <a:latin typeface="Times New Roman" panose="02020603050405020304" pitchFamily="18" charset="0"/>
              <a:hlinkClick r:id="rId9" action="ppaction://hlinksldjump"/>
            </a:endParaRPr>
          </a:p>
          <a:p>
            <a:pPr marL="1371600" lvl="2" indent="-457200">
              <a:buFont typeface="+mj-lt"/>
              <a:buAutoNum type="arabicPeriod"/>
            </a:pPr>
            <a:r>
              <a:rPr lang="tr-TR" sz="1200" dirty="0" smtClean="0">
                <a:solidFill>
                  <a:srgbClr val="000000"/>
                </a:solidFill>
                <a:latin typeface="Times New Roman" panose="02020603050405020304" pitchFamily="18" charset="0"/>
                <a:hlinkClick r:id="rId21" action="ppaction://hlinksldjump"/>
              </a:rPr>
              <a:t>Tek Kişi Rapor</a:t>
            </a:r>
            <a:endParaRPr lang="tr-TR" sz="1200" dirty="0" smtClean="0">
              <a:solidFill>
                <a:srgbClr val="000000"/>
              </a:solidFill>
              <a:latin typeface="Times New Roman" panose="02020603050405020304" pitchFamily="18" charset="0"/>
              <a:hlinkClick r:id="rId9" action="ppaction://hlinksldjump"/>
            </a:endParaRPr>
          </a:p>
          <a:p>
            <a:pPr marL="1371600" lvl="2" indent="-457200">
              <a:buFont typeface="+mj-lt"/>
              <a:buAutoNum type="arabicPeriod"/>
            </a:pPr>
            <a:r>
              <a:rPr lang="tr-TR" sz="1200" dirty="0" smtClean="0">
                <a:solidFill>
                  <a:srgbClr val="000000"/>
                </a:solidFill>
                <a:latin typeface="Times New Roman" panose="02020603050405020304" pitchFamily="18" charset="0"/>
                <a:hlinkClick r:id="rId22" action="ppaction://hlinksldjump"/>
              </a:rPr>
              <a:t>Tüm Personel Raporlar</a:t>
            </a:r>
            <a:r>
              <a:rPr lang="tr-TR" sz="1200" dirty="0" smtClean="0">
                <a:solidFill>
                  <a:srgbClr val="000000"/>
                </a:solidFill>
                <a:latin typeface="Times New Roman" panose="02020603050405020304" pitchFamily="18" charset="0"/>
                <a:hlinkClick r:id="rId9" action="ppaction://hlinksldjump"/>
              </a:rPr>
              <a:t>ı</a:t>
            </a:r>
            <a:endParaRPr lang="en-US" sz="1200" dirty="0" smtClean="0">
              <a:solidFill>
                <a:srgbClr val="000000"/>
              </a:solidFill>
              <a:latin typeface="Times New Roman" panose="02020603050405020304" pitchFamily="18" charset="0"/>
              <a:hlinkClick r:id="rId9" action="ppaction://hlinksldjump"/>
            </a:endParaRPr>
          </a:p>
          <a:p>
            <a:pPr marL="457200" indent="-457200">
              <a:buFont typeface="+mj-lt"/>
              <a:buAutoNum type="arabicPeriod"/>
            </a:pPr>
            <a:r>
              <a:rPr lang="tr-TR" sz="1700" dirty="0" smtClean="0">
                <a:solidFill>
                  <a:srgbClr val="000000"/>
                </a:solidFill>
                <a:latin typeface="Times New Roman" panose="02020603050405020304" pitchFamily="18" charset="0"/>
                <a:hlinkClick r:id="rId23" action="ppaction://hlinksldjump"/>
              </a:rPr>
              <a:t>Kullanılan Kütüphaneler ve Teknolojiler</a:t>
            </a:r>
            <a:endParaRPr lang="tr-TR" sz="1700" dirty="0" smtClean="0">
              <a:solidFill>
                <a:srgbClr val="000000"/>
              </a:solidFill>
              <a:latin typeface="Times New Roman" panose="02020603050405020304" pitchFamily="18" charset="0"/>
            </a:endParaRPr>
          </a:p>
          <a:p>
            <a:pPr marL="457200" indent="-457200">
              <a:buFont typeface="+mj-lt"/>
              <a:buAutoNum type="arabicPeriod"/>
            </a:pPr>
            <a:r>
              <a:rPr lang="tr-TR" sz="1900" dirty="0" smtClean="0">
                <a:solidFill>
                  <a:srgbClr val="000000"/>
                </a:solidFill>
                <a:latin typeface="Times New Roman" panose="02020603050405020304" pitchFamily="18" charset="0"/>
                <a:hlinkClick r:id="rId24" action="ppaction://hlinksldjump"/>
              </a:rPr>
              <a:t>Kaynakça</a:t>
            </a:r>
            <a:endParaRPr lang="tr-TR" sz="1500" dirty="0" smtClean="0">
              <a:solidFill>
                <a:srgbClr val="000000"/>
              </a:solidFill>
              <a:latin typeface="Times New Roman" panose="02020603050405020304" pitchFamily="18" charset="0"/>
            </a:endParaRPr>
          </a:p>
          <a:p>
            <a:endParaRPr lang="tr-TR" dirty="0">
              <a:solidFill>
                <a:srgbClr val="000000"/>
              </a:solidFill>
              <a:latin typeface="Calibri Light" panose="020F0302020204030204" pitchFamily="34" charset="0"/>
            </a:endParaRPr>
          </a:p>
          <a:p>
            <a:pPr marL="514350" indent="-514350">
              <a:buFont typeface="+mj-lt"/>
              <a:buAutoNum type="arabicPeriod"/>
            </a:pPr>
            <a:endParaRPr lang="tr-TR" dirty="0" smtClean="0"/>
          </a:p>
        </p:txBody>
      </p:sp>
      <p:sp>
        <p:nvSpPr>
          <p:cNvPr id="4" name="Slayt Numarası Yer Tutucusu 3"/>
          <p:cNvSpPr>
            <a:spLocks noGrp="1"/>
          </p:cNvSpPr>
          <p:nvPr>
            <p:ph type="sldNum" sz="quarter" idx="12"/>
          </p:nvPr>
        </p:nvSpPr>
        <p:spPr/>
        <p:txBody>
          <a:bodyPr/>
          <a:lstStyle/>
          <a:p>
            <a:fld id="{1F6ACD08-1775-4A2C-B3D6-C0E4325A4202}" type="slidenum">
              <a:rPr lang="tr-TR" smtClean="0"/>
              <a:t>2</a:t>
            </a:fld>
            <a:endParaRPr lang="tr-TR" dirty="0"/>
          </a:p>
        </p:txBody>
      </p:sp>
    </p:spTree>
    <p:extLst>
      <p:ext uri="{BB962C8B-B14F-4D97-AF65-F5344CB8AC3E}">
        <p14:creationId xmlns:p14="http://schemas.microsoft.com/office/powerpoint/2010/main" val="313576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768" y="879240"/>
            <a:ext cx="8944465" cy="5630064"/>
          </a:xfrm>
        </p:spPr>
      </p:pic>
      <p:sp>
        <p:nvSpPr>
          <p:cNvPr id="4" name="Slayt Numarası Yer Tutucusu 3"/>
          <p:cNvSpPr>
            <a:spLocks noGrp="1"/>
          </p:cNvSpPr>
          <p:nvPr>
            <p:ph type="sldNum" sz="quarter" idx="12"/>
          </p:nvPr>
        </p:nvSpPr>
        <p:spPr/>
        <p:txBody>
          <a:bodyPr/>
          <a:lstStyle/>
          <a:p>
            <a:fld id="{1F6ACD08-1775-4A2C-B3D6-C0E4325A4202}" type="slidenum">
              <a:rPr lang="tr-TR" smtClean="0"/>
              <a:t>20</a:t>
            </a:fld>
            <a:endParaRPr lang="tr-TR" dirty="0"/>
          </a:p>
        </p:txBody>
      </p:sp>
      <p:sp>
        <p:nvSpPr>
          <p:cNvPr id="5" name="Unvan 1"/>
          <p:cNvSpPr>
            <a:spLocks noGrp="1"/>
          </p:cNvSpPr>
          <p:nvPr>
            <p:ph type="title"/>
          </p:nvPr>
        </p:nvSpPr>
        <p:spPr>
          <a:xfrm>
            <a:off x="1129553" y="262730"/>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Profil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17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329" y="1331913"/>
            <a:ext cx="8513342" cy="5389562"/>
          </a:xfrm>
        </p:spPr>
      </p:pic>
      <p:sp>
        <p:nvSpPr>
          <p:cNvPr id="4" name="Slayt Numarası Yer Tutucusu 3"/>
          <p:cNvSpPr>
            <a:spLocks noGrp="1"/>
          </p:cNvSpPr>
          <p:nvPr>
            <p:ph type="sldNum" sz="quarter" idx="12"/>
          </p:nvPr>
        </p:nvSpPr>
        <p:spPr/>
        <p:txBody>
          <a:bodyPr/>
          <a:lstStyle/>
          <a:p>
            <a:fld id="{1F6ACD08-1775-4A2C-B3D6-C0E4325A4202}" type="slidenum">
              <a:rPr lang="tr-TR" smtClean="0"/>
              <a:t>21</a:t>
            </a:fld>
            <a:endParaRPr lang="tr-TR" dirty="0"/>
          </a:p>
        </p:txBody>
      </p:sp>
      <p:sp>
        <p:nvSpPr>
          <p:cNvPr id="5" name="Unvan 1"/>
          <p:cNvSpPr txBox="1">
            <a:spLocks/>
          </p:cNvSpPr>
          <p:nvPr/>
        </p:nvSpPr>
        <p:spPr>
          <a:xfrm>
            <a:off x="838200" y="221924"/>
            <a:ext cx="10515600" cy="6165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smtClean="0">
                <a:latin typeface="Times New Roman" panose="02020603050405020304" pitchFamily="18" charset="0"/>
                <a:cs typeface="Times New Roman" panose="02020603050405020304" pitchFamily="18" charset="0"/>
              </a:rPr>
              <a:t>Bölüm Yöneticisi Ekranı</a:t>
            </a:r>
            <a:endParaRPr lang="tr-TR" sz="3200" b="1" dirty="0">
              <a:latin typeface="Times New Roman" panose="02020603050405020304" pitchFamily="18" charset="0"/>
              <a:cs typeface="Times New Roman" panose="02020603050405020304" pitchFamily="18" charset="0"/>
            </a:endParaRPr>
          </a:p>
        </p:txBody>
      </p:sp>
      <p:sp>
        <p:nvSpPr>
          <p:cNvPr id="6" name="Unvan 1"/>
          <p:cNvSpPr>
            <a:spLocks noGrp="1"/>
          </p:cNvSpPr>
          <p:nvPr>
            <p:ph type="title"/>
          </p:nvPr>
        </p:nvSpPr>
        <p:spPr>
          <a:xfrm>
            <a:off x="838200" y="812310"/>
            <a:ext cx="10515600" cy="519719"/>
          </a:xfrm>
        </p:spPr>
        <p:txBody>
          <a:bodyPr>
            <a:normAutofit/>
          </a:bodyPr>
          <a:lstStyle/>
          <a:p>
            <a:r>
              <a:rPr lang="tr-TR" sz="2800" dirty="0" smtClean="0">
                <a:latin typeface="Times New Roman" panose="02020603050405020304" pitchFamily="18" charset="0"/>
                <a:cs typeface="Times New Roman" panose="02020603050405020304" pitchFamily="18" charset="0"/>
              </a:rPr>
              <a:t>Personel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32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922" y="1035050"/>
            <a:ext cx="8122156" cy="5141913"/>
          </a:xfrm>
        </p:spPr>
      </p:pic>
      <p:sp>
        <p:nvSpPr>
          <p:cNvPr id="4" name="Slayt Numarası Yer Tutucusu 3"/>
          <p:cNvSpPr>
            <a:spLocks noGrp="1"/>
          </p:cNvSpPr>
          <p:nvPr>
            <p:ph type="sldNum" sz="quarter" idx="12"/>
          </p:nvPr>
        </p:nvSpPr>
        <p:spPr/>
        <p:txBody>
          <a:bodyPr/>
          <a:lstStyle/>
          <a:p>
            <a:fld id="{1F6ACD08-1775-4A2C-B3D6-C0E4325A4202}" type="slidenum">
              <a:rPr lang="tr-TR" smtClean="0"/>
              <a:t>22</a:t>
            </a:fld>
            <a:endParaRPr lang="tr-TR" dirty="0"/>
          </a:p>
        </p:txBody>
      </p:sp>
      <p:sp>
        <p:nvSpPr>
          <p:cNvPr id="5" name="Unvan 1"/>
          <p:cNvSpPr>
            <a:spLocks noGrp="1"/>
          </p:cNvSpPr>
          <p:nvPr>
            <p:ph type="title"/>
          </p:nvPr>
        </p:nvSpPr>
        <p:spPr>
          <a:xfrm>
            <a:off x="838200" y="355110"/>
            <a:ext cx="10515600" cy="519719"/>
          </a:xfrm>
        </p:spPr>
        <p:txBody>
          <a:bodyPr>
            <a:normAutofit/>
          </a:bodyPr>
          <a:lstStyle/>
          <a:p>
            <a:r>
              <a:rPr lang="tr-TR" sz="2800" dirty="0" smtClean="0">
                <a:latin typeface="Times New Roman" panose="02020603050405020304" pitchFamily="18" charset="0"/>
                <a:cs typeface="Times New Roman" panose="02020603050405020304" pitchFamily="18" charset="0"/>
              </a:rPr>
              <a:t>Zimmetler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32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031" y="1331913"/>
            <a:ext cx="8967938" cy="4845050"/>
          </a:xfrm>
        </p:spPr>
      </p:pic>
      <p:sp>
        <p:nvSpPr>
          <p:cNvPr id="4" name="Slayt Numarası Yer Tutucusu 3"/>
          <p:cNvSpPr>
            <a:spLocks noGrp="1"/>
          </p:cNvSpPr>
          <p:nvPr>
            <p:ph type="sldNum" sz="quarter" idx="12"/>
          </p:nvPr>
        </p:nvSpPr>
        <p:spPr/>
        <p:txBody>
          <a:bodyPr/>
          <a:lstStyle/>
          <a:p>
            <a:fld id="{1F6ACD08-1775-4A2C-B3D6-C0E4325A4202}" type="slidenum">
              <a:rPr lang="tr-TR" smtClean="0"/>
              <a:t>23</a:t>
            </a:fld>
            <a:endParaRPr lang="tr-TR" dirty="0"/>
          </a:p>
        </p:txBody>
      </p:sp>
      <p:sp>
        <p:nvSpPr>
          <p:cNvPr id="5" name="Unvan 1"/>
          <p:cNvSpPr>
            <a:spLocks noGrp="1"/>
          </p:cNvSpPr>
          <p:nvPr>
            <p:ph type="title"/>
          </p:nvPr>
        </p:nvSpPr>
        <p:spPr>
          <a:xfrm>
            <a:off x="838200" y="274427"/>
            <a:ext cx="10515600" cy="519719"/>
          </a:xfrm>
        </p:spPr>
        <p:txBody>
          <a:bodyPr>
            <a:noAutofit/>
          </a:bodyPr>
          <a:lstStyle/>
          <a:p>
            <a:r>
              <a:rPr lang="tr-TR" sz="3100" b="1" dirty="0" smtClean="0">
                <a:latin typeface="Times New Roman" panose="02020603050405020304" pitchFamily="18" charset="0"/>
                <a:cs typeface="Times New Roman" panose="02020603050405020304" pitchFamily="18" charset="0"/>
              </a:rPr>
              <a:t>Raporlar Ekranı</a:t>
            </a:r>
            <a:endParaRPr lang="tr-TR" sz="3100" b="1" dirty="0">
              <a:latin typeface="Times New Roman" panose="02020603050405020304" pitchFamily="18" charset="0"/>
              <a:cs typeface="Times New Roman" panose="02020603050405020304" pitchFamily="18" charset="0"/>
            </a:endParaRPr>
          </a:p>
        </p:txBody>
      </p:sp>
      <p:sp>
        <p:nvSpPr>
          <p:cNvPr id="6" name="Unvan 1"/>
          <p:cNvSpPr txBox="1">
            <a:spLocks/>
          </p:cNvSpPr>
          <p:nvPr/>
        </p:nvSpPr>
        <p:spPr>
          <a:xfrm>
            <a:off x="838200" y="812310"/>
            <a:ext cx="10515600" cy="519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smtClean="0">
                <a:latin typeface="Times New Roman" panose="02020603050405020304" pitchFamily="18" charset="0"/>
                <a:cs typeface="Times New Roman" panose="02020603050405020304" pitchFamily="18" charset="0"/>
              </a:rPr>
              <a:t>Tek Kişi Rapor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459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221" y="781050"/>
            <a:ext cx="9987557" cy="5395913"/>
          </a:xfrm>
        </p:spPr>
      </p:pic>
      <p:sp>
        <p:nvSpPr>
          <p:cNvPr id="4" name="Slayt Numarası Yer Tutucusu 3"/>
          <p:cNvSpPr>
            <a:spLocks noGrp="1"/>
          </p:cNvSpPr>
          <p:nvPr>
            <p:ph type="sldNum" sz="quarter" idx="12"/>
          </p:nvPr>
        </p:nvSpPr>
        <p:spPr/>
        <p:txBody>
          <a:bodyPr/>
          <a:lstStyle/>
          <a:p>
            <a:fld id="{1F6ACD08-1775-4A2C-B3D6-C0E4325A4202}" type="slidenum">
              <a:rPr lang="tr-TR" smtClean="0"/>
              <a:t>24</a:t>
            </a:fld>
            <a:endParaRPr lang="tr-TR" dirty="0"/>
          </a:p>
        </p:txBody>
      </p:sp>
      <p:sp>
        <p:nvSpPr>
          <p:cNvPr id="5" name="Unvan 1"/>
          <p:cNvSpPr>
            <a:spLocks noGrp="1"/>
          </p:cNvSpPr>
          <p:nvPr>
            <p:ph type="title"/>
          </p:nvPr>
        </p:nvSpPr>
        <p:spPr>
          <a:xfrm>
            <a:off x="838200" y="260980"/>
            <a:ext cx="10515600" cy="519719"/>
          </a:xfrm>
        </p:spPr>
        <p:txBody>
          <a:bodyPr>
            <a:normAutofit/>
          </a:bodyPr>
          <a:lstStyle/>
          <a:p>
            <a:r>
              <a:rPr lang="tr-TR" sz="2800" dirty="0" smtClean="0">
                <a:latin typeface="Times New Roman" panose="02020603050405020304" pitchFamily="18" charset="0"/>
                <a:cs typeface="Times New Roman" panose="02020603050405020304" pitchFamily="18" charset="0"/>
              </a:rPr>
              <a:t>Tüm Personel Rapor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954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57549"/>
            <a:ext cx="10515600" cy="764428"/>
          </a:xfrm>
        </p:spPr>
        <p:txBody>
          <a:bodyPr>
            <a:normAutofit/>
          </a:bodyPr>
          <a:lstStyle/>
          <a:p>
            <a:r>
              <a:rPr lang="tr-TR" sz="4000" dirty="0" smtClean="0">
                <a:latin typeface="Times New Roman" panose="02020603050405020304" pitchFamily="18" charset="0"/>
                <a:cs typeface="Times New Roman" panose="02020603050405020304" pitchFamily="18" charset="0"/>
              </a:rPr>
              <a:t>Kullanılan Kütüphaneler Ve Teknolojiler</a:t>
            </a:r>
            <a:endParaRPr lang="tr-TR" sz="40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035425"/>
            <a:ext cx="10515600" cy="4684339"/>
          </a:xfrm>
        </p:spPr>
        <p:txBody>
          <a:bodyPr>
            <a:normAutofit/>
          </a:bodyPr>
          <a:lstStyle/>
          <a:p>
            <a:pPr marL="514350" indent="-514350">
              <a:buFont typeface="+mj-lt"/>
              <a:buAutoNum type="arabicPeriod"/>
            </a:pPr>
            <a:r>
              <a:rPr lang="tr-TR" sz="2400" b="1" dirty="0" smtClean="0">
                <a:latin typeface="Times New Roman" panose="02020603050405020304" pitchFamily="18" charset="0"/>
                <a:cs typeface="Times New Roman" panose="02020603050405020304" pitchFamily="18" charset="0"/>
              </a:rPr>
              <a:t>mysql-connector-java-5.1.47-bin.jar</a:t>
            </a:r>
          </a:p>
          <a:p>
            <a:pPr lvl="1"/>
            <a:r>
              <a:rPr lang="tr-TR" sz="2000" dirty="0" err="1" smtClean="0">
                <a:latin typeface="Times New Roman" panose="02020603050405020304" pitchFamily="18" charset="0"/>
                <a:cs typeface="Times New Roman" panose="02020603050405020304" pitchFamily="18" charset="0"/>
              </a:rPr>
              <a:t>MySql</a:t>
            </a:r>
            <a:r>
              <a:rPr lang="tr-TR" sz="2000" dirty="0" smtClean="0">
                <a:latin typeface="Times New Roman" panose="02020603050405020304" pitchFamily="18" charset="0"/>
                <a:cs typeface="Times New Roman" panose="02020603050405020304" pitchFamily="18" charset="0"/>
              </a:rPr>
              <a:t> veri tabanı bağlantısı yapmakta kullanılan kütüphane</a:t>
            </a:r>
          </a:p>
          <a:p>
            <a:pPr marL="514350" indent="-514350">
              <a:buFont typeface="+mj-lt"/>
              <a:buAutoNum type="arabicPeriod"/>
            </a:pPr>
            <a:r>
              <a:rPr lang="tr-TR" sz="2400" b="1" dirty="0" smtClean="0">
                <a:latin typeface="Times New Roman" panose="02020603050405020304" pitchFamily="18" charset="0"/>
                <a:cs typeface="Times New Roman" panose="02020603050405020304" pitchFamily="18" charset="0"/>
              </a:rPr>
              <a:t>Jfoenix-8.0.7.jar</a:t>
            </a:r>
          </a:p>
          <a:p>
            <a:pPr lvl="1"/>
            <a:r>
              <a:rPr lang="tr-TR" sz="2000" dirty="0" smtClean="0">
                <a:latin typeface="Times New Roman" panose="02020603050405020304" pitchFamily="18" charset="0"/>
                <a:cs typeface="Times New Roman" panose="02020603050405020304" pitchFamily="18" charset="0"/>
              </a:rPr>
              <a:t>Java 8 ile uyumlu gelişmiş javafx ile ekran nesnelerinin bulunduğu kütüphane</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Jfoenix.9.0.6.jar</a:t>
            </a:r>
          </a:p>
          <a:p>
            <a:pPr lvl="1"/>
            <a:r>
              <a:rPr lang="tr-TR" sz="2000" dirty="0">
                <a:latin typeface="Times New Roman" panose="02020603050405020304" pitchFamily="18" charset="0"/>
                <a:cs typeface="Times New Roman" panose="02020603050405020304" pitchFamily="18" charset="0"/>
              </a:rPr>
              <a:t>Java </a:t>
            </a:r>
            <a:r>
              <a:rPr lang="tr-TR" sz="2000" dirty="0" smtClean="0">
                <a:latin typeface="Times New Roman" panose="02020603050405020304" pitchFamily="18" charset="0"/>
                <a:cs typeface="Times New Roman" panose="02020603050405020304" pitchFamily="18" charset="0"/>
              </a:rPr>
              <a:t>9 </a:t>
            </a:r>
            <a:r>
              <a:rPr lang="tr-TR" sz="2000" dirty="0">
                <a:latin typeface="Times New Roman" panose="02020603050405020304" pitchFamily="18" charset="0"/>
                <a:cs typeface="Times New Roman" panose="02020603050405020304" pitchFamily="18" charset="0"/>
              </a:rPr>
              <a:t>ile uyumlu gelişmiş javafx ile ekran nesnelerinin bulunduğu </a:t>
            </a:r>
            <a:r>
              <a:rPr lang="tr-TR" sz="2000" dirty="0" smtClean="0">
                <a:latin typeface="Times New Roman" panose="02020603050405020304" pitchFamily="18" charset="0"/>
                <a:cs typeface="Times New Roman" panose="02020603050405020304" pitchFamily="18" charset="0"/>
              </a:rPr>
              <a:t>kütüphane</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JasperReport – .jar</a:t>
            </a:r>
          </a:p>
          <a:p>
            <a:pPr lvl="1"/>
            <a:r>
              <a:rPr lang="tr-TR" sz="2000" dirty="0" smtClean="0">
                <a:latin typeface="Times New Roman" panose="02020603050405020304" pitchFamily="18" charset="0"/>
                <a:cs typeface="Times New Roman" panose="02020603050405020304" pitchFamily="18" charset="0"/>
              </a:rPr>
              <a:t>Bir çok altında kütüphane bulunan raporlama aracı kütüphanesi</a:t>
            </a:r>
            <a:endParaRPr lang="tr-T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Screen Builder: Tasarım Aracı</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Netbeans IDE 8.2</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Phpmyadmin</a:t>
            </a:r>
          </a:p>
        </p:txBody>
      </p:sp>
      <p:sp>
        <p:nvSpPr>
          <p:cNvPr id="4" name="Slayt Numarası Yer Tutucusu 3"/>
          <p:cNvSpPr>
            <a:spLocks noGrp="1"/>
          </p:cNvSpPr>
          <p:nvPr>
            <p:ph type="sldNum" sz="quarter" idx="12"/>
          </p:nvPr>
        </p:nvSpPr>
        <p:spPr/>
        <p:txBody>
          <a:bodyPr/>
          <a:lstStyle/>
          <a:p>
            <a:fld id="{1F6ACD08-1775-4A2C-B3D6-C0E4325A4202}" type="slidenum">
              <a:rPr lang="tr-TR" smtClean="0"/>
              <a:t>25</a:t>
            </a:fld>
            <a:endParaRPr lang="tr-TR" dirty="0"/>
          </a:p>
        </p:txBody>
      </p:sp>
    </p:spTree>
    <p:extLst>
      <p:ext uri="{BB962C8B-B14F-4D97-AF65-F5344CB8AC3E}">
        <p14:creationId xmlns:p14="http://schemas.microsoft.com/office/powerpoint/2010/main" val="3042102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sz="2400" dirty="0" smtClean="0">
                <a:latin typeface="Times New Roman" panose="02020603050405020304" pitchFamily="18" charset="0"/>
                <a:cs typeface="Times New Roman" panose="02020603050405020304" pitchFamily="18" charset="0"/>
              </a:rPr>
              <a:t>Jfoenix</a:t>
            </a:r>
            <a:r>
              <a:rPr lang="tr-TR" sz="24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hlinkClick r:id="rId2"/>
              </a:rPr>
              <a:t>https://github.com/jfoenixadmin/JFoenix</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Mysql: </a:t>
            </a:r>
            <a:r>
              <a:rPr lang="tr-TR" sz="2400" dirty="0">
                <a:latin typeface="Times New Roman" panose="02020603050405020304" pitchFamily="18" charset="0"/>
                <a:cs typeface="Times New Roman" panose="02020603050405020304" pitchFamily="18" charset="0"/>
                <a:hlinkClick r:id="rId3"/>
              </a:rPr>
              <a:t>https://dev.mysql.com/downloads/connector/j/5.1.html</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Screen </a:t>
            </a:r>
            <a:r>
              <a:rPr lang="tr-TR" sz="2400" dirty="0" smtClean="0">
                <a:latin typeface="Times New Roman" panose="02020603050405020304" pitchFamily="18" charset="0"/>
                <a:cs typeface="Times New Roman" panose="02020603050405020304" pitchFamily="18" charset="0"/>
              </a:rPr>
              <a:t>Builder(Tasarım Aracı): </a:t>
            </a:r>
            <a:r>
              <a:rPr lang="tr-TR" sz="2400" dirty="0">
                <a:latin typeface="Times New Roman" panose="02020603050405020304" pitchFamily="18" charset="0"/>
                <a:cs typeface="Times New Roman" panose="02020603050405020304" pitchFamily="18" charset="0"/>
                <a:hlinkClick r:id="rId4"/>
              </a:rPr>
              <a:t>https://gluonhq.com/products/scene-builder</a:t>
            </a:r>
            <a:r>
              <a:rPr lang="tr-TR" sz="2400" dirty="0" smtClean="0">
                <a:latin typeface="Times New Roman" panose="02020603050405020304" pitchFamily="18" charset="0"/>
                <a:cs typeface="Times New Roman" panose="02020603050405020304" pitchFamily="18" charset="0"/>
                <a:hlinkClick r:id="rId4"/>
              </a:rPr>
              <a:t>/</a:t>
            </a:r>
            <a:endParaRPr lang="tr-TR" sz="2400"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JasperReport</a:t>
            </a:r>
            <a:r>
              <a:rPr lang="tr-TR" sz="24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hlinkClick r:id="rId5"/>
              </a:rPr>
              <a:t>https://sourceforge.net/projects/jasperreports/files/jasperreports/JasperReports%206.2.0</a:t>
            </a:r>
            <a:r>
              <a:rPr lang="tr-TR" sz="2400" dirty="0" smtClean="0">
                <a:latin typeface="Times New Roman" panose="02020603050405020304" pitchFamily="18" charset="0"/>
                <a:cs typeface="Times New Roman" panose="02020603050405020304" pitchFamily="18" charset="0"/>
                <a:hlinkClick r:id="rId5"/>
              </a:rPr>
              <a:t>/</a:t>
            </a:r>
            <a:endParaRPr lang="tr-TR" sz="2400"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JasperReport Plugin For</a:t>
            </a:r>
            <a:r>
              <a:rPr lang="tr-TR" sz="2400" dirty="0">
                <a:latin typeface="Times New Roman" panose="02020603050405020304" pitchFamily="18" charset="0"/>
                <a:cs typeface="Times New Roman" panose="02020603050405020304" pitchFamily="18" charset="0"/>
              </a:rPr>
              <a:t> Netbeans: </a:t>
            </a:r>
            <a:r>
              <a:rPr lang="tr-TR" sz="2400" dirty="0">
                <a:latin typeface="Times New Roman" panose="02020603050405020304" pitchFamily="18" charset="0"/>
                <a:cs typeface="Times New Roman" panose="02020603050405020304" pitchFamily="18" charset="0"/>
                <a:hlinkClick r:id="rId6"/>
              </a:rPr>
              <a:t>http://</a:t>
            </a:r>
            <a:r>
              <a:rPr lang="tr-TR" sz="2400" dirty="0" smtClean="0">
                <a:latin typeface="Times New Roman" panose="02020603050405020304" pitchFamily="18" charset="0"/>
                <a:cs typeface="Times New Roman" panose="02020603050405020304" pitchFamily="18" charset="0"/>
                <a:hlinkClick r:id="rId6"/>
              </a:rPr>
              <a:t>plugins.netbeans.org/plugin/4425/ireport</a:t>
            </a:r>
            <a:endParaRPr lang="tr-TR" sz="2400" dirty="0" smtClean="0">
              <a:latin typeface="Times New Roman" panose="02020603050405020304" pitchFamily="18" charset="0"/>
              <a:cs typeface="Times New Roman" panose="02020603050405020304" pitchFamily="18" charset="0"/>
            </a:endParaRPr>
          </a:p>
          <a:p>
            <a:pPr marL="0" indent="0">
              <a:buNone/>
            </a:pPr>
            <a:endParaRPr lang="tr-TR" sz="2400"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26</a:t>
            </a:fld>
            <a:endParaRPr lang="tr-TR" dirty="0"/>
          </a:p>
        </p:txBody>
      </p:sp>
    </p:spTree>
    <p:extLst>
      <p:ext uri="{BB962C8B-B14F-4D97-AF65-F5344CB8AC3E}">
        <p14:creationId xmlns:p14="http://schemas.microsoft.com/office/powerpoint/2010/main" val="3247658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438867"/>
            <a:ext cx="10515600" cy="696759"/>
          </a:xfrm>
        </p:spPr>
        <p:txBody>
          <a:bodyPr/>
          <a:lstStyle/>
          <a:p>
            <a:r>
              <a:rPr lang="tr-TR" sz="4000" b="1" dirty="0" smtClean="0">
                <a:latin typeface="Times New Roman" panose="02020603050405020304" pitchFamily="18" charset="0"/>
                <a:cs typeface="Times New Roman" panose="02020603050405020304" pitchFamily="18" charset="0"/>
              </a:rPr>
              <a:t>Tanım</a:t>
            </a:r>
            <a:endParaRPr lang="tr-TR" sz="40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135626"/>
            <a:ext cx="11156576" cy="5585849"/>
          </a:xfrm>
        </p:spPr>
        <p:txBody>
          <a:bodyPr>
            <a:normAutofit fontScale="40000" lnSpcReduction="20000"/>
          </a:bodyPr>
          <a:lstStyle/>
          <a:p>
            <a:pPr>
              <a:lnSpc>
                <a:spcPct val="120000"/>
              </a:lnSpc>
            </a:pPr>
            <a:r>
              <a:rPr lang="tr-TR" sz="3700" dirty="0">
                <a:latin typeface="Times New Roman" panose="02020603050405020304" pitchFamily="18" charset="0"/>
                <a:cs typeface="Times New Roman" panose="02020603050405020304" pitchFamily="18" charset="0"/>
              </a:rPr>
              <a:t>Bilgisayar stokları üzerine bir stok takip projesi. Bilgisayarlarda ya belli bir kaç parçaları değişerek bir kaç sene daha kullanılıyor ya da çöpe ayrılıyor. Zimmetleme, satın alma, atığa ayırma gibi işlemlerin bilgisayar yönetimli bir otomasyon sistemi oluşturulması beklenmektedir.</a:t>
            </a:r>
          </a:p>
          <a:p>
            <a:pPr>
              <a:lnSpc>
                <a:spcPct val="120000"/>
              </a:lnSpc>
            </a:pPr>
            <a:r>
              <a:rPr lang="tr-TR" sz="3700" dirty="0">
                <a:latin typeface="Times New Roman" panose="02020603050405020304" pitchFamily="18" charset="0"/>
                <a:cs typeface="Times New Roman" panose="02020603050405020304" pitchFamily="18" charset="0"/>
              </a:rPr>
              <a:t>Sistem içerisinde şu şekilde ana süreçler var.</a:t>
            </a:r>
          </a:p>
          <a:p>
            <a:pPr>
              <a:lnSpc>
                <a:spcPct val="120000"/>
              </a:lnSpc>
            </a:pPr>
            <a:r>
              <a:rPr lang="tr-TR" sz="3700" dirty="0">
                <a:latin typeface="Times New Roman" panose="02020603050405020304" pitchFamily="18" charset="0"/>
                <a:cs typeface="Times New Roman" panose="02020603050405020304" pitchFamily="18" charset="0"/>
              </a:rPr>
              <a:t>Bunlardan bir tanesi satın alma süreci. Bu süreç içerisinde, satın alma diye bir bölüm var. Belli bir sayıda bilgisayar alımını veya bilgisayar donanımını dışarda ki belirli bir firmadan; firma değişebilir; satın alma işlemini gerçekleştiriyor. Satın alma işlemini yaparken, satın alma işleminin ne zaman yapıldığı, hangi fiyattan satın almanın gerçekleştirildiği, kaç adet o bilgisayardan veya bilgisayar donanımından satın alındığı, ya da satın alınan firmanın veya kurumun ne olduğu istenmektedir. Hazır bilgisayar mı aldık yoksa bilgisayar donanı mı aldık bu istenmektedir. </a:t>
            </a:r>
          </a:p>
          <a:p>
            <a:pPr>
              <a:lnSpc>
                <a:spcPct val="120000"/>
              </a:lnSpc>
            </a:pPr>
            <a:r>
              <a:rPr lang="tr-TR" sz="3700" dirty="0">
                <a:latin typeface="Times New Roman" panose="02020603050405020304" pitchFamily="18" charset="0"/>
                <a:cs typeface="Times New Roman" panose="02020603050405020304" pitchFamily="18" charset="0"/>
              </a:rPr>
              <a:t>Bir zimmet kontrol sistemi istenmektedir. Kurum içerisinde çalışanlara satın alınan bilgisayar veya donanım parçalarının zimmetlenmesi gerekmektedir.  Zimmetleme işlemlerini yönetici veya satış sorumlusu yapmaktadır. Bir kişiye birden fazla ürün zimmetlenebilir veya zimmet kaldırılabilir. Zimmetleme işlemi yapılırken zimmetleme tarihide </a:t>
            </a:r>
            <a:r>
              <a:rPr lang="tr-TR" sz="3700" dirty="0" smtClean="0">
                <a:latin typeface="Times New Roman" panose="02020603050405020304" pitchFamily="18" charset="0"/>
                <a:cs typeface="Times New Roman" panose="02020603050405020304" pitchFamily="18" charset="0"/>
              </a:rPr>
              <a:t>eklenmelidir.</a:t>
            </a:r>
          </a:p>
          <a:p>
            <a:pPr>
              <a:lnSpc>
                <a:spcPct val="120000"/>
              </a:lnSpc>
            </a:pPr>
            <a:r>
              <a:rPr lang="tr-TR" sz="3700" dirty="0" smtClean="0">
                <a:latin typeface="Times New Roman" panose="02020603050405020304" pitchFamily="18" charset="0"/>
                <a:cs typeface="Times New Roman" panose="02020603050405020304" pitchFamily="18" charset="0"/>
              </a:rPr>
              <a:t>Bir </a:t>
            </a:r>
            <a:r>
              <a:rPr lang="tr-TR" sz="3700" dirty="0">
                <a:latin typeface="Times New Roman" panose="02020603050405020304" pitchFamily="18" charset="0"/>
                <a:cs typeface="Times New Roman" panose="02020603050405020304" pitchFamily="18" charset="0"/>
              </a:rPr>
              <a:t>atık kontrol sistemi istenmektedir. Bir çalışanın kullandığı bilgisayar veya donanım parçasının ömrü dolduğunda bir atık deposuna kaldırılmaktadır. Bu işlem yapılırken, atık olarak ayrılan mal kişinin zimmetinden düşürülür ve atık deposuna kaldırılır. Ve bu sistem içerisinde bununla ilgilenen kişi(satın alma işlemini gerçekleştiren kişi veya yönetici) tarafından bu depoda ne kadar bilgisayar varmış bu görüntülenmek istenmektedir. Atıkta bulunan bilgisayar yanlış bir sebeple atık deposuna kaldırılırsa atık deposundan tekrar stoka eklenmelidir.</a:t>
            </a:r>
          </a:p>
          <a:p>
            <a:pPr>
              <a:lnSpc>
                <a:spcPct val="120000"/>
              </a:lnSpc>
            </a:pPr>
            <a:r>
              <a:rPr lang="tr-TR" sz="3700" dirty="0">
                <a:latin typeface="Times New Roman" panose="02020603050405020304" pitchFamily="18" charset="0"/>
                <a:cs typeface="Times New Roman" panose="02020603050405020304" pitchFamily="18" charset="0"/>
              </a:rPr>
              <a:t>Bir rapor istenmektedir. Hangi bilgisayar veya donanım parçası kimin üzerinde; bu aratma işlemi olmaktadır. Bu görüntülenmek istenmektedir.  Bir kişi seçilip üzerindeki zimmetlerin raporlanacağı gibi tüm personellerin üzerlerindeki zimmetler raporlanmak </a:t>
            </a:r>
            <a:r>
              <a:rPr lang="tr-TR" sz="3700" dirty="0" smtClean="0">
                <a:latin typeface="Times New Roman" panose="02020603050405020304" pitchFamily="18" charset="0"/>
                <a:cs typeface="Times New Roman" panose="02020603050405020304" pitchFamily="18" charset="0"/>
              </a:rPr>
              <a:t>istenmektedir. Raporlama </a:t>
            </a:r>
            <a:r>
              <a:rPr lang="tr-TR" sz="3700" dirty="0">
                <a:latin typeface="Times New Roman" panose="02020603050405020304" pitchFamily="18" charset="0"/>
                <a:cs typeface="Times New Roman" panose="02020603050405020304" pitchFamily="18" charset="0"/>
              </a:rPr>
              <a:t>işlemlerini yönetici, satış sorumlusu ve bölüm yöneticisi yapmaktadır.</a:t>
            </a:r>
          </a:p>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3</a:t>
            </a:fld>
            <a:endParaRPr lang="tr-TR" dirty="0"/>
          </a:p>
        </p:txBody>
      </p:sp>
    </p:spTree>
    <p:extLst>
      <p:ext uri="{BB962C8B-B14F-4D97-AF65-F5344CB8AC3E}">
        <p14:creationId xmlns:p14="http://schemas.microsoft.com/office/powerpoint/2010/main" val="3346930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97193"/>
          </a:xfrm>
        </p:spPr>
        <p:txBody>
          <a:bodyPr>
            <a:normAutofit/>
          </a:bodyPr>
          <a:lstStyle/>
          <a:p>
            <a:r>
              <a:rPr lang="tr-TR" sz="4000" b="1" dirty="0" smtClean="0">
                <a:latin typeface="Times New Roman" panose="02020603050405020304" pitchFamily="18" charset="0"/>
                <a:cs typeface="Times New Roman" panose="02020603050405020304" pitchFamily="18" charset="0"/>
              </a:rPr>
              <a:t>Uygulama Çalıştırma</a:t>
            </a:r>
            <a:endParaRPr lang="tr-TR" sz="4000" dirty="0"/>
          </a:p>
        </p:txBody>
      </p:sp>
      <p:sp>
        <p:nvSpPr>
          <p:cNvPr id="3" name="İçerik Yer Tutucusu 2"/>
          <p:cNvSpPr>
            <a:spLocks noGrp="1"/>
          </p:cNvSpPr>
          <p:nvPr>
            <p:ph idx="1"/>
          </p:nvPr>
        </p:nvSpPr>
        <p:spPr>
          <a:xfrm>
            <a:off x="838200" y="1169894"/>
            <a:ext cx="10515600" cy="5007069"/>
          </a:xfrm>
        </p:spPr>
        <p:txBody>
          <a:bodyPr>
            <a:normAutofit/>
          </a:bodyPr>
          <a:lstStyle/>
          <a:p>
            <a:r>
              <a:rPr lang="tr-TR" dirty="0" smtClean="0">
                <a:latin typeface="Times New Roman" panose="02020603050405020304" pitchFamily="18" charset="0"/>
                <a:cs typeface="Times New Roman" panose="02020603050405020304" pitchFamily="18" charset="0"/>
              </a:rPr>
              <a:t>Uygulamayı çalıştırmadan önce mysql veri tabanını açın</a:t>
            </a:r>
          </a:p>
          <a:p>
            <a:r>
              <a:rPr lang="tr-TR" smtClean="0">
                <a:latin typeface="Times New Roman" panose="02020603050405020304" pitchFamily="18" charset="0"/>
                <a:cs typeface="Times New Roman" panose="02020603050405020304" pitchFamily="18" charset="0"/>
              </a:rPr>
              <a:t>Veri Tabanı altında </a:t>
            </a:r>
            <a:r>
              <a:rPr lang="tr-TR" dirty="0" smtClean="0">
                <a:latin typeface="Times New Roman" panose="02020603050405020304" pitchFamily="18" charset="0"/>
                <a:cs typeface="Times New Roman" panose="02020603050405020304" pitchFamily="18" charset="0"/>
              </a:rPr>
              <a:t>bulunan veri tabanı bilgilerini sırasıyla mysql’ e yükleyin</a:t>
            </a:r>
            <a:endParaRPr lang="tr-TR" b="1" dirty="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Tıkla</a:t>
            </a:r>
            <a:r>
              <a:rPr lang="tr-TR" dirty="0" smtClean="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-&gt; ..\\Stock Trucking Automation </a:t>
            </a:r>
            <a:r>
              <a:rPr lang="tr-TR" dirty="0">
                <a:latin typeface="Times New Roman" panose="02020603050405020304" pitchFamily="18" charset="0"/>
                <a:cs typeface="Times New Roman" panose="02020603050405020304" pitchFamily="18" charset="0"/>
              </a:rPr>
              <a:t>\dist\Stock Tracking Automation.jar</a:t>
            </a:r>
            <a:endParaRPr lang="tr-TR" dirty="0" smtClean="0">
              <a:latin typeface="Times New Roman" panose="02020603050405020304" pitchFamily="18" charset="0"/>
              <a:cs typeface="Times New Roman" panose="02020603050405020304" pitchFamily="18" charset="0"/>
            </a:endParaRPr>
          </a:p>
          <a:p>
            <a:r>
              <a:rPr lang="tr-TR" b="1" dirty="0" smtClean="0">
                <a:latin typeface="Times New Roman" panose="02020603050405020304" pitchFamily="18" charset="0"/>
                <a:cs typeface="Times New Roman" panose="02020603050405020304" pitchFamily="18" charset="0"/>
              </a:rPr>
              <a:t>Kullanıcılar</a:t>
            </a:r>
          </a:p>
          <a:p>
            <a:pPr lvl="1"/>
            <a:r>
              <a:rPr lang="tr-TR" dirty="0" smtClean="0">
                <a:latin typeface="Times New Roman" panose="02020603050405020304" pitchFamily="18" charset="0"/>
                <a:cs typeface="Times New Roman" panose="02020603050405020304" pitchFamily="18" charset="0"/>
              </a:rPr>
              <a:t>Admin</a:t>
            </a:r>
            <a:endParaRPr lang="tr-TR" dirty="0">
              <a:latin typeface="Times New Roman" panose="02020603050405020304" pitchFamily="18" charset="0"/>
              <a:cs typeface="Times New Roman" panose="02020603050405020304" pitchFamily="18" charset="0"/>
            </a:endParaRPr>
          </a:p>
          <a:p>
            <a:pPr lvl="2"/>
            <a:r>
              <a:rPr lang="tr-TR" dirty="0" smtClean="0">
                <a:latin typeface="Times New Roman" panose="02020603050405020304" pitchFamily="18" charset="0"/>
                <a:cs typeface="Times New Roman" panose="02020603050405020304" pitchFamily="18" charset="0"/>
              </a:rPr>
              <a:t>Kullanıcı Adı: oguzhan	Şifre: 1234</a:t>
            </a:r>
          </a:p>
          <a:p>
            <a:pPr lvl="1"/>
            <a:r>
              <a:rPr lang="tr-TR" dirty="0" smtClean="0">
                <a:latin typeface="Times New Roman" panose="02020603050405020304" pitchFamily="18" charset="0"/>
                <a:cs typeface="Times New Roman" panose="02020603050405020304" pitchFamily="18" charset="0"/>
              </a:rPr>
              <a:t>Satış Sorumlusu</a:t>
            </a:r>
          </a:p>
          <a:p>
            <a:pPr lvl="2"/>
            <a:r>
              <a:rPr lang="tr-TR" dirty="0" smtClean="0">
                <a:latin typeface="Times New Roman" panose="02020603050405020304" pitchFamily="18" charset="0"/>
                <a:cs typeface="Times New Roman" panose="02020603050405020304" pitchFamily="18" charset="0"/>
              </a:rPr>
              <a:t>Kullanıcı Adı: alihan	Şifre: 1234</a:t>
            </a:r>
            <a:endParaRPr lang="tr-TR" dirty="0">
              <a:latin typeface="Times New Roman" panose="02020603050405020304" pitchFamily="18" charset="0"/>
              <a:cs typeface="Times New Roman" panose="02020603050405020304" pitchFamily="18" charset="0"/>
            </a:endParaRPr>
          </a:p>
          <a:p>
            <a:pPr lvl="1"/>
            <a:r>
              <a:rPr lang="tr-TR" dirty="0" smtClean="0">
                <a:latin typeface="Times New Roman" panose="02020603050405020304" pitchFamily="18" charset="0"/>
                <a:cs typeface="Times New Roman" panose="02020603050405020304" pitchFamily="18" charset="0"/>
              </a:rPr>
              <a:t>Bölüm Yöneticisi</a:t>
            </a:r>
          </a:p>
          <a:p>
            <a:pPr lvl="2"/>
            <a:r>
              <a:rPr lang="tr-TR" dirty="0" smtClean="0">
                <a:latin typeface="Times New Roman" panose="02020603050405020304" pitchFamily="18" charset="0"/>
                <a:cs typeface="Times New Roman" panose="02020603050405020304" pitchFamily="18" charset="0"/>
              </a:rPr>
              <a:t>Kullanıcı Adı: yilmaz</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Şifre: 1234</a:t>
            </a:r>
          </a:p>
        </p:txBody>
      </p:sp>
      <p:sp>
        <p:nvSpPr>
          <p:cNvPr id="4" name="Slayt Numarası Yer Tutucusu 3"/>
          <p:cNvSpPr>
            <a:spLocks noGrp="1"/>
          </p:cNvSpPr>
          <p:nvPr>
            <p:ph type="sldNum" sz="quarter" idx="12"/>
          </p:nvPr>
        </p:nvSpPr>
        <p:spPr/>
        <p:txBody>
          <a:bodyPr/>
          <a:lstStyle/>
          <a:p>
            <a:fld id="{1F6ACD08-1775-4A2C-B3D6-C0E4325A4202}" type="slidenum">
              <a:rPr lang="tr-TR" smtClean="0"/>
              <a:t>4</a:t>
            </a:fld>
            <a:endParaRPr lang="tr-TR" dirty="0"/>
          </a:p>
        </p:txBody>
      </p:sp>
    </p:spTree>
    <p:extLst>
      <p:ext uri="{BB962C8B-B14F-4D97-AF65-F5344CB8AC3E}">
        <p14:creationId xmlns:p14="http://schemas.microsoft.com/office/powerpoint/2010/main" val="325395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69315"/>
          </a:xfrm>
        </p:spPr>
        <p:txBody>
          <a:bodyPr>
            <a:normAutofit/>
          </a:bodyPr>
          <a:lstStyle/>
          <a:p>
            <a:r>
              <a:rPr lang="tr-TR" b="1" dirty="0" smtClean="0">
                <a:latin typeface="Times New Roman" panose="02020603050405020304" pitchFamily="18" charset="0"/>
                <a:cs typeface="Times New Roman" panose="02020603050405020304" pitchFamily="18" charset="0"/>
              </a:rPr>
              <a:t>Gantt Chart</a:t>
            </a:r>
            <a:endParaRPr lang="tr-TR" sz="2400" dirty="0"/>
          </a:p>
        </p:txBody>
      </p:sp>
      <p:graphicFrame>
        <p:nvGraphicFramePr>
          <p:cNvPr id="4" name="İçerik Yer Tutucusu 3" descr="Stock Trucking Automation&#10;" title="Stock Trucking Automation"/>
          <p:cNvGraphicFramePr>
            <a:graphicFrameLocks noGrp="1"/>
          </p:cNvGraphicFramePr>
          <p:nvPr>
            <p:ph idx="1"/>
            <p:extLst>
              <p:ext uri="{D42A27DB-BD31-4B8C-83A1-F6EECF244321}">
                <p14:modId xmlns:p14="http://schemas.microsoft.com/office/powerpoint/2010/main" val="1174662469"/>
              </p:ext>
            </p:extLst>
          </p:nvPr>
        </p:nvGraphicFramePr>
        <p:xfrm>
          <a:off x="838200" y="1051560"/>
          <a:ext cx="10942320" cy="5125403"/>
        </p:xfrm>
        <a:graphic>
          <a:graphicData uri="http://schemas.openxmlformats.org/drawingml/2006/chart">
            <c:chart xmlns:c="http://schemas.openxmlformats.org/drawingml/2006/chart" xmlns:r="http://schemas.openxmlformats.org/officeDocument/2006/relationships" r:id="rId2"/>
          </a:graphicData>
        </a:graphic>
      </p:graphicFrame>
      <p:sp>
        <p:nvSpPr>
          <p:cNvPr id="5" name="Slayt Numarası Yer Tutucusu 4"/>
          <p:cNvSpPr>
            <a:spLocks noGrp="1"/>
          </p:cNvSpPr>
          <p:nvPr>
            <p:ph type="sldNum" sz="quarter" idx="12"/>
          </p:nvPr>
        </p:nvSpPr>
        <p:spPr/>
        <p:txBody>
          <a:bodyPr/>
          <a:lstStyle/>
          <a:p>
            <a:fld id="{1F6ACD08-1775-4A2C-B3D6-C0E4325A4202}" type="slidenum">
              <a:rPr lang="tr-TR" smtClean="0"/>
              <a:t>5</a:t>
            </a:fld>
            <a:endParaRPr lang="tr-TR" dirty="0"/>
          </a:p>
        </p:txBody>
      </p:sp>
    </p:spTree>
    <p:extLst>
      <p:ext uri="{BB962C8B-B14F-4D97-AF65-F5344CB8AC3E}">
        <p14:creationId xmlns:p14="http://schemas.microsoft.com/office/powerpoint/2010/main" val="1117921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0511"/>
            <a:ext cx="10515600" cy="662781"/>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Kiviat Metrics Graph</a:t>
            </a:r>
            <a:endParaRPr lang="tr-TR"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43292"/>
            <a:ext cx="10286999" cy="5557691"/>
          </a:xfrm>
        </p:spPr>
      </p:pic>
      <p:sp>
        <p:nvSpPr>
          <p:cNvPr id="6" name="Slayt Numarası Yer Tutucusu 5"/>
          <p:cNvSpPr>
            <a:spLocks noGrp="1"/>
          </p:cNvSpPr>
          <p:nvPr>
            <p:ph type="sldNum" sz="quarter" idx="12"/>
          </p:nvPr>
        </p:nvSpPr>
        <p:spPr/>
        <p:txBody>
          <a:bodyPr/>
          <a:lstStyle/>
          <a:p>
            <a:fld id="{1F6ACD08-1775-4A2C-B3D6-C0E4325A4202}" type="slidenum">
              <a:rPr lang="tr-TR" smtClean="0"/>
              <a:t>6</a:t>
            </a:fld>
            <a:endParaRPr lang="tr-TR" dirty="0"/>
          </a:p>
        </p:txBody>
      </p:sp>
    </p:spTree>
    <p:extLst>
      <p:ext uri="{BB962C8B-B14F-4D97-AF65-F5344CB8AC3E}">
        <p14:creationId xmlns:p14="http://schemas.microsoft.com/office/powerpoint/2010/main" val="208905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080" y="410845"/>
            <a:ext cx="3973874" cy="457835"/>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Block Histogram</a:t>
            </a:r>
            <a:endParaRPr lang="tr-TR"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4232954" y="0"/>
            <a:ext cx="7959046" cy="6674045"/>
          </a:xfrm>
          <a:prstGeom prst="rect">
            <a:avLst/>
          </a:prstGeom>
        </p:spPr>
      </p:pic>
      <p:sp>
        <p:nvSpPr>
          <p:cNvPr id="5" name="Slayt Numarası Yer Tutucusu 4"/>
          <p:cNvSpPr>
            <a:spLocks noGrp="1"/>
          </p:cNvSpPr>
          <p:nvPr>
            <p:ph type="sldNum" sz="quarter" idx="12"/>
          </p:nvPr>
        </p:nvSpPr>
        <p:spPr/>
        <p:txBody>
          <a:bodyPr/>
          <a:lstStyle/>
          <a:p>
            <a:fld id="{1F6ACD08-1775-4A2C-B3D6-C0E4325A4202}" type="slidenum">
              <a:rPr lang="tr-TR" smtClean="0"/>
              <a:t>7</a:t>
            </a:fld>
            <a:endParaRPr lang="tr-TR" dirty="0"/>
          </a:p>
        </p:txBody>
      </p:sp>
    </p:spTree>
    <p:extLst>
      <p:ext uri="{BB962C8B-B14F-4D97-AF65-F5344CB8AC3E}">
        <p14:creationId xmlns:p14="http://schemas.microsoft.com/office/powerpoint/2010/main" val="3589374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77875"/>
          </a:xfrm>
        </p:spPr>
        <p:txBody>
          <a:bodyPr>
            <a:normAutofit/>
          </a:bodyPr>
          <a:lstStyle/>
          <a:p>
            <a:r>
              <a:rPr lang="tr-TR" sz="4000" b="1" dirty="0" smtClean="0">
                <a:latin typeface="Times New Roman" panose="02020603050405020304" pitchFamily="18" charset="0"/>
                <a:cs typeface="Times New Roman" panose="02020603050405020304" pitchFamily="18" charset="0"/>
              </a:rPr>
              <a:t>Database Diagram</a:t>
            </a:r>
            <a:endParaRPr lang="tr-TR" sz="4000"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240" y="1258437"/>
            <a:ext cx="9128759" cy="5526878"/>
          </a:xfrm>
        </p:spPr>
      </p:pic>
      <p:sp>
        <p:nvSpPr>
          <p:cNvPr id="5" name="Slayt Numarası Yer Tutucusu 4"/>
          <p:cNvSpPr>
            <a:spLocks noGrp="1"/>
          </p:cNvSpPr>
          <p:nvPr>
            <p:ph type="sldNum" sz="quarter" idx="12"/>
          </p:nvPr>
        </p:nvSpPr>
        <p:spPr/>
        <p:txBody>
          <a:bodyPr/>
          <a:lstStyle/>
          <a:p>
            <a:fld id="{1F6ACD08-1775-4A2C-B3D6-C0E4325A4202}" type="slidenum">
              <a:rPr lang="tr-TR" smtClean="0"/>
              <a:t>8</a:t>
            </a:fld>
            <a:endParaRPr lang="tr-TR" dirty="0"/>
          </a:p>
        </p:txBody>
      </p:sp>
    </p:spTree>
    <p:extLst>
      <p:ext uri="{BB962C8B-B14F-4D97-AF65-F5344CB8AC3E}">
        <p14:creationId xmlns:p14="http://schemas.microsoft.com/office/powerpoint/2010/main" val="2295424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44103"/>
            <a:ext cx="10515600" cy="562722"/>
          </a:xfrm>
        </p:spPr>
        <p:txBody>
          <a:bodyPr>
            <a:normAutofit fontScale="90000"/>
          </a:bodyPr>
          <a:lstStyle/>
          <a:p>
            <a:r>
              <a:rPr lang="tr-TR" dirty="0" smtClean="0">
                <a:latin typeface="Times New Roman" panose="02020603050405020304" pitchFamily="18" charset="0"/>
                <a:cs typeface="Times New Roman" panose="02020603050405020304" pitchFamily="18" charset="0"/>
              </a:rPr>
              <a:t>Sınıflar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806825"/>
            <a:ext cx="10515600" cy="5914650"/>
          </a:xfrm>
        </p:spPr>
        <p:txBody>
          <a:bodyPr>
            <a:normAutofit fontScale="92500" lnSpcReduction="10000"/>
          </a:bodyPr>
          <a:lstStyle/>
          <a:p>
            <a:pPr marL="342900" indent="-342900">
              <a:buFont typeface="+mj-lt"/>
              <a:buAutoNum type="arabicPeriod"/>
            </a:pPr>
            <a:r>
              <a:rPr lang="tr-TR" sz="1800" dirty="0" smtClean="0">
                <a:latin typeface="Times New Roman" panose="02020603050405020304" pitchFamily="18" charset="0"/>
                <a:cs typeface="Times New Roman" panose="02020603050405020304" pitchFamily="18" charset="0"/>
              </a:rPr>
              <a:t>Controller Package</a:t>
            </a:r>
          </a:p>
          <a:p>
            <a:pPr lvl="1"/>
            <a:r>
              <a:rPr lang="tr-TR" sz="1600" dirty="0" smtClean="0">
                <a:latin typeface="Times New Roman" panose="02020603050405020304" pitchFamily="18" charset="0"/>
                <a:cs typeface="Times New Roman" panose="02020603050405020304" pitchFamily="18" charset="0"/>
              </a:rPr>
              <a:t>AdminScreenController: Yönetici ve Satış Sorumlusunun kullandığı ekranın kontrol etmekte kullanılır.</a:t>
            </a:r>
          </a:p>
          <a:p>
            <a:pPr lvl="1"/>
            <a:r>
              <a:rPr lang="tr-TR" sz="1600" dirty="0" smtClean="0">
                <a:latin typeface="Times New Roman" panose="02020603050405020304" pitchFamily="18" charset="0"/>
                <a:cs typeface="Times New Roman" panose="02020603050405020304" pitchFamily="18" charset="0"/>
              </a:rPr>
              <a:t>DepartmentManagerController: Bölüm Yöneticisinin kullandığı </a:t>
            </a:r>
            <a:r>
              <a:rPr lang="tr-TR" sz="1600" dirty="0">
                <a:latin typeface="Times New Roman" panose="02020603050405020304" pitchFamily="18" charset="0"/>
                <a:cs typeface="Times New Roman" panose="02020603050405020304" pitchFamily="18" charset="0"/>
              </a:rPr>
              <a:t>ekranın kontrol etmekte kullanılır</a:t>
            </a:r>
            <a:r>
              <a:rPr lang="tr-TR" sz="1600" dirty="0" smtClean="0">
                <a:latin typeface="Times New Roman" panose="02020603050405020304" pitchFamily="18" charset="0"/>
                <a:cs typeface="Times New Roman" panose="02020603050405020304" pitchFamily="18" charset="0"/>
              </a:rPr>
              <a:t>.</a:t>
            </a:r>
          </a:p>
          <a:p>
            <a:pPr lvl="1"/>
            <a:r>
              <a:rPr lang="tr-TR" sz="1600" dirty="0" smtClean="0">
                <a:latin typeface="Times New Roman" panose="02020603050405020304" pitchFamily="18" charset="0"/>
                <a:cs typeface="Times New Roman" panose="02020603050405020304" pitchFamily="18" charset="0"/>
              </a:rPr>
              <a:t>Report: Rapor çıktılarının kontrol edildiği ve ekrana basıldığı sınıf</a:t>
            </a:r>
          </a:p>
          <a:p>
            <a:pPr lvl="1"/>
            <a:r>
              <a:rPr lang="tr-TR" sz="1600" dirty="0" smtClean="0">
                <a:latin typeface="Times New Roman" panose="02020603050405020304" pitchFamily="18" charset="0"/>
                <a:cs typeface="Times New Roman" panose="02020603050405020304" pitchFamily="18" charset="0"/>
              </a:rPr>
              <a:t>SignInController: Giriş Ekranını kontrol etmek için kullanılan sınıf</a:t>
            </a:r>
          </a:p>
          <a:p>
            <a:pPr lvl="1"/>
            <a:r>
              <a:rPr lang="tr-TR" sz="1600" dirty="0" smtClean="0">
                <a:latin typeface="Times New Roman" panose="02020603050405020304" pitchFamily="18" charset="0"/>
                <a:cs typeface="Times New Roman" panose="02020603050405020304" pitchFamily="18" charset="0"/>
              </a:rPr>
              <a:t>SignUpController: Kayıt Ekranını kontrol etmek için kullanılan sınıf</a:t>
            </a:r>
            <a:endParaRPr lang="tr-TR"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tr-TR" sz="1800" dirty="0" smtClean="0">
                <a:latin typeface="Times New Roman" panose="02020603050405020304" pitchFamily="18" charset="0"/>
                <a:cs typeface="Times New Roman" panose="02020603050405020304" pitchFamily="18" charset="0"/>
              </a:rPr>
              <a:t>Model Packages</a:t>
            </a:r>
            <a:endParaRPr lang="tr-TR" sz="1800" dirty="0">
              <a:latin typeface="Times New Roman" panose="02020603050405020304" pitchFamily="18" charset="0"/>
              <a:cs typeface="Times New Roman" panose="02020603050405020304" pitchFamily="18" charset="0"/>
            </a:endParaRPr>
          </a:p>
          <a:p>
            <a:pPr lvl="1"/>
            <a:r>
              <a:rPr lang="tr-TR" sz="1600" dirty="0" smtClean="0">
                <a:latin typeface="Times New Roman" panose="02020603050405020304" pitchFamily="18" charset="0"/>
                <a:cs typeface="Times New Roman" panose="02020603050405020304" pitchFamily="18" charset="0"/>
              </a:rPr>
              <a:t>DBHelper: Tüm veritabanı işlemlerinin yönetildiği sınıf</a:t>
            </a:r>
          </a:p>
          <a:p>
            <a:pPr lvl="1"/>
            <a:r>
              <a:rPr lang="tr-TR" sz="1600" dirty="0" smtClean="0">
                <a:latin typeface="Times New Roman" panose="02020603050405020304" pitchFamily="18" charset="0"/>
                <a:cs typeface="Times New Roman" panose="02020603050405020304" pitchFamily="18" charset="0"/>
              </a:rPr>
              <a:t>TreeTableViewer: Tüm nesneleri ekrana TreeTableView bileşenlerine eklemek ve yönetmekte kullanılan sınıf</a:t>
            </a:r>
          </a:p>
          <a:p>
            <a:pPr lvl="1"/>
            <a:r>
              <a:rPr lang="tr-TR" sz="1600" dirty="0" smtClean="0">
                <a:latin typeface="Times New Roman" panose="02020603050405020304" pitchFamily="18" charset="0"/>
                <a:cs typeface="Times New Roman" panose="02020603050405020304" pitchFamily="18" charset="0"/>
              </a:rPr>
              <a:t>Assign: Zimmetleri taşımakta kullanılan nesnenin sınıfı</a:t>
            </a:r>
          </a:p>
          <a:p>
            <a:pPr lvl="1"/>
            <a:r>
              <a:rPr lang="tr-TR" sz="1600" dirty="0" smtClean="0">
                <a:latin typeface="Times New Roman" panose="02020603050405020304" pitchFamily="18" charset="0"/>
                <a:cs typeface="Times New Roman" panose="02020603050405020304" pitchFamily="18" charset="0"/>
              </a:rPr>
              <a:t>Personnel: Personelleri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Product: Ürünleri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BuyStock: Satın alınacak olan ürünleri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Department: Bölümleri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Job: İşleri </a:t>
            </a:r>
            <a:r>
              <a:rPr lang="tr-TR" sz="1600" dirty="0">
                <a:latin typeface="Times New Roman" panose="02020603050405020304" pitchFamily="18" charset="0"/>
                <a:cs typeface="Times New Roman" panose="02020603050405020304" pitchFamily="18" charset="0"/>
              </a:rPr>
              <a:t>taşımakta kullanılan nesnenin sınıfı</a:t>
            </a:r>
          </a:p>
          <a:p>
            <a:pPr lvl="1"/>
            <a:r>
              <a:rPr lang="tr-TR" sz="1600" dirty="0" smtClean="0">
                <a:latin typeface="Times New Roman" panose="02020603050405020304" pitchFamily="18" charset="0"/>
                <a:cs typeface="Times New Roman" panose="02020603050405020304" pitchFamily="18" charset="0"/>
              </a:rPr>
              <a:t>Company: Şirketleri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AssignTreeTable: Zimmetleri basit olarak ekrandaki </a:t>
            </a:r>
            <a:r>
              <a:rPr lang="tr-TR" sz="1600" dirty="0">
                <a:latin typeface="Times New Roman" panose="02020603050405020304" pitchFamily="18" charset="0"/>
                <a:cs typeface="Times New Roman" panose="02020603050405020304" pitchFamily="18" charset="0"/>
              </a:rPr>
              <a:t>ilgili </a:t>
            </a:r>
            <a:r>
              <a:rPr lang="tr-TR" sz="1600" dirty="0" smtClean="0">
                <a:latin typeface="Times New Roman" panose="02020603050405020304" pitchFamily="18" charset="0"/>
                <a:cs typeface="Times New Roman" panose="02020603050405020304" pitchFamily="18" charset="0"/>
              </a:rPr>
              <a:t>TreeTableView nesnesine eklemek ve o nesneyi taşımak için kullanılan sınıf</a:t>
            </a:r>
          </a:p>
          <a:p>
            <a:pPr lvl="1"/>
            <a:r>
              <a:rPr lang="tr-TR" sz="1600" dirty="0" smtClean="0">
                <a:latin typeface="Times New Roman" panose="02020603050405020304" pitchFamily="18" charset="0"/>
                <a:cs typeface="Times New Roman" panose="02020603050405020304" pitchFamily="18" charset="0"/>
              </a:rPr>
              <a:t>AssignFullTreeTable :Zimmetleri tüm özellikli </a:t>
            </a:r>
            <a:r>
              <a:rPr lang="tr-TR" sz="1600" dirty="0">
                <a:latin typeface="Times New Roman" panose="02020603050405020304" pitchFamily="18" charset="0"/>
                <a:cs typeface="Times New Roman" panose="02020603050405020304" pitchFamily="18" charset="0"/>
              </a:rPr>
              <a:t>olarak ekrandaki ilgili </a:t>
            </a:r>
            <a:r>
              <a:rPr lang="tr-TR" sz="1600" dirty="0" smtClean="0">
                <a:latin typeface="Times New Roman" panose="02020603050405020304" pitchFamily="18" charset="0"/>
                <a:cs typeface="Times New Roman" panose="02020603050405020304" pitchFamily="18" charset="0"/>
              </a:rPr>
              <a:t>TreeTableView </a:t>
            </a:r>
            <a:r>
              <a:rPr lang="tr-TR" sz="1600" dirty="0">
                <a:latin typeface="Times New Roman" panose="02020603050405020304" pitchFamily="18" charset="0"/>
                <a:cs typeface="Times New Roman" panose="02020603050405020304" pitchFamily="18" charset="0"/>
              </a:rPr>
              <a:t>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r>
              <a:rPr lang="tr-TR" sz="1600" dirty="0" smtClean="0">
                <a:latin typeface="Times New Roman" panose="02020603050405020304" pitchFamily="18" charset="0"/>
                <a:cs typeface="Times New Roman" panose="02020603050405020304" pitchFamily="18" charset="0"/>
              </a:rPr>
              <a:t>PersonnelTreeTable: Personelleri ekrandaki</a:t>
            </a:r>
            <a:r>
              <a:rPr lang="tr-TR" sz="1600" dirty="0">
                <a:latin typeface="Times New Roman" panose="02020603050405020304" pitchFamily="18" charset="0"/>
                <a:cs typeface="Times New Roman" panose="02020603050405020304" pitchFamily="18" charset="0"/>
              </a:rPr>
              <a:t> </a:t>
            </a:r>
            <a:r>
              <a:rPr lang="tr-TR" sz="1600" dirty="0" smtClean="0">
                <a:latin typeface="Times New Roman" panose="02020603050405020304" pitchFamily="18" charset="0"/>
                <a:cs typeface="Times New Roman" panose="02020603050405020304" pitchFamily="18" charset="0"/>
              </a:rPr>
              <a:t>ilgili </a:t>
            </a:r>
            <a:r>
              <a:rPr lang="tr-TR" sz="1600" dirty="0">
                <a:latin typeface="Times New Roman" panose="02020603050405020304" pitchFamily="18" charset="0"/>
                <a:cs typeface="Times New Roman" panose="02020603050405020304" pitchFamily="18" charset="0"/>
              </a:rPr>
              <a:t>TreeTableView nesnesine eklemek ve o nesneyi taşımak için kullanılan sınıf</a:t>
            </a:r>
          </a:p>
          <a:p>
            <a:pPr lvl="1"/>
            <a:r>
              <a:rPr lang="tr-TR" sz="1600" dirty="0" smtClean="0">
                <a:latin typeface="Times New Roman" panose="02020603050405020304" pitchFamily="18" charset="0"/>
                <a:cs typeface="Times New Roman" panose="02020603050405020304" pitchFamily="18" charset="0"/>
              </a:rPr>
              <a:t>ProductTreeTable: Ürünleri ekrandaki ilgili TreeTableView </a:t>
            </a:r>
            <a:r>
              <a:rPr lang="tr-TR" sz="1600" dirty="0">
                <a:latin typeface="Times New Roman" panose="02020603050405020304" pitchFamily="18" charset="0"/>
                <a:cs typeface="Times New Roman" panose="02020603050405020304" pitchFamily="18" charset="0"/>
              </a:rPr>
              <a:t>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r>
              <a:rPr lang="tr-TR" sz="1600" dirty="0" smtClean="0">
                <a:latin typeface="Times New Roman" panose="02020603050405020304" pitchFamily="18" charset="0"/>
                <a:cs typeface="Times New Roman" panose="02020603050405020304" pitchFamily="18" charset="0"/>
              </a:rPr>
              <a:t>BuyStockTreeTable: Satın alıncak ürünleri </a:t>
            </a:r>
            <a:r>
              <a:rPr lang="tr-TR" sz="1600" dirty="0">
                <a:latin typeface="Times New Roman" panose="02020603050405020304" pitchFamily="18" charset="0"/>
                <a:cs typeface="Times New Roman" panose="02020603050405020304" pitchFamily="18" charset="0"/>
              </a:rPr>
              <a:t>ekrandaki ilgili TreeTableView 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endParaRPr lang="tr-TR" sz="1400" dirty="0"/>
          </a:p>
          <a:p>
            <a:pPr lvl="1"/>
            <a:endParaRPr lang="tr-TR" sz="1400" dirty="0"/>
          </a:p>
          <a:p>
            <a:pPr lvl="1"/>
            <a:endParaRPr lang="tr-TR" sz="1400" dirty="0"/>
          </a:p>
          <a:p>
            <a:pPr lvl="1"/>
            <a:endParaRPr lang="tr-TR" sz="1400" dirty="0"/>
          </a:p>
          <a:p>
            <a:pPr lvl="1"/>
            <a:endParaRPr lang="tr-TR" sz="1400" dirty="0" smtClean="0"/>
          </a:p>
          <a:p>
            <a:pPr lvl="1"/>
            <a:endParaRPr lang="tr-TR" sz="1400" dirty="0"/>
          </a:p>
          <a:p>
            <a:pPr lvl="1"/>
            <a:endParaRPr lang="tr-TR" sz="1400" dirty="0"/>
          </a:p>
          <a:p>
            <a:pPr lvl="1"/>
            <a:endParaRPr lang="tr-TR" sz="1400" dirty="0"/>
          </a:p>
          <a:p>
            <a:pPr lvl="1"/>
            <a:endParaRPr lang="tr-TR" sz="1400" dirty="0"/>
          </a:p>
          <a:p>
            <a:pPr lvl="1"/>
            <a:endParaRPr lang="tr-TR" sz="1400" dirty="0" smtClean="0"/>
          </a:p>
          <a:p>
            <a:pPr lvl="1"/>
            <a:endParaRPr lang="tr-TR" sz="1400" dirty="0" smtClean="0"/>
          </a:p>
          <a:p>
            <a:pPr lvl="1"/>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9</a:t>
            </a:fld>
            <a:endParaRPr lang="tr-TR" dirty="0"/>
          </a:p>
        </p:txBody>
      </p:sp>
    </p:spTree>
    <p:extLst>
      <p:ext uri="{BB962C8B-B14F-4D97-AF65-F5344CB8AC3E}">
        <p14:creationId xmlns:p14="http://schemas.microsoft.com/office/powerpoint/2010/main" val="34762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348</TotalTime>
  <Words>907</Words>
  <Application>Microsoft Office PowerPoint</Application>
  <PresentationFormat>Geniş ekran</PresentationFormat>
  <Paragraphs>163</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Calibri Light</vt:lpstr>
      <vt:lpstr>Times New Roman</vt:lpstr>
      <vt:lpstr>Office Teması</vt:lpstr>
      <vt:lpstr>Stock Trucking Automation</vt:lpstr>
      <vt:lpstr>İçindekiler</vt:lpstr>
      <vt:lpstr>Tanım</vt:lpstr>
      <vt:lpstr>Uygulama Çalıştırma</vt:lpstr>
      <vt:lpstr>Gantt Chart</vt:lpstr>
      <vt:lpstr>Kiviat Metrics Graph</vt:lpstr>
      <vt:lpstr>Block Histogram</vt:lpstr>
      <vt:lpstr>Database Diagram</vt:lpstr>
      <vt:lpstr>Sınıflar</vt:lpstr>
      <vt:lpstr>PowerPoint Sunusu</vt:lpstr>
      <vt:lpstr>Giriş Ekranı</vt:lpstr>
      <vt:lpstr>Kayıt Ekranı</vt:lpstr>
      <vt:lpstr>Personel Ekranı</vt:lpstr>
      <vt:lpstr>Stok Ekranı</vt:lpstr>
      <vt:lpstr>Atık Deposu Ekranı</vt:lpstr>
      <vt:lpstr>Zimmetler Ekranı</vt:lpstr>
      <vt:lpstr>Ürün Satın Alma Ekranı</vt:lpstr>
      <vt:lpstr>Zimmet Ekleme Ekranı</vt:lpstr>
      <vt:lpstr>Zimmet Kaldırma Ekranı</vt:lpstr>
      <vt:lpstr>Profil Ekranı</vt:lpstr>
      <vt:lpstr>Personel Ekranı</vt:lpstr>
      <vt:lpstr>Zimmetler Ekranı</vt:lpstr>
      <vt:lpstr>Raporlar Ekranı</vt:lpstr>
      <vt:lpstr>Tüm Personel Rapor Ekranı</vt:lpstr>
      <vt:lpstr>Kullanılan Kütüphaneler Ve Teknolojiler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OGUZHAN</dc:creator>
  <cp:lastModifiedBy>OGUZHAN</cp:lastModifiedBy>
  <cp:revision>30</cp:revision>
  <dcterms:created xsi:type="dcterms:W3CDTF">2018-12-23T17:13:14Z</dcterms:created>
  <dcterms:modified xsi:type="dcterms:W3CDTF">2018-12-25T17:29:52Z</dcterms:modified>
</cp:coreProperties>
</file>