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3" r:id="rId4"/>
    <p:sldId id="272" r:id="rId5"/>
    <p:sldId id="273" r:id="rId6"/>
    <p:sldId id="274" r:id="rId7"/>
    <p:sldId id="267" r:id="rId8"/>
    <p:sldId id="275" r:id="rId9"/>
    <p:sldId id="271" r:id="rId10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99" d="100"/>
          <a:sy n="99" d="100"/>
        </p:scale>
        <p:origin x="96" y="45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152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812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537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46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666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097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30.04.2025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guzhandilek/Next.js-Fundamentals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Comic Sans MS" panose="030F0702030302020204" pitchFamily="66" charset="0"/>
              </a:rPr>
              <a:t>Next.js </a:t>
            </a:r>
            <a:r>
              <a:rPr lang="tr-T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Fundamentals</a:t>
            </a:r>
            <a:endParaRPr lang="tr-TR" dirty="0"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Layouts</a:t>
            </a:r>
            <a:endParaRPr lang="tr-T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6310436" y="6280868"/>
            <a:ext cx="54874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npx</a:t>
            </a:r>
            <a:r>
              <a:rPr lang="tr-TR" sz="2400" dirty="0"/>
              <a:t> </a:t>
            </a:r>
            <a:r>
              <a:rPr lang="tr-TR" sz="2400" dirty="0" err="1"/>
              <a:t>create-next-app@latest</a:t>
            </a:r>
            <a:r>
              <a:rPr lang="tr-TR" sz="2400" dirty="0"/>
              <a:t> </a:t>
            </a:r>
            <a:r>
              <a:rPr lang="tr-T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layout-demo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0011402" y="44624"/>
            <a:ext cx="21980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albeyazimsoft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0" y="86174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  <p:sp>
        <p:nvSpPr>
          <p:cNvPr id="7" name="Aşağı Bükülü Ok 6"/>
          <p:cNvSpPr/>
          <p:nvPr/>
        </p:nvSpPr>
        <p:spPr>
          <a:xfrm rot="1635666">
            <a:off x="8053499" y="5502383"/>
            <a:ext cx="1008112" cy="582960"/>
          </a:xfrm>
          <a:prstGeom prst="curvedDownArrow">
            <a:avLst>
              <a:gd name="adj1" fmla="val 10779"/>
              <a:gd name="adj2" fmla="val 50000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Layouts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06599" y="1772816"/>
            <a:ext cx="10441160" cy="390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layout.tsx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is a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component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that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defines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page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layout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Next.js.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contains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shared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structures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like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headers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,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footers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,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or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sidebars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If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you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delete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layout.tsx,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Next.js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will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automatically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create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 a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new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one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Every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Next.js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app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requires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a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default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layout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for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proper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structure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This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ensures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a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consistent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look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across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all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pages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It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avoids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repeating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same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components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on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each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page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user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experience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stays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clean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and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seamless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Scenario</a:t>
            </a:r>
            <a:r>
              <a:rPr lang="tr-TR" dirty="0"/>
              <a:t> </a:t>
            </a:r>
            <a:r>
              <a:rPr lang="tr-TR" dirty="0" smtClean="0"/>
              <a:t>1 (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Header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</a:t>
            </a:r>
            <a:r>
              <a:rPr lang="tr-TR" dirty="0" smtClean="0">
                <a:solidFill>
                  <a:schemeClr val="tx1">
                    <a:lumMod val="75000"/>
                  </a:schemeClr>
                </a:solidFill>
              </a:rPr>
              <a:t>Body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</a:t>
            </a:r>
            <a:r>
              <a:rPr lang="tr-TR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Footer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703294" y="1700808"/>
            <a:ext cx="5955476" cy="4662815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tr-TR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type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Metadata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next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"./globals.css"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4FC1FF"/>
                </a:solidFill>
                <a:latin typeface="Consolas" panose="020B0609020204030204" pitchFamily="49" charset="0"/>
              </a:rPr>
              <a:t>metadata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Metadata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"Routing Demo"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"Routing Demo"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tr-T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RootLayout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Readonly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&lt;{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tr-T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ReactNode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}&gt;) {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"en"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lightblue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"2rem"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Header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lightgreen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tr-T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tr-TR" sz="11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CE9178"/>
                </a:solidFill>
                <a:latin typeface="Consolas" panose="020B0609020204030204" pitchFamily="49" charset="0"/>
              </a:rPr>
              <a:t>"2rem"</a:t>
            </a:r>
            <a:r>
              <a:rPr lang="tr-TR" sz="11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Footer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1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tr-TR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1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305881" y="1188787"/>
            <a:ext cx="9577064" cy="213225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0" y="0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90" y="1448229"/>
            <a:ext cx="2200582" cy="1905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63" y="3645024"/>
            <a:ext cx="2827827" cy="3056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Metin kutusu 3"/>
          <p:cNvSpPr txBox="1"/>
          <p:nvPr/>
        </p:nvSpPr>
        <p:spPr>
          <a:xfrm>
            <a:off x="1222905" y="1292322"/>
            <a:ext cx="4819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📌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1625064" y="3538412"/>
            <a:ext cx="4819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📌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3" y="1434626"/>
            <a:ext cx="2219635" cy="2105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2" y="3771887"/>
            <a:ext cx="2768640" cy="30536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Scenario</a:t>
            </a:r>
            <a:r>
              <a:rPr lang="tr-TR" dirty="0"/>
              <a:t> </a:t>
            </a:r>
            <a:r>
              <a:rPr lang="tr-TR" dirty="0"/>
              <a:t>2</a:t>
            </a:r>
            <a:r>
              <a:rPr lang="tr-TR" dirty="0" smtClean="0"/>
              <a:t> (</a:t>
            </a:r>
            <a:r>
              <a:rPr lang="tr-TR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Nested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ayout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4510236" y="2197060"/>
            <a:ext cx="6445995" cy="3970318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ProductDetailLayout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ReactNode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tr-T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grey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tr-T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"2rem"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Nested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layouts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tr-T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305881" y="1188787"/>
            <a:ext cx="9577064" cy="213225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0" y="0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222905" y="1292322"/>
            <a:ext cx="4819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📌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1463896" y="3690583"/>
            <a:ext cx="4819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📌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7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Bonus Information! 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2"/>
          </p:nvPr>
        </p:nvSpPr>
        <p:spPr>
          <a:xfrm>
            <a:off x="7030516" y="3924300"/>
            <a:ext cx="4896544" cy="2743200"/>
          </a:xfrm>
        </p:spPr>
        <p:txBody>
          <a:bodyPr>
            <a:normAutofit/>
          </a:bodyPr>
          <a:lstStyle/>
          <a:p>
            <a:pPr algn="r"/>
            <a:r>
              <a:rPr lang="tr-TR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Let’s</a:t>
            </a:r>
            <a:r>
              <a:rPr lang="tr-T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tr-TR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keep</a:t>
            </a:r>
            <a:r>
              <a:rPr lang="tr-T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tr-TR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moving</a:t>
            </a:r>
            <a:r>
              <a:rPr lang="tr-TR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tr-TR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forward</a:t>
            </a:r>
            <a:r>
              <a:rPr lang="tr-TR" sz="28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. </a:t>
            </a:r>
            <a:r>
              <a:rPr lang="tr-TR" sz="3600" dirty="0" smtClean="0">
                <a:latin typeface="Comic Sans MS" panose="030F0702030302020204" pitchFamily="66" charset="0"/>
              </a:rPr>
              <a:t/>
            </a:r>
            <a:br>
              <a:rPr lang="tr-TR" sz="3600" dirty="0" smtClean="0">
                <a:latin typeface="Comic Sans MS" panose="030F0702030302020204" pitchFamily="66" charset="0"/>
              </a:rPr>
            </a:br>
            <a:r>
              <a:rPr lang="tr-TR" sz="3600" dirty="0" smtClean="0">
                <a:latin typeface="Comic Sans MS" panose="030F0702030302020204" pitchFamily="66" charset="0"/>
              </a:rPr>
              <a:t>--▶</a:t>
            </a:r>
            <a:endParaRPr lang="tr-TR" sz="3600" dirty="0">
              <a:latin typeface="Comic Sans MS" panose="030F0702030302020204" pitchFamily="66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Thank you </a:t>
            </a:r>
            <a:r>
              <a:rPr lang="en-US" dirty="0">
                <a:latin typeface="Comic Sans MS" panose="030F0702030302020204" pitchFamily="66" charset="0"/>
              </a:rPr>
              <a:t>for following me and making it this far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tr-TR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I </a:t>
            </a:r>
            <a:r>
              <a:rPr lang="en-US" dirty="0">
                <a:latin typeface="Comic Sans MS" panose="030F0702030302020204" pitchFamily="66" charset="0"/>
              </a:rPr>
              <a:t>hope I've been able to add value to you</a:t>
            </a:r>
            <a:r>
              <a:rPr lang="en-US" dirty="0" smtClean="0">
                <a:latin typeface="Comic Sans MS" panose="030F0702030302020204" pitchFamily="66" charset="0"/>
              </a:rPr>
              <a:t>!</a:t>
            </a:r>
            <a:endParaRPr lang="tr-TR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Now</a:t>
            </a:r>
            <a:r>
              <a:rPr lang="en-US" dirty="0">
                <a:latin typeface="Comic Sans MS" panose="030F0702030302020204" pitchFamily="66" charset="0"/>
              </a:rPr>
              <a:t>, I'm going to share an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advanced-level </a:t>
            </a:r>
            <a:r>
              <a:rPr lang="en-US" dirty="0">
                <a:latin typeface="Comic Sans MS" panose="030F0702030302020204" pitchFamily="66" charset="0"/>
              </a:rPr>
              <a:t>piece of information with you!</a:t>
            </a:r>
            <a:endParaRPr lang="tr-TR" dirty="0">
              <a:latin typeface="Comic Sans MS" panose="030F0702030302020204" pitchFamily="66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17748" y="4613519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  <p:pic>
        <p:nvPicPr>
          <p:cNvPr id="6" name="Picture 2" descr="profil res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2492896"/>
            <a:ext cx="1800200" cy="1800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152048" y="4271887"/>
            <a:ext cx="17203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tx1">
                    <a:lumMod val="65000"/>
                  </a:schemeClr>
                </a:solidFill>
                <a:latin typeface="Comic Sans MS" panose="030F0702030302020204" pitchFamily="66" charset="0"/>
              </a:rPr>
              <a:t>Oğuzhan Dilek</a:t>
            </a:r>
            <a:endParaRPr lang="tr-TR" dirty="0">
              <a:solidFill>
                <a:schemeClr val="tx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Multiple</a:t>
            </a:r>
            <a:r>
              <a:rPr lang="tr-TR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tr-TR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Root</a:t>
            </a:r>
            <a:r>
              <a:rPr lang="tr-TR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tr-TR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Layouts</a:t>
            </a:r>
            <a:r>
              <a:rPr lang="tr-TR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tr-TR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and</a:t>
            </a:r>
            <a:r>
              <a:rPr lang="tr-T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Route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Groups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endParaRPr lang="tr-TR" dirty="0">
              <a:solidFill>
                <a:schemeClr val="accent1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13892" y="1597268"/>
            <a:ext cx="10441160" cy="277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Organize our project structure without affecting the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URLs</a:t>
            </a:r>
          </a:p>
          <a:p>
            <a:r>
              <a:rPr lang="en-US" dirty="0">
                <a:latin typeface="Comic Sans MS" panose="030F0702030302020204" pitchFamily="66" charset="0"/>
              </a:rPr>
              <a:t>Apply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layouts</a:t>
            </a:r>
            <a:r>
              <a:rPr lang="en-US" dirty="0">
                <a:latin typeface="Comic Sans MS" panose="030F0702030302020204" pitchFamily="66" charset="0"/>
              </a:rPr>
              <a:t> selectively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specific</a:t>
            </a:r>
            <a:r>
              <a:rPr lang="en-US" dirty="0">
                <a:latin typeface="Comic Sans MS" panose="030F0702030302020204" pitchFamily="66" charset="0"/>
              </a:rPr>
              <a:t> parts of our </a:t>
            </a:r>
            <a:r>
              <a:rPr lang="en-US" dirty="0" smtClean="0">
                <a:latin typeface="Comic Sans MS" panose="030F0702030302020204" pitchFamily="66" charset="0"/>
              </a:rPr>
              <a:t>app</a:t>
            </a:r>
            <a:endParaRPr lang="tr-TR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This </a:t>
            </a:r>
            <a:r>
              <a:rPr lang="en-US" dirty="0" smtClean="0">
                <a:latin typeface="Comic Sans MS" panose="030F0702030302020204" pitchFamily="66" charset="0"/>
              </a:rPr>
              <a:t>approach</a:t>
            </a:r>
            <a:r>
              <a:rPr lang="tr-TR" dirty="0" smtClean="0">
                <a:latin typeface="Comic Sans MS" panose="030F0702030302020204" pitchFamily="66" charset="0"/>
              </a:rPr>
              <a:t> 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(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Route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Groups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enhances modularity, making code maintenance more efficient, especially in larger projects. </a:t>
            </a:r>
            <a:endParaRPr lang="tr-TR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To create a route group, it's enough to wrap the main folder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parentheses</a:t>
            </a:r>
            <a:r>
              <a:rPr lang="en-US" dirty="0">
                <a:latin typeface="Comic Sans MS" panose="030F0702030302020204" pitchFamily="66" charset="0"/>
              </a:rPr>
              <a:t> — for example,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(</a:t>
            </a:r>
            <a:r>
              <a:rPr lang="en-US" dirty="0" err="1">
                <a:latin typeface="Comic Sans MS" panose="030F0702030302020204" pitchFamily="66" charset="0"/>
              </a:rPr>
              <a:t>auth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lang="en-US" dirty="0">
                <a:latin typeface="Comic Sans MS" panose="030F0702030302020204" pitchFamily="66" charset="0"/>
              </a:rPr>
              <a:t> or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marketing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0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914" y="1700808"/>
            <a:ext cx="2652629" cy="30243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 smtClean="0"/>
              <a:t>Scenario</a:t>
            </a:r>
            <a:r>
              <a:rPr lang="tr-TR" dirty="0" smtClean="0"/>
              <a:t> </a:t>
            </a:r>
            <a:r>
              <a:rPr lang="tr-TR" dirty="0" smtClean="0"/>
              <a:t>Bonus </a:t>
            </a:r>
            <a:r>
              <a:rPr lang="tr-TR" sz="1800" dirty="0" smtClean="0"/>
              <a:t>(</a:t>
            </a:r>
            <a:r>
              <a:rPr lang="tr-TR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Multiple</a:t>
            </a:r>
            <a:r>
              <a:rPr lang="tr-TR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Layout</a:t>
            </a:r>
            <a:r>
              <a:rPr lang="tr-TR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Routing </a:t>
            </a:r>
            <a:r>
              <a:rPr lang="tr-TR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and</a:t>
            </a:r>
            <a:r>
              <a:rPr lang="tr-T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</a:t>
            </a:r>
            <a:r>
              <a:rPr lang="tr-T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Groups</a:t>
            </a:r>
            <a:r>
              <a:rPr lang="tr-TR" sz="1800" dirty="0" smtClean="0"/>
              <a:t>)</a:t>
            </a:r>
            <a:endParaRPr lang="tr-TR" sz="1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2384655" y="1633779"/>
            <a:ext cx="6899646" cy="5078313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tr-TR" sz="135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350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tr-TR" sz="13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35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DCDCAA"/>
                </a:solidFill>
                <a:latin typeface="Consolas" panose="020B0609020204030204" pitchFamily="49" charset="0"/>
              </a:rPr>
              <a:t>RootLayout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tr-TR" sz="135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sz="135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ReactNode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35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     </a:t>
            </a: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350" dirty="0">
                <a:solidFill>
                  <a:srgbClr val="CE9178"/>
                </a:solidFill>
                <a:latin typeface="Consolas" panose="020B0609020204030204" pitchFamily="49" charset="0"/>
              </a:rPr>
              <a:t>"en"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350" dirty="0" err="1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tr-TR" sz="135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350" dirty="0" err="1">
                <a:solidFill>
                  <a:srgbClr val="CE9178"/>
                </a:solidFill>
                <a:latin typeface="Consolas" panose="020B0609020204030204" pitchFamily="49" charset="0"/>
              </a:rPr>
              <a:t>grey</a:t>
            </a:r>
            <a:r>
              <a:rPr lang="tr-TR" sz="13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tr-TR" sz="135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>
                <a:solidFill>
                  <a:srgbClr val="CE9178"/>
                </a:solidFill>
                <a:latin typeface="Consolas" panose="020B0609020204030204" pitchFamily="49" charset="0"/>
              </a:rPr>
              <a:t>"2rem"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350" dirty="0">
                <a:solidFill>
                  <a:srgbClr val="CE9178"/>
                </a:solidFill>
                <a:latin typeface="Consolas" panose="020B0609020204030204" pitchFamily="49" charset="0"/>
              </a:rPr>
              <a:t>" "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350" dirty="0" err="1">
                <a:solidFill>
                  <a:srgbClr val="CCCCCC"/>
                </a:solidFill>
                <a:latin typeface="Consolas" panose="020B0609020204030204" pitchFamily="49" charset="0"/>
              </a:rPr>
              <a:t>This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CCCCCC"/>
                </a:solidFill>
                <a:latin typeface="Consolas" panose="020B0609020204030204" pitchFamily="49" charset="0"/>
              </a:rPr>
              <a:t>Layout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is </a:t>
            </a:r>
            <a:r>
              <a:rPr lang="tr-TR" sz="1350" dirty="0" err="1">
                <a:solidFill>
                  <a:srgbClr val="CCCCCC"/>
                </a:solidFill>
                <a:latin typeface="Consolas" panose="020B0609020204030204" pitchFamily="49" charset="0"/>
              </a:rPr>
              <a:t>for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CCCCCC"/>
                </a:solidFill>
                <a:latin typeface="Consolas" panose="020B0609020204030204" pitchFamily="49" charset="0"/>
              </a:rPr>
              <a:t>Authentication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350" dirty="0" err="1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350" dirty="0" err="1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tr-TR" sz="135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350" dirty="0" err="1">
                <a:solidFill>
                  <a:srgbClr val="CE9178"/>
                </a:solidFill>
                <a:latin typeface="Consolas" panose="020B0609020204030204" pitchFamily="49" charset="0"/>
              </a:rPr>
              <a:t>grey</a:t>
            </a:r>
            <a:r>
              <a:rPr lang="tr-TR" sz="135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tr-TR" sz="135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tr-TR" sz="135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>
                <a:solidFill>
                  <a:srgbClr val="CE9178"/>
                </a:solidFill>
                <a:latin typeface="Consolas" panose="020B0609020204030204" pitchFamily="49" charset="0"/>
              </a:rPr>
              <a:t>"2rem"</a:t>
            </a:r>
            <a:r>
              <a:rPr lang="tr-TR" sz="135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350" dirty="0" err="1">
                <a:solidFill>
                  <a:srgbClr val="CCCCCC"/>
                </a:solidFill>
                <a:latin typeface="Consolas" panose="020B0609020204030204" pitchFamily="49" charset="0"/>
              </a:rPr>
              <a:t>This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CCCCCC"/>
                </a:solidFill>
                <a:latin typeface="Consolas" panose="020B0609020204030204" pitchFamily="49" charset="0"/>
              </a:rPr>
              <a:t>Layout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CCCCCC"/>
                </a:solidFill>
                <a:latin typeface="Consolas" panose="020B0609020204030204" pitchFamily="49" charset="0"/>
              </a:rPr>
              <a:t>for</a:t>
            </a:r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350" dirty="0" err="1">
                <a:solidFill>
                  <a:srgbClr val="CCCCCC"/>
                </a:solidFill>
                <a:latin typeface="Consolas" panose="020B0609020204030204" pitchFamily="49" charset="0"/>
              </a:rPr>
              <a:t>Authentication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350" dirty="0" err="1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3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35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35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35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2" y="1700808"/>
            <a:ext cx="2279230" cy="27474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Metin kutusu 12"/>
          <p:cNvSpPr txBox="1"/>
          <p:nvPr/>
        </p:nvSpPr>
        <p:spPr>
          <a:xfrm>
            <a:off x="1175620" y="1633779"/>
            <a:ext cx="4819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📌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10777379" y="1633779"/>
            <a:ext cx="4819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📌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 smtClean="0"/>
              <a:t>Scenario</a:t>
            </a:r>
            <a:r>
              <a:rPr lang="tr-TR" dirty="0" smtClean="0"/>
              <a:t> </a:t>
            </a:r>
            <a:r>
              <a:rPr lang="tr-TR" dirty="0" smtClean="0"/>
              <a:t>Bonus </a:t>
            </a:r>
            <a:r>
              <a:rPr lang="tr-TR" sz="1800" dirty="0" smtClean="0"/>
              <a:t>(</a:t>
            </a:r>
            <a:r>
              <a:rPr lang="tr-TR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Multiple</a:t>
            </a:r>
            <a:r>
              <a:rPr lang="tr-TR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8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Layout</a:t>
            </a:r>
            <a:r>
              <a:rPr lang="tr-TR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Routing </a:t>
            </a:r>
            <a:r>
              <a:rPr lang="tr-TR" sz="1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and</a:t>
            </a:r>
            <a:r>
              <a:rPr lang="tr-T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</a:t>
            </a:r>
            <a:r>
              <a:rPr lang="tr-T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18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Groups</a:t>
            </a:r>
            <a:r>
              <a:rPr lang="tr-TR" sz="1800" dirty="0" smtClean="0"/>
              <a:t>)</a:t>
            </a:r>
            <a:endParaRPr lang="tr-TR" sz="1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2077241" y="1765321"/>
            <a:ext cx="7340471" cy="375487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RootLayout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ReactNode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"en"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tr-T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tr-T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"2rem"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This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Layout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is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Marketing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header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backgroundColor</a:t>
            </a:r>
            <a:r>
              <a:rPr lang="tr-T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tr-TR" sz="14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"2rem"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This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Layout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Marketing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footer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394"/>
            <a:ext cx="2017871" cy="2520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727" y="1780808"/>
            <a:ext cx="2706423" cy="24482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Metin kutusu 8"/>
          <p:cNvSpPr txBox="1"/>
          <p:nvPr/>
        </p:nvSpPr>
        <p:spPr>
          <a:xfrm>
            <a:off x="42009" y="6279798"/>
            <a:ext cx="3951723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latin typeface="Comic Sans MS" panose="030F0702030302020204" pitchFamily="66" charset="0"/>
              </a:rPr>
              <a:t>You can visit my GitHub profile to see the complete code.</a:t>
            </a:r>
            <a:endParaRPr lang="tr-TR" sz="1100" dirty="0">
              <a:latin typeface="Comic Sans MS" panose="030F0702030302020204" pitchFamily="66" charset="0"/>
            </a:endParaRPr>
          </a:p>
        </p:txBody>
      </p:sp>
      <p:sp>
        <p:nvSpPr>
          <p:cNvPr id="11" name="Aşağı Bükülü Ok 10"/>
          <p:cNvSpPr/>
          <p:nvPr/>
        </p:nvSpPr>
        <p:spPr>
          <a:xfrm rot="736945">
            <a:off x="3836625" y="5911898"/>
            <a:ext cx="1182195" cy="361932"/>
          </a:xfrm>
          <a:prstGeom prst="curvedDownArrow">
            <a:avLst>
              <a:gd name="adj1" fmla="val 10779"/>
              <a:gd name="adj2" fmla="val 50000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2277988" y="6482539"/>
            <a:ext cx="622959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  <a:hlinkClick r:id="rId5"/>
              </a:rPr>
              <a:t>https://github.com/oguzhandilek/Next.js-Fundamentals</a:t>
            </a:r>
            <a:endParaRPr lang="tr-TR" dirty="0">
              <a:solidFill>
                <a:schemeClr val="accent6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909836" y="1594505"/>
            <a:ext cx="4819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📌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10771874" y="1706394"/>
            <a:ext cx="481983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rgbClr val="FF0000"/>
                </a:solidFill>
              </a:rPr>
              <a:t>📌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168025"/>
            <a:ext cx="9143998" cy="1020762"/>
          </a:xfrm>
        </p:spPr>
        <p:txBody>
          <a:bodyPr rtlCol="0"/>
          <a:lstStyle/>
          <a:p>
            <a:r>
              <a:rPr lang="tr-TR" dirty="0">
                <a:latin typeface="Comic Sans MS" panose="030F0702030302020204" pitchFamily="66" charset="0"/>
              </a:rPr>
              <a:t>Next.js 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Fundamentals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5230316" y="2950406"/>
            <a:ext cx="4756430" cy="224676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AlbeyazimSoft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The series will continue...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Don't forget to like and share!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305881" y="1188787"/>
            <a:ext cx="9577064" cy="213225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117748" y="4613519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  <p:pic>
        <p:nvPicPr>
          <p:cNvPr id="1026" name="Picture 2" descr="profil resm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2492896"/>
            <a:ext cx="1800200" cy="1800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52048" y="4271887"/>
            <a:ext cx="17203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tx1">
                    <a:lumMod val="65000"/>
                  </a:schemeClr>
                </a:solidFill>
                <a:latin typeface="Comic Sans MS" panose="030F0702030302020204" pitchFamily="66" charset="0"/>
              </a:rPr>
              <a:t>Oğuzhan Dilek</a:t>
            </a:r>
            <a:endParaRPr lang="tr-TR" dirty="0">
              <a:solidFill>
                <a:schemeClr val="tx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1232</TotalTime>
  <Words>342</Words>
  <Application>Microsoft Office PowerPoint</Application>
  <PresentationFormat>Özel</PresentationFormat>
  <Paragraphs>146</Paragraphs>
  <Slides>9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Comic Sans MS</vt:lpstr>
      <vt:lpstr>Consolas</vt:lpstr>
      <vt:lpstr>Corbel</vt:lpstr>
      <vt:lpstr>Wingdings</vt:lpstr>
      <vt:lpstr>Yazı Tahtası 16x9</vt:lpstr>
      <vt:lpstr>Next.js Fundamentals</vt:lpstr>
      <vt:lpstr>Layouts</vt:lpstr>
      <vt:lpstr>Scenario 1 (Header-Body-Footer)</vt:lpstr>
      <vt:lpstr>Scenario 2 (Nested Layout)</vt:lpstr>
      <vt:lpstr> Bonus Information! </vt:lpstr>
      <vt:lpstr>Multiple Root Layouts and Route Groups </vt:lpstr>
      <vt:lpstr>Scenario Bonus (Multiple Layout Routing and Route Groups)</vt:lpstr>
      <vt:lpstr>Scenario Bonus (Multiple Layout Routing and Route Groups)</vt:lpstr>
      <vt:lpstr>Next.js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Fundamentals</dc:title>
  <dc:creator>casper</dc:creator>
  <cp:lastModifiedBy>casper</cp:lastModifiedBy>
  <cp:revision>21</cp:revision>
  <dcterms:created xsi:type="dcterms:W3CDTF">2025-04-29T11:14:14Z</dcterms:created>
  <dcterms:modified xsi:type="dcterms:W3CDTF">2025-04-30T12:56:17Z</dcterms:modified>
</cp:coreProperties>
</file>