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387" r:id="rId2"/>
    <p:sldId id="388" r:id="rId3"/>
    <p:sldId id="414" r:id="rId4"/>
    <p:sldId id="415" r:id="rId5"/>
    <p:sldId id="389" r:id="rId6"/>
    <p:sldId id="404" r:id="rId7"/>
    <p:sldId id="405" r:id="rId8"/>
    <p:sldId id="393" r:id="rId9"/>
    <p:sldId id="406" r:id="rId10"/>
    <p:sldId id="394" r:id="rId11"/>
    <p:sldId id="407" r:id="rId12"/>
    <p:sldId id="395" r:id="rId13"/>
    <p:sldId id="408" r:id="rId14"/>
    <p:sldId id="409" r:id="rId15"/>
    <p:sldId id="410" r:id="rId16"/>
    <p:sldId id="411" r:id="rId17"/>
    <p:sldId id="412" r:id="rId18"/>
    <p:sldId id="413" r:id="rId19"/>
    <p:sldId id="3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7"/>
    <p:restoredTop sz="93921"/>
  </p:normalViewPr>
  <p:slideViewPr>
    <p:cSldViewPr snapToGrid="0" snapToObjects="1">
      <p:cViewPr varScale="1">
        <p:scale>
          <a:sx n="100" d="100"/>
          <a:sy n="100" d="100"/>
        </p:scale>
        <p:origin x="1344" y="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12/31/2022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4"/>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tr-TR" dirty="0" err="1"/>
              <a:t>Personalized</a:t>
            </a:r>
            <a:r>
              <a:rPr lang="tr-TR" dirty="0"/>
              <a:t> Smart Alarm</a:t>
            </a:r>
            <a:endParaRPr lang="en-US" dirty="0"/>
          </a:p>
        </p:txBody>
      </p:sp>
      <p:sp>
        <p:nvSpPr>
          <p:cNvPr id="4" name="Subtitle 3"/>
          <p:cNvSpPr>
            <a:spLocks noGrp="1"/>
          </p:cNvSpPr>
          <p:nvPr>
            <p:ph type="subTitle" idx="1"/>
          </p:nvPr>
        </p:nvSpPr>
        <p:spPr/>
        <p:txBody>
          <a:bodyPr>
            <a:normAutofit fontScale="47500" lnSpcReduction="20000"/>
          </a:bodyPr>
          <a:lstStyle/>
          <a:p>
            <a:endParaRPr lang="en-US" dirty="0"/>
          </a:p>
          <a:p>
            <a:r>
              <a:rPr lang="en-US" dirty="0">
                <a:solidFill>
                  <a:schemeClr val="bg1">
                    <a:lumMod val="50000"/>
                  </a:schemeClr>
                </a:solidFill>
              </a:rPr>
              <a:t>BBM467 Data Intensive Applications</a:t>
            </a:r>
          </a:p>
          <a:p>
            <a:endParaRPr lang="en-US" dirty="0">
              <a:solidFill>
                <a:schemeClr val="bg1">
                  <a:lumMod val="50000"/>
                </a:schemeClr>
              </a:solidFill>
            </a:endParaRPr>
          </a:p>
          <a:p>
            <a:r>
              <a:rPr lang="en-US" sz="3100" dirty="0">
                <a:solidFill>
                  <a:schemeClr val="tx1">
                    <a:lumMod val="50000"/>
                    <a:lumOff val="50000"/>
                  </a:schemeClr>
                </a:solidFill>
              </a:rPr>
              <a:t>Data Science Capstone Project</a:t>
            </a:r>
          </a:p>
          <a:p>
            <a:r>
              <a:rPr lang="tr-TR" sz="3100" dirty="0">
                <a:solidFill>
                  <a:schemeClr val="tx1">
                    <a:lumMod val="50000"/>
                    <a:lumOff val="50000"/>
                  </a:schemeClr>
                </a:solidFill>
              </a:rPr>
              <a:t>Ahmet Karaca</a:t>
            </a:r>
          </a:p>
          <a:p>
            <a:r>
              <a:rPr lang="tr-TR" sz="3100" dirty="0">
                <a:solidFill>
                  <a:schemeClr val="tx1">
                    <a:lumMod val="50000"/>
                    <a:lumOff val="50000"/>
                  </a:schemeClr>
                </a:solidFill>
              </a:rPr>
              <a:t>Oğuzhan Ertekin</a:t>
            </a:r>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Modeling</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10</a:t>
            </a:fld>
            <a:endParaRPr lang="en-US" dirty="0"/>
          </a:p>
        </p:txBody>
      </p:sp>
    </p:spTree>
    <p:extLst>
      <p:ext uri="{BB962C8B-B14F-4D97-AF65-F5344CB8AC3E}">
        <p14:creationId xmlns:p14="http://schemas.microsoft.com/office/powerpoint/2010/main" val="15573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hidden="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flipH="1">
            <a:off x="-770910" y="770909"/>
            <a:ext cx="6875818" cy="5334002"/>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hidden="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489205" y="2012774"/>
            <a:ext cx="4355594" cy="5334001"/>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hidden="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hidden="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p:cNvSpPr>
            <a:spLocks noGrp="1"/>
          </p:cNvSpPr>
          <p:nvPr>
            <p:ph type="title"/>
          </p:nvPr>
        </p:nvSpPr>
        <p:spPr>
          <a:xfrm>
            <a:off x="330475" y="1300256"/>
            <a:ext cx="4826359" cy="3071906"/>
          </a:xfrm>
        </p:spPr>
        <p:txBody>
          <a:bodyPr vert="horz" lIns="91440" tIns="45720" rIns="91440" bIns="45720" rtlCol="0" anchor="t">
            <a:noAutofit/>
          </a:bodyPr>
          <a:lstStyle/>
          <a:p>
            <a:r>
              <a:rPr lang="en-US" sz="2000" b="0" dirty="0">
                <a:solidFill>
                  <a:schemeClr val="bg1"/>
                </a:solidFill>
                <a:effectLst/>
              </a:rPr>
              <a:t>We used Multiple Regression model to estimate sleep quality score using sleep cycles in our data.</a:t>
            </a:r>
            <a:br>
              <a:rPr lang="en-US" sz="2000" b="0" dirty="0">
                <a:solidFill>
                  <a:schemeClr val="bg1"/>
                </a:solidFill>
                <a:effectLst/>
              </a:rPr>
            </a:br>
            <a:br>
              <a:rPr lang="en-US" sz="2000" b="0" dirty="0">
                <a:solidFill>
                  <a:schemeClr val="bg1"/>
                </a:solidFill>
                <a:effectLst/>
              </a:rPr>
            </a:br>
            <a:r>
              <a:rPr lang="en-US" sz="2000" b="0" dirty="0">
                <a:solidFill>
                  <a:schemeClr val="bg1"/>
                </a:solidFill>
                <a:effectLst/>
              </a:rPr>
              <a:t>Multiple regression analysis allows researchers to assess the strength of the relationship between an outcome (the dependent variable) and several predictor variables as well as the importance of each of the predictors to the relationship, often with the effect of other predictors statistically eliminated. We preferred the Multiple Regression model because there were more than one independent factor affecting the sleep quality score in our data.</a:t>
            </a:r>
          </a:p>
        </p:txBody>
      </p:sp>
      <p:pic>
        <p:nvPicPr>
          <p:cNvPr id="5" name="Resim 4">
            <a:extLst>
              <a:ext uri="{FF2B5EF4-FFF2-40B4-BE49-F238E27FC236}">
                <a16:creationId xmlns:a16="http://schemas.microsoft.com/office/drawing/2014/main" id="{54D865A0-7AFD-6C9F-1AB5-97E45DBA1628}"/>
              </a:ext>
            </a:extLst>
          </p:cNvPr>
          <p:cNvPicPr>
            <a:picLocks noChangeAspect="1"/>
          </p:cNvPicPr>
          <p:nvPr/>
        </p:nvPicPr>
        <p:blipFill>
          <a:blip r:embed="rId2"/>
          <a:stretch>
            <a:fillRect/>
          </a:stretch>
        </p:blipFill>
        <p:spPr>
          <a:xfrm>
            <a:off x="5487308" y="1757389"/>
            <a:ext cx="6378493" cy="746825"/>
          </a:xfrm>
          <a:prstGeom prst="rect">
            <a:avLst/>
          </a:prstGeom>
        </p:spPr>
      </p:pic>
      <p:pic>
        <p:nvPicPr>
          <p:cNvPr id="7" name="Resim 6">
            <a:extLst>
              <a:ext uri="{FF2B5EF4-FFF2-40B4-BE49-F238E27FC236}">
                <a16:creationId xmlns:a16="http://schemas.microsoft.com/office/drawing/2014/main" id="{354BF3D5-587E-F9B6-E623-1060793D1C8A}"/>
              </a:ext>
            </a:extLst>
          </p:cNvPr>
          <p:cNvPicPr>
            <a:picLocks noChangeAspect="1"/>
          </p:cNvPicPr>
          <p:nvPr/>
        </p:nvPicPr>
        <p:blipFill>
          <a:blip r:embed="rId3"/>
          <a:stretch>
            <a:fillRect/>
          </a:stretch>
        </p:blipFill>
        <p:spPr>
          <a:xfrm>
            <a:off x="5487308" y="2749030"/>
            <a:ext cx="6378493" cy="943011"/>
          </a:xfrm>
          <a:prstGeom prst="rect">
            <a:avLst/>
          </a:prstGeom>
        </p:spPr>
      </p:pic>
      <p:pic>
        <p:nvPicPr>
          <p:cNvPr id="9" name="Resim 8">
            <a:extLst>
              <a:ext uri="{FF2B5EF4-FFF2-40B4-BE49-F238E27FC236}">
                <a16:creationId xmlns:a16="http://schemas.microsoft.com/office/drawing/2014/main" id="{D8FE288D-49E5-CACD-E1D9-56CDCC53FC4A}"/>
              </a:ext>
            </a:extLst>
          </p:cNvPr>
          <p:cNvPicPr>
            <a:picLocks noChangeAspect="1"/>
          </p:cNvPicPr>
          <p:nvPr/>
        </p:nvPicPr>
        <p:blipFill>
          <a:blip r:embed="rId4"/>
          <a:stretch>
            <a:fillRect/>
          </a:stretch>
        </p:blipFill>
        <p:spPr>
          <a:xfrm>
            <a:off x="5487308" y="3971336"/>
            <a:ext cx="6374217" cy="1080202"/>
          </a:xfrm>
          <a:prstGeom prst="rect">
            <a:avLst/>
          </a:prstGeom>
        </p:spPr>
      </p:pic>
    </p:spTree>
    <p:extLst>
      <p:ext uri="{BB962C8B-B14F-4D97-AF65-F5344CB8AC3E}">
        <p14:creationId xmlns:p14="http://schemas.microsoft.com/office/powerpoint/2010/main" val="123677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Evaluation</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12</a:t>
            </a:fld>
            <a:endParaRPr lang="en-US" dirty="0"/>
          </a:p>
        </p:txBody>
      </p:sp>
    </p:spTree>
    <p:extLst>
      <p:ext uri="{BB962C8B-B14F-4D97-AF65-F5344CB8AC3E}">
        <p14:creationId xmlns:p14="http://schemas.microsoft.com/office/powerpoint/2010/main" val="178023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764948F4-6DFC-8286-4E09-E793A41CFB31}"/>
              </a:ext>
            </a:extLst>
          </p:cNvPr>
          <p:cNvSpPr txBox="1"/>
          <p:nvPr/>
        </p:nvSpPr>
        <p:spPr>
          <a:xfrm>
            <a:off x="847725" y="855690"/>
            <a:ext cx="10877550" cy="769441"/>
          </a:xfrm>
          <a:prstGeom prst="rect">
            <a:avLst/>
          </a:prstGeom>
          <a:noFill/>
        </p:spPr>
        <p:txBody>
          <a:bodyPr wrap="square">
            <a:spAutoFit/>
          </a:bodyPr>
          <a:lstStyle/>
          <a:p>
            <a:r>
              <a:rPr lang="tr-TR" sz="2200" dirty="0" err="1">
                <a:solidFill>
                  <a:schemeClr val="bg1"/>
                </a:solidFill>
                <a:latin typeface="+mj-lt"/>
              </a:rPr>
              <a:t>We</a:t>
            </a:r>
            <a:r>
              <a:rPr lang="tr-TR" sz="2200" dirty="0">
                <a:solidFill>
                  <a:schemeClr val="bg1"/>
                </a:solidFill>
                <a:latin typeface="+mj-lt"/>
              </a:rPr>
              <a:t> </a:t>
            </a:r>
            <a:r>
              <a:rPr lang="tr-TR" sz="2200" dirty="0" err="1">
                <a:solidFill>
                  <a:schemeClr val="bg1"/>
                </a:solidFill>
                <a:latin typeface="+mj-lt"/>
              </a:rPr>
              <a:t>wrote</a:t>
            </a:r>
            <a:r>
              <a:rPr lang="tr-TR" sz="2200" dirty="0">
                <a:solidFill>
                  <a:schemeClr val="bg1"/>
                </a:solidFill>
                <a:latin typeface="+mj-lt"/>
              </a:rPr>
              <a:t> a </a:t>
            </a:r>
            <a:r>
              <a:rPr lang="tr-TR" sz="2200" dirty="0" err="1">
                <a:solidFill>
                  <a:schemeClr val="bg1"/>
                </a:solidFill>
                <a:latin typeface="+mj-lt"/>
              </a:rPr>
              <a:t>function</a:t>
            </a:r>
            <a:r>
              <a:rPr lang="tr-TR" sz="2200" dirty="0">
                <a:solidFill>
                  <a:schemeClr val="bg1"/>
                </a:solidFill>
                <a:latin typeface="+mj-lt"/>
              </a:rPr>
              <a:t> </a:t>
            </a:r>
            <a:r>
              <a:rPr lang="tr-TR" sz="2200" dirty="0" err="1">
                <a:solidFill>
                  <a:schemeClr val="bg1"/>
                </a:solidFill>
                <a:latin typeface="+mj-lt"/>
              </a:rPr>
              <a:t>to</a:t>
            </a:r>
            <a:r>
              <a:rPr lang="tr-TR" sz="2200" dirty="0">
                <a:solidFill>
                  <a:schemeClr val="bg1"/>
                </a:solidFill>
                <a:latin typeface="+mj-lt"/>
              </a:rPr>
              <a:t> </a:t>
            </a:r>
            <a:r>
              <a:rPr lang="tr-TR" sz="2200" dirty="0" err="1">
                <a:solidFill>
                  <a:schemeClr val="bg1"/>
                </a:solidFill>
                <a:latin typeface="+mj-lt"/>
              </a:rPr>
              <a:t>plot</a:t>
            </a:r>
            <a:r>
              <a:rPr lang="tr-TR" sz="2200" dirty="0">
                <a:solidFill>
                  <a:schemeClr val="bg1"/>
                </a:solidFill>
                <a:latin typeface="+mj-lt"/>
              </a:rPr>
              <a:t> </a:t>
            </a:r>
            <a:r>
              <a:rPr lang="tr-TR" sz="2200" dirty="0" err="1">
                <a:solidFill>
                  <a:schemeClr val="bg1"/>
                </a:solidFill>
                <a:latin typeface="+mj-lt"/>
              </a:rPr>
              <a:t>the</a:t>
            </a:r>
            <a:r>
              <a:rPr lang="tr-TR" sz="2200" dirty="0">
                <a:solidFill>
                  <a:schemeClr val="bg1"/>
                </a:solidFill>
                <a:latin typeface="+mj-lt"/>
              </a:rPr>
              <a:t> </a:t>
            </a:r>
            <a:r>
              <a:rPr lang="tr-TR" sz="2200" dirty="0" err="1">
                <a:solidFill>
                  <a:schemeClr val="bg1"/>
                </a:solidFill>
                <a:latin typeface="+mj-lt"/>
              </a:rPr>
              <a:t>scatterplots</a:t>
            </a:r>
            <a:r>
              <a:rPr lang="tr-TR" sz="2200" dirty="0">
                <a:solidFill>
                  <a:schemeClr val="bg1"/>
                </a:solidFill>
                <a:latin typeface="+mj-lt"/>
              </a:rPr>
              <a:t> of </a:t>
            </a:r>
            <a:r>
              <a:rPr lang="tr-TR" sz="2200" dirty="0" err="1">
                <a:solidFill>
                  <a:schemeClr val="bg1"/>
                </a:solidFill>
                <a:latin typeface="+mj-lt"/>
              </a:rPr>
              <a:t>the</a:t>
            </a:r>
            <a:r>
              <a:rPr lang="tr-TR" sz="2200" dirty="0">
                <a:solidFill>
                  <a:schemeClr val="bg1"/>
                </a:solidFill>
                <a:latin typeface="+mj-lt"/>
              </a:rPr>
              <a:t> </a:t>
            </a:r>
            <a:r>
              <a:rPr lang="tr-TR" sz="2200" dirty="0" err="1">
                <a:solidFill>
                  <a:schemeClr val="bg1"/>
                </a:solidFill>
                <a:latin typeface="+mj-lt"/>
              </a:rPr>
              <a:t>relationships</a:t>
            </a:r>
            <a:r>
              <a:rPr lang="tr-TR" sz="2200" dirty="0">
                <a:solidFill>
                  <a:schemeClr val="bg1"/>
                </a:solidFill>
                <a:latin typeface="+mj-lt"/>
              </a:rPr>
              <a:t> </a:t>
            </a:r>
            <a:r>
              <a:rPr lang="tr-TR" sz="2200" dirty="0" err="1">
                <a:solidFill>
                  <a:schemeClr val="bg1"/>
                </a:solidFill>
                <a:latin typeface="+mj-lt"/>
              </a:rPr>
              <a:t>between</a:t>
            </a:r>
            <a:r>
              <a:rPr lang="tr-TR" sz="2200" dirty="0">
                <a:solidFill>
                  <a:schemeClr val="bg1"/>
                </a:solidFill>
                <a:latin typeface="+mj-lt"/>
              </a:rPr>
              <a:t> </a:t>
            </a:r>
            <a:r>
              <a:rPr lang="tr-TR" sz="2200" dirty="0" err="1">
                <a:solidFill>
                  <a:schemeClr val="bg1"/>
                </a:solidFill>
                <a:latin typeface="+mj-lt"/>
              </a:rPr>
              <a:t>all</a:t>
            </a:r>
            <a:r>
              <a:rPr lang="tr-TR" sz="2200" dirty="0">
                <a:solidFill>
                  <a:schemeClr val="bg1"/>
                </a:solidFill>
                <a:latin typeface="+mj-lt"/>
              </a:rPr>
              <a:t> </a:t>
            </a:r>
            <a:r>
              <a:rPr lang="tr-TR" sz="2200" dirty="0" err="1">
                <a:solidFill>
                  <a:schemeClr val="bg1"/>
                </a:solidFill>
                <a:latin typeface="+mj-lt"/>
              </a:rPr>
              <a:t>independent</a:t>
            </a:r>
            <a:r>
              <a:rPr lang="tr-TR" sz="2200" dirty="0">
                <a:solidFill>
                  <a:schemeClr val="bg1"/>
                </a:solidFill>
                <a:latin typeface="+mj-lt"/>
              </a:rPr>
              <a:t> </a:t>
            </a:r>
            <a:r>
              <a:rPr lang="tr-TR" sz="2200" dirty="0" err="1">
                <a:solidFill>
                  <a:schemeClr val="bg1"/>
                </a:solidFill>
                <a:latin typeface="+mj-lt"/>
              </a:rPr>
              <a:t>variables</a:t>
            </a:r>
            <a:r>
              <a:rPr lang="tr-TR" sz="2200" dirty="0">
                <a:solidFill>
                  <a:schemeClr val="bg1"/>
                </a:solidFill>
                <a:latin typeface="+mj-lt"/>
              </a:rPr>
              <a:t> (</a:t>
            </a:r>
            <a:r>
              <a:rPr lang="tr-TR" sz="2200" dirty="0" err="1">
                <a:solidFill>
                  <a:schemeClr val="bg1"/>
                </a:solidFill>
                <a:latin typeface="+mj-lt"/>
              </a:rPr>
              <a:t>except</a:t>
            </a:r>
            <a:r>
              <a:rPr lang="tr-TR" sz="2200" dirty="0">
                <a:solidFill>
                  <a:schemeClr val="bg1"/>
                </a:solidFill>
                <a:latin typeface="+mj-lt"/>
              </a:rPr>
              <a:t> </a:t>
            </a:r>
            <a:r>
              <a:rPr lang="tr-TR" sz="2200" dirty="0" err="1">
                <a:solidFill>
                  <a:schemeClr val="bg1"/>
                </a:solidFill>
                <a:latin typeface="+mj-lt"/>
              </a:rPr>
              <a:t>sleepQualityScore</a:t>
            </a:r>
            <a:r>
              <a:rPr lang="tr-TR" sz="2200" dirty="0">
                <a:solidFill>
                  <a:schemeClr val="bg1"/>
                </a:solidFill>
                <a:latin typeface="+mj-lt"/>
              </a:rPr>
              <a:t>) </a:t>
            </a:r>
            <a:r>
              <a:rPr lang="tr-TR" sz="2200" dirty="0" err="1">
                <a:solidFill>
                  <a:schemeClr val="bg1"/>
                </a:solidFill>
                <a:latin typeface="+mj-lt"/>
              </a:rPr>
              <a:t>and</a:t>
            </a:r>
            <a:r>
              <a:rPr lang="tr-TR" sz="2200" dirty="0">
                <a:solidFill>
                  <a:schemeClr val="bg1"/>
                </a:solidFill>
                <a:latin typeface="+mj-lt"/>
              </a:rPr>
              <a:t> </a:t>
            </a:r>
            <a:r>
              <a:rPr lang="tr-TR" sz="2200" dirty="0" err="1">
                <a:solidFill>
                  <a:schemeClr val="bg1"/>
                </a:solidFill>
                <a:latin typeface="+mj-lt"/>
              </a:rPr>
              <a:t>the</a:t>
            </a:r>
            <a:r>
              <a:rPr lang="tr-TR" sz="2200" dirty="0">
                <a:solidFill>
                  <a:schemeClr val="bg1"/>
                </a:solidFill>
                <a:latin typeface="+mj-lt"/>
              </a:rPr>
              <a:t> </a:t>
            </a:r>
            <a:r>
              <a:rPr lang="tr-TR" sz="2200" dirty="0" err="1">
                <a:solidFill>
                  <a:schemeClr val="bg1"/>
                </a:solidFill>
                <a:latin typeface="+mj-lt"/>
              </a:rPr>
              <a:t>dependent</a:t>
            </a:r>
            <a:r>
              <a:rPr lang="tr-TR" sz="2200" dirty="0">
                <a:solidFill>
                  <a:schemeClr val="bg1"/>
                </a:solidFill>
                <a:latin typeface="+mj-lt"/>
              </a:rPr>
              <a:t> </a:t>
            </a:r>
            <a:r>
              <a:rPr lang="tr-TR" sz="2200" dirty="0" err="1">
                <a:solidFill>
                  <a:schemeClr val="bg1"/>
                </a:solidFill>
                <a:latin typeface="+mj-lt"/>
              </a:rPr>
              <a:t>variable</a:t>
            </a:r>
            <a:r>
              <a:rPr lang="tr-TR" sz="2200" dirty="0">
                <a:solidFill>
                  <a:schemeClr val="bg1"/>
                </a:solidFill>
                <a:latin typeface="+mj-lt"/>
              </a:rPr>
              <a:t> (</a:t>
            </a:r>
            <a:r>
              <a:rPr lang="tr-TR" sz="2200" dirty="0" err="1">
                <a:solidFill>
                  <a:schemeClr val="bg1"/>
                </a:solidFill>
                <a:latin typeface="+mj-lt"/>
              </a:rPr>
              <a:t>sleepQualityScore</a:t>
            </a:r>
            <a:r>
              <a:rPr lang="tr-TR" sz="2200" dirty="0">
                <a:solidFill>
                  <a:schemeClr val="bg1"/>
                </a:solidFill>
                <a:latin typeface="+mj-lt"/>
              </a:rPr>
              <a:t>)</a:t>
            </a:r>
          </a:p>
        </p:txBody>
      </p:sp>
      <p:pic>
        <p:nvPicPr>
          <p:cNvPr id="10" name="Resim 9">
            <a:extLst>
              <a:ext uri="{FF2B5EF4-FFF2-40B4-BE49-F238E27FC236}">
                <a16:creationId xmlns:a16="http://schemas.microsoft.com/office/drawing/2014/main" id="{F068C09B-2919-E89D-4B06-438CF51493C1}"/>
              </a:ext>
            </a:extLst>
          </p:cNvPr>
          <p:cNvPicPr>
            <a:picLocks noChangeAspect="1"/>
          </p:cNvPicPr>
          <p:nvPr/>
        </p:nvPicPr>
        <p:blipFill>
          <a:blip r:embed="rId2"/>
          <a:stretch>
            <a:fillRect/>
          </a:stretch>
        </p:blipFill>
        <p:spPr>
          <a:xfrm>
            <a:off x="297436" y="2610076"/>
            <a:ext cx="11658600" cy="2601432"/>
          </a:xfrm>
          <a:prstGeom prst="rect">
            <a:avLst/>
          </a:prstGeom>
        </p:spPr>
      </p:pic>
    </p:spTree>
    <p:extLst>
      <p:ext uri="{BB962C8B-B14F-4D97-AF65-F5344CB8AC3E}">
        <p14:creationId xmlns:p14="http://schemas.microsoft.com/office/powerpoint/2010/main" val="175608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764948F4-6DFC-8286-4E09-E793A41CFB31}"/>
              </a:ext>
            </a:extLst>
          </p:cNvPr>
          <p:cNvSpPr txBox="1"/>
          <p:nvPr/>
        </p:nvSpPr>
        <p:spPr>
          <a:xfrm>
            <a:off x="458568" y="515685"/>
            <a:ext cx="11427839" cy="1323439"/>
          </a:xfrm>
          <a:prstGeom prst="rect">
            <a:avLst/>
          </a:prstGeom>
          <a:noFill/>
        </p:spPr>
        <p:txBody>
          <a:bodyPr wrap="square">
            <a:spAutoFit/>
          </a:bodyPr>
          <a:lstStyle/>
          <a:p>
            <a:r>
              <a:rPr lang="en-US" sz="2000" b="0" dirty="0" err="1">
                <a:solidFill>
                  <a:schemeClr val="bg1"/>
                </a:solidFill>
                <a:effectLst/>
                <a:latin typeface="+mj-lt"/>
              </a:rPr>
              <a:t>TotalSleepDuration</a:t>
            </a:r>
            <a:r>
              <a:rPr lang="en-US" sz="2000" b="0" dirty="0">
                <a:solidFill>
                  <a:schemeClr val="bg1"/>
                </a:solidFill>
                <a:effectLst/>
                <a:latin typeface="+mj-lt"/>
              </a:rPr>
              <a:t>, </a:t>
            </a:r>
            <a:r>
              <a:rPr lang="en-US" sz="2000" b="0" dirty="0" err="1">
                <a:solidFill>
                  <a:schemeClr val="bg1"/>
                </a:solidFill>
                <a:effectLst/>
                <a:latin typeface="+mj-lt"/>
              </a:rPr>
              <a:t>timeInBed</a:t>
            </a:r>
            <a:r>
              <a:rPr lang="en-US" sz="2000" b="0" dirty="0">
                <a:solidFill>
                  <a:schemeClr val="bg1"/>
                </a:solidFill>
                <a:effectLst/>
                <a:latin typeface="+mj-lt"/>
              </a:rPr>
              <a:t>, </a:t>
            </a:r>
            <a:r>
              <a:rPr lang="en-US" sz="2000" b="0" dirty="0" err="1">
                <a:solidFill>
                  <a:schemeClr val="bg1"/>
                </a:solidFill>
                <a:effectLst/>
                <a:latin typeface="+mj-lt"/>
              </a:rPr>
              <a:t>totalNonRemSleepDuration</a:t>
            </a:r>
            <a:r>
              <a:rPr lang="en-US" sz="2000" b="0" dirty="0">
                <a:solidFill>
                  <a:schemeClr val="bg1"/>
                </a:solidFill>
                <a:effectLst/>
                <a:latin typeface="+mj-lt"/>
              </a:rPr>
              <a:t>, and </a:t>
            </a:r>
            <a:r>
              <a:rPr lang="en-US" sz="2000" b="0" dirty="0" err="1">
                <a:solidFill>
                  <a:schemeClr val="bg1"/>
                </a:solidFill>
                <a:effectLst/>
                <a:latin typeface="+mj-lt"/>
              </a:rPr>
              <a:t>totalRemSleepDuration</a:t>
            </a:r>
            <a:r>
              <a:rPr lang="en-US" sz="2000" b="0" dirty="0">
                <a:solidFill>
                  <a:schemeClr val="bg1"/>
                </a:solidFill>
                <a:effectLst/>
                <a:latin typeface="+mj-lt"/>
              </a:rPr>
              <a:t> appear to have the highest positive associations with the total sleep score when considered separately. In general, this makes sense since spending more time in bed should result in more sleep, and as REM sleep has been discovered to be crucial for many restorative processes, including memory formation, more sleep should be obtained.</a:t>
            </a:r>
          </a:p>
        </p:txBody>
      </p:sp>
      <p:pic>
        <p:nvPicPr>
          <p:cNvPr id="18" name="Resim 17">
            <a:extLst>
              <a:ext uri="{FF2B5EF4-FFF2-40B4-BE49-F238E27FC236}">
                <a16:creationId xmlns:a16="http://schemas.microsoft.com/office/drawing/2014/main" id="{1D3F8B7F-3484-F882-6FA1-27AB3BE879BE}"/>
              </a:ext>
            </a:extLst>
          </p:cNvPr>
          <p:cNvPicPr>
            <a:picLocks noChangeAspect="1"/>
          </p:cNvPicPr>
          <p:nvPr/>
        </p:nvPicPr>
        <p:blipFill>
          <a:blip r:embed="rId2"/>
          <a:stretch>
            <a:fillRect/>
          </a:stretch>
        </p:blipFill>
        <p:spPr>
          <a:xfrm>
            <a:off x="9176144" y="2531441"/>
            <a:ext cx="2864774" cy="2745409"/>
          </a:xfrm>
          <a:prstGeom prst="rect">
            <a:avLst/>
          </a:prstGeom>
        </p:spPr>
      </p:pic>
      <p:pic>
        <p:nvPicPr>
          <p:cNvPr id="20" name="Resim 19">
            <a:extLst>
              <a:ext uri="{FF2B5EF4-FFF2-40B4-BE49-F238E27FC236}">
                <a16:creationId xmlns:a16="http://schemas.microsoft.com/office/drawing/2014/main" id="{4A1AA195-1953-E542-AFE4-50F2587FD258}"/>
              </a:ext>
            </a:extLst>
          </p:cNvPr>
          <p:cNvPicPr>
            <a:picLocks noChangeAspect="1"/>
          </p:cNvPicPr>
          <p:nvPr/>
        </p:nvPicPr>
        <p:blipFill>
          <a:blip r:embed="rId3"/>
          <a:stretch>
            <a:fillRect/>
          </a:stretch>
        </p:blipFill>
        <p:spPr>
          <a:xfrm>
            <a:off x="132445" y="2531440"/>
            <a:ext cx="2845927" cy="2745409"/>
          </a:xfrm>
          <a:prstGeom prst="rect">
            <a:avLst/>
          </a:prstGeom>
        </p:spPr>
      </p:pic>
      <p:pic>
        <p:nvPicPr>
          <p:cNvPr id="14" name="Resim 13">
            <a:extLst>
              <a:ext uri="{FF2B5EF4-FFF2-40B4-BE49-F238E27FC236}">
                <a16:creationId xmlns:a16="http://schemas.microsoft.com/office/drawing/2014/main" id="{254EE854-60A5-3BC4-13CA-E1F3171FC4A3}"/>
              </a:ext>
            </a:extLst>
          </p:cNvPr>
          <p:cNvPicPr>
            <a:picLocks noChangeAspect="1"/>
          </p:cNvPicPr>
          <p:nvPr/>
        </p:nvPicPr>
        <p:blipFill rotWithShape="1">
          <a:blip r:embed="rId4"/>
          <a:srcRect l="2132"/>
          <a:stretch/>
        </p:blipFill>
        <p:spPr>
          <a:xfrm>
            <a:off x="6172488" y="2531443"/>
            <a:ext cx="2823998" cy="2745409"/>
          </a:xfrm>
          <a:prstGeom prst="rect">
            <a:avLst/>
          </a:prstGeom>
        </p:spPr>
      </p:pic>
      <p:pic>
        <p:nvPicPr>
          <p:cNvPr id="8" name="Resim 7">
            <a:extLst>
              <a:ext uri="{FF2B5EF4-FFF2-40B4-BE49-F238E27FC236}">
                <a16:creationId xmlns:a16="http://schemas.microsoft.com/office/drawing/2014/main" id="{EEAC34BA-315E-3C04-761A-0F7009D61324}"/>
              </a:ext>
            </a:extLst>
          </p:cNvPr>
          <p:cNvPicPr>
            <a:picLocks noChangeAspect="1"/>
          </p:cNvPicPr>
          <p:nvPr/>
        </p:nvPicPr>
        <p:blipFill>
          <a:blip r:embed="rId5"/>
          <a:stretch>
            <a:fillRect/>
          </a:stretch>
        </p:blipFill>
        <p:spPr>
          <a:xfrm>
            <a:off x="3138136" y="2531443"/>
            <a:ext cx="2864774" cy="2761241"/>
          </a:xfrm>
          <a:prstGeom prst="rect">
            <a:avLst/>
          </a:prstGeom>
        </p:spPr>
      </p:pic>
    </p:spTree>
    <p:extLst>
      <p:ext uri="{BB962C8B-B14F-4D97-AF65-F5344CB8AC3E}">
        <p14:creationId xmlns:p14="http://schemas.microsoft.com/office/powerpoint/2010/main" val="17634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AC83B645-C408-50B8-D051-079F58CCCC29}"/>
              </a:ext>
            </a:extLst>
          </p:cNvPr>
          <p:cNvPicPr>
            <a:picLocks noChangeAspect="1"/>
          </p:cNvPicPr>
          <p:nvPr/>
        </p:nvPicPr>
        <p:blipFill>
          <a:blip r:embed="rId2"/>
          <a:stretch>
            <a:fillRect/>
          </a:stretch>
        </p:blipFill>
        <p:spPr>
          <a:xfrm>
            <a:off x="2147139" y="286098"/>
            <a:ext cx="7140559" cy="891617"/>
          </a:xfrm>
          <a:prstGeom prst="rect">
            <a:avLst/>
          </a:prstGeom>
        </p:spPr>
      </p:pic>
      <p:grpSp>
        <p:nvGrpSpPr>
          <p:cNvPr id="12" name="Grup 11">
            <a:extLst>
              <a:ext uri="{FF2B5EF4-FFF2-40B4-BE49-F238E27FC236}">
                <a16:creationId xmlns:a16="http://schemas.microsoft.com/office/drawing/2014/main" id="{8DB2219D-19AF-B8FC-FD17-4DF9BA4D06AA}"/>
              </a:ext>
            </a:extLst>
          </p:cNvPr>
          <p:cNvGrpSpPr/>
          <p:nvPr/>
        </p:nvGrpSpPr>
        <p:grpSpPr>
          <a:xfrm>
            <a:off x="2367038" y="1253567"/>
            <a:ext cx="6624562" cy="5375485"/>
            <a:chOff x="2367038" y="1505295"/>
            <a:chExt cx="6410249" cy="5219355"/>
          </a:xfrm>
        </p:grpSpPr>
        <p:sp>
          <p:nvSpPr>
            <p:cNvPr id="10" name="Dikdörtgen 9">
              <a:extLst>
                <a:ext uri="{FF2B5EF4-FFF2-40B4-BE49-F238E27FC236}">
                  <a16:creationId xmlns:a16="http://schemas.microsoft.com/office/drawing/2014/main" id="{D3290FE0-61A5-7083-C8CE-070DE694E981}"/>
                </a:ext>
              </a:extLst>
            </p:cNvPr>
            <p:cNvSpPr>
              <a:spLocks/>
            </p:cNvSpPr>
            <p:nvPr/>
          </p:nvSpPr>
          <p:spPr>
            <a:xfrm>
              <a:off x="2367038" y="1505295"/>
              <a:ext cx="6410249" cy="5200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6" name="Resim 5">
              <a:extLst>
                <a:ext uri="{FF2B5EF4-FFF2-40B4-BE49-F238E27FC236}">
                  <a16:creationId xmlns:a16="http://schemas.microsoft.com/office/drawing/2014/main" id="{094656C2-DEE4-A308-6362-FF22047286CD}"/>
                </a:ext>
              </a:extLst>
            </p:cNvPr>
            <p:cNvPicPr>
              <a:picLocks noChangeAspect="1"/>
            </p:cNvPicPr>
            <p:nvPr/>
          </p:nvPicPr>
          <p:blipFill>
            <a:blip r:embed="rId3"/>
            <a:stretch>
              <a:fillRect/>
            </a:stretch>
          </p:blipFill>
          <p:spPr>
            <a:xfrm>
              <a:off x="2471812" y="1600924"/>
              <a:ext cx="6143549" cy="5123726"/>
            </a:xfrm>
            <a:prstGeom prst="rect">
              <a:avLst/>
            </a:prstGeom>
          </p:spPr>
        </p:pic>
      </p:grpSp>
    </p:spTree>
    <p:extLst>
      <p:ext uri="{BB962C8B-B14F-4D97-AF65-F5344CB8AC3E}">
        <p14:creationId xmlns:p14="http://schemas.microsoft.com/office/powerpoint/2010/main" val="278947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0C6E95A2-0A3F-ABA6-C67E-F34E799A9CE0}"/>
              </a:ext>
            </a:extLst>
          </p:cNvPr>
          <p:cNvSpPr txBox="1"/>
          <p:nvPr/>
        </p:nvSpPr>
        <p:spPr>
          <a:xfrm>
            <a:off x="852488" y="674297"/>
            <a:ext cx="11053762" cy="830997"/>
          </a:xfrm>
          <a:prstGeom prst="rect">
            <a:avLst/>
          </a:prstGeom>
          <a:noFill/>
        </p:spPr>
        <p:txBody>
          <a:bodyPr wrap="square">
            <a:spAutoFit/>
          </a:bodyPr>
          <a:lstStyle/>
          <a:p>
            <a:r>
              <a:rPr lang="tr-TR" sz="2400" dirty="0" err="1">
                <a:solidFill>
                  <a:schemeClr val="bg1"/>
                </a:solidFill>
                <a:latin typeface="+mj-lt"/>
              </a:rPr>
              <a:t>We</a:t>
            </a:r>
            <a:r>
              <a:rPr lang="tr-TR" sz="2400" dirty="0">
                <a:solidFill>
                  <a:schemeClr val="bg1"/>
                </a:solidFill>
                <a:latin typeface="+mj-lt"/>
              </a:rPr>
              <a:t> </a:t>
            </a:r>
            <a:r>
              <a:rPr lang="tr-TR" sz="2400" dirty="0" err="1">
                <a:solidFill>
                  <a:schemeClr val="bg1"/>
                </a:solidFill>
                <a:latin typeface="+mj-lt"/>
              </a:rPr>
              <a:t>wrote</a:t>
            </a:r>
            <a:r>
              <a:rPr lang="tr-TR" sz="2400" dirty="0">
                <a:solidFill>
                  <a:schemeClr val="bg1"/>
                </a:solidFill>
                <a:latin typeface="+mj-lt"/>
              </a:rPr>
              <a:t> a</a:t>
            </a:r>
            <a:r>
              <a:rPr lang="en-US" sz="2400" dirty="0">
                <a:solidFill>
                  <a:schemeClr val="bg1"/>
                </a:solidFill>
                <a:latin typeface="+mj-lt"/>
              </a:rPr>
              <a:t> function that calculates the r2 score, mean </a:t>
            </a:r>
            <a:r>
              <a:rPr lang="en-US" sz="2400" dirty="0" err="1">
                <a:solidFill>
                  <a:schemeClr val="bg1"/>
                </a:solidFill>
                <a:latin typeface="+mj-lt"/>
              </a:rPr>
              <a:t>squarred</a:t>
            </a:r>
            <a:r>
              <a:rPr lang="en-US" sz="2400" dirty="0">
                <a:solidFill>
                  <a:schemeClr val="bg1"/>
                </a:solidFill>
                <a:latin typeface="+mj-lt"/>
              </a:rPr>
              <a:t> error and accuracy values ​​of the model entered as a parameter</a:t>
            </a:r>
            <a:endParaRPr lang="tr-TR" sz="2400" dirty="0">
              <a:solidFill>
                <a:schemeClr val="bg1"/>
              </a:solidFill>
              <a:latin typeface="+mj-lt"/>
            </a:endParaRPr>
          </a:p>
        </p:txBody>
      </p:sp>
      <p:pic>
        <p:nvPicPr>
          <p:cNvPr id="7" name="Resim 6">
            <a:extLst>
              <a:ext uri="{FF2B5EF4-FFF2-40B4-BE49-F238E27FC236}">
                <a16:creationId xmlns:a16="http://schemas.microsoft.com/office/drawing/2014/main" id="{150A3724-F386-E939-2265-B8E666DDF76E}"/>
              </a:ext>
            </a:extLst>
          </p:cNvPr>
          <p:cNvPicPr>
            <a:picLocks noChangeAspect="1"/>
          </p:cNvPicPr>
          <p:nvPr/>
        </p:nvPicPr>
        <p:blipFill>
          <a:blip r:embed="rId2"/>
          <a:stretch>
            <a:fillRect/>
          </a:stretch>
        </p:blipFill>
        <p:spPr>
          <a:xfrm>
            <a:off x="1922977" y="2130600"/>
            <a:ext cx="8346046" cy="3783235"/>
          </a:xfrm>
          <a:prstGeom prst="rect">
            <a:avLst/>
          </a:prstGeom>
        </p:spPr>
      </p:pic>
    </p:spTree>
    <p:extLst>
      <p:ext uri="{BB962C8B-B14F-4D97-AF65-F5344CB8AC3E}">
        <p14:creationId xmlns:p14="http://schemas.microsoft.com/office/powerpoint/2010/main" val="196366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7839D0E1-13F2-CD55-EA27-A44BAD7E46E3}"/>
              </a:ext>
            </a:extLst>
          </p:cNvPr>
          <p:cNvPicPr>
            <a:picLocks noChangeAspect="1"/>
          </p:cNvPicPr>
          <p:nvPr/>
        </p:nvPicPr>
        <p:blipFill>
          <a:blip r:embed="rId2"/>
          <a:stretch>
            <a:fillRect/>
          </a:stretch>
        </p:blipFill>
        <p:spPr>
          <a:xfrm>
            <a:off x="4679155" y="1572100"/>
            <a:ext cx="2776537" cy="1263681"/>
          </a:xfrm>
          <a:prstGeom prst="rect">
            <a:avLst/>
          </a:prstGeom>
        </p:spPr>
      </p:pic>
      <p:pic>
        <p:nvPicPr>
          <p:cNvPr id="6" name="Resim 5">
            <a:extLst>
              <a:ext uri="{FF2B5EF4-FFF2-40B4-BE49-F238E27FC236}">
                <a16:creationId xmlns:a16="http://schemas.microsoft.com/office/drawing/2014/main" id="{E00BD26F-9DE1-F6BC-AB12-0202B68E4194}"/>
              </a:ext>
            </a:extLst>
          </p:cNvPr>
          <p:cNvPicPr>
            <a:picLocks noChangeAspect="1"/>
          </p:cNvPicPr>
          <p:nvPr/>
        </p:nvPicPr>
        <p:blipFill>
          <a:blip r:embed="rId3"/>
          <a:stretch>
            <a:fillRect/>
          </a:stretch>
        </p:blipFill>
        <p:spPr>
          <a:xfrm>
            <a:off x="1172004" y="2944048"/>
            <a:ext cx="4450784" cy="3311996"/>
          </a:xfrm>
          <a:prstGeom prst="rect">
            <a:avLst/>
          </a:prstGeom>
        </p:spPr>
      </p:pic>
      <p:pic>
        <p:nvPicPr>
          <p:cNvPr id="10" name="Resim 9">
            <a:extLst>
              <a:ext uri="{FF2B5EF4-FFF2-40B4-BE49-F238E27FC236}">
                <a16:creationId xmlns:a16="http://schemas.microsoft.com/office/drawing/2014/main" id="{8A648AC3-65AF-12E6-733E-175863B81658}"/>
              </a:ext>
            </a:extLst>
          </p:cNvPr>
          <p:cNvPicPr>
            <a:picLocks noChangeAspect="1"/>
          </p:cNvPicPr>
          <p:nvPr/>
        </p:nvPicPr>
        <p:blipFill>
          <a:blip r:embed="rId4"/>
          <a:stretch>
            <a:fillRect/>
          </a:stretch>
        </p:blipFill>
        <p:spPr>
          <a:xfrm>
            <a:off x="6794792" y="2985687"/>
            <a:ext cx="4450786" cy="3279882"/>
          </a:xfrm>
          <a:prstGeom prst="rect">
            <a:avLst/>
          </a:prstGeom>
        </p:spPr>
      </p:pic>
      <p:sp>
        <p:nvSpPr>
          <p:cNvPr id="16" name="Rectangle 1">
            <a:extLst>
              <a:ext uri="{FF2B5EF4-FFF2-40B4-BE49-F238E27FC236}">
                <a16:creationId xmlns:a16="http://schemas.microsoft.com/office/drawing/2014/main" id="{6A0F06A1-35A3-79F2-83AB-941F7CF00DC9}"/>
              </a:ext>
            </a:extLst>
          </p:cNvPr>
          <p:cNvSpPr>
            <a:spLocks noChangeArrowheads="1"/>
          </p:cNvSpPr>
          <p:nvPr/>
        </p:nvSpPr>
        <p:spPr bwMode="auto">
          <a:xfrm>
            <a:off x="705893" y="408464"/>
            <a:ext cx="10905806" cy="1328577"/>
          </a:xfrm>
          <a:prstGeom prst="rect">
            <a:avLst/>
          </a:prstGeom>
          <a:noFill/>
          <a:ln>
            <a:noFill/>
          </a:ln>
          <a:effec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200" b="0" i="0" u="none" strike="noStrike" cap="none" normalizeH="0" baseline="0" dirty="0" err="1">
                <a:ln>
                  <a:noFill/>
                </a:ln>
                <a:solidFill>
                  <a:schemeClr val="bg1"/>
                </a:solidFill>
                <a:effectLst/>
                <a:latin typeface="+mj-lt"/>
              </a:rPr>
              <a:t>The</a:t>
            </a:r>
            <a:r>
              <a:rPr kumimoji="0" lang="tr-TR" altLang="tr-TR" sz="2200" b="0" i="0" u="none" strike="noStrike" cap="none" normalizeH="0" baseline="0" dirty="0">
                <a:ln>
                  <a:noFill/>
                </a:ln>
                <a:solidFill>
                  <a:schemeClr val="bg1"/>
                </a:solidFill>
                <a:effectLst/>
                <a:latin typeface="+mj-lt"/>
              </a:rPr>
              <a:t> </a:t>
            </a:r>
            <a:r>
              <a:rPr kumimoji="0" lang="tr-TR" altLang="tr-TR" sz="2200" b="0" i="0" u="none" strike="noStrike" cap="none" normalizeH="0" baseline="0" dirty="0" err="1">
                <a:ln>
                  <a:noFill/>
                </a:ln>
                <a:solidFill>
                  <a:schemeClr val="bg1"/>
                </a:solidFill>
                <a:effectLst/>
                <a:latin typeface="+mj-lt"/>
              </a:rPr>
              <a:t>graphs</a:t>
            </a:r>
            <a:r>
              <a:rPr kumimoji="0" lang="tr-TR" altLang="tr-TR" sz="2200" b="0" i="0" u="none" strike="noStrike" cap="none" normalizeH="0" baseline="0" dirty="0">
                <a:ln>
                  <a:noFill/>
                </a:ln>
                <a:solidFill>
                  <a:schemeClr val="bg1"/>
                </a:solidFill>
                <a:effectLst/>
                <a:latin typeface="+mj-lt"/>
              </a:rPr>
              <a:t> </a:t>
            </a:r>
            <a:r>
              <a:rPr kumimoji="0" lang="tr-TR" altLang="tr-TR" sz="2200" b="0" i="0" u="none" strike="noStrike" cap="none" normalizeH="0" baseline="0" dirty="0" err="1">
                <a:ln>
                  <a:noFill/>
                </a:ln>
                <a:solidFill>
                  <a:schemeClr val="bg1"/>
                </a:solidFill>
                <a:effectLst/>
                <a:latin typeface="+mj-lt"/>
              </a:rPr>
              <a:t>and</a:t>
            </a:r>
            <a:r>
              <a:rPr kumimoji="0" lang="tr-TR" altLang="tr-TR" sz="2200" b="0" i="0" u="none" strike="noStrike" cap="none" normalizeH="0" baseline="0" dirty="0">
                <a:ln>
                  <a:noFill/>
                </a:ln>
                <a:solidFill>
                  <a:schemeClr val="bg1"/>
                </a:solidFill>
                <a:effectLst/>
                <a:latin typeface="+mj-lt"/>
              </a:rPr>
              <a:t> model </a:t>
            </a:r>
            <a:r>
              <a:rPr kumimoji="0" lang="tr-TR" altLang="tr-TR" sz="2200" b="0" i="0" u="none" strike="noStrike" cap="none" normalizeH="0" baseline="0" dirty="0" err="1">
                <a:ln>
                  <a:noFill/>
                </a:ln>
                <a:solidFill>
                  <a:schemeClr val="bg1"/>
                </a:solidFill>
                <a:effectLst/>
                <a:latin typeface="+mj-lt"/>
              </a:rPr>
              <a:t>performance</a:t>
            </a:r>
            <a:r>
              <a:rPr kumimoji="0" lang="tr-TR" altLang="tr-TR" sz="2200" b="0" i="0" u="none" strike="noStrike" cap="none" normalizeH="0" baseline="0" dirty="0">
                <a:ln>
                  <a:noFill/>
                </a:ln>
                <a:solidFill>
                  <a:schemeClr val="bg1"/>
                </a:solidFill>
                <a:effectLst/>
                <a:latin typeface="+mj-lt"/>
              </a:rPr>
              <a:t> of </a:t>
            </a:r>
            <a:r>
              <a:rPr kumimoji="0" lang="tr-TR" altLang="tr-TR" sz="2200" b="0" i="0" u="none" strike="noStrike" cap="none" normalizeH="0" baseline="0" dirty="0" err="1">
                <a:ln>
                  <a:noFill/>
                </a:ln>
                <a:solidFill>
                  <a:schemeClr val="bg1"/>
                </a:solidFill>
                <a:effectLst/>
                <a:latin typeface="+mj-lt"/>
              </a:rPr>
              <a:t>the</a:t>
            </a:r>
            <a:r>
              <a:rPr kumimoji="0" lang="tr-TR" altLang="tr-TR" sz="2200" b="0" i="0" u="none" strike="noStrike" cap="none" normalizeH="0" baseline="0" dirty="0">
                <a:ln>
                  <a:noFill/>
                </a:ln>
                <a:solidFill>
                  <a:schemeClr val="bg1"/>
                </a:solidFill>
                <a:effectLst/>
                <a:latin typeface="+mj-lt"/>
              </a:rPr>
              <a:t> data </a:t>
            </a:r>
            <a:r>
              <a:rPr kumimoji="0" lang="tr-TR" altLang="tr-TR" sz="2200" b="0" i="0" u="none" strike="noStrike" cap="none" normalizeH="0" baseline="0" dirty="0" err="1">
                <a:ln>
                  <a:noFill/>
                </a:ln>
                <a:solidFill>
                  <a:schemeClr val="bg1"/>
                </a:solidFill>
                <a:effectLst/>
                <a:latin typeface="+mj-lt"/>
              </a:rPr>
              <a:t>obtained</a:t>
            </a:r>
            <a:r>
              <a:rPr kumimoji="0" lang="tr-TR" altLang="tr-TR" sz="2200" b="0" i="0" u="none" strike="noStrike" cap="none" normalizeH="0" baseline="0" dirty="0">
                <a:ln>
                  <a:noFill/>
                </a:ln>
                <a:solidFill>
                  <a:schemeClr val="bg1"/>
                </a:solidFill>
                <a:effectLst/>
                <a:latin typeface="+mj-lt"/>
              </a:rPr>
              <a:t> </a:t>
            </a:r>
            <a:r>
              <a:rPr kumimoji="0" lang="tr-TR" altLang="tr-TR" sz="2200" b="0" i="0" u="none" strike="noStrike" cap="none" normalizeH="0" baseline="0" dirty="0" err="1">
                <a:ln>
                  <a:noFill/>
                </a:ln>
                <a:solidFill>
                  <a:schemeClr val="bg1"/>
                </a:solidFill>
                <a:effectLst/>
                <a:latin typeface="+mj-lt"/>
              </a:rPr>
              <a:t>after</a:t>
            </a:r>
            <a:r>
              <a:rPr kumimoji="0" lang="tr-TR" altLang="tr-TR" sz="2200" b="0" i="0" u="none" strike="noStrike" cap="none" normalizeH="0" baseline="0" dirty="0">
                <a:ln>
                  <a:noFill/>
                </a:ln>
                <a:solidFill>
                  <a:schemeClr val="bg1"/>
                </a:solidFill>
                <a:effectLst/>
                <a:latin typeface="+mj-lt"/>
              </a:rPr>
              <a:t> </a:t>
            </a:r>
            <a:r>
              <a:rPr kumimoji="0" lang="tr-TR" altLang="tr-TR" sz="2200" b="0" i="0" u="none" strike="noStrike" cap="none" normalizeH="0" baseline="0" dirty="0" err="1">
                <a:ln>
                  <a:noFill/>
                </a:ln>
                <a:solidFill>
                  <a:schemeClr val="bg1"/>
                </a:solidFill>
                <a:effectLst/>
                <a:latin typeface="+mj-lt"/>
              </a:rPr>
              <a:t>creating</a:t>
            </a:r>
            <a:r>
              <a:rPr kumimoji="0" lang="tr-TR" altLang="tr-TR" sz="2200" b="0" i="0" u="none" strike="noStrike" cap="none" normalizeH="0" baseline="0" dirty="0">
                <a:ln>
                  <a:noFill/>
                </a:ln>
                <a:solidFill>
                  <a:schemeClr val="bg1"/>
                </a:solidFill>
                <a:effectLst/>
                <a:latin typeface="+mj-lt"/>
              </a:rPr>
              <a:t> </a:t>
            </a:r>
            <a:r>
              <a:rPr kumimoji="0" lang="tr-TR" altLang="tr-TR" sz="2200" b="0" i="0" u="none" strike="noStrike" cap="none" normalizeH="0" baseline="0" dirty="0" err="1">
                <a:ln>
                  <a:noFill/>
                </a:ln>
                <a:solidFill>
                  <a:schemeClr val="bg1"/>
                </a:solidFill>
                <a:effectLst/>
                <a:latin typeface="+mj-lt"/>
              </a:rPr>
              <a:t>the</a:t>
            </a:r>
            <a:r>
              <a:rPr kumimoji="0" lang="tr-TR" altLang="tr-TR" sz="2200" b="0" i="0" u="none" strike="noStrike" cap="none" normalizeH="0" baseline="0" dirty="0">
                <a:ln>
                  <a:noFill/>
                </a:ln>
                <a:solidFill>
                  <a:schemeClr val="bg1"/>
                </a:solidFill>
                <a:effectLst/>
                <a:latin typeface="+mj-lt"/>
              </a:rPr>
              <a:t> model </a:t>
            </a:r>
            <a:r>
              <a:rPr kumimoji="0" lang="tr-TR" altLang="tr-TR" sz="2200" b="0" i="0" u="none" strike="noStrike" cap="none" normalizeH="0" baseline="0" dirty="0" err="1">
                <a:ln>
                  <a:noFill/>
                </a:ln>
                <a:solidFill>
                  <a:schemeClr val="bg1"/>
                </a:solidFill>
                <a:effectLst/>
                <a:latin typeface="+mj-lt"/>
              </a:rPr>
              <a:t>are</a:t>
            </a:r>
            <a:r>
              <a:rPr kumimoji="0" lang="tr-TR" altLang="tr-TR" sz="2200" b="0" i="0" u="none" strike="noStrike" cap="none" normalizeH="0" baseline="0" dirty="0">
                <a:ln>
                  <a:noFill/>
                </a:ln>
                <a:solidFill>
                  <a:schemeClr val="bg1"/>
                </a:solidFill>
                <a:effectLst/>
                <a:latin typeface="+mj-lt"/>
              </a:rPr>
              <a:t> as </a:t>
            </a:r>
            <a:r>
              <a:rPr kumimoji="0" lang="tr-TR" altLang="tr-TR" sz="2200" b="0" i="0" u="none" strike="noStrike" cap="none" normalizeH="0" baseline="0" dirty="0" err="1">
                <a:ln>
                  <a:noFill/>
                </a:ln>
                <a:solidFill>
                  <a:schemeClr val="bg1"/>
                </a:solidFill>
                <a:effectLst/>
                <a:latin typeface="+mj-lt"/>
              </a:rPr>
              <a:t>follows</a:t>
            </a:r>
            <a:r>
              <a:rPr kumimoji="0" lang="tr-TR" altLang="tr-TR" sz="2200" b="0" i="0" u="none" strike="noStrike" cap="none" normalizeH="0" baseline="0" dirty="0">
                <a:ln>
                  <a:noFill/>
                </a:ln>
                <a:solidFill>
                  <a:schemeClr val="bg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2200" b="0" i="0" u="none" strike="noStrike" cap="none" normalizeH="0" baseline="0" dirty="0">
                <a:ln>
                  <a:noFill/>
                </a:ln>
                <a:solidFill>
                  <a:schemeClr val="bg1"/>
                </a:solidFill>
                <a:effectLst/>
                <a:latin typeface="+mj-lt"/>
              </a:rPr>
              <a:t>Looking at the graphs, the </a:t>
            </a:r>
            <a:r>
              <a:rPr kumimoji="0" lang="tr-TR" altLang="tr-TR" sz="2200" b="0" i="0" u="none" strike="noStrike" cap="none" normalizeH="0" baseline="0" dirty="0" err="1">
                <a:ln>
                  <a:noFill/>
                </a:ln>
                <a:solidFill>
                  <a:schemeClr val="bg1"/>
                </a:solidFill>
                <a:effectLst/>
                <a:latin typeface="+mj-lt"/>
              </a:rPr>
              <a:t>real</a:t>
            </a:r>
            <a:r>
              <a:rPr kumimoji="0" lang="tr-TR" altLang="tr-TR" sz="2200" b="0" i="0" u="none" strike="noStrike" cap="none" normalizeH="0" baseline="0" dirty="0">
                <a:ln>
                  <a:noFill/>
                </a:ln>
                <a:solidFill>
                  <a:schemeClr val="bg1"/>
                </a:solidFill>
                <a:effectLst/>
                <a:latin typeface="+mj-lt"/>
              </a:rPr>
              <a:t> </a:t>
            </a:r>
            <a:r>
              <a:rPr kumimoji="0" lang="en-US" altLang="tr-TR" sz="2200" b="0" i="0" u="none" strike="noStrike" cap="none" normalizeH="0" baseline="0" dirty="0">
                <a:ln>
                  <a:noFill/>
                </a:ln>
                <a:solidFill>
                  <a:schemeClr val="bg1"/>
                </a:solidFill>
                <a:effectLst/>
                <a:latin typeface="+mj-lt"/>
              </a:rPr>
              <a:t>sleep score values ​​and the </a:t>
            </a:r>
            <a:r>
              <a:rPr kumimoji="0" lang="tr-TR" altLang="tr-TR" sz="2200" b="0" i="0" u="none" strike="noStrike" cap="none" normalizeH="0" baseline="0" dirty="0" err="1">
                <a:ln>
                  <a:noFill/>
                </a:ln>
                <a:solidFill>
                  <a:schemeClr val="bg1"/>
                </a:solidFill>
                <a:effectLst/>
                <a:latin typeface="+mj-lt"/>
              </a:rPr>
              <a:t>predicted</a:t>
            </a:r>
            <a:r>
              <a:rPr lang="tr-TR" altLang="tr-TR" sz="2200" dirty="0">
                <a:solidFill>
                  <a:schemeClr val="bg1"/>
                </a:solidFill>
                <a:latin typeface="+mj-lt"/>
              </a:rPr>
              <a:t> </a:t>
            </a:r>
            <a:r>
              <a:rPr kumimoji="0" lang="en-US" altLang="tr-TR" sz="2200" b="0" i="0" u="none" strike="noStrike" cap="none" normalizeH="0" baseline="0" dirty="0">
                <a:ln>
                  <a:noFill/>
                </a:ln>
                <a:solidFill>
                  <a:schemeClr val="bg1"/>
                </a:solidFill>
                <a:effectLst/>
                <a:latin typeface="+mj-lt"/>
              </a:rPr>
              <a:t>sleep score values ​​are </a:t>
            </a:r>
            <a:endParaRPr kumimoji="0" lang="tr-TR" altLang="tr-TR" sz="22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2200" b="0" i="0" u="none" strike="noStrike" cap="none" normalizeH="0" baseline="0" dirty="0">
                <a:ln>
                  <a:noFill/>
                </a:ln>
                <a:solidFill>
                  <a:schemeClr val="bg1"/>
                </a:solidFill>
                <a:effectLst/>
                <a:latin typeface="+mj-lt"/>
              </a:rPr>
              <a:t>observed to be close to each other.</a:t>
            </a:r>
            <a:endParaRPr kumimoji="0" lang="tr-TR" altLang="tr-TR" sz="22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200" b="0" i="0" u="none" strike="noStrike" cap="none" normalizeH="0" baseline="0" dirty="0">
                <a:ln>
                  <a:noFill/>
                </a:ln>
                <a:solidFill>
                  <a:schemeClr val="bg1"/>
                </a:solidFill>
                <a:effectLst/>
                <a:latin typeface="+mj-lt"/>
              </a:rPr>
              <a:t> </a:t>
            </a:r>
          </a:p>
        </p:txBody>
      </p:sp>
    </p:spTree>
    <p:extLst>
      <p:ext uri="{BB962C8B-B14F-4D97-AF65-F5344CB8AC3E}">
        <p14:creationId xmlns:p14="http://schemas.microsoft.com/office/powerpoint/2010/main" val="249557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1">
            <a:extLst>
              <a:ext uri="{FF2B5EF4-FFF2-40B4-BE49-F238E27FC236}">
                <a16:creationId xmlns:a16="http://schemas.microsoft.com/office/drawing/2014/main" id="{353035FA-3138-4D04-FF3E-1133AD54C8C8}"/>
              </a:ext>
            </a:extLst>
          </p:cNvPr>
          <p:cNvPicPr>
            <a:picLocks noChangeAspect="1"/>
          </p:cNvPicPr>
          <p:nvPr/>
        </p:nvPicPr>
        <p:blipFill>
          <a:blip r:embed="rId2"/>
          <a:stretch>
            <a:fillRect/>
          </a:stretch>
        </p:blipFill>
        <p:spPr>
          <a:xfrm>
            <a:off x="3244883" y="2099699"/>
            <a:ext cx="5451441" cy="4011495"/>
          </a:xfrm>
          <a:prstGeom prst="rect">
            <a:avLst/>
          </a:prstGeom>
        </p:spPr>
      </p:pic>
      <p:sp>
        <p:nvSpPr>
          <p:cNvPr id="5" name="Metin kutusu 4">
            <a:extLst>
              <a:ext uri="{FF2B5EF4-FFF2-40B4-BE49-F238E27FC236}">
                <a16:creationId xmlns:a16="http://schemas.microsoft.com/office/drawing/2014/main" id="{5A29EC62-99AD-C8FB-18C4-68D174F2A085}"/>
              </a:ext>
            </a:extLst>
          </p:cNvPr>
          <p:cNvSpPr txBox="1"/>
          <p:nvPr/>
        </p:nvSpPr>
        <p:spPr>
          <a:xfrm>
            <a:off x="1423987" y="554758"/>
            <a:ext cx="9901237" cy="1107996"/>
          </a:xfrm>
          <a:prstGeom prst="rect">
            <a:avLst/>
          </a:prstGeom>
          <a:noFill/>
        </p:spPr>
        <p:txBody>
          <a:bodyPr wrap="square">
            <a:spAutoFit/>
          </a:bodyPr>
          <a:lstStyle/>
          <a:p>
            <a:r>
              <a:rPr lang="en-US" sz="2200" dirty="0">
                <a:solidFill>
                  <a:schemeClr val="bg1"/>
                </a:solidFill>
                <a:latin typeface="+mj-lt"/>
              </a:rPr>
              <a:t>We mentioned sleep quality as MEDIUM when </a:t>
            </a:r>
            <a:r>
              <a:rPr lang="en-US" sz="2200" dirty="0" err="1">
                <a:solidFill>
                  <a:schemeClr val="bg1"/>
                </a:solidFill>
                <a:latin typeface="+mj-lt"/>
              </a:rPr>
              <a:t>sleepQualityNum</a:t>
            </a:r>
            <a:r>
              <a:rPr lang="en-US" sz="2200" dirty="0">
                <a:solidFill>
                  <a:schemeClr val="bg1"/>
                </a:solidFill>
                <a:latin typeface="+mj-lt"/>
              </a:rPr>
              <a:t> is 1, and sleep quality as GOOD when it is 2. In the graph below, it is observed that the real </a:t>
            </a:r>
            <a:r>
              <a:rPr lang="tr-TR" sz="2200" dirty="0" err="1">
                <a:solidFill>
                  <a:schemeClr val="bg1"/>
                </a:solidFill>
                <a:latin typeface="+mj-lt"/>
              </a:rPr>
              <a:t>values</a:t>
            </a:r>
            <a:r>
              <a:rPr lang="en-US" sz="2200" dirty="0">
                <a:solidFill>
                  <a:schemeClr val="bg1"/>
                </a:solidFill>
                <a:latin typeface="+mj-lt"/>
              </a:rPr>
              <a:t> and the </a:t>
            </a:r>
            <a:r>
              <a:rPr lang="tr-TR" sz="2200" dirty="0" err="1">
                <a:solidFill>
                  <a:schemeClr val="bg1"/>
                </a:solidFill>
                <a:latin typeface="+mj-lt"/>
              </a:rPr>
              <a:t>predicted</a:t>
            </a:r>
            <a:r>
              <a:rPr lang="en-US" sz="2200" dirty="0">
                <a:solidFill>
                  <a:schemeClr val="bg1"/>
                </a:solidFill>
                <a:latin typeface="+mj-lt"/>
              </a:rPr>
              <a:t> </a:t>
            </a:r>
            <a:r>
              <a:rPr lang="tr-TR" sz="2200" dirty="0" err="1">
                <a:solidFill>
                  <a:schemeClr val="bg1"/>
                </a:solidFill>
                <a:latin typeface="+mj-lt"/>
              </a:rPr>
              <a:t>values</a:t>
            </a:r>
            <a:r>
              <a:rPr lang="en-US" sz="2200" dirty="0">
                <a:solidFill>
                  <a:schemeClr val="bg1"/>
                </a:solidFill>
                <a:latin typeface="+mj-lt"/>
              </a:rPr>
              <a:t> give close results.</a:t>
            </a:r>
            <a:endParaRPr lang="tr-TR" sz="2200" dirty="0">
              <a:solidFill>
                <a:schemeClr val="bg1"/>
              </a:solidFill>
              <a:latin typeface="+mj-lt"/>
            </a:endParaRPr>
          </a:p>
        </p:txBody>
      </p:sp>
    </p:spTree>
    <p:extLst>
      <p:ext uri="{BB962C8B-B14F-4D97-AF65-F5344CB8AC3E}">
        <p14:creationId xmlns:p14="http://schemas.microsoft.com/office/powerpoint/2010/main" val="381988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idx="1"/>
          </p:nvPr>
        </p:nvSpPr>
        <p:spPr>
          <a:xfrm>
            <a:off x="581025" y="1435099"/>
            <a:ext cx="11468099" cy="5057776"/>
          </a:xfrm>
        </p:spPr>
        <p:txBody>
          <a:bodyPr>
            <a:noAutofit/>
          </a:bodyPr>
          <a:lstStyle/>
          <a:p>
            <a:pPr marL="0" indent="0">
              <a:buNone/>
            </a:pPr>
            <a:r>
              <a:rPr lang="en-US" sz="2200" b="1" dirty="0">
                <a:solidFill>
                  <a:schemeClr val="bg1"/>
                </a:solidFill>
                <a:effectLst/>
                <a:latin typeface="+mj-lt"/>
              </a:rPr>
              <a:t>1-</a:t>
            </a:r>
            <a:r>
              <a:rPr lang="en-US" sz="2200" b="0" dirty="0">
                <a:solidFill>
                  <a:schemeClr val="bg1"/>
                </a:solidFill>
                <a:effectLst/>
                <a:latin typeface="+mj-lt"/>
              </a:rPr>
              <a:t> https://www.sciencedirect.com/topics/economics-econometrics-and-finance/multiple-regression</a:t>
            </a:r>
            <a:r>
              <a:rPr lang="tr-TR" sz="2200" dirty="0">
                <a:solidFill>
                  <a:schemeClr val="bg1"/>
                </a:solidFill>
                <a:latin typeface="+mj-lt"/>
              </a:rPr>
              <a:t>- </a:t>
            </a:r>
            <a:r>
              <a:rPr lang="en-US" sz="2200" b="0" dirty="0">
                <a:solidFill>
                  <a:schemeClr val="bg1"/>
                </a:solidFill>
                <a:effectLst/>
                <a:latin typeface="+mj-lt"/>
              </a:rPr>
              <a:t>analysis#:~:text=Multiple%20regression%20analysis%20allows%20researchers,of%20other%20predictors%20statistically%20eliminated</a:t>
            </a:r>
            <a:endParaRPr lang="tr-TR" sz="2200" b="0" dirty="0">
              <a:solidFill>
                <a:schemeClr val="bg1"/>
              </a:solidFill>
              <a:effectLst/>
              <a:latin typeface="+mj-lt"/>
            </a:endParaRPr>
          </a:p>
          <a:p>
            <a:pPr marL="0" indent="0">
              <a:buNone/>
            </a:pPr>
            <a:r>
              <a:rPr lang="en-US" sz="2200" b="1" dirty="0">
                <a:solidFill>
                  <a:schemeClr val="bg1"/>
                </a:solidFill>
                <a:effectLst/>
                <a:latin typeface="+mj-lt"/>
              </a:rPr>
              <a:t>2-</a:t>
            </a:r>
            <a:r>
              <a:rPr lang="en-US" sz="2200" b="0" dirty="0">
                <a:solidFill>
                  <a:schemeClr val="bg1"/>
                </a:solidFill>
                <a:effectLst/>
                <a:latin typeface="+mj-lt"/>
              </a:rPr>
              <a:t> https://www.w3schools.com/python/python_ml_multiple_regression.asp</a:t>
            </a:r>
          </a:p>
          <a:p>
            <a:pPr marL="0" indent="0">
              <a:buNone/>
            </a:pPr>
            <a:r>
              <a:rPr lang="en-US" sz="2200" b="1" dirty="0">
                <a:solidFill>
                  <a:schemeClr val="bg1"/>
                </a:solidFill>
                <a:effectLst/>
                <a:latin typeface="+mj-lt"/>
              </a:rPr>
              <a:t>3-</a:t>
            </a:r>
            <a:r>
              <a:rPr lang="en-US" sz="2200" b="0" dirty="0">
                <a:solidFill>
                  <a:schemeClr val="bg1"/>
                </a:solidFill>
                <a:effectLst/>
                <a:latin typeface="+mj-lt"/>
              </a:rPr>
              <a:t> https://medium.com/machine-learning-with-python/multiple-linear-regression-</a:t>
            </a:r>
            <a:r>
              <a:rPr lang="tr-TR" sz="2200" b="0" dirty="0">
                <a:solidFill>
                  <a:schemeClr val="bg1"/>
                </a:solidFill>
                <a:effectLst/>
                <a:latin typeface="+mj-lt"/>
              </a:rPr>
              <a:t> </a:t>
            </a:r>
            <a:r>
              <a:rPr lang="en-US" sz="2200" b="0" dirty="0">
                <a:solidFill>
                  <a:schemeClr val="bg1"/>
                </a:solidFill>
                <a:effectLst/>
                <a:latin typeface="+mj-lt"/>
              </a:rPr>
              <a:t>implementation-in-python-2de9b303fc0c</a:t>
            </a:r>
          </a:p>
          <a:p>
            <a:pPr marL="0" indent="0">
              <a:buNone/>
            </a:pPr>
            <a:r>
              <a:rPr lang="en-US" sz="2200" b="1" dirty="0">
                <a:solidFill>
                  <a:schemeClr val="bg1"/>
                </a:solidFill>
                <a:effectLst/>
                <a:latin typeface="+mj-lt"/>
              </a:rPr>
              <a:t>4-</a:t>
            </a:r>
            <a:r>
              <a:rPr lang="en-US" sz="2200" b="0" dirty="0">
                <a:solidFill>
                  <a:schemeClr val="bg1"/>
                </a:solidFill>
                <a:effectLst/>
                <a:latin typeface="+mj-lt"/>
              </a:rPr>
              <a:t> https://seaborn.pydata.org/generated/seaborn.heatmap.html</a:t>
            </a:r>
          </a:p>
          <a:p>
            <a:pPr marL="0" indent="0">
              <a:buNone/>
            </a:pPr>
            <a:r>
              <a:rPr lang="en-US" sz="2200" b="1" dirty="0">
                <a:solidFill>
                  <a:schemeClr val="bg1"/>
                </a:solidFill>
                <a:effectLst/>
                <a:latin typeface="+mj-lt"/>
              </a:rPr>
              <a:t>5-</a:t>
            </a:r>
            <a:r>
              <a:rPr lang="en-US" sz="2200" b="0" dirty="0">
                <a:solidFill>
                  <a:schemeClr val="bg1"/>
                </a:solidFill>
                <a:effectLst/>
                <a:latin typeface="+mj-lt"/>
              </a:rPr>
              <a:t> https://matplotlib.org/stable/tutorials/introductory/pyplot.html</a:t>
            </a:r>
          </a:p>
          <a:p>
            <a:pPr marL="0" indent="0">
              <a:buNone/>
            </a:pPr>
            <a:r>
              <a:rPr lang="en-US" sz="2200" b="1" dirty="0">
                <a:solidFill>
                  <a:schemeClr val="bg1"/>
                </a:solidFill>
                <a:effectLst/>
                <a:latin typeface="+mj-lt"/>
              </a:rPr>
              <a:t>6-</a:t>
            </a:r>
            <a:r>
              <a:rPr lang="en-US" sz="2200" b="0" dirty="0">
                <a:solidFill>
                  <a:schemeClr val="bg1"/>
                </a:solidFill>
                <a:effectLst/>
                <a:latin typeface="+mj-lt"/>
              </a:rPr>
              <a:t> Principles and Practice of Sleep Medicine, 4th edition</a:t>
            </a:r>
          </a:p>
          <a:p>
            <a:pPr marL="0" indent="0">
              <a:buNone/>
            </a:pPr>
            <a:r>
              <a:rPr lang="en-US" sz="2200" b="1" dirty="0">
                <a:solidFill>
                  <a:schemeClr val="bg1"/>
                </a:solidFill>
                <a:effectLst/>
                <a:latin typeface="+mj-lt"/>
              </a:rPr>
              <a:t>7-</a:t>
            </a:r>
            <a:r>
              <a:rPr lang="en-US" sz="2200" b="0" dirty="0">
                <a:solidFill>
                  <a:schemeClr val="bg1"/>
                </a:solidFill>
                <a:effectLst/>
                <a:latin typeface="+mj-lt"/>
              </a:rPr>
              <a:t> Fundamentals of Sleep Medicine</a:t>
            </a:r>
            <a:endParaRPr lang="tr-TR" sz="2200" b="0" dirty="0">
              <a:solidFill>
                <a:schemeClr val="bg1"/>
              </a:solidFill>
              <a:effectLst/>
              <a:latin typeface="+mj-lt"/>
            </a:endParaRPr>
          </a:p>
          <a:p>
            <a:pPr marL="0" indent="0">
              <a:buNone/>
            </a:pPr>
            <a:r>
              <a:rPr lang="en-US" sz="2200" b="1" dirty="0">
                <a:solidFill>
                  <a:schemeClr val="bg1"/>
                </a:solidFill>
                <a:effectLst/>
                <a:latin typeface="+mj-lt"/>
              </a:rPr>
              <a:t>8-</a:t>
            </a:r>
            <a:r>
              <a:rPr lang="en-US" sz="2200" b="0" dirty="0">
                <a:solidFill>
                  <a:schemeClr val="bg1"/>
                </a:solidFill>
                <a:effectLst/>
                <a:latin typeface="+mj-lt"/>
              </a:rPr>
              <a:t> </a:t>
            </a:r>
            <a:r>
              <a:rPr lang="en-US" sz="2200" b="0" dirty="0" err="1">
                <a:solidFill>
                  <a:schemeClr val="bg1"/>
                </a:solidFill>
                <a:effectLst/>
                <a:latin typeface="+mj-lt"/>
              </a:rPr>
              <a:t>Datacamp</a:t>
            </a:r>
            <a:r>
              <a:rPr lang="en-US" sz="2200" b="0" dirty="0">
                <a:solidFill>
                  <a:schemeClr val="bg1"/>
                </a:solidFill>
                <a:effectLst/>
                <a:latin typeface="+mj-lt"/>
              </a:rPr>
              <a:t> Supervised Learning with scikit-learn Course</a:t>
            </a:r>
          </a:p>
          <a:p>
            <a:pPr marL="0" indent="0">
              <a:buNone/>
            </a:pPr>
            <a:endParaRPr lang="en-US" sz="2200" dirty="0">
              <a:solidFill>
                <a:schemeClr val="bg1"/>
              </a:solidFill>
              <a:latin typeface="+mj-lt"/>
            </a:endParaRPr>
          </a:p>
        </p:txBody>
      </p:sp>
      <p:sp>
        <p:nvSpPr>
          <p:cNvPr id="4" name="Slide Number Placeholder 3"/>
          <p:cNvSpPr>
            <a:spLocks noGrp="1"/>
          </p:cNvSpPr>
          <p:nvPr>
            <p:ph type="sldNum" sz="quarter" idx="4"/>
          </p:nvPr>
        </p:nvSpPr>
        <p:spPr/>
        <p:txBody>
          <a:bodyPr/>
          <a:lstStyle/>
          <a:p>
            <a:fld id="{191F8B1D-7B11-AC41-BEB4-AE91BA1246E6}" type="slidenum">
              <a:rPr lang="en-US" smtClean="0"/>
              <a:pPr/>
              <a:t>19</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Problem</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a:t>
            </a:fld>
            <a:endParaRPr lang="en-US" dirty="0"/>
          </a:p>
        </p:txBody>
      </p:sp>
      <p:sp>
        <p:nvSpPr>
          <p:cNvPr id="8" name="Title 3">
            <a:extLst>
              <a:ext uri="{FF2B5EF4-FFF2-40B4-BE49-F238E27FC236}">
                <a16:creationId xmlns:a16="http://schemas.microsoft.com/office/drawing/2014/main" id="{3DCD58C8-FE25-E232-8D37-B76EF21A5387}"/>
              </a:ext>
            </a:extLst>
          </p:cNvPr>
          <p:cNvSpPr>
            <a:spLocks noGrp="1"/>
          </p:cNvSpPr>
          <p:nvPr>
            <p:ph type="title"/>
          </p:nvPr>
        </p:nvSpPr>
        <p:spPr>
          <a:xfrm>
            <a:off x="654038" y="1193511"/>
            <a:ext cx="5932511" cy="3163224"/>
          </a:xfrm>
        </p:spPr>
        <p:txBody>
          <a:bodyPr vert="horz" lIns="91440" tIns="45720" rIns="91440" bIns="45720" rtlCol="0" anchor="t">
            <a:noAutofit/>
          </a:bodyPr>
          <a:lstStyle/>
          <a:p>
            <a:r>
              <a:rPr lang="en-US" sz="2000" b="0" dirty="0">
                <a:solidFill>
                  <a:schemeClr val="bg1"/>
                </a:solidFill>
                <a:effectLst/>
              </a:rPr>
              <a:t>   Sleep consists of two basic parts: rapid eye movements (REM) and non-rapid eye movements (NON-REM). These two parts follow each other all night long. Depending on the dream content, all muscles in the body are paralyzed during the REM period of eye movements. If the individual wakes up before the consciousness settles during that time, he/she feels as if he/she will not be able to get up. The most important feature of this stage is that the brain functions are as high as in wakefulness. Everything learned during the day is taken from the cache and archived and filed just like the operating system on the computer. NON-REM sleep consists of light sleep and deep sleep. Sleeps awakened before any cycle is completed are generally considered unproductive sleep.</a:t>
            </a:r>
            <a:br>
              <a:rPr lang="en-US" sz="2000" b="0" dirty="0">
                <a:solidFill>
                  <a:schemeClr val="bg1"/>
                </a:solidFill>
                <a:effectLst/>
              </a:rPr>
            </a:br>
            <a:br>
              <a:rPr lang="en-US" sz="2000" b="0" dirty="0">
                <a:solidFill>
                  <a:schemeClr val="bg1"/>
                </a:solidFill>
                <a:effectLst/>
              </a:rPr>
            </a:br>
            <a:endParaRPr lang="en-US" sz="2000" b="0" dirty="0">
              <a:solidFill>
                <a:schemeClr val="bg1"/>
              </a:solidFill>
              <a:effectLst/>
            </a:endParaRPr>
          </a:p>
        </p:txBody>
      </p:sp>
      <p:pic>
        <p:nvPicPr>
          <p:cNvPr id="9" name="Resim 8" descr="metin, saat içeren bir resim&#10;&#10;Açıklama otomatik olarak oluşturuldu">
            <a:extLst>
              <a:ext uri="{FF2B5EF4-FFF2-40B4-BE49-F238E27FC236}">
                <a16:creationId xmlns:a16="http://schemas.microsoft.com/office/drawing/2014/main" id="{03C904A8-D3D0-E802-07BA-BEF16CE3DD40}"/>
              </a:ext>
            </a:extLst>
          </p:cNvPr>
          <p:cNvPicPr>
            <a:picLocks noChangeAspect="1"/>
          </p:cNvPicPr>
          <p:nvPr/>
        </p:nvPicPr>
        <p:blipFill rotWithShape="1">
          <a:blip r:embed="rId2"/>
          <a:srcRect l="21601" r="22148" b="-2"/>
          <a:stretch/>
        </p:blipFill>
        <p:spPr>
          <a:xfrm>
            <a:off x="67818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26668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4</a:t>
            </a:fld>
            <a:endParaRPr lang="en-US" dirty="0"/>
          </a:p>
        </p:txBody>
      </p:sp>
      <p:sp>
        <p:nvSpPr>
          <p:cNvPr id="5" name="Title 3">
            <a:extLst>
              <a:ext uri="{FF2B5EF4-FFF2-40B4-BE49-F238E27FC236}">
                <a16:creationId xmlns:a16="http://schemas.microsoft.com/office/drawing/2014/main" id="{B4B161B2-7035-240D-D859-67F9B2C10A7E}"/>
              </a:ext>
            </a:extLst>
          </p:cNvPr>
          <p:cNvSpPr>
            <a:spLocks noGrp="1"/>
          </p:cNvSpPr>
          <p:nvPr>
            <p:ph type="title"/>
          </p:nvPr>
        </p:nvSpPr>
        <p:spPr>
          <a:xfrm>
            <a:off x="333300" y="681131"/>
            <a:ext cx="4826359" cy="3071906"/>
          </a:xfrm>
        </p:spPr>
        <p:txBody>
          <a:bodyPr vert="horz" lIns="91440" tIns="45720" rIns="91440" bIns="45720" rtlCol="0" anchor="t">
            <a:noAutofit/>
          </a:bodyPr>
          <a:lstStyle/>
          <a:p>
            <a:r>
              <a:rPr lang="en-US" sz="2000" kern="1200" dirty="0">
                <a:solidFill>
                  <a:srgbClr val="FFFFFF"/>
                </a:solidFill>
                <a:latin typeface="+mj-lt"/>
                <a:ea typeface="+mj-ea"/>
                <a:cs typeface="+mj-cs"/>
              </a:rPr>
              <a:t>Although we wake up at the exact time we want with the alarms we use today, we do not always wake up efficiently. For this, we planned to make a special alarm application for a user after knowing about the sleep cycles by tracking the sleep for a certain period of time.</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However, with the measurements we made with the smart wristbands we have, we realized that sleep is very variable and that there is no pattern for these cycles. Therefore, at this stage, we turned our project into a project in the form of scoring the quality of a sleep entered. According to our research, we considered the sleep quality as GOOD if the sleep quality score is between 80-100, and the sleep quality is MEDIUM if it is between 50-79, otherwise is BAD.</a:t>
            </a:r>
          </a:p>
        </p:txBody>
      </p:sp>
      <p:pic>
        <p:nvPicPr>
          <p:cNvPr id="6" name="Picture 2" descr="Better Sleep Quality = Better Performance">
            <a:extLst>
              <a:ext uri="{FF2B5EF4-FFF2-40B4-BE49-F238E27FC236}">
                <a16:creationId xmlns:a16="http://schemas.microsoft.com/office/drawing/2014/main" id="{5504DA21-A3E8-8939-74C0-DBF5F0C051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72"/>
          <a:stretch/>
        </p:blipFill>
        <p:spPr bwMode="auto">
          <a:xfrm>
            <a:off x="5733016" y="1983838"/>
            <a:ext cx="6128510" cy="264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24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Data Understanding</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5</a:t>
            </a:fld>
            <a:endParaRPr lang="en-US" dirty="0"/>
          </a:p>
        </p:txBody>
      </p:sp>
    </p:spTree>
    <p:extLst>
      <p:ext uri="{BB962C8B-B14F-4D97-AF65-F5344CB8AC3E}">
        <p14:creationId xmlns:p14="http://schemas.microsoft.com/office/powerpoint/2010/main" val="63734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6F77E3C5-B166-5FE0-96DA-411A1EDBA8BA}"/>
              </a:ext>
            </a:extLst>
          </p:cNvPr>
          <p:cNvPicPr>
            <a:picLocks noChangeAspect="1"/>
          </p:cNvPicPr>
          <p:nvPr/>
        </p:nvPicPr>
        <p:blipFill>
          <a:blip r:embed="rId2"/>
          <a:stretch>
            <a:fillRect/>
          </a:stretch>
        </p:blipFill>
        <p:spPr>
          <a:xfrm>
            <a:off x="541854" y="1628775"/>
            <a:ext cx="11169764" cy="4605673"/>
          </a:xfrm>
          <a:prstGeom prst="rect">
            <a:avLst/>
          </a:prstGeom>
        </p:spPr>
      </p:pic>
      <p:sp>
        <p:nvSpPr>
          <p:cNvPr id="7" name="Metin kutusu 6">
            <a:extLst>
              <a:ext uri="{FF2B5EF4-FFF2-40B4-BE49-F238E27FC236}">
                <a16:creationId xmlns:a16="http://schemas.microsoft.com/office/drawing/2014/main" id="{5B3867C7-EBE0-F2B2-DE64-B97E1E6AA5D9}"/>
              </a:ext>
            </a:extLst>
          </p:cNvPr>
          <p:cNvSpPr txBox="1"/>
          <p:nvPr/>
        </p:nvSpPr>
        <p:spPr>
          <a:xfrm>
            <a:off x="9993787" y="6216130"/>
            <a:ext cx="2438401" cy="369332"/>
          </a:xfrm>
          <a:prstGeom prst="rect">
            <a:avLst/>
          </a:prstGeom>
          <a:noFill/>
        </p:spPr>
        <p:txBody>
          <a:bodyPr wrap="square">
            <a:spAutoFit/>
          </a:bodyPr>
          <a:lstStyle/>
          <a:p>
            <a:r>
              <a:rPr lang="tr-TR" dirty="0">
                <a:solidFill>
                  <a:schemeClr val="bg1"/>
                </a:solidFill>
                <a:latin typeface="+mj-lt"/>
              </a:rPr>
              <a:t>sleepData.xlsx</a:t>
            </a:r>
          </a:p>
        </p:txBody>
      </p:sp>
      <p:sp>
        <p:nvSpPr>
          <p:cNvPr id="8" name="Metin kutusu 7">
            <a:extLst>
              <a:ext uri="{FF2B5EF4-FFF2-40B4-BE49-F238E27FC236}">
                <a16:creationId xmlns:a16="http://schemas.microsoft.com/office/drawing/2014/main" id="{6BC0F032-1D5D-3449-F001-E968FD5EA787}"/>
              </a:ext>
            </a:extLst>
          </p:cNvPr>
          <p:cNvSpPr txBox="1"/>
          <p:nvPr/>
        </p:nvSpPr>
        <p:spPr>
          <a:xfrm>
            <a:off x="581024" y="570093"/>
            <a:ext cx="11153775" cy="769441"/>
          </a:xfrm>
          <a:prstGeom prst="rect">
            <a:avLst/>
          </a:prstGeom>
          <a:noFill/>
        </p:spPr>
        <p:txBody>
          <a:bodyPr wrap="square">
            <a:spAutoFit/>
          </a:bodyPr>
          <a:lstStyle/>
          <a:p>
            <a:r>
              <a:rPr lang="en-US" sz="2200" dirty="0">
                <a:solidFill>
                  <a:schemeClr val="bg1"/>
                </a:solidFill>
                <a:latin typeface="+mj-lt"/>
              </a:rPr>
              <a:t>We tracked our sleep through the smart watch we have (MI Band 6). We stored the data we obtained from these measurements in an excel file.</a:t>
            </a:r>
            <a:endParaRPr lang="tr-TR" sz="2200" dirty="0">
              <a:solidFill>
                <a:schemeClr val="bg1"/>
              </a:solidFill>
              <a:latin typeface="+mj-lt"/>
            </a:endParaRPr>
          </a:p>
        </p:txBody>
      </p:sp>
    </p:spTree>
    <p:extLst>
      <p:ext uri="{BB962C8B-B14F-4D97-AF65-F5344CB8AC3E}">
        <p14:creationId xmlns:p14="http://schemas.microsoft.com/office/powerpoint/2010/main" val="4603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hidden="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1352897"/>
            <a:ext cx="12192000" cy="5505101"/>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hidden="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hidden="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hidden="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a:extLst>
              <a:ext uri="{FF2B5EF4-FFF2-40B4-BE49-F238E27FC236}">
                <a16:creationId xmlns:a16="http://schemas.microsoft.com/office/drawing/2014/main" id="{6BC0F032-1D5D-3449-F001-E968FD5EA787}"/>
              </a:ext>
            </a:extLst>
          </p:cNvPr>
          <p:cNvSpPr txBox="1"/>
          <p:nvPr/>
        </p:nvSpPr>
        <p:spPr>
          <a:xfrm>
            <a:off x="581024" y="103393"/>
            <a:ext cx="11334751" cy="1446550"/>
          </a:xfrm>
          <a:prstGeom prst="rect">
            <a:avLst/>
          </a:prstGeom>
          <a:noFill/>
        </p:spPr>
        <p:txBody>
          <a:bodyPr wrap="square">
            <a:spAutoFit/>
          </a:bodyPr>
          <a:lstStyle/>
          <a:p>
            <a:r>
              <a:rPr lang="tr-TR" sz="2200" dirty="0" err="1">
                <a:solidFill>
                  <a:schemeClr val="bg1"/>
                </a:solidFill>
                <a:latin typeface="+mj-lt"/>
              </a:rPr>
              <a:t>We</a:t>
            </a:r>
            <a:r>
              <a:rPr lang="tr-TR" sz="2200" dirty="0">
                <a:solidFill>
                  <a:schemeClr val="bg1"/>
                </a:solidFill>
                <a:latin typeface="+mj-lt"/>
              </a:rPr>
              <a:t> </a:t>
            </a:r>
            <a:r>
              <a:rPr lang="tr-TR" sz="2200" dirty="0" err="1">
                <a:solidFill>
                  <a:schemeClr val="bg1"/>
                </a:solidFill>
                <a:latin typeface="+mj-lt"/>
              </a:rPr>
              <a:t>created</a:t>
            </a:r>
            <a:r>
              <a:rPr lang="tr-TR" sz="2200" dirty="0">
                <a:solidFill>
                  <a:schemeClr val="bg1"/>
                </a:solidFill>
                <a:latin typeface="+mj-lt"/>
              </a:rPr>
              <a:t> </a:t>
            </a:r>
            <a:r>
              <a:rPr lang="tr-TR" sz="2200" dirty="0" err="1">
                <a:solidFill>
                  <a:schemeClr val="bg1"/>
                </a:solidFill>
                <a:latin typeface="+mj-lt"/>
              </a:rPr>
              <a:t>features</a:t>
            </a:r>
            <a:r>
              <a:rPr lang="tr-TR" sz="2200" dirty="0">
                <a:solidFill>
                  <a:schemeClr val="bg1"/>
                </a:solidFill>
                <a:latin typeface="+mj-lt"/>
              </a:rPr>
              <a:t> </a:t>
            </a:r>
            <a:r>
              <a:rPr lang="tr-TR" sz="2200" dirty="0" err="1">
                <a:solidFill>
                  <a:schemeClr val="bg1"/>
                </a:solidFill>
                <a:latin typeface="+mj-lt"/>
              </a:rPr>
              <a:t>such</a:t>
            </a:r>
            <a:r>
              <a:rPr lang="tr-TR" sz="2200" dirty="0">
                <a:solidFill>
                  <a:schemeClr val="bg1"/>
                </a:solidFill>
                <a:latin typeface="+mj-lt"/>
              </a:rPr>
              <a:t> as "</a:t>
            </a:r>
            <a:r>
              <a:rPr lang="tr-TR" sz="2200" dirty="0" err="1">
                <a:solidFill>
                  <a:schemeClr val="bg1"/>
                </a:solidFill>
                <a:latin typeface="+mj-lt"/>
              </a:rPr>
              <a:t>date</a:t>
            </a:r>
            <a:r>
              <a:rPr lang="tr-TR" sz="2200" dirty="0">
                <a:solidFill>
                  <a:schemeClr val="bg1"/>
                </a:solidFill>
                <a:latin typeface="+mj-lt"/>
              </a:rPr>
              <a:t>, </a:t>
            </a:r>
            <a:r>
              <a:rPr lang="tr-TR" sz="2200" dirty="0" err="1">
                <a:solidFill>
                  <a:schemeClr val="bg1"/>
                </a:solidFill>
                <a:latin typeface="+mj-lt"/>
              </a:rPr>
              <a:t>sleepStart</a:t>
            </a:r>
            <a:r>
              <a:rPr lang="tr-TR" sz="2200" dirty="0">
                <a:solidFill>
                  <a:schemeClr val="bg1"/>
                </a:solidFill>
                <a:latin typeface="+mj-lt"/>
              </a:rPr>
              <a:t>, </a:t>
            </a:r>
            <a:r>
              <a:rPr lang="tr-TR" sz="2200" dirty="0" err="1">
                <a:solidFill>
                  <a:schemeClr val="bg1"/>
                </a:solidFill>
                <a:latin typeface="+mj-lt"/>
              </a:rPr>
              <a:t>sleepFinish</a:t>
            </a:r>
            <a:r>
              <a:rPr lang="tr-TR" sz="2200" dirty="0">
                <a:solidFill>
                  <a:schemeClr val="bg1"/>
                </a:solidFill>
                <a:latin typeface="+mj-lt"/>
              </a:rPr>
              <a:t>, </a:t>
            </a:r>
            <a:r>
              <a:rPr lang="tr-TR" sz="2200" dirty="0" err="1">
                <a:solidFill>
                  <a:schemeClr val="bg1"/>
                </a:solidFill>
                <a:latin typeface="+mj-lt"/>
              </a:rPr>
              <a:t>timeInBedHour</a:t>
            </a:r>
            <a:r>
              <a:rPr lang="tr-TR" sz="2200" dirty="0">
                <a:solidFill>
                  <a:schemeClr val="bg1"/>
                </a:solidFill>
                <a:latin typeface="+mj-lt"/>
              </a:rPr>
              <a:t>, </a:t>
            </a:r>
            <a:r>
              <a:rPr lang="tr-TR" sz="2200" dirty="0" err="1">
                <a:solidFill>
                  <a:schemeClr val="bg1"/>
                </a:solidFill>
                <a:latin typeface="+mj-lt"/>
              </a:rPr>
              <a:t>timeInBedMinute</a:t>
            </a:r>
            <a:r>
              <a:rPr lang="tr-TR" sz="2200" dirty="0">
                <a:solidFill>
                  <a:schemeClr val="bg1"/>
                </a:solidFill>
                <a:latin typeface="+mj-lt"/>
              </a:rPr>
              <a:t>, </a:t>
            </a:r>
            <a:r>
              <a:rPr lang="tr-TR" sz="2200" dirty="0" err="1">
                <a:solidFill>
                  <a:schemeClr val="bg1"/>
                </a:solidFill>
                <a:latin typeface="+mj-lt"/>
              </a:rPr>
              <a:t>awakeDuration,totalNonRemSleepDuration</a:t>
            </a:r>
            <a:r>
              <a:rPr lang="tr-TR" sz="2200" dirty="0">
                <a:solidFill>
                  <a:schemeClr val="bg1"/>
                </a:solidFill>
                <a:latin typeface="+mj-lt"/>
              </a:rPr>
              <a:t>, </a:t>
            </a:r>
            <a:r>
              <a:rPr lang="tr-TR" sz="2200" dirty="0" err="1">
                <a:solidFill>
                  <a:schemeClr val="bg1"/>
                </a:solidFill>
                <a:latin typeface="+mj-lt"/>
              </a:rPr>
              <a:t>totalRemSleepDuration</a:t>
            </a:r>
            <a:r>
              <a:rPr lang="tr-TR" sz="2200" dirty="0">
                <a:solidFill>
                  <a:schemeClr val="bg1"/>
                </a:solidFill>
                <a:latin typeface="+mj-lt"/>
              </a:rPr>
              <a:t>, </a:t>
            </a:r>
            <a:r>
              <a:rPr lang="tr-TR" sz="2200" dirty="0" err="1">
                <a:solidFill>
                  <a:schemeClr val="bg1"/>
                </a:solidFill>
                <a:latin typeface="+mj-lt"/>
              </a:rPr>
              <a:t>totalSleepDuration</a:t>
            </a:r>
            <a:r>
              <a:rPr lang="tr-TR" sz="2200" dirty="0">
                <a:solidFill>
                  <a:schemeClr val="bg1"/>
                </a:solidFill>
                <a:latin typeface="+mj-lt"/>
              </a:rPr>
              <a:t>, </a:t>
            </a:r>
            <a:r>
              <a:rPr lang="tr-TR" sz="2200" dirty="0" err="1">
                <a:solidFill>
                  <a:schemeClr val="bg1"/>
                </a:solidFill>
                <a:latin typeface="+mj-lt"/>
              </a:rPr>
              <a:t>sleepQualityNum</a:t>
            </a:r>
            <a:r>
              <a:rPr lang="tr-TR" sz="2200" dirty="0">
                <a:solidFill>
                  <a:schemeClr val="bg1"/>
                </a:solidFill>
                <a:latin typeface="+mj-lt"/>
              </a:rPr>
              <a:t>, </a:t>
            </a:r>
            <a:r>
              <a:rPr lang="tr-TR" sz="2200" dirty="0" err="1">
                <a:solidFill>
                  <a:schemeClr val="bg1"/>
                </a:solidFill>
                <a:latin typeface="+mj-lt"/>
              </a:rPr>
              <a:t>sleepQualityScore</a:t>
            </a:r>
            <a:r>
              <a:rPr lang="tr-TR" sz="2200" dirty="0">
                <a:solidFill>
                  <a:schemeClr val="bg1"/>
                </a:solidFill>
                <a:latin typeface="+mj-lt"/>
              </a:rPr>
              <a:t>, nonRem1, rem1, ... nonRem10, rem10".</a:t>
            </a:r>
          </a:p>
          <a:p>
            <a:endParaRPr lang="tr-TR" sz="2200" dirty="0">
              <a:solidFill>
                <a:schemeClr val="bg1"/>
              </a:solidFill>
              <a:latin typeface="+mj-lt"/>
            </a:endParaRPr>
          </a:p>
        </p:txBody>
      </p:sp>
      <p:sp>
        <p:nvSpPr>
          <p:cNvPr id="10" name="Dikdörtgen 9">
            <a:extLst>
              <a:ext uri="{FF2B5EF4-FFF2-40B4-BE49-F238E27FC236}">
                <a16:creationId xmlns:a16="http://schemas.microsoft.com/office/drawing/2014/main" id="{0251DC48-90CF-FEE8-85DD-4F874A732BEA}"/>
              </a:ext>
            </a:extLst>
          </p:cNvPr>
          <p:cNvSpPr/>
          <p:nvPr/>
        </p:nvSpPr>
        <p:spPr>
          <a:xfrm>
            <a:off x="2162175" y="1246894"/>
            <a:ext cx="7648575" cy="528725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tr-TR"/>
          </a:p>
        </p:txBody>
      </p:sp>
      <p:sp>
        <p:nvSpPr>
          <p:cNvPr id="3" name="Metin kutusu 2">
            <a:extLst>
              <a:ext uri="{FF2B5EF4-FFF2-40B4-BE49-F238E27FC236}">
                <a16:creationId xmlns:a16="http://schemas.microsoft.com/office/drawing/2014/main" id="{1AE0DADA-CF48-5576-69EF-CF9394D56915}"/>
              </a:ext>
            </a:extLst>
          </p:cNvPr>
          <p:cNvSpPr txBox="1"/>
          <p:nvPr/>
        </p:nvSpPr>
        <p:spPr>
          <a:xfrm>
            <a:off x="2466975" y="1246895"/>
            <a:ext cx="7058026" cy="5355312"/>
          </a:xfrm>
          <a:prstGeom prst="rect">
            <a:avLst/>
          </a:prstGeom>
          <a:noFill/>
        </p:spPr>
        <p:txBody>
          <a:bodyPr wrap="square">
            <a:spAutoFit/>
          </a:bodyPr>
          <a:lstStyle/>
          <a:p>
            <a:r>
              <a:rPr lang="tr-TR" b="1" dirty="0" err="1">
                <a:latin typeface="+mj-lt"/>
              </a:rPr>
              <a:t>date</a:t>
            </a:r>
            <a:r>
              <a:rPr lang="tr-TR" b="1" dirty="0">
                <a:latin typeface="+mj-lt"/>
              </a:rPr>
              <a:t>= </a:t>
            </a:r>
            <a:r>
              <a:rPr lang="tr-TR" dirty="0" err="1">
                <a:latin typeface="+mj-lt"/>
              </a:rPr>
              <a:t>Timestamp</a:t>
            </a:r>
            <a:r>
              <a:rPr lang="tr-TR" dirty="0">
                <a:latin typeface="+mj-lt"/>
              </a:rPr>
              <a:t> of </a:t>
            </a:r>
            <a:r>
              <a:rPr lang="tr-TR" dirty="0" err="1">
                <a:latin typeface="+mj-lt"/>
              </a:rPr>
              <a:t>sleep</a:t>
            </a:r>
            <a:endParaRPr lang="tr-TR" dirty="0">
              <a:latin typeface="+mj-lt"/>
            </a:endParaRPr>
          </a:p>
          <a:p>
            <a:r>
              <a:rPr lang="tr-TR" b="1" dirty="0" err="1">
                <a:latin typeface="+mj-lt"/>
              </a:rPr>
              <a:t>sleepStart</a:t>
            </a:r>
            <a:r>
              <a:rPr lang="tr-TR" b="1" dirty="0">
                <a:latin typeface="+mj-lt"/>
              </a:rPr>
              <a:t>= </a:t>
            </a:r>
            <a:r>
              <a:rPr lang="tr-TR" dirty="0">
                <a:latin typeface="+mj-lt"/>
              </a:rPr>
              <a:t>Start time of </a:t>
            </a:r>
            <a:r>
              <a:rPr lang="tr-TR" dirty="0" err="1">
                <a:latin typeface="+mj-lt"/>
              </a:rPr>
              <a:t>sleep</a:t>
            </a:r>
            <a:endParaRPr lang="tr-TR" dirty="0">
              <a:latin typeface="+mj-lt"/>
            </a:endParaRPr>
          </a:p>
          <a:p>
            <a:r>
              <a:rPr lang="tr-TR" b="1" dirty="0" err="1">
                <a:latin typeface="+mj-lt"/>
              </a:rPr>
              <a:t>sleepFinish</a:t>
            </a:r>
            <a:r>
              <a:rPr lang="tr-TR" b="1" dirty="0">
                <a:latin typeface="+mj-lt"/>
              </a:rPr>
              <a:t>= </a:t>
            </a:r>
            <a:r>
              <a:rPr lang="tr-TR" dirty="0" err="1">
                <a:latin typeface="+mj-lt"/>
              </a:rPr>
              <a:t>End</a:t>
            </a:r>
            <a:r>
              <a:rPr lang="tr-TR" dirty="0">
                <a:latin typeface="+mj-lt"/>
              </a:rPr>
              <a:t> time of </a:t>
            </a:r>
            <a:r>
              <a:rPr lang="tr-TR" dirty="0" err="1">
                <a:latin typeface="+mj-lt"/>
              </a:rPr>
              <a:t>sleep</a:t>
            </a:r>
            <a:endParaRPr lang="tr-TR" dirty="0">
              <a:latin typeface="+mj-lt"/>
            </a:endParaRPr>
          </a:p>
          <a:p>
            <a:r>
              <a:rPr lang="tr-TR" b="1" dirty="0" err="1">
                <a:latin typeface="+mj-lt"/>
              </a:rPr>
              <a:t>timeInBedHour</a:t>
            </a:r>
            <a:r>
              <a:rPr lang="tr-TR" b="1" dirty="0">
                <a:latin typeface="+mj-lt"/>
              </a:rPr>
              <a:t>= </a:t>
            </a:r>
            <a:r>
              <a:rPr lang="tr-TR" dirty="0">
                <a:latin typeface="+mj-lt"/>
              </a:rPr>
              <a:t>Total time in </a:t>
            </a:r>
            <a:r>
              <a:rPr lang="tr-TR" dirty="0" err="1">
                <a:latin typeface="+mj-lt"/>
              </a:rPr>
              <a:t>bed</a:t>
            </a:r>
            <a:r>
              <a:rPr lang="tr-TR" dirty="0">
                <a:latin typeface="+mj-lt"/>
              </a:rPr>
              <a:t>, </a:t>
            </a:r>
            <a:r>
              <a:rPr lang="tr-TR" dirty="0" err="1">
                <a:latin typeface="+mj-lt"/>
              </a:rPr>
              <a:t>including</a:t>
            </a:r>
            <a:r>
              <a:rPr lang="tr-TR" dirty="0">
                <a:latin typeface="+mj-lt"/>
              </a:rPr>
              <a:t> </a:t>
            </a:r>
            <a:r>
              <a:rPr lang="tr-TR" dirty="0" err="1">
                <a:latin typeface="+mj-lt"/>
              </a:rPr>
              <a:t>awakenings</a:t>
            </a:r>
            <a:r>
              <a:rPr lang="tr-TR" dirty="0">
                <a:latin typeface="+mj-lt"/>
              </a:rPr>
              <a:t> </a:t>
            </a:r>
            <a:r>
              <a:rPr lang="tr-TR" dirty="0" err="1">
                <a:latin typeface="+mj-lt"/>
              </a:rPr>
              <a:t>and</a:t>
            </a:r>
            <a:r>
              <a:rPr lang="tr-TR" dirty="0">
                <a:latin typeface="+mj-lt"/>
              </a:rPr>
              <a:t> </a:t>
            </a:r>
            <a:r>
              <a:rPr lang="tr-TR" dirty="0" err="1">
                <a:latin typeface="+mj-lt"/>
              </a:rPr>
              <a:t>sleeps</a:t>
            </a:r>
            <a:endParaRPr lang="tr-TR" dirty="0">
              <a:latin typeface="+mj-lt"/>
            </a:endParaRPr>
          </a:p>
          <a:p>
            <a:r>
              <a:rPr lang="tr-TR" b="1" dirty="0" err="1">
                <a:latin typeface="+mj-lt"/>
              </a:rPr>
              <a:t>timeInBedMinute</a:t>
            </a:r>
            <a:r>
              <a:rPr lang="tr-TR" b="1" dirty="0">
                <a:latin typeface="+mj-lt"/>
              </a:rPr>
              <a:t>= </a:t>
            </a:r>
            <a:r>
              <a:rPr lang="tr-TR" dirty="0">
                <a:latin typeface="+mj-lt"/>
              </a:rPr>
              <a:t>Minute form of </a:t>
            </a:r>
            <a:r>
              <a:rPr lang="tr-TR" dirty="0" err="1">
                <a:latin typeface="+mj-lt"/>
              </a:rPr>
              <a:t>timeInBedHour</a:t>
            </a:r>
            <a:r>
              <a:rPr lang="tr-TR" dirty="0">
                <a:latin typeface="+mj-lt"/>
              </a:rPr>
              <a:t> (</a:t>
            </a:r>
            <a:r>
              <a:rPr lang="tr-TR" dirty="0" err="1">
                <a:latin typeface="+mj-lt"/>
              </a:rPr>
              <a:t>Hour</a:t>
            </a:r>
            <a:r>
              <a:rPr lang="tr-TR" dirty="0">
                <a:latin typeface="+mj-lt"/>
              </a:rPr>
              <a:t>-&gt; Minute)</a:t>
            </a:r>
          </a:p>
          <a:p>
            <a:r>
              <a:rPr lang="tr-TR" b="1" dirty="0" err="1">
                <a:latin typeface="+mj-lt"/>
              </a:rPr>
              <a:t>awakeDuration</a:t>
            </a:r>
            <a:r>
              <a:rPr lang="tr-TR" b="1" dirty="0">
                <a:latin typeface="+mj-lt"/>
              </a:rPr>
              <a:t>= </a:t>
            </a:r>
            <a:r>
              <a:rPr lang="tr-TR" dirty="0">
                <a:latin typeface="+mj-lt"/>
              </a:rPr>
              <a:t>Total </a:t>
            </a:r>
            <a:r>
              <a:rPr lang="tr-TR" dirty="0" err="1">
                <a:latin typeface="+mj-lt"/>
              </a:rPr>
              <a:t>awakenings</a:t>
            </a:r>
            <a:r>
              <a:rPr lang="tr-TR" dirty="0">
                <a:latin typeface="+mj-lt"/>
              </a:rPr>
              <a:t> </a:t>
            </a:r>
            <a:r>
              <a:rPr lang="tr-TR" dirty="0" err="1">
                <a:latin typeface="+mj-lt"/>
              </a:rPr>
              <a:t>duration</a:t>
            </a:r>
            <a:endParaRPr lang="tr-TR" dirty="0">
              <a:latin typeface="+mj-lt"/>
            </a:endParaRPr>
          </a:p>
          <a:p>
            <a:r>
              <a:rPr lang="tr-TR" b="1" dirty="0" err="1">
                <a:latin typeface="+mj-lt"/>
              </a:rPr>
              <a:t>totalNonRemSleepDuration</a:t>
            </a:r>
            <a:r>
              <a:rPr lang="tr-TR" b="1" dirty="0">
                <a:latin typeface="+mj-lt"/>
              </a:rPr>
              <a:t>= </a:t>
            </a:r>
            <a:r>
              <a:rPr lang="tr-TR" dirty="0">
                <a:latin typeface="+mj-lt"/>
              </a:rPr>
              <a:t>Total </a:t>
            </a:r>
            <a:r>
              <a:rPr lang="tr-TR" dirty="0" err="1">
                <a:latin typeface="+mj-lt"/>
              </a:rPr>
              <a:t>NonRem</a:t>
            </a:r>
            <a:r>
              <a:rPr lang="tr-TR" dirty="0">
                <a:latin typeface="+mj-lt"/>
              </a:rPr>
              <a:t> </a:t>
            </a:r>
            <a:r>
              <a:rPr lang="tr-TR" dirty="0" err="1">
                <a:latin typeface="+mj-lt"/>
              </a:rPr>
              <a:t>sleep</a:t>
            </a:r>
            <a:r>
              <a:rPr lang="tr-TR" dirty="0">
                <a:latin typeface="+mj-lt"/>
              </a:rPr>
              <a:t> </a:t>
            </a:r>
            <a:r>
              <a:rPr lang="tr-TR" dirty="0" err="1">
                <a:latin typeface="+mj-lt"/>
              </a:rPr>
              <a:t>duration</a:t>
            </a:r>
            <a:endParaRPr lang="tr-TR" dirty="0">
              <a:latin typeface="+mj-lt"/>
            </a:endParaRPr>
          </a:p>
          <a:p>
            <a:r>
              <a:rPr lang="tr-TR" b="1" dirty="0" err="1">
                <a:latin typeface="+mj-lt"/>
              </a:rPr>
              <a:t>totalRemSleepDuration</a:t>
            </a:r>
            <a:r>
              <a:rPr lang="tr-TR" b="1" dirty="0">
                <a:latin typeface="+mj-lt"/>
              </a:rPr>
              <a:t>= </a:t>
            </a:r>
            <a:r>
              <a:rPr lang="tr-TR" dirty="0">
                <a:latin typeface="+mj-lt"/>
              </a:rPr>
              <a:t>Total </a:t>
            </a:r>
            <a:r>
              <a:rPr lang="tr-TR" dirty="0" err="1">
                <a:latin typeface="+mj-lt"/>
              </a:rPr>
              <a:t>Rem</a:t>
            </a:r>
            <a:r>
              <a:rPr lang="tr-TR" dirty="0">
                <a:latin typeface="+mj-lt"/>
              </a:rPr>
              <a:t> </a:t>
            </a:r>
            <a:r>
              <a:rPr lang="tr-TR" dirty="0" err="1">
                <a:latin typeface="+mj-lt"/>
              </a:rPr>
              <a:t>sleep</a:t>
            </a:r>
            <a:r>
              <a:rPr lang="tr-TR" dirty="0">
                <a:latin typeface="+mj-lt"/>
              </a:rPr>
              <a:t> </a:t>
            </a:r>
            <a:r>
              <a:rPr lang="tr-TR" dirty="0" err="1">
                <a:latin typeface="+mj-lt"/>
              </a:rPr>
              <a:t>duration</a:t>
            </a:r>
            <a:endParaRPr lang="tr-TR" dirty="0">
              <a:latin typeface="+mj-lt"/>
            </a:endParaRPr>
          </a:p>
          <a:p>
            <a:r>
              <a:rPr lang="tr-TR" b="1" dirty="0" err="1">
                <a:latin typeface="+mj-lt"/>
              </a:rPr>
              <a:t>totalSleepDuration</a:t>
            </a:r>
            <a:r>
              <a:rPr lang="tr-TR" b="1" dirty="0">
                <a:latin typeface="+mj-lt"/>
              </a:rPr>
              <a:t>=</a:t>
            </a:r>
            <a:r>
              <a:rPr lang="tr-TR" dirty="0">
                <a:latin typeface="+mj-lt"/>
              </a:rPr>
              <a:t>Total </a:t>
            </a:r>
            <a:r>
              <a:rPr lang="tr-TR" dirty="0" err="1">
                <a:latin typeface="+mj-lt"/>
              </a:rPr>
              <a:t>sleep</a:t>
            </a:r>
            <a:r>
              <a:rPr lang="tr-TR" dirty="0">
                <a:latin typeface="+mj-lt"/>
              </a:rPr>
              <a:t> </a:t>
            </a:r>
            <a:r>
              <a:rPr lang="tr-TR" dirty="0" err="1">
                <a:latin typeface="+mj-lt"/>
              </a:rPr>
              <a:t>duration</a:t>
            </a:r>
            <a:endParaRPr lang="tr-TR" dirty="0">
              <a:latin typeface="+mj-lt"/>
            </a:endParaRPr>
          </a:p>
          <a:p>
            <a:r>
              <a:rPr lang="tr-TR" b="1" dirty="0" err="1">
                <a:latin typeface="+mj-lt"/>
              </a:rPr>
              <a:t>sleepQualityScore</a:t>
            </a:r>
            <a:r>
              <a:rPr lang="tr-TR" b="1" dirty="0">
                <a:latin typeface="+mj-lt"/>
              </a:rPr>
              <a:t>= </a:t>
            </a:r>
            <a:r>
              <a:rPr lang="tr-TR" dirty="0" err="1">
                <a:latin typeface="+mj-lt"/>
              </a:rPr>
              <a:t>Quality</a:t>
            </a:r>
            <a:r>
              <a:rPr lang="tr-TR" dirty="0">
                <a:latin typeface="+mj-lt"/>
              </a:rPr>
              <a:t> of </a:t>
            </a:r>
            <a:r>
              <a:rPr lang="tr-TR" dirty="0" err="1">
                <a:latin typeface="+mj-lt"/>
              </a:rPr>
              <a:t>sleep</a:t>
            </a:r>
            <a:r>
              <a:rPr lang="tr-TR" dirty="0">
                <a:latin typeface="+mj-lt"/>
              </a:rPr>
              <a:t> in </a:t>
            </a:r>
            <a:r>
              <a:rPr lang="tr-TR" dirty="0" err="1">
                <a:latin typeface="+mj-lt"/>
              </a:rPr>
              <a:t>forms</a:t>
            </a:r>
            <a:r>
              <a:rPr lang="tr-TR" dirty="0">
                <a:latin typeface="+mj-lt"/>
              </a:rPr>
              <a:t> of </a:t>
            </a:r>
            <a:r>
              <a:rPr lang="tr-TR" dirty="0" err="1">
                <a:latin typeface="+mj-lt"/>
              </a:rPr>
              <a:t>numeric</a:t>
            </a:r>
            <a:endParaRPr lang="tr-TR" dirty="0">
              <a:latin typeface="+mj-lt"/>
            </a:endParaRPr>
          </a:p>
          <a:p>
            <a:r>
              <a:rPr lang="tr-TR" b="1" dirty="0" err="1">
                <a:latin typeface="+mj-lt"/>
              </a:rPr>
              <a:t>sleepQuality</a:t>
            </a:r>
            <a:r>
              <a:rPr lang="tr-TR" b="1" dirty="0">
                <a:latin typeface="+mj-lt"/>
              </a:rPr>
              <a:t>= </a:t>
            </a:r>
            <a:r>
              <a:rPr lang="tr-TR" dirty="0" err="1">
                <a:latin typeface="+mj-lt"/>
              </a:rPr>
              <a:t>If</a:t>
            </a:r>
            <a:r>
              <a:rPr lang="tr-TR" dirty="0">
                <a:latin typeface="+mj-lt"/>
              </a:rPr>
              <a:t> </a:t>
            </a:r>
            <a:r>
              <a:rPr lang="tr-TR" dirty="0" err="1">
                <a:latin typeface="+mj-lt"/>
              </a:rPr>
              <a:t>sleepQualityScore</a:t>
            </a:r>
            <a:r>
              <a:rPr lang="tr-TR" dirty="0">
                <a:latin typeface="+mj-lt"/>
              </a:rPr>
              <a:t> is </a:t>
            </a:r>
            <a:r>
              <a:rPr lang="tr-TR" dirty="0" err="1">
                <a:latin typeface="+mj-lt"/>
              </a:rPr>
              <a:t>between</a:t>
            </a:r>
            <a:r>
              <a:rPr lang="tr-TR" dirty="0">
                <a:latin typeface="+mj-lt"/>
              </a:rPr>
              <a:t> 80-100 </a:t>
            </a:r>
            <a:r>
              <a:rPr lang="tr-TR" dirty="0" err="1">
                <a:latin typeface="+mj-lt"/>
              </a:rPr>
              <a:t>then</a:t>
            </a:r>
            <a:r>
              <a:rPr lang="tr-TR" dirty="0">
                <a:latin typeface="+mj-lt"/>
              </a:rPr>
              <a:t> it is "GOOD", </a:t>
            </a:r>
          </a:p>
          <a:p>
            <a:r>
              <a:rPr lang="tr-TR" dirty="0">
                <a:latin typeface="+mj-lt"/>
              </a:rPr>
              <a:t>                         </a:t>
            </a:r>
            <a:r>
              <a:rPr lang="tr-TR" dirty="0" err="1">
                <a:latin typeface="+mj-lt"/>
              </a:rPr>
              <a:t>if</a:t>
            </a:r>
            <a:r>
              <a:rPr lang="tr-TR" dirty="0">
                <a:latin typeface="+mj-lt"/>
              </a:rPr>
              <a:t> </a:t>
            </a:r>
            <a:r>
              <a:rPr lang="tr-TR" dirty="0" err="1">
                <a:latin typeface="+mj-lt"/>
              </a:rPr>
              <a:t>sleepQualityScore</a:t>
            </a:r>
            <a:r>
              <a:rPr lang="tr-TR" dirty="0">
                <a:latin typeface="+mj-lt"/>
              </a:rPr>
              <a:t> is </a:t>
            </a:r>
            <a:r>
              <a:rPr lang="tr-TR" dirty="0" err="1">
                <a:latin typeface="+mj-lt"/>
              </a:rPr>
              <a:t>between</a:t>
            </a:r>
            <a:r>
              <a:rPr lang="tr-TR" dirty="0">
                <a:latin typeface="+mj-lt"/>
              </a:rPr>
              <a:t> 50-79 </a:t>
            </a:r>
            <a:r>
              <a:rPr lang="tr-TR" dirty="0" err="1">
                <a:latin typeface="+mj-lt"/>
              </a:rPr>
              <a:t>then</a:t>
            </a:r>
            <a:r>
              <a:rPr lang="tr-TR" dirty="0">
                <a:latin typeface="+mj-lt"/>
              </a:rPr>
              <a:t> it is "MEDIUM",</a:t>
            </a:r>
          </a:p>
          <a:p>
            <a:r>
              <a:rPr lang="tr-TR" dirty="0">
                <a:latin typeface="+mj-lt"/>
              </a:rPr>
              <a:t>                         </a:t>
            </a:r>
            <a:r>
              <a:rPr lang="tr-TR" dirty="0" err="1">
                <a:latin typeface="+mj-lt"/>
              </a:rPr>
              <a:t>otherwise</a:t>
            </a:r>
            <a:r>
              <a:rPr lang="tr-TR" dirty="0">
                <a:latin typeface="+mj-lt"/>
              </a:rPr>
              <a:t> it is "BAD".</a:t>
            </a:r>
          </a:p>
          <a:p>
            <a:endParaRPr lang="tr-TR" dirty="0">
              <a:latin typeface="+mj-lt"/>
            </a:endParaRPr>
          </a:p>
          <a:p>
            <a:r>
              <a:rPr lang="tr-TR" b="1" dirty="0" err="1">
                <a:latin typeface="+mj-lt"/>
              </a:rPr>
              <a:t>sleepQualityNum</a:t>
            </a:r>
            <a:r>
              <a:rPr lang="tr-TR" b="1" dirty="0">
                <a:latin typeface="+mj-lt"/>
              </a:rPr>
              <a:t>= </a:t>
            </a:r>
            <a:r>
              <a:rPr lang="tr-TR" dirty="0" err="1">
                <a:latin typeface="+mj-lt"/>
              </a:rPr>
              <a:t>If</a:t>
            </a:r>
            <a:r>
              <a:rPr lang="tr-TR" dirty="0">
                <a:latin typeface="+mj-lt"/>
              </a:rPr>
              <a:t> </a:t>
            </a:r>
            <a:r>
              <a:rPr lang="tr-TR" dirty="0" err="1">
                <a:latin typeface="+mj-lt"/>
              </a:rPr>
              <a:t>sleepQuality</a:t>
            </a:r>
            <a:r>
              <a:rPr lang="tr-TR" dirty="0">
                <a:latin typeface="+mj-lt"/>
              </a:rPr>
              <a:t> is GOOD </a:t>
            </a:r>
            <a:r>
              <a:rPr lang="tr-TR" dirty="0" err="1">
                <a:latin typeface="+mj-lt"/>
              </a:rPr>
              <a:t>then</a:t>
            </a:r>
            <a:r>
              <a:rPr lang="tr-TR" dirty="0">
                <a:latin typeface="+mj-lt"/>
              </a:rPr>
              <a:t> </a:t>
            </a:r>
            <a:r>
              <a:rPr lang="tr-TR" dirty="0" err="1">
                <a:latin typeface="+mj-lt"/>
              </a:rPr>
              <a:t>sleepQualityNum</a:t>
            </a:r>
            <a:r>
              <a:rPr lang="tr-TR" dirty="0">
                <a:latin typeface="+mj-lt"/>
              </a:rPr>
              <a:t> is 2,</a:t>
            </a:r>
          </a:p>
          <a:p>
            <a:r>
              <a:rPr lang="tr-TR" dirty="0">
                <a:latin typeface="+mj-lt"/>
              </a:rPr>
              <a:t>                	              </a:t>
            </a:r>
            <a:r>
              <a:rPr lang="tr-TR" dirty="0" err="1">
                <a:latin typeface="+mj-lt"/>
              </a:rPr>
              <a:t>if</a:t>
            </a:r>
            <a:r>
              <a:rPr lang="tr-TR" dirty="0">
                <a:latin typeface="+mj-lt"/>
              </a:rPr>
              <a:t> </a:t>
            </a:r>
            <a:r>
              <a:rPr lang="tr-TR" dirty="0" err="1">
                <a:latin typeface="+mj-lt"/>
              </a:rPr>
              <a:t>sleepQuality</a:t>
            </a:r>
            <a:r>
              <a:rPr lang="tr-TR" dirty="0">
                <a:latin typeface="+mj-lt"/>
              </a:rPr>
              <a:t> is MEDIUM </a:t>
            </a:r>
            <a:r>
              <a:rPr lang="tr-TR" dirty="0" err="1">
                <a:latin typeface="+mj-lt"/>
              </a:rPr>
              <a:t>then</a:t>
            </a:r>
            <a:r>
              <a:rPr lang="tr-TR" dirty="0">
                <a:latin typeface="+mj-lt"/>
              </a:rPr>
              <a:t> </a:t>
            </a:r>
            <a:r>
              <a:rPr lang="tr-TR" dirty="0" err="1">
                <a:latin typeface="+mj-lt"/>
              </a:rPr>
              <a:t>sleepQualityNum</a:t>
            </a:r>
            <a:r>
              <a:rPr lang="tr-TR" dirty="0">
                <a:latin typeface="+mj-lt"/>
              </a:rPr>
              <a:t> is 1,</a:t>
            </a:r>
          </a:p>
          <a:p>
            <a:r>
              <a:rPr lang="tr-TR" dirty="0">
                <a:latin typeface="+mj-lt"/>
              </a:rPr>
              <a:t>                                  </a:t>
            </a:r>
            <a:r>
              <a:rPr lang="tr-TR" dirty="0" err="1">
                <a:latin typeface="+mj-lt"/>
              </a:rPr>
              <a:t>otherwise</a:t>
            </a:r>
            <a:r>
              <a:rPr lang="tr-TR" dirty="0">
                <a:latin typeface="+mj-lt"/>
              </a:rPr>
              <a:t> it is 0.</a:t>
            </a:r>
          </a:p>
          <a:p>
            <a:r>
              <a:rPr lang="tr-TR" b="1" dirty="0" err="1">
                <a:latin typeface="+mj-lt"/>
              </a:rPr>
              <a:t>nonRem</a:t>
            </a:r>
            <a:r>
              <a:rPr lang="tr-TR" b="1" dirty="0">
                <a:latin typeface="+mj-lt"/>
              </a:rPr>
              <a:t>= </a:t>
            </a:r>
            <a:r>
              <a:rPr lang="tr-TR" dirty="0" err="1">
                <a:latin typeface="+mj-lt"/>
              </a:rPr>
              <a:t>NonRem</a:t>
            </a:r>
            <a:r>
              <a:rPr lang="tr-TR" dirty="0">
                <a:latin typeface="+mj-lt"/>
              </a:rPr>
              <a:t> </a:t>
            </a:r>
            <a:r>
              <a:rPr lang="tr-TR" dirty="0" err="1">
                <a:latin typeface="+mj-lt"/>
              </a:rPr>
              <a:t>sleep</a:t>
            </a:r>
            <a:r>
              <a:rPr lang="tr-TR" dirty="0">
                <a:latin typeface="+mj-lt"/>
              </a:rPr>
              <a:t> </a:t>
            </a:r>
            <a:r>
              <a:rPr lang="tr-TR" dirty="0" err="1">
                <a:latin typeface="+mj-lt"/>
              </a:rPr>
              <a:t>duration</a:t>
            </a:r>
            <a:r>
              <a:rPr lang="tr-TR" dirty="0">
                <a:latin typeface="+mj-lt"/>
              </a:rPr>
              <a:t> in a </a:t>
            </a:r>
            <a:r>
              <a:rPr lang="tr-TR" dirty="0" err="1">
                <a:latin typeface="+mj-lt"/>
              </a:rPr>
              <a:t>cycle</a:t>
            </a:r>
            <a:endParaRPr lang="tr-TR" dirty="0">
              <a:latin typeface="+mj-lt"/>
            </a:endParaRPr>
          </a:p>
          <a:p>
            <a:r>
              <a:rPr lang="tr-TR" b="1" dirty="0" err="1">
                <a:latin typeface="+mj-lt"/>
              </a:rPr>
              <a:t>rem</a:t>
            </a:r>
            <a:r>
              <a:rPr lang="tr-TR" b="1" dirty="0">
                <a:latin typeface="+mj-lt"/>
              </a:rPr>
              <a:t>= </a:t>
            </a:r>
            <a:r>
              <a:rPr lang="tr-TR" dirty="0" err="1">
                <a:latin typeface="+mj-lt"/>
              </a:rPr>
              <a:t>Rem</a:t>
            </a:r>
            <a:r>
              <a:rPr lang="tr-TR" dirty="0">
                <a:latin typeface="+mj-lt"/>
              </a:rPr>
              <a:t> </a:t>
            </a:r>
            <a:r>
              <a:rPr lang="tr-TR" dirty="0" err="1">
                <a:latin typeface="+mj-lt"/>
              </a:rPr>
              <a:t>sleep</a:t>
            </a:r>
            <a:r>
              <a:rPr lang="tr-TR" dirty="0">
                <a:latin typeface="+mj-lt"/>
              </a:rPr>
              <a:t> </a:t>
            </a:r>
            <a:r>
              <a:rPr lang="tr-TR" dirty="0" err="1">
                <a:latin typeface="+mj-lt"/>
              </a:rPr>
              <a:t>duration</a:t>
            </a:r>
            <a:r>
              <a:rPr lang="tr-TR" dirty="0">
                <a:latin typeface="+mj-lt"/>
              </a:rPr>
              <a:t> in a </a:t>
            </a:r>
            <a:r>
              <a:rPr lang="tr-TR" dirty="0" err="1">
                <a:latin typeface="+mj-lt"/>
              </a:rPr>
              <a:t>cycle</a:t>
            </a:r>
            <a:endParaRPr lang="tr-TR" dirty="0">
              <a:latin typeface="+mj-lt"/>
            </a:endParaRPr>
          </a:p>
        </p:txBody>
      </p:sp>
    </p:spTree>
    <p:extLst>
      <p:ext uri="{BB962C8B-B14F-4D97-AF65-F5344CB8AC3E}">
        <p14:creationId xmlns:p14="http://schemas.microsoft.com/office/powerpoint/2010/main" val="226560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Data Preparation</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8</a:t>
            </a:fld>
            <a:endParaRPr lang="en-US" dirty="0"/>
          </a:p>
        </p:txBody>
      </p:sp>
    </p:spTree>
    <p:extLst>
      <p:ext uri="{BB962C8B-B14F-4D97-AF65-F5344CB8AC3E}">
        <p14:creationId xmlns:p14="http://schemas.microsoft.com/office/powerpoint/2010/main" val="191124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hidden="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hidden="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0" y="-3"/>
            <a:ext cx="12192000" cy="2619378"/>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hidden="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3" y="-3"/>
            <a:ext cx="12192001" cy="2619378"/>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hidden="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4786307" y="-4786314"/>
            <a:ext cx="2619377" cy="12192000"/>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6D0B00EB-23F6-87DC-324E-60D55C6C0C59}"/>
              </a:ext>
            </a:extLst>
          </p:cNvPr>
          <p:cNvPicPr>
            <a:picLocks noChangeAspect="1"/>
          </p:cNvPicPr>
          <p:nvPr/>
        </p:nvPicPr>
        <p:blipFill>
          <a:blip r:embed="rId2"/>
          <a:stretch>
            <a:fillRect/>
          </a:stretch>
        </p:blipFill>
        <p:spPr>
          <a:xfrm>
            <a:off x="601514" y="2799108"/>
            <a:ext cx="10760372" cy="876376"/>
          </a:xfrm>
          <a:prstGeom prst="rect">
            <a:avLst/>
          </a:prstGeom>
        </p:spPr>
      </p:pic>
      <p:sp>
        <p:nvSpPr>
          <p:cNvPr id="4" name="Title 3"/>
          <p:cNvSpPr>
            <a:spLocks noGrp="1"/>
          </p:cNvSpPr>
          <p:nvPr>
            <p:ph type="title"/>
          </p:nvPr>
        </p:nvSpPr>
        <p:spPr>
          <a:xfrm>
            <a:off x="474503" y="617918"/>
            <a:ext cx="11717497" cy="2477707"/>
          </a:xfrm>
        </p:spPr>
        <p:txBody>
          <a:bodyPr vert="horz" lIns="91440" tIns="45720" rIns="91440" bIns="45720" rtlCol="0" anchor="t">
            <a:noAutofit/>
          </a:bodyPr>
          <a:lstStyle/>
          <a:p>
            <a:r>
              <a:rPr lang="en-US" sz="2200" dirty="0">
                <a:solidFill>
                  <a:schemeClr val="bg1"/>
                </a:solidFill>
              </a:rPr>
              <a:t>Since we will not be able to use the </a:t>
            </a:r>
            <a:r>
              <a:rPr lang="en-US" sz="2200" b="1" dirty="0">
                <a:solidFill>
                  <a:schemeClr val="bg1"/>
                </a:solidFill>
              </a:rPr>
              <a:t>'date', '</a:t>
            </a:r>
            <a:r>
              <a:rPr lang="en-US" sz="2200" b="1" dirty="0" err="1">
                <a:solidFill>
                  <a:schemeClr val="bg1"/>
                </a:solidFill>
              </a:rPr>
              <a:t>sleepStart</a:t>
            </a:r>
            <a:r>
              <a:rPr lang="en-US" sz="2200" b="1" dirty="0">
                <a:solidFill>
                  <a:schemeClr val="bg1"/>
                </a:solidFill>
              </a:rPr>
              <a:t>', '</a:t>
            </a:r>
            <a:r>
              <a:rPr lang="en-US" sz="2200" b="1" dirty="0" err="1">
                <a:solidFill>
                  <a:schemeClr val="bg1"/>
                </a:solidFill>
              </a:rPr>
              <a:t>sleepFinish</a:t>
            </a:r>
            <a:r>
              <a:rPr lang="en-US" sz="2200" b="1" dirty="0">
                <a:solidFill>
                  <a:schemeClr val="bg1"/>
                </a:solidFill>
              </a:rPr>
              <a:t>', '</a:t>
            </a:r>
            <a:r>
              <a:rPr lang="en-US" sz="2200" b="1" dirty="0" err="1">
                <a:solidFill>
                  <a:schemeClr val="bg1"/>
                </a:solidFill>
              </a:rPr>
              <a:t>timeInBedHour</a:t>
            </a:r>
            <a:r>
              <a:rPr lang="en-US" sz="2200" b="1" dirty="0">
                <a:solidFill>
                  <a:schemeClr val="bg1"/>
                </a:solidFill>
              </a:rPr>
              <a:t>', '</a:t>
            </a:r>
            <a:r>
              <a:rPr lang="en-US" sz="2200" b="1" dirty="0" err="1">
                <a:solidFill>
                  <a:schemeClr val="bg1"/>
                </a:solidFill>
              </a:rPr>
              <a:t>sleepQuality</a:t>
            </a:r>
            <a:r>
              <a:rPr lang="en-US" sz="2200" b="1" dirty="0">
                <a:solidFill>
                  <a:schemeClr val="bg1"/>
                </a:solidFill>
              </a:rPr>
              <a:t>'</a:t>
            </a:r>
            <a:r>
              <a:rPr lang="en-US" sz="2200" dirty="0">
                <a:solidFill>
                  <a:schemeClr val="bg1"/>
                </a:solidFill>
              </a:rPr>
              <a:t> features for modeling, we have dropped these values from the </a:t>
            </a:r>
            <a:r>
              <a:rPr lang="en-US" sz="2200" dirty="0" err="1">
                <a:solidFill>
                  <a:schemeClr val="bg1"/>
                </a:solidFill>
              </a:rPr>
              <a:t>dataframe</a:t>
            </a:r>
            <a:r>
              <a:rPr lang="en-US" sz="2200" dirty="0">
                <a:solidFill>
                  <a:schemeClr val="bg1"/>
                </a:solidFill>
              </a:rPr>
              <a:t> before the modeling phase. </a:t>
            </a:r>
            <a:br>
              <a:rPr lang="en-US" sz="2200" dirty="0">
                <a:solidFill>
                  <a:schemeClr val="bg1"/>
                </a:solidFill>
              </a:rPr>
            </a:br>
            <a:br>
              <a:rPr lang="en-US" sz="2200" dirty="0">
                <a:solidFill>
                  <a:schemeClr val="bg1"/>
                </a:solidFill>
              </a:rPr>
            </a:br>
            <a:r>
              <a:rPr lang="en-US" sz="2200" dirty="0">
                <a:solidFill>
                  <a:schemeClr val="bg1"/>
                </a:solidFill>
              </a:rPr>
              <a:t>We did not use the </a:t>
            </a:r>
            <a:r>
              <a:rPr lang="en-US" sz="2200" b="1" dirty="0">
                <a:solidFill>
                  <a:schemeClr val="bg1"/>
                </a:solidFill>
              </a:rPr>
              <a:t>".</a:t>
            </a:r>
            <a:r>
              <a:rPr lang="en-US" sz="2200" b="1" dirty="0" err="1">
                <a:solidFill>
                  <a:schemeClr val="bg1"/>
                </a:solidFill>
              </a:rPr>
              <a:t>dropna</a:t>
            </a:r>
            <a:r>
              <a:rPr lang="en-US" sz="2200" b="1" dirty="0">
                <a:solidFill>
                  <a:schemeClr val="bg1"/>
                </a:solidFill>
              </a:rPr>
              <a:t>" </a:t>
            </a:r>
            <a:r>
              <a:rPr lang="en-US" sz="2200" dirty="0">
                <a:solidFill>
                  <a:schemeClr val="bg1"/>
                </a:solidFill>
              </a:rPr>
              <a:t>function as there were no missing values in the data.</a:t>
            </a:r>
            <a:br>
              <a:rPr lang="en-US" sz="2200" dirty="0">
                <a:solidFill>
                  <a:schemeClr val="bg1"/>
                </a:solidFill>
              </a:rPr>
            </a:br>
            <a:br>
              <a:rPr lang="en-US" sz="2200" dirty="0">
                <a:solidFill>
                  <a:schemeClr val="bg1"/>
                </a:solidFill>
              </a:rPr>
            </a:br>
            <a:endParaRPr lang="en-US" sz="2200" dirty="0">
              <a:solidFill>
                <a:schemeClr val="bg1"/>
              </a:solidFill>
            </a:endParaRPr>
          </a:p>
        </p:txBody>
      </p:sp>
      <p:pic>
        <p:nvPicPr>
          <p:cNvPr id="9" name="Resim 8">
            <a:extLst>
              <a:ext uri="{FF2B5EF4-FFF2-40B4-BE49-F238E27FC236}">
                <a16:creationId xmlns:a16="http://schemas.microsoft.com/office/drawing/2014/main" id="{EFD7853E-F9AC-3F91-B295-E1995A5AB6D4}"/>
              </a:ext>
            </a:extLst>
          </p:cNvPr>
          <p:cNvPicPr>
            <a:picLocks noChangeAspect="1"/>
          </p:cNvPicPr>
          <p:nvPr/>
        </p:nvPicPr>
        <p:blipFill>
          <a:blip r:embed="rId3"/>
          <a:stretch>
            <a:fillRect/>
          </a:stretch>
        </p:blipFill>
        <p:spPr>
          <a:xfrm>
            <a:off x="601514" y="3855217"/>
            <a:ext cx="10760371" cy="2384865"/>
          </a:xfrm>
          <a:prstGeom prst="rect">
            <a:avLst/>
          </a:prstGeom>
        </p:spPr>
      </p:pic>
    </p:spTree>
    <p:extLst>
      <p:ext uri="{BB962C8B-B14F-4D97-AF65-F5344CB8AC3E}">
        <p14:creationId xmlns:p14="http://schemas.microsoft.com/office/powerpoint/2010/main" val="7595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4223</TotalTime>
  <Words>1023</Words>
  <Application>Microsoft Office PowerPoint</Application>
  <PresentationFormat>Geniş ekran</PresentationFormat>
  <Paragraphs>64</Paragraphs>
  <Slides>19</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Calibri</vt:lpstr>
      <vt:lpstr>Calibri Light</vt:lpstr>
      <vt:lpstr>Office Theme</vt:lpstr>
      <vt:lpstr>Personalized Smart Alarm</vt:lpstr>
      <vt:lpstr>Problem</vt:lpstr>
      <vt:lpstr>   Sleep consists of two basic parts: rapid eye movements (REM) and non-rapid eye movements (NON-REM). These two parts follow each other all night long. Depending on the dream content, all muscles in the body are paralyzed during the REM period of eye movements. If the individual wakes up before the consciousness settles during that time, he/she feels as if he/she will not be able to get up. The most important feature of this stage is that the brain functions are as high as in wakefulness. Everything learned during the day is taken from the cache and archived and filed just like the operating system on the computer. NON-REM sleep consists of light sleep and deep sleep. Sleeps awakened before any cycle is completed are generally considered unproductive sleep.  </vt:lpstr>
      <vt:lpstr>Although we wake up at the exact time we want with the alarms we use today, we do not always wake up efficiently. For this, we planned to make a special alarm application for a user after knowing about the sleep cycles by tracking the sleep for a certain period of time.  However, with the measurements we made with the smart wristbands we have, we realized that sleep is very variable and that there is no pattern for these cycles. Therefore, at this stage, we turned our project into a project in the form of scoring the quality of a sleep entered. According to our research, we considered the sleep quality as GOOD if the sleep quality score is between 80-100, and the sleep quality is MEDIUM if it is between 50-79, otherwise is BAD.</vt:lpstr>
      <vt:lpstr>Data Understanding</vt:lpstr>
      <vt:lpstr>PowerPoint Sunusu</vt:lpstr>
      <vt:lpstr>PowerPoint Sunusu</vt:lpstr>
      <vt:lpstr>Data Preparation</vt:lpstr>
      <vt:lpstr>Since we will not be able to use the 'date', 'sleepStart', 'sleepFinish', 'timeInBedHour', 'sleepQuality' features for modeling, we have dropped these values from the dataframe before the modeling phase.   We did not use the ".dropna" function as there were no missing values in the data.  </vt:lpstr>
      <vt:lpstr>Modeling</vt:lpstr>
      <vt:lpstr>We used Multiple Regression model to estimate sleep quality score using sleep cycles in our data.  Multiple regression analysis allows researchers to assess the strength of the relationship between an outcome (the dependent variable) and several predictor variables as well as the importance of each of the predictors to the relationship, often with the effect of other predictors statistically eliminated. We preferred the Multiple Regression model because there were more than one independent factor affecting the sleep quality score in our data.</vt:lpstr>
      <vt:lpstr>Evaluation</vt:lpstr>
      <vt:lpstr>PowerPoint Sunusu</vt:lpstr>
      <vt:lpstr>PowerPoint Sunusu</vt:lpstr>
      <vt:lpstr>PowerPoint Sunusu</vt:lpstr>
      <vt:lpstr>PowerPoint Sunusu</vt:lpstr>
      <vt:lpstr>PowerPoint Sunusu</vt:lpstr>
      <vt:lpstr>PowerPoint Sunusu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OGUZHAN ERTEKIN</cp:lastModifiedBy>
  <cp:revision>321</cp:revision>
  <dcterms:created xsi:type="dcterms:W3CDTF">2015-09-12T15:05:51Z</dcterms:created>
  <dcterms:modified xsi:type="dcterms:W3CDTF">2022-12-31T20:17:39Z</dcterms:modified>
</cp:coreProperties>
</file>