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EEAFD0-04CC-4ECE-953E-F60024D8A9A8}" v="1523" dt="2023-05-18T17:53:2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4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4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8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2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01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ctr"/>
            <a:r>
              <a:rPr lang="tr-TR" sz="6600" dirty="0" err="1">
                <a:solidFill>
                  <a:srgbClr val="FFFFFF">
                    <a:alpha val="90000"/>
                  </a:srgbClr>
                </a:solidFill>
              </a:rPr>
              <a:t>BEyin</a:t>
            </a: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tümörü</a:t>
            </a:r>
            <a:br>
              <a:rPr lang="tr-TR" sz="6600" dirty="0">
                <a:solidFill>
                  <a:srgbClr val="FFFFFF">
                    <a:alpha val="90000"/>
                  </a:srgbClr>
                </a:solidFill>
              </a:rPr>
            </a:br>
            <a:br>
              <a:rPr lang="tr-TR" sz="6600" dirty="0"/>
            </a:br>
            <a:r>
              <a:rPr lang="tr-TR" sz="6600" dirty="0">
                <a:solidFill>
                  <a:srgbClr val="FFFFFF">
                    <a:alpha val="90000"/>
                  </a:srgbClr>
                </a:solidFill>
              </a:rPr>
              <a:t> teşhisi 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Oğuzhan kök</a:t>
            </a:r>
          </a:p>
          <a:p>
            <a:r>
              <a:rPr lang="tr-TR" sz="2800" dirty="0">
                <a:solidFill>
                  <a:srgbClr val="FFFFFF"/>
                </a:solidFill>
              </a:rPr>
              <a:t>(193405045)</a:t>
            </a:r>
          </a:p>
          <a:p>
            <a:r>
              <a:rPr lang="tr-TR" sz="2800" dirty="0">
                <a:solidFill>
                  <a:srgbClr val="FFFFFF"/>
                </a:solidFill>
              </a:rPr>
              <a:t>Alihan taşçı</a:t>
            </a:r>
          </a:p>
          <a:p>
            <a:r>
              <a:rPr lang="tr-TR" sz="2800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8B01940-8BB6-775A-648B-77ACCC5C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rgbClr val="FFFEFF"/>
                </a:solidFill>
              </a:rPr>
              <a:t>Proje</a:t>
            </a:r>
            <a:br>
              <a:rPr lang="tr-TR">
                <a:solidFill>
                  <a:srgbClr val="FFFEFF"/>
                </a:solidFill>
              </a:rPr>
            </a:br>
            <a:r>
              <a:rPr lang="tr-TR">
                <a:solidFill>
                  <a:srgbClr val="FFFEFF"/>
                </a:solidFill>
              </a:rPr>
              <a:t>adımları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98504-8E19-3ED6-C9DD-B251A9771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687047"/>
            <a:ext cx="7277346" cy="57031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 2"/>
              <a:buChar char=""/>
            </a:pPr>
            <a:r>
              <a:rPr lang="tr-TR" sz="1200" dirty="0">
                <a:ea typeface="+mn-lt"/>
                <a:cs typeface="+mn-lt"/>
              </a:rPr>
              <a:t> </a:t>
            </a:r>
            <a:r>
              <a:rPr lang="tr-TR" sz="1200" dirty="0">
                <a:latin typeface="Univers"/>
                <a:ea typeface="+mn-lt"/>
                <a:cs typeface="+mn-lt"/>
              </a:rPr>
              <a:t>  </a:t>
            </a:r>
            <a:r>
              <a:rPr lang="tr-TR" sz="900" dirty="0">
                <a:latin typeface="Univers"/>
                <a:ea typeface="+mn-lt"/>
                <a:cs typeface="+mn-lt"/>
              </a:rPr>
              <a:t> </a:t>
            </a:r>
            <a:r>
              <a:rPr lang="tr-TR" sz="1400" dirty="0">
                <a:latin typeface="Univers"/>
                <a:ea typeface="+mn-lt"/>
                <a:cs typeface="+mn-lt"/>
              </a:rPr>
              <a:t> </a:t>
            </a:r>
            <a:r>
              <a:rPr lang="tr-TR" sz="1400" dirty="0">
                <a:latin typeface="Times New Roman"/>
                <a:ea typeface="+mn-lt"/>
                <a:cs typeface="+mn-lt"/>
              </a:rPr>
              <a:t>İlk olarak gerekli kütüphaneler (</a:t>
            </a:r>
            <a:r>
              <a:rPr lang="tr-TR" sz="1400" err="1">
                <a:latin typeface="Times New Roman"/>
                <a:ea typeface="+mn-lt"/>
                <a:cs typeface="+mn-lt"/>
              </a:rPr>
              <a:t>numpy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pandas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matplotlib.pyplot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train_test_split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</a:t>
            </a:r>
            <a:r>
              <a:rPr lang="tr-TR" sz="1400" err="1">
                <a:latin typeface="Times New Roman"/>
                <a:ea typeface="+mn-lt"/>
                <a:cs typeface="+mn-lt"/>
              </a:rPr>
              <a:t>accuracy_score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PCA, </a:t>
            </a:r>
            <a:r>
              <a:rPr lang="tr-TR" sz="140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SVC, </a:t>
            </a:r>
            <a:r>
              <a:rPr lang="tr-TR" sz="1400" err="1">
                <a:latin typeface="Times New Roman"/>
                <a:ea typeface="+mn-lt"/>
                <a:cs typeface="+mn-lt"/>
              </a:rPr>
              <a:t>os</a:t>
            </a:r>
            <a:r>
              <a:rPr lang="tr-TR" sz="1400" dirty="0">
                <a:latin typeface="Times New Roman"/>
                <a:ea typeface="+mn-lt"/>
                <a:cs typeface="+mn-lt"/>
              </a:rPr>
              <a:t>, cv2) içe aktarıldı.</a:t>
            </a:r>
            <a:endParaRPr lang="tr-TR" sz="1400" dirty="0">
              <a:latin typeface="Times New Roman"/>
              <a:cs typeface="Arial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Ardından veri hazırlama ve toplama işlemi gerçekleştirildi. Belirtilen dizindeki görüntüler okundu, gri seviyeye çevrildi ve yeniden boyutlandırıldı. Görüntüler X dizisine eklenirken, sınıf etiketleri Y dizisine eklendi.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Veri hazırlama adımında, verilerin boyutu düşürülerek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X_updated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adlı yeni bir dizi oluşturuldu.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Veri seti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train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-test olarak ayrılır ve ölçeklendirme yapıldı.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Ardından PCA (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Principal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Component Analysis) uygulanır. PCA, veri setindeki boyutu azaltmak için kullanılan bir yöntemdir. Burada, belirtilen varyans oranını (%98) koruyacak şekilde boyut azaltma işlemi gerçekleştirildi.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Eğitim aşamasında, </a:t>
            </a:r>
            <a:r>
              <a:rPr lang="tr-TR" sz="1400" dirty="0" err="1">
                <a:latin typeface="Times New Roman"/>
                <a:ea typeface="+mn-lt"/>
                <a:cs typeface="+mn-lt"/>
              </a:rPr>
              <a:t>LogisticRegression</a:t>
            </a:r>
            <a:r>
              <a:rPr lang="tr-TR" sz="1400" dirty="0">
                <a:latin typeface="Times New Roman"/>
                <a:ea typeface="+mn-lt"/>
                <a:cs typeface="+mn-lt"/>
              </a:rPr>
              <a:t> ve SVC modelleri eğitildi.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ea typeface="+mn-lt"/>
                <a:cs typeface="+mn-lt"/>
              </a:rPr>
              <a:t>Modelin değerlendirilmesi yapılır ve eğitim ve test skorları hesaplandı.</a:t>
            </a:r>
            <a:endParaRPr lang="tr-TR" sz="1400" dirty="0">
              <a:latin typeface="Times New Roman"/>
              <a:cs typeface="Times New Roman"/>
            </a:endParaRPr>
          </a:p>
          <a:p>
            <a:pPr marL="305435" indent="-305435">
              <a:lnSpc>
                <a:spcPct val="150000"/>
              </a:lnSpc>
              <a:buFont typeface="Wingdings 2"/>
              <a:buChar char=""/>
            </a:pPr>
            <a:r>
              <a:rPr lang="tr-TR" sz="1400" dirty="0">
                <a:latin typeface="Times New Roman"/>
                <a:cs typeface="Times New Roman"/>
              </a:rPr>
              <a:t>Tahmin yapılır ve örnekler görselleştirildi.</a:t>
            </a:r>
          </a:p>
        </p:txBody>
      </p:sp>
    </p:spTree>
    <p:extLst>
      <p:ext uri="{BB962C8B-B14F-4D97-AF65-F5344CB8AC3E}">
        <p14:creationId xmlns:p14="http://schemas.microsoft.com/office/powerpoint/2010/main" val="385671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4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B5A44A-7F62-5602-4996-D15078B0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tr-TR" sz="3200" dirty="0">
                <a:solidFill>
                  <a:srgbClr val="FFFFFF"/>
                </a:solidFill>
              </a:rPr>
              <a:t>Projede </a:t>
            </a:r>
            <a:br>
              <a:rPr lang="tr-TR" sz="3200" dirty="0"/>
            </a:br>
            <a:br>
              <a:rPr lang="tr-TR" sz="3200" dirty="0"/>
            </a:br>
            <a:r>
              <a:rPr lang="tr-TR" sz="3200" dirty="0">
                <a:solidFill>
                  <a:srgbClr val="FFFFFF"/>
                </a:solidFill>
              </a:rPr>
              <a:t>yararlanılan </a:t>
            </a:r>
            <a:br>
              <a:rPr lang="tr-TR" sz="3200" dirty="0"/>
            </a:br>
            <a:br>
              <a:rPr lang="tr-TR" sz="3200" dirty="0"/>
            </a:br>
            <a:r>
              <a:rPr lang="tr-TR" sz="3200" dirty="0">
                <a:solidFill>
                  <a:srgbClr val="FFFFFF"/>
                </a:solidFill>
              </a:rPr>
              <a:t>algoritmalar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67BE9-7E8C-4892-6E04-D46EC182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305435" indent="-305435"/>
            <a:r>
              <a:rPr lang="tr-TR">
                <a:ea typeface="+mn-lt"/>
                <a:cs typeface="+mn-lt"/>
              </a:rPr>
              <a:t>Projede scikit-learn kütüphanesi kullanılmıştır. Bu kütüphane NumPy ve Python sayısal ve bilimsel kitaplıklarıyla birlikte çalışacak şekilde tasarlanmıştır.</a:t>
            </a:r>
          </a:p>
          <a:p>
            <a:pPr marL="0" indent="0"/>
            <a:r>
              <a:rPr lang="tr-TR">
                <a:ea typeface="+mn-lt"/>
                <a:cs typeface="+mn-lt"/>
              </a:rPr>
              <a:t>    Projede scitik-learn kütüphanesinden LogisticRegression, PCA ve SVC algoritmaları ile </a:t>
            </a:r>
            <a:endParaRPr lang="tr-TR"/>
          </a:p>
          <a:p>
            <a:pPr marL="305435" indent="-305435"/>
            <a:r>
              <a:rPr lang="tr-TR">
                <a:ea typeface="+mn-lt"/>
                <a:cs typeface="+mn-lt"/>
              </a:rPr>
              <a:t>accuracy_score ve train_test_split fonksiyonları kullanılmıştır.</a:t>
            </a:r>
            <a:endParaRPr lang="tr-TR"/>
          </a:p>
        </p:txBody>
      </p:sp>
      <p:pic>
        <p:nvPicPr>
          <p:cNvPr id="5" name="Resim 18" descr="metin içeren bir resim&#10;&#10;Açıklama otomatik olarak oluşturuldu">
            <a:extLst>
              <a:ext uri="{FF2B5EF4-FFF2-40B4-BE49-F238E27FC236}">
                <a16:creationId xmlns:a16="http://schemas.microsoft.com/office/drawing/2014/main" id="{4B8C109B-38A9-54C5-58E0-FD435C255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19" y="3638246"/>
            <a:ext cx="6676194" cy="23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7CBADB4-6734-3537-6DE4-15926CB0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2"/>
                </a:solidFill>
                <a:ea typeface="+mj-lt"/>
                <a:cs typeface="+mj-lt"/>
              </a:rPr>
              <a:t>scikit-learn</a:t>
            </a:r>
            <a:endParaRPr lang="tr-TR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0DB425-42FF-D5C8-39F5-3111A999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4263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600" dirty="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, veri bilimi ve makina öğrenmesi için en yaygın kullanılan Python paketlerinden biridir. Birçok işlemi gerçekleştirmenizi sağlar ve çeşitli algoritmalar sağlar. </a:t>
            </a:r>
            <a:r>
              <a:rPr lang="tr-TR" sz="1600" dirty="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ayrıca sınıfları, yöntemleri ve işlevleri ile kullanılan algoritmaların arka planıyla ilgili belgeler sunar.</a:t>
            </a:r>
            <a:endParaRPr lang="tr-TR" dirty="0">
              <a:solidFill>
                <a:schemeClr val="tx1"/>
              </a:solidFill>
            </a:endParaRPr>
          </a:p>
          <a:p>
            <a:pPr marL="305435" indent="-305435">
              <a:buNone/>
            </a:pPr>
            <a:r>
              <a:rPr lang="tr-TR" sz="1600" err="1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 Özellikleri :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veri işleme,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Boyutsal küçülme,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model seçimi,</a:t>
            </a: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Regresyon ( Örneğin projemizde lojistik regresyondan yararlanılmıştır )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sınıflandırılması,</a:t>
            </a:r>
            <a:endParaRPr lang="tr-TR" dirty="0">
              <a:solidFill>
                <a:schemeClr val="tx1"/>
              </a:solidFill>
            </a:endParaRPr>
          </a:p>
          <a:p>
            <a:pPr marL="285750" indent="-285750"/>
            <a:r>
              <a:rPr lang="tr-TR" sz="1600" dirty="0">
                <a:solidFill>
                  <a:schemeClr val="tx1"/>
                </a:solidFill>
                <a:ea typeface="+mn-lt"/>
                <a:cs typeface="+mn-lt"/>
              </a:rPr>
              <a:t>küme analizi.</a:t>
            </a:r>
          </a:p>
          <a:p>
            <a:pPr marL="0" indent="0">
              <a:buNone/>
            </a:pPr>
            <a:endParaRPr lang="tr-T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</a:endParaRPr>
          </a:p>
        </p:txBody>
      </p:sp>
      <p:pic>
        <p:nvPicPr>
          <p:cNvPr id="4" name="Resim 5" descr="daire içeren bir resim&#10;&#10;Açıklama otomatik olarak oluşturuldu">
            <a:extLst>
              <a:ext uri="{FF2B5EF4-FFF2-40B4-BE49-F238E27FC236}">
                <a16:creationId xmlns:a16="http://schemas.microsoft.com/office/drawing/2014/main" id="{5E4F9C0F-1D95-CE27-D542-106EE869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90" y="453544"/>
            <a:ext cx="3966410" cy="2702386"/>
          </a:xfrm>
          <a:prstGeom prst="rect">
            <a:avLst/>
          </a:prstGeom>
        </p:spPr>
      </p:pic>
      <p:pic>
        <p:nvPicPr>
          <p:cNvPr id="6" name="Resim 6" descr="logo içeren bir resim&#10;&#10;Açıklama otomatik olarak oluşturuldu">
            <a:extLst>
              <a:ext uri="{FF2B5EF4-FFF2-40B4-BE49-F238E27FC236}">
                <a16:creationId xmlns:a16="http://schemas.microsoft.com/office/drawing/2014/main" id="{B0A74F70-6BAA-761B-7A84-78C57D2E1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269" y="3695964"/>
            <a:ext cx="3886199" cy="22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3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645C7D-E4C5-74B8-E748-350DAC58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7826"/>
          </a:xfrm>
        </p:spPr>
        <p:txBody>
          <a:bodyPr/>
          <a:lstStyle/>
          <a:p>
            <a:pPr algn="ctr"/>
            <a:r>
              <a:rPr lang="tr-TR" dirty="0"/>
              <a:t>Proje   amacı</a:t>
            </a:r>
          </a:p>
        </p:txBody>
      </p:sp>
      <p:pic>
        <p:nvPicPr>
          <p:cNvPr id="4" name="Resim 4" descr="kılıç kını üstü tarafı içeren bir resim&#10;&#10;Açıklama otomatik olarak oluşturuldu">
            <a:extLst>
              <a:ext uri="{FF2B5EF4-FFF2-40B4-BE49-F238E27FC236}">
                <a16:creationId xmlns:a16="http://schemas.microsoft.com/office/drawing/2014/main" id="{07063C72-AD2E-992E-7B72-F4161E3C9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018" y="1718476"/>
            <a:ext cx="2882512" cy="2982775"/>
          </a:xfrm>
        </p:spPr>
      </p:pic>
      <p:pic>
        <p:nvPicPr>
          <p:cNvPr id="5" name="Resim 5" descr="hafif içeren bir resim&#10;&#10;Açıklama otomatik olarak oluşturuldu">
            <a:extLst>
              <a:ext uri="{FF2B5EF4-FFF2-40B4-BE49-F238E27FC236}">
                <a16:creationId xmlns:a16="http://schemas.microsoft.com/office/drawing/2014/main" id="{A2FF077F-BD78-75FD-C4D5-88AE3FA5F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16507"/>
            <a:ext cx="2743200" cy="2983830"/>
          </a:xfrm>
          <a:prstGeom prst="rect">
            <a:avLst/>
          </a:prstGeom>
        </p:spPr>
      </p:pic>
      <p:pic>
        <p:nvPicPr>
          <p:cNvPr id="6" name="Resim 6" descr="metin içeren bir resim&#10;&#10;Açıklama otomatik olarak oluşturuldu">
            <a:extLst>
              <a:ext uri="{FF2B5EF4-FFF2-40B4-BE49-F238E27FC236}">
                <a16:creationId xmlns:a16="http://schemas.microsoft.com/office/drawing/2014/main" id="{BF01B92E-9874-CF55-F94D-0072379A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829" y="1713998"/>
            <a:ext cx="3217443" cy="298884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C70A879D-353E-987B-7561-26C4D479967A}"/>
              </a:ext>
            </a:extLst>
          </p:cNvPr>
          <p:cNvSpPr txBox="1"/>
          <p:nvPr/>
        </p:nvSpPr>
        <p:spPr>
          <a:xfrm>
            <a:off x="882314" y="4892842"/>
            <a:ext cx="337886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/>
              <a:t> I)  Tümörsüz beyin tomografisi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66B2F58B-5061-F9A9-2F4D-03F0F6F99B5C}"/>
              </a:ext>
            </a:extLst>
          </p:cNvPr>
          <p:cNvSpPr txBox="1"/>
          <p:nvPr/>
        </p:nvSpPr>
        <p:spPr>
          <a:xfrm>
            <a:off x="4582026" y="4892841"/>
            <a:ext cx="326857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dirty="0"/>
              <a:t>II) Tümörlü beyin tomografisi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FA3D912-9532-C35A-4849-293C6216C145}"/>
              </a:ext>
            </a:extLst>
          </p:cNvPr>
          <p:cNvSpPr txBox="1"/>
          <p:nvPr/>
        </p:nvSpPr>
        <p:spPr>
          <a:xfrm>
            <a:off x="7850604" y="4892841"/>
            <a:ext cx="3398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1600" dirty="0"/>
              <a:t>III) Sonuç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6CC152AE-33E3-C234-473B-C07EEA77C5C2}"/>
              </a:ext>
            </a:extLst>
          </p:cNvPr>
          <p:cNvSpPr txBox="1"/>
          <p:nvPr/>
        </p:nvSpPr>
        <p:spPr>
          <a:xfrm>
            <a:off x="1132974" y="5464342"/>
            <a:ext cx="1030705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dirty="0"/>
              <a:t>Projemizin temel amacı  Training klasöründeki tümörsüz ( I. Resim ) ve tümörlü ( II. Resim) beyin tomografileriyle sistemi eğiterek </a:t>
            </a:r>
            <a:r>
              <a:rPr lang="tr-TR" dirty="0" err="1"/>
              <a:t>idk_tumor</a:t>
            </a:r>
            <a:r>
              <a:rPr lang="tr-TR" dirty="0"/>
              <a:t> klasöründeki test verileri için III. Resimdeki örnek sonucu en doğru şekilde elde etmektir.  </a:t>
            </a:r>
          </a:p>
        </p:txBody>
      </p:sp>
    </p:spTree>
    <p:extLst>
      <p:ext uri="{BB962C8B-B14F-4D97-AF65-F5344CB8AC3E}">
        <p14:creationId xmlns:p14="http://schemas.microsoft.com/office/powerpoint/2010/main" val="285704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440E8AB-2D6B-6D01-4AEC-1AC852BA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tr-TR" sz="4100" dirty="0">
                <a:solidFill>
                  <a:schemeClr val="tx2"/>
                </a:solidFill>
              </a:rPr>
              <a:t>Kullanılan  veri  setleri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0BD0E-5E3F-C8C3-0D0E-0F512642A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437954"/>
            <a:ext cx="6309003" cy="3962266"/>
          </a:xfrm>
        </p:spPr>
        <p:txBody>
          <a:bodyPr>
            <a:normAutofit/>
          </a:bodyPr>
          <a:lstStyle/>
          <a:p>
            <a:pPr marL="305435" indent="-305435"/>
            <a:r>
              <a:rPr lang="tr-TR">
                <a:solidFill>
                  <a:schemeClr val="tx2"/>
                </a:solidFill>
              </a:rPr>
              <a:t>Projemizde sistemin eğitimi için 395 tümörsüz beyin tomografisi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827 adet tümörlü beyin tomografisi kullanılmıştır.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Test verileri ise 100 tümörlü beyin tomografisi ve 105 tümörsüz tomografiden oluşmaktadır.</a:t>
            </a:r>
          </a:p>
          <a:p>
            <a:pPr marL="305435" indent="-305435"/>
            <a:r>
              <a:rPr lang="tr-TR">
                <a:solidFill>
                  <a:schemeClr val="tx2"/>
                </a:solidFill>
              </a:rPr>
              <a:t>Test edilecek olan veriler Testing klasörü altındaki idk_tumor klasörüne çekilerek test işlemi bu klasör üzerinden sağlanmıştır.</a:t>
            </a:r>
          </a:p>
          <a:p>
            <a:pPr marL="305435" indent="-305435"/>
            <a:endParaRPr lang="tr-TR">
              <a:solidFill>
                <a:schemeClr val="tx2"/>
              </a:solidFill>
            </a:endParaRPr>
          </a:p>
          <a:p>
            <a:pPr marL="305435" indent="-305435"/>
            <a:endParaRPr lang="tr-TR">
              <a:solidFill>
                <a:schemeClr val="tx2"/>
              </a:solidFill>
            </a:endParaRPr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49367541-B2BE-B938-A5AC-B9FB3EF1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727" y="459205"/>
            <a:ext cx="4638809" cy="59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5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A17BD8-E274-2F5C-27D8-5BC83AD3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					</a:t>
            </a:r>
            <a:r>
              <a:rPr lang="tr-TR" dirty="0" err="1"/>
              <a:t>Github</a:t>
            </a:r>
            <a:r>
              <a:rPr lang="tr-TR" dirty="0"/>
              <a:t> linki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91A4CC-8947-2AA9-FA9F-641477EA6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https://github.com/oguzhankok/beyin_tumoru_teshisi</a:t>
            </a:r>
          </a:p>
        </p:txBody>
      </p:sp>
    </p:spTree>
    <p:extLst>
      <p:ext uri="{BB962C8B-B14F-4D97-AF65-F5344CB8AC3E}">
        <p14:creationId xmlns:p14="http://schemas.microsoft.com/office/powerpoint/2010/main" val="26962249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417</Words>
  <Application>Microsoft Office PowerPoint</Application>
  <PresentationFormat>Geniş ekran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2" baseType="lpstr">
      <vt:lpstr>Times New Roman</vt:lpstr>
      <vt:lpstr>Univers</vt:lpstr>
      <vt:lpstr>Univers Condensed</vt:lpstr>
      <vt:lpstr>Wingdings 2</vt:lpstr>
      <vt:lpstr>DividendVTI</vt:lpstr>
      <vt:lpstr>BEyin    tümörü   teşhisi </vt:lpstr>
      <vt:lpstr>Proje adımları</vt:lpstr>
      <vt:lpstr>Projede   yararlanılan   algoritmalar</vt:lpstr>
      <vt:lpstr>scikit-learn</vt:lpstr>
      <vt:lpstr>Proje   amacı</vt:lpstr>
      <vt:lpstr>Kullanılan  veri  setleri</vt:lpstr>
      <vt:lpstr>        Github linki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Oğuzhan Kök</dc:creator>
  <cp:lastModifiedBy>Oğuzhan KÖK</cp:lastModifiedBy>
  <cp:revision>387</cp:revision>
  <dcterms:created xsi:type="dcterms:W3CDTF">2023-05-18T16:12:44Z</dcterms:created>
  <dcterms:modified xsi:type="dcterms:W3CDTF">2023-05-22T01:26:20Z</dcterms:modified>
</cp:coreProperties>
</file>