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E9DD04E-F46A-470A-A13C-C78C8BD6A72C}" type="datetimeFigureOut">
              <a:rPr lang="tr-TR" smtClean="0"/>
              <a:t>12.10.2020</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286664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2E9DD04E-F46A-470A-A13C-C78C8BD6A72C}" type="datetimeFigureOut">
              <a:rPr lang="tr-TR" smtClean="0"/>
              <a:t>12.10.2020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34531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2E9DD04E-F46A-470A-A13C-C78C8BD6A72C}"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2930417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2E9DD04E-F46A-470A-A13C-C78C8BD6A72C}"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1703152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2E9DD04E-F46A-470A-A13C-C78C8BD6A72C}"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1426028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2E9DD04E-F46A-470A-A13C-C78C8BD6A72C}"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2522521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2E9DD04E-F46A-470A-A13C-C78C8BD6A72C}"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1203780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E9DD04E-F46A-470A-A13C-C78C8BD6A72C}"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62831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E9DD04E-F46A-470A-A13C-C78C8BD6A72C}"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211794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E9DD04E-F46A-470A-A13C-C78C8BD6A72C}"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180760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2E9DD04E-F46A-470A-A13C-C78C8BD6A72C}"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146275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E9DD04E-F46A-470A-A13C-C78C8BD6A72C}" type="datetimeFigureOut">
              <a:rPr lang="tr-TR" smtClean="0"/>
              <a:t>12.10.2020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408036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E9DD04E-F46A-470A-A13C-C78C8BD6A72C}" type="datetimeFigureOut">
              <a:rPr lang="tr-TR" smtClean="0"/>
              <a:t>12.10.2020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280642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2E9DD04E-F46A-470A-A13C-C78C8BD6A72C}" type="datetimeFigureOut">
              <a:rPr lang="tr-TR" smtClean="0"/>
              <a:t>12.10.2020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354629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DD04E-F46A-470A-A13C-C78C8BD6A72C}" type="datetimeFigureOut">
              <a:rPr lang="tr-TR" smtClean="0"/>
              <a:t>12.10.2020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213790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2E9DD04E-F46A-470A-A13C-C78C8BD6A72C}" type="datetimeFigureOut">
              <a:rPr lang="tr-TR" smtClean="0"/>
              <a:t>12.10.2020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297636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2E9DD04E-F46A-470A-A13C-C78C8BD6A72C}" type="datetimeFigureOut">
              <a:rPr lang="tr-TR" smtClean="0"/>
              <a:t>12.10.2020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0856A-A2BB-4A1F-8A8B-B580F9B08200}" type="slidenum">
              <a:rPr lang="tr-TR" smtClean="0"/>
              <a:t>‹#›</a:t>
            </a:fld>
            <a:endParaRPr lang="tr-TR"/>
          </a:p>
        </p:txBody>
      </p:sp>
    </p:spTree>
    <p:extLst>
      <p:ext uri="{BB962C8B-B14F-4D97-AF65-F5344CB8AC3E}">
        <p14:creationId xmlns:p14="http://schemas.microsoft.com/office/powerpoint/2010/main" val="95388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9DD04E-F46A-470A-A13C-C78C8BD6A72C}" type="datetimeFigureOut">
              <a:rPr lang="tr-TR" smtClean="0"/>
              <a:t>12.10.2020</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30856A-A2BB-4A1F-8A8B-B580F9B08200}" type="slidenum">
              <a:rPr lang="tr-TR" smtClean="0"/>
              <a:t>‹#›</a:t>
            </a:fld>
            <a:endParaRPr lang="tr-TR"/>
          </a:p>
        </p:txBody>
      </p:sp>
    </p:spTree>
    <p:extLst>
      <p:ext uri="{BB962C8B-B14F-4D97-AF65-F5344CB8AC3E}">
        <p14:creationId xmlns:p14="http://schemas.microsoft.com/office/powerpoint/2010/main" val="3367295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1006883"/>
          </a:xfrm>
        </p:spPr>
        <p:txBody>
          <a:bodyPr/>
          <a:lstStyle/>
          <a:p>
            <a:r>
              <a:rPr lang="tr-TR" b="1" u="sng" dirty="0"/>
              <a:t>Product </a:t>
            </a:r>
            <a:r>
              <a:rPr lang="tr-TR" b="1" u="sng" dirty="0" err="1"/>
              <a:t>Production</a:t>
            </a:r>
            <a:r>
              <a:rPr lang="tr-TR" b="1" u="sng" dirty="0"/>
              <a:t> </a:t>
            </a:r>
            <a:r>
              <a:rPr lang="tr-TR" b="1" u="sng" dirty="0" err="1"/>
              <a:t>Tree</a:t>
            </a:r>
            <a:endParaRPr lang="tr-TR" b="1" u="sng" dirty="0"/>
          </a:p>
        </p:txBody>
      </p:sp>
      <p:sp>
        <p:nvSpPr>
          <p:cNvPr id="3" name="Alt Başlık 2"/>
          <p:cNvSpPr>
            <a:spLocks noGrp="1"/>
          </p:cNvSpPr>
          <p:nvPr>
            <p:ph type="subTitle" idx="1"/>
          </p:nvPr>
        </p:nvSpPr>
        <p:spPr>
          <a:xfrm>
            <a:off x="1262742" y="2508068"/>
            <a:ext cx="9144000" cy="3252652"/>
          </a:xfrm>
        </p:spPr>
        <p:txBody>
          <a:bodyPr>
            <a:noAutofit/>
          </a:bodyPr>
          <a:lstStyle/>
          <a:p>
            <a:pPr marL="342900" indent="-342900" algn="just">
              <a:buFont typeface="Arial" panose="020B0604020202020204" pitchFamily="34" charset="0"/>
              <a:buChar char="•"/>
            </a:pPr>
            <a:r>
              <a:rPr lang="en-US" sz="2800" dirty="0"/>
              <a:t>First of all, we must determine all the stages starting from the raw material to the final product. The reason we do this is to see the big picture. Later, by examining the big picture and applying some methods, bottlenecks and problems in production will be identified. </a:t>
            </a:r>
            <a:endParaRPr lang="tr-TR" sz="2800" dirty="0"/>
          </a:p>
          <a:p>
            <a:pPr marL="342900" indent="-342900" algn="just">
              <a:buFont typeface="Arial" panose="020B0604020202020204" pitchFamily="34" charset="0"/>
              <a:buChar char="•"/>
            </a:pPr>
            <a:r>
              <a:rPr lang="en-US" sz="2800" dirty="0"/>
              <a:t>For this reason, we created the product production tree. You can see it next </a:t>
            </a:r>
            <a:r>
              <a:rPr lang="tr-TR" sz="2800" dirty="0"/>
              <a:t>slayt</a:t>
            </a:r>
            <a:r>
              <a:rPr lang="en-US" sz="2800" dirty="0"/>
              <a:t> the Figure-1 below.</a:t>
            </a:r>
            <a:endParaRPr lang="tr-TR" sz="2800" dirty="0"/>
          </a:p>
        </p:txBody>
      </p:sp>
    </p:spTree>
    <p:extLst>
      <p:ext uri="{BB962C8B-B14F-4D97-AF65-F5344CB8AC3E}">
        <p14:creationId xmlns:p14="http://schemas.microsoft.com/office/powerpoint/2010/main" val="281230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838200" y="1"/>
            <a:ext cx="10515600" cy="1094104"/>
          </a:xfrm>
        </p:spPr>
        <p:txBody>
          <a:bodyPr>
            <a:noAutofit/>
          </a:bodyPr>
          <a:lstStyle/>
          <a:p>
            <a:pPr algn="ctr"/>
            <a:r>
              <a:rPr lang="tr-TR" sz="4800" b="1" u="sng" dirty="0" err="1"/>
              <a:t>Transportation</a:t>
            </a:r>
            <a:r>
              <a:rPr lang="tr-TR" sz="4800" b="1" u="sng" dirty="0"/>
              <a:t> of </a:t>
            </a:r>
            <a:r>
              <a:rPr lang="tr-TR" sz="4800" b="1" u="sng" dirty="0" err="1"/>
              <a:t>Goods</a:t>
            </a:r>
            <a:r>
              <a:rPr lang="tr-TR" sz="4800" b="1" u="sng" dirty="0"/>
              <a:t> </a:t>
            </a:r>
            <a:r>
              <a:rPr lang="tr-TR" sz="4800" b="1" u="sng" dirty="0" err="1"/>
              <a:t>Between</a:t>
            </a:r>
            <a:r>
              <a:rPr lang="tr-TR" sz="4800" b="1" u="sng" dirty="0"/>
              <a:t> </a:t>
            </a:r>
            <a:r>
              <a:rPr lang="tr-TR" sz="4800" b="1" u="sng" dirty="0" err="1"/>
              <a:t>Stations</a:t>
            </a:r>
            <a:endParaRPr lang="tr-TR" sz="4800" b="1" u="sng" dirty="0"/>
          </a:p>
        </p:txBody>
      </p:sp>
      <p:pic>
        <p:nvPicPr>
          <p:cNvPr id="5" name="İçerik Yer Tutucusu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89121" y="1094104"/>
            <a:ext cx="7802880" cy="5763895"/>
          </a:xfrm>
          <a:prstGeom prst="rect">
            <a:avLst/>
          </a:prstGeom>
          <a:noFill/>
          <a:ln>
            <a:noFill/>
          </a:ln>
        </p:spPr>
      </p:pic>
      <p:sp>
        <p:nvSpPr>
          <p:cNvPr id="6" name="Dikdörtgen 5"/>
          <p:cNvSpPr/>
          <p:nvPr/>
        </p:nvSpPr>
        <p:spPr>
          <a:xfrm>
            <a:off x="134983" y="1094104"/>
            <a:ext cx="4254137" cy="5632311"/>
          </a:xfrm>
          <a:prstGeom prst="rect">
            <a:avLst/>
          </a:prstGeom>
        </p:spPr>
        <p:txBody>
          <a:bodyPr wrap="square">
            <a:spAutoFit/>
          </a:bodyPr>
          <a:lstStyle/>
          <a:p>
            <a:pPr marL="285750" indent="-285750" algn="just">
              <a:buFont typeface="Arial" panose="020B0604020202020204" pitchFamily="34" charset="0"/>
              <a:buChar char="•"/>
            </a:pPr>
            <a:r>
              <a:rPr lang="en-US" dirty="0">
                <a:ea typeface="Calibri" panose="020F0502020204030204" pitchFamily="34" charset="0"/>
              </a:rPr>
              <a:t>Products that come as raw materials are first processed in turning and milling stations. The parts coming out of turning station follow the path indicated by the orange arrows to the drill station and drill. Afterwards, they move on the path indicated by green arrows and come to the press process. In the parts coming out of the milling station, it comes to the press operation with the path indicated by the blue arrow. Here, these two types of products are combined into a single product. After this process, the combined product comes to the painting station by following the path indicated by the black arrows. After painting, our product follows the path indicated by black arrows and arrives at the final station, the assembly station. And here the final product is completed.</a:t>
            </a:r>
            <a:endParaRPr lang="tr-TR" dirty="0"/>
          </a:p>
        </p:txBody>
      </p:sp>
    </p:spTree>
    <p:extLst>
      <p:ext uri="{BB962C8B-B14F-4D97-AF65-F5344CB8AC3E}">
        <p14:creationId xmlns:p14="http://schemas.microsoft.com/office/powerpoint/2010/main" val="255412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463040"/>
          </a:xfrm>
        </p:spPr>
        <p:txBody>
          <a:bodyPr>
            <a:normAutofit/>
          </a:bodyPr>
          <a:lstStyle/>
          <a:p>
            <a:pPr algn="ctr"/>
            <a:r>
              <a:rPr lang="tr-TR" sz="7200" b="1" u="sng" dirty="0"/>
              <a:t>Solution </a:t>
            </a:r>
            <a:r>
              <a:rPr lang="tr-TR" sz="7200" b="1" u="sng" dirty="0" err="1"/>
              <a:t>Approach</a:t>
            </a:r>
            <a:endParaRPr lang="tr-TR" sz="7200" b="1" u="sng" dirty="0"/>
          </a:p>
        </p:txBody>
      </p:sp>
      <p:sp>
        <p:nvSpPr>
          <p:cNvPr id="3" name="İçerik Yer Tutucusu 2"/>
          <p:cNvSpPr>
            <a:spLocks noGrp="1"/>
          </p:cNvSpPr>
          <p:nvPr>
            <p:ph idx="1"/>
          </p:nvPr>
        </p:nvSpPr>
        <p:spPr>
          <a:xfrm>
            <a:off x="838200" y="1763486"/>
            <a:ext cx="10515600" cy="4413477"/>
          </a:xfrm>
        </p:spPr>
        <p:txBody>
          <a:bodyPr>
            <a:normAutofit/>
          </a:bodyPr>
          <a:lstStyle/>
          <a:p>
            <a:pPr algn="just"/>
            <a:r>
              <a:rPr lang="en-US" dirty="0"/>
              <a:t>Automated Layout Design </a:t>
            </a:r>
            <a:r>
              <a:rPr lang="en-US" dirty="0" err="1"/>
              <a:t>Programe</a:t>
            </a:r>
            <a:r>
              <a:rPr lang="en-US" dirty="0"/>
              <a:t>(ALDEP) was developed at IBM and originally offered by </a:t>
            </a:r>
            <a:r>
              <a:rPr lang="en-US" dirty="0" err="1"/>
              <a:t>Seehof</a:t>
            </a:r>
            <a:r>
              <a:rPr lang="en-US" dirty="0"/>
              <a:t> and Evans. ALDEP is primarily an enterprise algorithm. However, due to the evaluation process used in accepting or rejecting a given placement scheme, it can also be considered as a development program. ALDEP designs the layout without the need for an existing layout, such as layout </a:t>
            </a:r>
            <a:r>
              <a:rPr lang="en-US" dirty="0" err="1"/>
              <a:t>layout</a:t>
            </a:r>
            <a:r>
              <a:rPr lang="en-US" dirty="0"/>
              <a:t> programs. However, it also compares solutions that emerge similar to the method used in a development algorithm.</a:t>
            </a:r>
            <a:endParaRPr lang="tr-TR" dirty="0"/>
          </a:p>
          <a:p>
            <a:pPr algn="just"/>
            <a:r>
              <a:rPr lang="en-US" dirty="0"/>
              <a:t>Although ALDEP has many different application forms, this section will describe the random selection method. The random selection method of ALDEP is to develop a layout design by briefly selecting a section randomly and placing it within the placement order. </a:t>
            </a:r>
            <a:endParaRPr lang="tr-TR" dirty="0"/>
          </a:p>
        </p:txBody>
      </p:sp>
    </p:spTree>
    <p:extLst>
      <p:ext uri="{BB962C8B-B14F-4D97-AF65-F5344CB8AC3E}">
        <p14:creationId xmlns:p14="http://schemas.microsoft.com/office/powerpoint/2010/main" val="402998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325563"/>
          </a:xfrm>
        </p:spPr>
        <p:txBody>
          <a:bodyPr>
            <a:normAutofit/>
          </a:bodyPr>
          <a:lstStyle/>
          <a:p>
            <a:pPr algn="ctr"/>
            <a:r>
              <a:rPr lang="tr-TR" sz="7200" b="1" u="sng" dirty="0"/>
              <a:t>ALDEP</a:t>
            </a:r>
          </a:p>
        </p:txBody>
      </p:sp>
      <p:sp>
        <p:nvSpPr>
          <p:cNvPr id="3" name="İçerik Yer Tutucusu 2"/>
          <p:cNvSpPr>
            <a:spLocks noGrp="1"/>
          </p:cNvSpPr>
          <p:nvPr>
            <p:ph idx="1"/>
          </p:nvPr>
        </p:nvSpPr>
        <p:spPr>
          <a:xfrm>
            <a:off x="838200" y="1325564"/>
            <a:ext cx="10515600" cy="882060"/>
          </a:xfrm>
        </p:spPr>
        <p:txBody>
          <a:bodyPr/>
          <a:lstStyle/>
          <a:p>
            <a:pPr algn="just"/>
            <a:r>
              <a:rPr lang="en-US" dirty="0"/>
              <a:t>A relationship diagram is created using the codes in the relationship table. The relationship codes are given in the table below.</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520567397"/>
              </p:ext>
            </p:extLst>
          </p:nvPr>
        </p:nvGraphicFramePr>
        <p:xfrm>
          <a:off x="1515291" y="2329497"/>
          <a:ext cx="9161418" cy="3825875"/>
        </p:xfrm>
        <a:graphic>
          <a:graphicData uri="http://schemas.openxmlformats.org/drawingml/2006/table">
            <a:tbl>
              <a:tblPr firstRow="1" firstCol="1" bandRow="1">
                <a:tableStyleId>{5C22544A-7EE6-4342-B048-85BDC9FD1C3A}</a:tableStyleId>
              </a:tblPr>
              <a:tblGrid>
                <a:gridCol w="864646">
                  <a:extLst>
                    <a:ext uri="{9D8B030D-6E8A-4147-A177-3AD203B41FA5}">
                      <a16:colId xmlns:a16="http://schemas.microsoft.com/office/drawing/2014/main" val="1327105945"/>
                    </a:ext>
                  </a:extLst>
                </a:gridCol>
                <a:gridCol w="8296772">
                  <a:extLst>
                    <a:ext uri="{9D8B030D-6E8A-4147-A177-3AD203B41FA5}">
                      <a16:colId xmlns:a16="http://schemas.microsoft.com/office/drawing/2014/main" val="1983353240"/>
                    </a:ext>
                  </a:extLst>
                </a:gridCol>
              </a:tblGrid>
              <a:tr h="371778">
                <a:tc>
                  <a:txBody>
                    <a:bodyPr/>
                    <a:lstStyle/>
                    <a:p>
                      <a:pPr algn="ctr">
                        <a:lnSpc>
                          <a:spcPct val="107000"/>
                        </a:lnSpc>
                        <a:spcAft>
                          <a:spcPts val="0"/>
                        </a:spcAft>
                      </a:pPr>
                      <a:r>
                        <a:rPr lang="en-US" sz="2700" dirty="0">
                          <a:effectLst/>
                        </a:rPr>
                        <a:t>Code</a:t>
                      </a:r>
                      <a:endParaRPr lang="tr-TR" sz="2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700" dirty="0" err="1">
                          <a:effectLst/>
                        </a:rPr>
                        <a:t>Defination</a:t>
                      </a:r>
                      <a:endParaRPr lang="tr-TR" sz="2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4056884"/>
                  </a:ext>
                </a:extLst>
              </a:tr>
              <a:tr h="760721">
                <a:tc>
                  <a:txBody>
                    <a:bodyPr/>
                    <a:lstStyle/>
                    <a:p>
                      <a:pPr algn="ctr">
                        <a:lnSpc>
                          <a:spcPct val="107000"/>
                        </a:lnSpc>
                        <a:spcAft>
                          <a:spcPts val="0"/>
                        </a:spcAft>
                      </a:pPr>
                      <a:r>
                        <a:rPr lang="en-US" sz="2700">
                          <a:effectLst/>
                        </a:rPr>
                        <a:t>A</a:t>
                      </a:r>
                      <a:endParaRPr lang="tr-TR" sz="2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700" dirty="0">
                          <a:effectLst/>
                        </a:rPr>
                        <a:t>Absolutely necessary that these two departments be next to each other</a:t>
                      </a:r>
                      <a:endParaRPr lang="tr-TR" sz="2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6527816"/>
                  </a:ext>
                </a:extLst>
              </a:tr>
              <a:tr h="371778">
                <a:tc>
                  <a:txBody>
                    <a:bodyPr/>
                    <a:lstStyle/>
                    <a:p>
                      <a:pPr algn="ctr">
                        <a:lnSpc>
                          <a:spcPct val="107000"/>
                        </a:lnSpc>
                        <a:spcAft>
                          <a:spcPts val="0"/>
                        </a:spcAft>
                      </a:pPr>
                      <a:r>
                        <a:rPr lang="en-US" sz="2700">
                          <a:effectLst/>
                        </a:rPr>
                        <a:t>E</a:t>
                      </a:r>
                      <a:endParaRPr lang="tr-TR" sz="2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700" dirty="0">
                          <a:effectLst/>
                        </a:rPr>
                        <a:t>Especially important</a:t>
                      </a:r>
                      <a:endParaRPr lang="tr-TR" sz="2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3411416"/>
                  </a:ext>
                </a:extLst>
              </a:tr>
              <a:tr h="371778">
                <a:tc>
                  <a:txBody>
                    <a:bodyPr/>
                    <a:lstStyle/>
                    <a:p>
                      <a:pPr algn="ctr">
                        <a:lnSpc>
                          <a:spcPct val="107000"/>
                        </a:lnSpc>
                        <a:spcAft>
                          <a:spcPts val="0"/>
                        </a:spcAft>
                      </a:pPr>
                      <a:r>
                        <a:rPr lang="en-US" sz="2700">
                          <a:effectLst/>
                        </a:rPr>
                        <a:t>I</a:t>
                      </a:r>
                      <a:endParaRPr lang="tr-TR" sz="2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700" dirty="0">
                          <a:effectLst/>
                        </a:rPr>
                        <a:t>Important</a:t>
                      </a:r>
                      <a:endParaRPr lang="tr-TR" sz="2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714794"/>
                  </a:ext>
                </a:extLst>
              </a:tr>
              <a:tr h="371778">
                <a:tc>
                  <a:txBody>
                    <a:bodyPr/>
                    <a:lstStyle/>
                    <a:p>
                      <a:pPr algn="ctr">
                        <a:lnSpc>
                          <a:spcPct val="107000"/>
                        </a:lnSpc>
                        <a:spcAft>
                          <a:spcPts val="0"/>
                        </a:spcAft>
                      </a:pPr>
                      <a:r>
                        <a:rPr lang="en-US" sz="2700">
                          <a:effectLst/>
                        </a:rPr>
                        <a:t>O</a:t>
                      </a:r>
                      <a:endParaRPr lang="tr-TR" sz="2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700">
                          <a:effectLst/>
                        </a:rPr>
                        <a:t>Ordinary importance</a:t>
                      </a:r>
                      <a:endParaRPr lang="tr-TR" sz="2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7170379"/>
                  </a:ext>
                </a:extLst>
              </a:tr>
              <a:tr h="371778">
                <a:tc>
                  <a:txBody>
                    <a:bodyPr/>
                    <a:lstStyle/>
                    <a:p>
                      <a:pPr algn="ctr">
                        <a:lnSpc>
                          <a:spcPct val="107000"/>
                        </a:lnSpc>
                        <a:spcAft>
                          <a:spcPts val="0"/>
                        </a:spcAft>
                      </a:pPr>
                      <a:r>
                        <a:rPr lang="en-US" sz="2700">
                          <a:effectLst/>
                        </a:rPr>
                        <a:t>U</a:t>
                      </a:r>
                      <a:endParaRPr lang="tr-TR" sz="2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700">
                          <a:effectLst/>
                        </a:rPr>
                        <a:t>Unimportant</a:t>
                      </a:r>
                      <a:endParaRPr lang="tr-TR" sz="2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8341643"/>
                  </a:ext>
                </a:extLst>
              </a:tr>
              <a:tr h="371778">
                <a:tc>
                  <a:txBody>
                    <a:bodyPr/>
                    <a:lstStyle/>
                    <a:p>
                      <a:pPr algn="ctr">
                        <a:lnSpc>
                          <a:spcPct val="107000"/>
                        </a:lnSpc>
                        <a:spcAft>
                          <a:spcPts val="0"/>
                        </a:spcAft>
                      </a:pPr>
                      <a:r>
                        <a:rPr lang="en-US" sz="2700">
                          <a:effectLst/>
                        </a:rPr>
                        <a:t>X</a:t>
                      </a:r>
                      <a:endParaRPr lang="tr-TR" sz="2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700" dirty="0">
                          <a:effectLst/>
                        </a:rPr>
                        <a:t>Closeness undesirable</a:t>
                      </a:r>
                      <a:endParaRPr lang="tr-TR" sz="2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1093394"/>
                  </a:ext>
                </a:extLst>
              </a:tr>
            </a:tbl>
          </a:graphicData>
        </a:graphic>
      </p:graphicFrame>
    </p:spTree>
    <p:extLst>
      <p:ext uri="{BB962C8B-B14F-4D97-AF65-F5344CB8AC3E}">
        <p14:creationId xmlns:p14="http://schemas.microsoft.com/office/powerpoint/2010/main" val="3024557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838200" y="0"/>
            <a:ext cx="10515600" cy="1325563"/>
          </a:xfrm>
        </p:spPr>
        <p:txBody>
          <a:bodyPr>
            <a:normAutofit/>
          </a:bodyPr>
          <a:lstStyle/>
          <a:p>
            <a:pPr algn="ctr"/>
            <a:r>
              <a:rPr lang="tr-TR" sz="7200" b="1" u="sng" dirty="0"/>
              <a:t>ALDEP</a:t>
            </a:r>
          </a:p>
        </p:txBody>
      </p:sp>
      <p:sp>
        <p:nvSpPr>
          <p:cNvPr id="3" name="İçerik Yer Tutucusu 2"/>
          <p:cNvSpPr>
            <a:spLocks noGrp="1"/>
          </p:cNvSpPr>
          <p:nvPr>
            <p:ph idx="1"/>
          </p:nvPr>
        </p:nvSpPr>
        <p:spPr>
          <a:xfrm>
            <a:off x="838200" y="1325563"/>
            <a:ext cx="10515600" cy="4851400"/>
          </a:xfrm>
        </p:spPr>
        <p:txBody>
          <a:bodyPr>
            <a:normAutofit fontScale="92500"/>
          </a:bodyPr>
          <a:lstStyle/>
          <a:p>
            <a:pPr algn="just"/>
            <a:r>
              <a:rPr lang="en-US" dirty="0"/>
              <a:t>The numerical values ​​that ALDEP assigns to proximity degrees are as follows (Francis, 1974):</a:t>
            </a:r>
            <a:endParaRPr lang="tr-TR" dirty="0"/>
          </a:p>
          <a:p>
            <a:pPr algn="just"/>
            <a:r>
              <a:rPr lang="en-US" b="1" dirty="0"/>
              <a:t>A = 4</a:t>
            </a:r>
            <a:r>
              <a:rPr lang="en-US" b="1" baseline="30000" dirty="0"/>
              <a:t>3</a:t>
            </a:r>
            <a:r>
              <a:rPr lang="en-US" b="1" dirty="0"/>
              <a:t>= 64      |       O = 4</a:t>
            </a:r>
            <a:r>
              <a:rPr lang="en-US" b="1" baseline="30000" dirty="0"/>
              <a:t>0</a:t>
            </a:r>
            <a:endParaRPr lang="tr-TR" dirty="0"/>
          </a:p>
          <a:p>
            <a:pPr algn="just"/>
            <a:r>
              <a:rPr lang="en-US" b="1" dirty="0"/>
              <a:t>E = 4</a:t>
            </a:r>
            <a:r>
              <a:rPr lang="en-US" b="1" baseline="30000" dirty="0"/>
              <a:t>2</a:t>
            </a:r>
            <a:r>
              <a:rPr lang="en-US" b="1" dirty="0"/>
              <a:t> = 16     |       U = 0</a:t>
            </a:r>
            <a:endParaRPr lang="tr-TR" dirty="0"/>
          </a:p>
          <a:p>
            <a:pPr algn="just"/>
            <a:r>
              <a:rPr lang="en-US" b="1" dirty="0"/>
              <a:t>I = 4</a:t>
            </a:r>
            <a:r>
              <a:rPr lang="en-US" b="1" baseline="30000" dirty="0"/>
              <a:t>1</a:t>
            </a:r>
            <a:r>
              <a:rPr lang="en-US" b="1" dirty="0"/>
              <a:t>= 4         |       X = -4</a:t>
            </a:r>
            <a:r>
              <a:rPr lang="en-US" b="1" baseline="30000" dirty="0"/>
              <a:t>5 </a:t>
            </a:r>
            <a:r>
              <a:rPr lang="en-US" b="1" dirty="0"/>
              <a:t>= -1.024</a:t>
            </a:r>
            <a:endParaRPr lang="tr-TR" dirty="0"/>
          </a:p>
          <a:p>
            <a:pPr algn="just"/>
            <a:r>
              <a:rPr lang="en-US" dirty="0"/>
              <a:t>Then, the relationship table is examined and placed in a section layout that shows a high degree of affinity (For example (A or E). This process is continued until all sections are placed or there are no sections suitable for placement of the sections placed. If there are such sections, one of them is randomly selected and placed in the order </a:t>
            </a:r>
            <a:endParaRPr lang="tr-TR" dirty="0"/>
          </a:p>
          <a:p>
            <a:pPr algn="just"/>
            <a:r>
              <a:rPr lang="en-US" dirty="0"/>
              <a:t>The selection process continues until all the sections are placed in the order. The total score of the placement order is determined by adding the numerical values ​​given for the adjacent sections according to their degree of proximity.</a:t>
            </a:r>
            <a:endParaRPr lang="tr-TR" dirty="0"/>
          </a:p>
        </p:txBody>
      </p:sp>
    </p:spTree>
    <p:extLst>
      <p:ext uri="{BB962C8B-B14F-4D97-AF65-F5344CB8AC3E}">
        <p14:creationId xmlns:p14="http://schemas.microsoft.com/office/powerpoint/2010/main" val="125901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838200" y="0"/>
            <a:ext cx="10515600" cy="1325563"/>
          </a:xfrm>
        </p:spPr>
        <p:txBody>
          <a:bodyPr>
            <a:normAutofit/>
          </a:bodyPr>
          <a:lstStyle/>
          <a:p>
            <a:pPr algn="ctr"/>
            <a:r>
              <a:rPr lang="tr-TR" sz="7200" b="1" u="sng" dirty="0"/>
              <a:t>ALDEP</a:t>
            </a:r>
          </a:p>
        </p:txBody>
      </p:sp>
      <p:sp>
        <p:nvSpPr>
          <p:cNvPr id="3" name="İçerik Yer Tutucusu 2"/>
          <p:cNvSpPr>
            <a:spLocks noGrp="1"/>
          </p:cNvSpPr>
          <p:nvPr>
            <p:ph idx="1"/>
          </p:nvPr>
        </p:nvSpPr>
        <p:spPr>
          <a:xfrm>
            <a:off x="838200" y="1325563"/>
            <a:ext cx="10515600" cy="4851400"/>
          </a:xfrm>
        </p:spPr>
        <p:txBody>
          <a:bodyPr>
            <a:normAutofit fontScale="85000" lnSpcReduction="20000"/>
          </a:bodyPr>
          <a:lstStyle/>
          <a:p>
            <a:pPr algn="just"/>
            <a:r>
              <a:rPr lang="en-US" dirty="0"/>
              <a:t>ALDEP is capable of realizing solutions up to 63 sections or actions and can realize multi-layered layouts up to three floors. In addition, it is possible to add some restrictions to the solution. For example; The layout can be designed around passages, elevator shafts, stairwells, g, r, jobs and existing sections.</a:t>
            </a:r>
            <a:endParaRPr lang="tr-TR" dirty="0"/>
          </a:p>
          <a:p>
            <a:pPr algn="just"/>
            <a:r>
              <a:rPr lang="en-US" dirty="0"/>
              <a:t>The required inputs for ALDEP can be listed as follows:</a:t>
            </a:r>
            <a:endParaRPr lang="tr-TR" dirty="0"/>
          </a:p>
          <a:p>
            <a:pPr lvl="0" algn="just"/>
            <a:r>
              <a:rPr lang="tr-TR" dirty="0" err="1"/>
              <a:t>Length</a:t>
            </a:r>
            <a:r>
              <a:rPr lang="tr-TR" dirty="0"/>
              <a:t>, </a:t>
            </a:r>
            <a:r>
              <a:rPr lang="tr-TR" dirty="0" err="1"/>
              <a:t>width</a:t>
            </a:r>
            <a:r>
              <a:rPr lang="tr-TR" dirty="0"/>
              <a:t> </a:t>
            </a:r>
            <a:r>
              <a:rPr lang="tr-TR" dirty="0" err="1"/>
              <a:t>and</a:t>
            </a:r>
            <a:r>
              <a:rPr lang="tr-TR" dirty="0"/>
              <a:t> </a:t>
            </a:r>
            <a:r>
              <a:rPr lang="tr-TR" dirty="0" err="1"/>
              <a:t>space</a:t>
            </a:r>
            <a:r>
              <a:rPr lang="tr-TR" dirty="0"/>
              <a:t> </a:t>
            </a:r>
            <a:r>
              <a:rPr lang="tr-TR" dirty="0" err="1"/>
              <a:t>requirements</a:t>
            </a:r>
            <a:r>
              <a:rPr lang="tr-TR" dirty="0"/>
              <a:t> </a:t>
            </a:r>
            <a:r>
              <a:rPr lang="tr-TR" dirty="0" err="1"/>
              <a:t>for</a:t>
            </a:r>
            <a:r>
              <a:rPr lang="tr-TR" dirty="0"/>
              <a:t> </a:t>
            </a:r>
            <a:r>
              <a:rPr lang="tr-TR" dirty="0" err="1"/>
              <a:t>each</a:t>
            </a:r>
            <a:r>
              <a:rPr lang="tr-TR" dirty="0"/>
              <a:t> </a:t>
            </a:r>
            <a:r>
              <a:rPr lang="tr-TR" dirty="0" err="1"/>
              <a:t>floor</a:t>
            </a:r>
            <a:r>
              <a:rPr lang="tr-TR" dirty="0"/>
              <a:t>,</a:t>
            </a:r>
          </a:p>
          <a:p>
            <a:pPr lvl="0" algn="just"/>
            <a:r>
              <a:rPr lang="tr-TR" dirty="0" err="1"/>
              <a:t>Scale</a:t>
            </a:r>
            <a:r>
              <a:rPr lang="tr-TR" dirty="0"/>
              <a:t> of </a:t>
            </a:r>
            <a:r>
              <a:rPr lang="tr-TR" dirty="0" err="1"/>
              <a:t>the</a:t>
            </a:r>
            <a:r>
              <a:rPr lang="tr-TR" dirty="0"/>
              <a:t> </a:t>
            </a:r>
            <a:r>
              <a:rPr lang="tr-TR" dirty="0" err="1"/>
              <a:t>implanted</a:t>
            </a:r>
            <a:r>
              <a:rPr lang="tr-TR" dirty="0"/>
              <a:t> </a:t>
            </a:r>
            <a:r>
              <a:rPr lang="tr-TR" dirty="0" err="1"/>
              <a:t>projection</a:t>
            </a:r>
            <a:r>
              <a:rPr lang="tr-TR" dirty="0"/>
              <a:t>,</a:t>
            </a:r>
          </a:p>
          <a:p>
            <a:pPr lvl="0" algn="just"/>
            <a:r>
              <a:rPr lang="tr-TR" dirty="0" err="1"/>
              <a:t>Number</a:t>
            </a:r>
            <a:r>
              <a:rPr lang="tr-TR" dirty="0"/>
              <a:t> of </a:t>
            </a:r>
            <a:r>
              <a:rPr lang="tr-TR" dirty="0" err="1"/>
              <a:t>sections</a:t>
            </a:r>
            <a:r>
              <a:rPr lang="tr-TR" dirty="0"/>
              <a:t> in </a:t>
            </a:r>
            <a:r>
              <a:rPr lang="tr-TR" dirty="0" err="1"/>
              <a:t>the</a:t>
            </a:r>
            <a:r>
              <a:rPr lang="tr-TR" dirty="0"/>
              <a:t> </a:t>
            </a:r>
            <a:r>
              <a:rPr lang="tr-TR" dirty="0" err="1"/>
              <a:t>layout</a:t>
            </a:r>
            <a:r>
              <a:rPr lang="tr-TR" dirty="0"/>
              <a:t>,</a:t>
            </a:r>
          </a:p>
          <a:p>
            <a:pPr lvl="0" algn="just"/>
            <a:r>
              <a:rPr lang="tr-TR" dirty="0" err="1"/>
              <a:t>Number</a:t>
            </a:r>
            <a:r>
              <a:rPr lang="tr-TR" dirty="0"/>
              <a:t> of </a:t>
            </a:r>
            <a:r>
              <a:rPr lang="tr-TR" dirty="0" err="1"/>
              <a:t>layouts</a:t>
            </a:r>
            <a:r>
              <a:rPr lang="tr-TR" dirty="0"/>
              <a:t> </a:t>
            </a:r>
            <a:r>
              <a:rPr lang="tr-TR" dirty="0" err="1"/>
              <a:t>that</a:t>
            </a:r>
            <a:r>
              <a:rPr lang="tr-TR" dirty="0"/>
              <a:t> can be </a:t>
            </a:r>
            <a:r>
              <a:rPr lang="tr-TR" dirty="0" err="1"/>
              <a:t>derived</a:t>
            </a:r>
            <a:r>
              <a:rPr lang="tr-TR" dirty="0"/>
              <a:t>,</a:t>
            </a:r>
          </a:p>
          <a:p>
            <a:pPr lvl="0" algn="just"/>
            <a:r>
              <a:rPr lang="tr-TR" dirty="0" err="1"/>
              <a:t>The</a:t>
            </a:r>
            <a:r>
              <a:rPr lang="tr-TR" dirty="0"/>
              <a:t> minimum </a:t>
            </a:r>
            <a:r>
              <a:rPr lang="tr-TR" dirty="0" err="1"/>
              <a:t>score</a:t>
            </a:r>
            <a:r>
              <a:rPr lang="tr-TR" dirty="0"/>
              <a:t> </a:t>
            </a:r>
            <a:r>
              <a:rPr lang="tr-TR" dirty="0" err="1"/>
              <a:t>required</a:t>
            </a:r>
            <a:r>
              <a:rPr lang="tr-TR" dirty="0"/>
              <a:t> </a:t>
            </a:r>
            <a:r>
              <a:rPr lang="tr-TR" dirty="0" err="1"/>
              <a:t>for</a:t>
            </a:r>
            <a:r>
              <a:rPr lang="tr-TR" dirty="0"/>
              <a:t> an </a:t>
            </a:r>
            <a:r>
              <a:rPr lang="tr-TR" dirty="0" err="1"/>
              <a:t>acceptable</a:t>
            </a:r>
            <a:r>
              <a:rPr lang="tr-TR" dirty="0"/>
              <a:t> </a:t>
            </a:r>
            <a:r>
              <a:rPr lang="tr-TR" dirty="0" err="1"/>
              <a:t>placement</a:t>
            </a:r>
            <a:r>
              <a:rPr lang="tr-TR" dirty="0"/>
              <a:t> </a:t>
            </a:r>
            <a:r>
              <a:rPr lang="tr-TR" dirty="0" err="1"/>
              <a:t>order</a:t>
            </a:r>
            <a:r>
              <a:rPr lang="tr-TR" dirty="0"/>
              <a:t>,</a:t>
            </a:r>
          </a:p>
          <a:p>
            <a:pPr lvl="0" algn="just"/>
            <a:r>
              <a:rPr lang="tr-TR" dirty="0" err="1"/>
              <a:t>Smallest</a:t>
            </a:r>
            <a:r>
              <a:rPr lang="tr-TR" dirty="0"/>
              <a:t> </a:t>
            </a:r>
            <a:r>
              <a:rPr lang="tr-TR" dirty="0" err="1"/>
              <a:t>section</a:t>
            </a:r>
            <a:r>
              <a:rPr lang="tr-TR" dirty="0"/>
              <a:t> </a:t>
            </a:r>
            <a:r>
              <a:rPr lang="tr-TR" dirty="0" err="1"/>
              <a:t>preference</a:t>
            </a:r>
            <a:r>
              <a:rPr lang="tr-TR" dirty="0"/>
              <a:t>,</a:t>
            </a:r>
          </a:p>
          <a:p>
            <a:pPr lvl="0" algn="just"/>
            <a:r>
              <a:rPr lang="tr-TR" dirty="0" err="1"/>
              <a:t>Relationship</a:t>
            </a:r>
            <a:r>
              <a:rPr lang="tr-TR" dirty="0"/>
              <a:t> </a:t>
            </a:r>
            <a:r>
              <a:rPr lang="tr-TR" dirty="0" err="1"/>
              <a:t>table</a:t>
            </a:r>
            <a:r>
              <a:rPr lang="tr-TR" dirty="0"/>
              <a:t> </a:t>
            </a:r>
            <a:r>
              <a:rPr lang="tr-TR" dirty="0" err="1"/>
              <a:t>for</a:t>
            </a:r>
            <a:r>
              <a:rPr lang="tr-TR" dirty="0"/>
              <a:t> </a:t>
            </a:r>
            <a:r>
              <a:rPr lang="tr-TR" dirty="0" err="1"/>
              <a:t>departments</a:t>
            </a:r>
            <a:r>
              <a:rPr lang="tr-TR" dirty="0"/>
              <a:t>,</a:t>
            </a:r>
          </a:p>
          <a:p>
            <a:pPr algn="just"/>
            <a:r>
              <a:rPr lang="en-US" dirty="0"/>
              <a:t>The layout and dimensions of the restricted areas for each floor.</a:t>
            </a:r>
            <a:endParaRPr lang="tr-TR" dirty="0"/>
          </a:p>
        </p:txBody>
      </p:sp>
    </p:spTree>
    <p:extLst>
      <p:ext uri="{BB962C8B-B14F-4D97-AF65-F5344CB8AC3E}">
        <p14:creationId xmlns:p14="http://schemas.microsoft.com/office/powerpoint/2010/main" val="357198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838200" y="0"/>
            <a:ext cx="10515600" cy="1325563"/>
          </a:xfrm>
        </p:spPr>
        <p:txBody>
          <a:bodyPr>
            <a:normAutofit/>
          </a:bodyPr>
          <a:lstStyle/>
          <a:p>
            <a:pPr algn="ctr"/>
            <a:r>
              <a:rPr lang="tr-TR" sz="7200" b="1" u="sng" dirty="0"/>
              <a:t>ALDEP</a:t>
            </a:r>
          </a:p>
        </p:txBody>
      </p:sp>
      <p:sp>
        <p:nvSpPr>
          <p:cNvPr id="3" name="İçerik Yer Tutucusu 2"/>
          <p:cNvSpPr>
            <a:spLocks noGrp="1"/>
          </p:cNvSpPr>
          <p:nvPr>
            <p:ph idx="1"/>
          </p:nvPr>
        </p:nvSpPr>
        <p:spPr>
          <a:xfrm>
            <a:off x="838200" y="1325562"/>
            <a:ext cx="10515600" cy="4918483"/>
          </a:xfrm>
        </p:spPr>
        <p:txBody>
          <a:bodyPr>
            <a:normAutofit/>
          </a:bodyPr>
          <a:lstStyle/>
          <a:p>
            <a:pPr algn="just"/>
            <a:r>
              <a:rPr lang="en-US" dirty="0"/>
              <a:t>It is also necessary to know the building boundaries, as the length, width and area requirements must be determined for each floor. If a new design is placed in the existing facility, the boundaries of the building will be the boundaries of the new facility. When the design is not limited to the existing facility, a preliminary work is required to determine the desired building boundaries.</a:t>
            </a:r>
            <a:endParaRPr lang="tr-TR" dirty="0"/>
          </a:p>
          <a:p>
            <a:pPr algn="just"/>
            <a:r>
              <a:rPr lang="en-US" dirty="0"/>
              <a:t>ALDEP is designed to avoid boundaries that make extreme zigzags using the vertical analysis method in placing the sections. Basically, the placement area </a:t>
            </a:r>
            <a:r>
              <a:rPr lang="en-US" dirty="0" err="1"/>
              <a:t>area</a:t>
            </a:r>
            <a:r>
              <a:rPr lang="en-US" dirty="0"/>
              <a:t> is filled using certain long and wide vertical stripes equal to the depth of the placement layout. The method can be animated considering a strip roll of a certain width. One length of the strips is one slice of the roll. The area of ​​the strip corresponds to the area of ​​the section. The ribbon is placed in the layout.</a:t>
            </a:r>
            <a:endParaRPr lang="tr-TR" dirty="0"/>
          </a:p>
          <a:p>
            <a:pPr algn="just"/>
            <a:endParaRPr lang="tr-TR" dirty="0"/>
          </a:p>
        </p:txBody>
      </p:sp>
    </p:spTree>
    <p:extLst>
      <p:ext uri="{BB962C8B-B14F-4D97-AF65-F5344CB8AC3E}">
        <p14:creationId xmlns:p14="http://schemas.microsoft.com/office/powerpoint/2010/main" val="3287924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838200" y="0"/>
            <a:ext cx="10515600" cy="1325563"/>
          </a:xfrm>
        </p:spPr>
        <p:txBody>
          <a:bodyPr>
            <a:normAutofit/>
          </a:bodyPr>
          <a:lstStyle/>
          <a:p>
            <a:pPr algn="ctr"/>
            <a:r>
              <a:rPr lang="tr-TR" sz="7200" b="1" u="sng" dirty="0"/>
              <a:t>ALDEP</a:t>
            </a:r>
          </a:p>
        </p:txBody>
      </p:sp>
      <p:sp>
        <p:nvSpPr>
          <p:cNvPr id="3" name="İçerik Yer Tutucusu 2"/>
          <p:cNvSpPr>
            <a:spLocks noGrp="1"/>
          </p:cNvSpPr>
          <p:nvPr>
            <p:ph idx="1"/>
          </p:nvPr>
        </p:nvSpPr>
        <p:spPr>
          <a:xfrm>
            <a:off x="838200" y="1325563"/>
            <a:ext cx="10515600" cy="2445929"/>
          </a:xfrm>
        </p:spPr>
        <p:txBody>
          <a:bodyPr/>
          <a:lstStyle/>
          <a:p>
            <a:pPr algn="just"/>
            <a:r>
              <a:rPr lang="en-US" dirty="0"/>
              <a:t>. When the length of the strip is greater than the depth of the insertion arrangement, the strip is cut and the increased portion is placed next to the strip piece previously placed. The analysis model used is basically as shown in Figure-9. Despite all the efforts made to avoid the irregular section boundaries, such situations are still encountered.</a:t>
            </a:r>
            <a:endParaRPr lang="tr-TR" dirty="0"/>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3540035" y="3771492"/>
            <a:ext cx="5121184" cy="2137818"/>
          </a:xfrm>
          <a:prstGeom prst="rect">
            <a:avLst/>
          </a:prstGeom>
          <a:noFill/>
          <a:ln>
            <a:noFill/>
          </a:ln>
        </p:spPr>
      </p:pic>
      <p:sp>
        <p:nvSpPr>
          <p:cNvPr id="6" name="Dikdörtgen 5"/>
          <p:cNvSpPr/>
          <p:nvPr/>
        </p:nvSpPr>
        <p:spPr>
          <a:xfrm>
            <a:off x="5233851" y="5925033"/>
            <a:ext cx="1724298"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9</a:t>
            </a:r>
            <a:endParaRPr lang="tr-TR" dirty="0"/>
          </a:p>
        </p:txBody>
      </p:sp>
    </p:spTree>
    <p:extLst>
      <p:ext uri="{BB962C8B-B14F-4D97-AF65-F5344CB8AC3E}">
        <p14:creationId xmlns:p14="http://schemas.microsoft.com/office/powerpoint/2010/main" val="3485946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325563"/>
          </a:xfrm>
        </p:spPr>
        <p:txBody>
          <a:bodyPr>
            <a:noAutofit/>
          </a:bodyPr>
          <a:lstStyle/>
          <a:p>
            <a:pPr algn="ctr"/>
            <a:r>
              <a:rPr lang="tr-TR" sz="7200" b="1" u="sng" dirty="0" err="1"/>
              <a:t>Relationship</a:t>
            </a:r>
            <a:r>
              <a:rPr lang="tr-TR" sz="7200" b="1" u="sng" dirty="0"/>
              <a:t> Chart</a:t>
            </a:r>
          </a:p>
        </p:txBody>
      </p:sp>
      <p:sp>
        <p:nvSpPr>
          <p:cNvPr id="3" name="İçerik Yer Tutucusu 2"/>
          <p:cNvSpPr>
            <a:spLocks noGrp="1"/>
          </p:cNvSpPr>
          <p:nvPr>
            <p:ph idx="1"/>
          </p:nvPr>
        </p:nvSpPr>
        <p:spPr>
          <a:xfrm>
            <a:off x="838199" y="1325563"/>
            <a:ext cx="10515600" cy="2040981"/>
          </a:xfrm>
        </p:spPr>
        <p:txBody>
          <a:bodyPr/>
          <a:lstStyle/>
          <a:p>
            <a:pPr algn="just"/>
            <a:r>
              <a:rPr lang="en-US" dirty="0"/>
              <a:t>Proximity relationships between stations, which we previously detected were bottlenecks. These relationships were determined by taking information from the observations made, employees and authorized engineers. The detected relationships are shown in Figure-10 below.</a:t>
            </a:r>
            <a:endParaRPr lang="tr-TR" dirty="0"/>
          </a:p>
        </p:txBody>
      </p:sp>
      <p:pic>
        <p:nvPicPr>
          <p:cNvPr id="4098" name="Picture 2" descr="ilişki şeması(SON HA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6" y="3636237"/>
            <a:ext cx="5762625"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1175657" y="4608799"/>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10</a:t>
            </a:r>
            <a:endParaRPr lang="tr-TR" dirty="0"/>
          </a:p>
        </p:txBody>
      </p:sp>
    </p:spTree>
    <p:extLst>
      <p:ext uri="{BB962C8B-B14F-4D97-AF65-F5344CB8AC3E}">
        <p14:creationId xmlns:p14="http://schemas.microsoft.com/office/powerpoint/2010/main" val="1109741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325563"/>
          </a:xfrm>
        </p:spPr>
        <p:txBody>
          <a:bodyPr/>
          <a:lstStyle/>
          <a:p>
            <a:pPr algn="ctr"/>
            <a:r>
              <a:rPr lang="tr-TR" b="1" u="sng" dirty="0"/>
              <a:t>Activity </a:t>
            </a:r>
            <a:r>
              <a:rPr lang="tr-TR" b="1" u="sng" dirty="0" err="1"/>
              <a:t>Relationship</a:t>
            </a:r>
            <a:r>
              <a:rPr lang="tr-TR" b="1" u="sng" dirty="0"/>
              <a:t> </a:t>
            </a:r>
            <a:r>
              <a:rPr lang="tr-TR" b="1" u="sng" dirty="0" err="1"/>
              <a:t>Worksheet</a:t>
            </a:r>
            <a:endParaRPr lang="tr-TR" b="1" u="sng" dirty="0"/>
          </a:p>
        </p:txBody>
      </p:sp>
      <p:sp>
        <p:nvSpPr>
          <p:cNvPr id="3" name="İçerik Yer Tutucusu 2"/>
          <p:cNvSpPr>
            <a:spLocks noGrp="1"/>
          </p:cNvSpPr>
          <p:nvPr>
            <p:ph idx="1"/>
          </p:nvPr>
        </p:nvSpPr>
        <p:spPr>
          <a:xfrm>
            <a:off x="838200" y="1325563"/>
            <a:ext cx="10515600" cy="1191895"/>
          </a:xfrm>
        </p:spPr>
        <p:txBody>
          <a:bodyPr>
            <a:normAutofit/>
          </a:bodyPr>
          <a:lstStyle/>
          <a:p>
            <a:pPr algn="just"/>
            <a:r>
              <a:rPr lang="en-US" dirty="0"/>
              <a:t>After that we made Activity </a:t>
            </a:r>
            <a:r>
              <a:rPr lang="en-US" dirty="0" err="1"/>
              <a:t>Relatioship</a:t>
            </a:r>
            <a:r>
              <a:rPr lang="en-US" dirty="0"/>
              <a:t> Worksheet. Here, all the relations that the stations have are identified and written. You can see it in Figure-11.</a:t>
            </a:r>
            <a:endParaRPr lang="tr-TR"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2389732" y="2524783"/>
            <a:ext cx="7412536" cy="2636475"/>
          </a:xfrm>
          <a:prstGeom prst="rect">
            <a:avLst/>
          </a:prstGeom>
          <a:noFill/>
          <a:ln>
            <a:noFill/>
          </a:ln>
        </p:spPr>
      </p:pic>
      <p:sp>
        <p:nvSpPr>
          <p:cNvPr id="5" name="Dikdörtgen 4"/>
          <p:cNvSpPr/>
          <p:nvPr/>
        </p:nvSpPr>
        <p:spPr>
          <a:xfrm>
            <a:off x="4963885" y="5327256"/>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11</a:t>
            </a:r>
            <a:endParaRPr lang="tr-TR" dirty="0"/>
          </a:p>
        </p:txBody>
      </p:sp>
    </p:spTree>
    <p:extLst>
      <p:ext uri="{BB962C8B-B14F-4D97-AF65-F5344CB8AC3E}">
        <p14:creationId xmlns:p14="http://schemas.microsoft.com/office/powerpoint/2010/main" val="3595124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825625"/>
            <a:ext cx="10515600" cy="3856718"/>
          </a:xfrm>
        </p:spPr>
        <p:txBody>
          <a:bodyPr/>
          <a:lstStyle/>
          <a:p>
            <a:pPr algn="just"/>
            <a:r>
              <a:rPr lang="tr-TR" dirty="0"/>
              <a:t>First of </a:t>
            </a:r>
            <a:r>
              <a:rPr lang="tr-TR" dirty="0" err="1"/>
              <a:t>all</a:t>
            </a:r>
            <a:r>
              <a:rPr lang="tr-TR" dirty="0"/>
              <a:t>, </a:t>
            </a:r>
            <a:r>
              <a:rPr lang="tr-TR" dirty="0" err="1"/>
              <a:t>stations</a:t>
            </a:r>
            <a:r>
              <a:rPr lang="tr-TR" dirty="0"/>
              <a:t> </a:t>
            </a:r>
            <a:r>
              <a:rPr lang="tr-TR" dirty="0" err="1"/>
              <a:t>with</a:t>
            </a:r>
            <a:r>
              <a:rPr lang="tr-TR" dirty="0"/>
              <a:t> 'A' </a:t>
            </a:r>
            <a:r>
              <a:rPr lang="tr-TR" dirty="0" err="1"/>
              <a:t>proximity</a:t>
            </a:r>
            <a:r>
              <a:rPr lang="tr-TR" dirty="0"/>
              <a:t> </a:t>
            </a:r>
            <a:r>
              <a:rPr lang="tr-TR" dirty="0" err="1"/>
              <a:t>relation</a:t>
            </a:r>
            <a:r>
              <a:rPr lang="tr-TR" dirty="0"/>
              <a:t> </a:t>
            </a:r>
            <a:r>
              <a:rPr lang="tr-TR" dirty="0" err="1"/>
              <a:t>are</a:t>
            </a:r>
            <a:r>
              <a:rPr lang="tr-TR" dirty="0"/>
              <a:t> </a:t>
            </a:r>
            <a:r>
              <a:rPr lang="tr-TR" dirty="0" err="1"/>
              <a:t>selected</a:t>
            </a:r>
            <a:r>
              <a:rPr lang="tr-TR" dirty="0"/>
              <a:t>. </a:t>
            </a:r>
            <a:r>
              <a:rPr lang="tr-TR" dirty="0" err="1"/>
              <a:t>And</a:t>
            </a:r>
            <a:r>
              <a:rPr lang="tr-TR" dirty="0"/>
              <a:t> </a:t>
            </a:r>
            <a:r>
              <a:rPr lang="tr-TR" dirty="0" err="1"/>
              <a:t>these</a:t>
            </a:r>
            <a:r>
              <a:rPr lang="tr-TR" dirty="0"/>
              <a:t> </a:t>
            </a:r>
            <a:r>
              <a:rPr lang="tr-TR" dirty="0" err="1"/>
              <a:t>are</a:t>
            </a:r>
            <a:r>
              <a:rPr lang="tr-TR" dirty="0"/>
              <a:t> </a:t>
            </a:r>
            <a:r>
              <a:rPr lang="tr-TR" dirty="0" err="1"/>
              <a:t>examined</a:t>
            </a:r>
            <a:r>
              <a:rPr lang="tr-TR" dirty="0"/>
              <a:t> </a:t>
            </a:r>
            <a:r>
              <a:rPr lang="tr-TR" dirty="0" err="1"/>
              <a:t>within</a:t>
            </a:r>
            <a:r>
              <a:rPr lang="tr-TR" dirty="0"/>
              <a:t> </a:t>
            </a:r>
            <a:r>
              <a:rPr lang="tr-TR" dirty="0" err="1"/>
              <a:t>themselves</a:t>
            </a:r>
            <a:r>
              <a:rPr lang="tr-TR" dirty="0"/>
              <a:t>. </a:t>
            </a:r>
            <a:r>
              <a:rPr lang="tr-TR" dirty="0" err="1"/>
              <a:t>The</a:t>
            </a:r>
            <a:r>
              <a:rPr lang="tr-TR" dirty="0"/>
              <a:t> </a:t>
            </a:r>
            <a:r>
              <a:rPr lang="tr-TR" dirty="0" err="1"/>
              <a:t>station</a:t>
            </a:r>
            <a:r>
              <a:rPr lang="tr-TR" dirty="0"/>
              <a:t> </a:t>
            </a:r>
            <a:r>
              <a:rPr lang="tr-TR" dirty="0" err="1"/>
              <a:t>with</a:t>
            </a:r>
            <a:r>
              <a:rPr lang="tr-TR" dirty="0"/>
              <a:t> </a:t>
            </a:r>
            <a:r>
              <a:rPr lang="tr-TR" dirty="0" err="1"/>
              <a:t>greater</a:t>
            </a:r>
            <a:r>
              <a:rPr lang="tr-TR" dirty="0"/>
              <a:t> </a:t>
            </a:r>
            <a:r>
              <a:rPr lang="tr-TR" dirty="0" err="1"/>
              <a:t>proximity</a:t>
            </a:r>
            <a:r>
              <a:rPr lang="tr-TR" dirty="0"/>
              <a:t> </a:t>
            </a:r>
            <a:r>
              <a:rPr lang="tr-TR" dirty="0" err="1"/>
              <a:t>relationship</a:t>
            </a:r>
            <a:r>
              <a:rPr lang="tr-TR" dirty="0"/>
              <a:t> 'A' is </a:t>
            </a:r>
            <a:r>
              <a:rPr lang="tr-TR" dirty="0" err="1"/>
              <a:t>selected</a:t>
            </a:r>
            <a:r>
              <a:rPr lang="tr-TR" dirty="0"/>
              <a:t> </a:t>
            </a:r>
            <a:r>
              <a:rPr lang="tr-TR" dirty="0" err="1"/>
              <a:t>and</a:t>
            </a:r>
            <a:r>
              <a:rPr lang="tr-TR" dirty="0"/>
              <a:t> </a:t>
            </a:r>
            <a:r>
              <a:rPr lang="tr-TR" dirty="0" err="1"/>
              <a:t>becomes</a:t>
            </a:r>
            <a:r>
              <a:rPr lang="tr-TR" dirty="0"/>
              <a:t> </a:t>
            </a:r>
            <a:r>
              <a:rPr lang="tr-TR" dirty="0" err="1"/>
              <a:t>the</a:t>
            </a:r>
            <a:r>
              <a:rPr lang="tr-TR" dirty="0"/>
              <a:t> </a:t>
            </a:r>
            <a:r>
              <a:rPr lang="tr-TR" dirty="0" err="1"/>
              <a:t>first</a:t>
            </a:r>
            <a:r>
              <a:rPr lang="tr-TR" dirty="0"/>
              <a:t> </a:t>
            </a:r>
            <a:r>
              <a:rPr lang="tr-TR" dirty="0" err="1"/>
              <a:t>station</a:t>
            </a:r>
            <a:r>
              <a:rPr lang="tr-TR" dirty="0"/>
              <a:t> of </a:t>
            </a:r>
            <a:r>
              <a:rPr lang="tr-TR" dirty="0" err="1"/>
              <a:t>the</a:t>
            </a:r>
            <a:r>
              <a:rPr lang="tr-TR" dirty="0"/>
              <a:t> </a:t>
            </a:r>
            <a:r>
              <a:rPr lang="tr-TR" dirty="0" err="1"/>
              <a:t>proximity</a:t>
            </a:r>
            <a:r>
              <a:rPr lang="tr-TR" dirty="0"/>
              <a:t> </a:t>
            </a:r>
            <a:r>
              <a:rPr lang="tr-TR" dirty="0" err="1"/>
              <a:t>relationship</a:t>
            </a:r>
            <a:r>
              <a:rPr lang="tr-TR" dirty="0"/>
              <a:t> </a:t>
            </a:r>
            <a:r>
              <a:rPr lang="tr-TR" dirty="0" err="1"/>
              <a:t>sequence</a:t>
            </a:r>
            <a:r>
              <a:rPr lang="tr-TR" dirty="0"/>
              <a:t>. </a:t>
            </a:r>
            <a:r>
              <a:rPr lang="tr-TR" dirty="0" err="1"/>
              <a:t>If</a:t>
            </a:r>
            <a:r>
              <a:rPr lang="tr-TR" dirty="0"/>
              <a:t> 'A' </a:t>
            </a:r>
            <a:r>
              <a:rPr lang="tr-TR" dirty="0" err="1"/>
              <a:t>proximity</a:t>
            </a:r>
            <a:r>
              <a:rPr lang="tr-TR" dirty="0"/>
              <a:t> </a:t>
            </a:r>
            <a:r>
              <a:rPr lang="tr-TR" dirty="0" err="1"/>
              <a:t>relations</a:t>
            </a:r>
            <a:r>
              <a:rPr lang="tr-TR" dirty="0"/>
              <a:t> </a:t>
            </a:r>
            <a:r>
              <a:rPr lang="tr-TR" dirty="0" err="1"/>
              <a:t>are</a:t>
            </a:r>
            <a:r>
              <a:rPr lang="tr-TR" dirty="0"/>
              <a:t> </a:t>
            </a:r>
            <a:r>
              <a:rPr lang="tr-TR" dirty="0" err="1"/>
              <a:t>equal</a:t>
            </a:r>
            <a:r>
              <a:rPr lang="tr-TR" dirty="0"/>
              <a:t>, 'E' </a:t>
            </a:r>
            <a:r>
              <a:rPr lang="tr-TR" dirty="0" err="1"/>
              <a:t>proximity</a:t>
            </a:r>
            <a:r>
              <a:rPr lang="tr-TR" dirty="0"/>
              <a:t> </a:t>
            </a:r>
            <a:r>
              <a:rPr lang="tr-TR" dirty="0" err="1"/>
              <a:t>relations</a:t>
            </a:r>
            <a:r>
              <a:rPr lang="tr-TR" dirty="0"/>
              <a:t> </a:t>
            </a:r>
            <a:r>
              <a:rPr lang="tr-TR" dirty="0" err="1"/>
              <a:t>are</a:t>
            </a:r>
            <a:r>
              <a:rPr lang="tr-TR" dirty="0"/>
              <a:t> </a:t>
            </a:r>
            <a:r>
              <a:rPr lang="tr-TR" dirty="0" err="1"/>
              <a:t>checked</a:t>
            </a:r>
            <a:r>
              <a:rPr lang="tr-TR" dirty="0"/>
              <a:t>. </a:t>
            </a:r>
            <a:r>
              <a:rPr lang="tr-TR" dirty="0" err="1"/>
              <a:t>If</a:t>
            </a:r>
            <a:r>
              <a:rPr lang="tr-TR" dirty="0"/>
              <a:t> </a:t>
            </a:r>
            <a:r>
              <a:rPr lang="tr-TR" dirty="0" err="1"/>
              <a:t>they</a:t>
            </a:r>
            <a:r>
              <a:rPr lang="tr-TR" dirty="0"/>
              <a:t> </a:t>
            </a:r>
            <a:r>
              <a:rPr lang="tr-TR" dirty="0" err="1"/>
              <a:t>are</a:t>
            </a:r>
            <a:r>
              <a:rPr lang="tr-TR" dirty="0"/>
              <a:t> </a:t>
            </a:r>
            <a:r>
              <a:rPr lang="tr-TR" dirty="0" err="1"/>
              <a:t>equal</a:t>
            </a:r>
            <a:r>
              <a:rPr lang="tr-TR" dirty="0"/>
              <a:t>, 'I' </a:t>
            </a:r>
            <a:r>
              <a:rPr lang="tr-TR" dirty="0" err="1"/>
              <a:t>proximity</a:t>
            </a:r>
            <a:r>
              <a:rPr lang="tr-TR" dirty="0"/>
              <a:t> </a:t>
            </a:r>
            <a:r>
              <a:rPr lang="tr-TR" dirty="0" err="1"/>
              <a:t>relationships</a:t>
            </a:r>
            <a:r>
              <a:rPr lang="tr-TR" dirty="0"/>
              <a:t> </a:t>
            </a:r>
            <a:r>
              <a:rPr lang="tr-TR" dirty="0" err="1"/>
              <a:t>are</a:t>
            </a:r>
            <a:r>
              <a:rPr lang="tr-TR" dirty="0"/>
              <a:t> </a:t>
            </a:r>
            <a:r>
              <a:rPr lang="tr-TR" dirty="0" err="1"/>
              <a:t>checked</a:t>
            </a:r>
            <a:r>
              <a:rPr lang="tr-TR" dirty="0"/>
              <a:t>. </a:t>
            </a:r>
            <a:r>
              <a:rPr lang="tr-TR" dirty="0" err="1"/>
              <a:t>With</a:t>
            </a:r>
            <a:r>
              <a:rPr lang="tr-TR" dirty="0"/>
              <a:t> </a:t>
            </a:r>
            <a:r>
              <a:rPr lang="tr-TR" dirty="0" err="1"/>
              <a:t>this</a:t>
            </a:r>
            <a:r>
              <a:rPr lang="tr-TR" dirty="0"/>
              <a:t> </a:t>
            </a:r>
            <a:r>
              <a:rPr lang="tr-TR" dirty="0" err="1"/>
              <a:t>rule</a:t>
            </a:r>
            <a:r>
              <a:rPr lang="tr-TR" dirty="0"/>
              <a:t>, </a:t>
            </a:r>
            <a:r>
              <a:rPr lang="tr-TR" dirty="0" err="1"/>
              <a:t>you</a:t>
            </a:r>
            <a:r>
              <a:rPr lang="tr-TR" dirty="0"/>
              <a:t> can </a:t>
            </a:r>
            <a:r>
              <a:rPr lang="tr-TR" dirty="0" err="1"/>
              <a:t>go</a:t>
            </a:r>
            <a:r>
              <a:rPr lang="tr-TR" dirty="0"/>
              <a:t> </a:t>
            </a:r>
            <a:r>
              <a:rPr lang="tr-TR" dirty="0" err="1"/>
              <a:t>by</a:t>
            </a:r>
            <a:r>
              <a:rPr lang="tr-TR" dirty="0"/>
              <a:t> </a:t>
            </a:r>
            <a:r>
              <a:rPr lang="tr-TR" dirty="0" err="1"/>
              <a:t>looking</a:t>
            </a:r>
            <a:r>
              <a:rPr lang="tr-TR" dirty="0"/>
              <a:t> </a:t>
            </a:r>
            <a:r>
              <a:rPr lang="tr-TR" dirty="0" err="1"/>
              <a:t>towards</a:t>
            </a:r>
            <a:r>
              <a:rPr lang="tr-TR" dirty="0"/>
              <a:t> </a:t>
            </a:r>
            <a:r>
              <a:rPr lang="tr-TR" dirty="0" err="1"/>
              <a:t>other</a:t>
            </a:r>
            <a:r>
              <a:rPr lang="tr-TR" dirty="0"/>
              <a:t> </a:t>
            </a:r>
            <a:r>
              <a:rPr lang="tr-TR" dirty="0" err="1"/>
              <a:t>proximity</a:t>
            </a:r>
            <a:r>
              <a:rPr lang="tr-TR" dirty="0"/>
              <a:t> </a:t>
            </a:r>
            <a:r>
              <a:rPr lang="tr-TR" dirty="0" err="1"/>
              <a:t>relationships</a:t>
            </a:r>
            <a:r>
              <a:rPr lang="tr-TR" dirty="0"/>
              <a:t>. </a:t>
            </a:r>
            <a:r>
              <a:rPr lang="tr-TR" dirty="0" err="1"/>
              <a:t>In</a:t>
            </a:r>
            <a:r>
              <a:rPr lang="tr-TR" dirty="0"/>
              <a:t> </a:t>
            </a:r>
            <a:r>
              <a:rPr lang="tr-TR" dirty="0" err="1"/>
              <a:t>this</a:t>
            </a:r>
            <a:r>
              <a:rPr lang="tr-TR" dirty="0"/>
              <a:t> </a:t>
            </a:r>
            <a:r>
              <a:rPr lang="tr-TR" dirty="0" err="1"/>
              <a:t>order</a:t>
            </a:r>
            <a:r>
              <a:rPr lang="tr-TR" dirty="0"/>
              <a:t>, </a:t>
            </a:r>
            <a:r>
              <a:rPr lang="tr-TR" dirty="0" err="1"/>
              <a:t>stations</a:t>
            </a:r>
            <a:r>
              <a:rPr lang="tr-TR" dirty="0"/>
              <a:t> </a:t>
            </a:r>
            <a:r>
              <a:rPr lang="tr-TR" dirty="0" err="1"/>
              <a:t>are</a:t>
            </a:r>
            <a:r>
              <a:rPr lang="tr-TR" dirty="0"/>
              <a:t> </a:t>
            </a:r>
            <a:r>
              <a:rPr lang="tr-TR" dirty="0" err="1"/>
              <a:t>selected</a:t>
            </a:r>
            <a:r>
              <a:rPr lang="tr-TR" dirty="0"/>
              <a:t> </a:t>
            </a:r>
            <a:r>
              <a:rPr lang="tr-TR" dirty="0" err="1"/>
              <a:t>and</a:t>
            </a:r>
            <a:r>
              <a:rPr lang="tr-TR" dirty="0"/>
              <a:t> </a:t>
            </a:r>
            <a:r>
              <a:rPr lang="tr-TR" dirty="0" err="1"/>
              <a:t>added</a:t>
            </a:r>
            <a:r>
              <a:rPr lang="tr-TR" dirty="0"/>
              <a:t> </a:t>
            </a:r>
            <a:r>
              <a:rPr lang="tr-TR" dirty="0" err="1"/>
              <a:t>to</a:t>
            </a:r>
            <a:r>
              <a:rPr lang="tr-TR" dirty="0"/>
              <a:t> </a:t>
            </a:r>
            <a:r>
              <a:rPr lang="tr-TR" dirty="0" err="1"/>
              <a:t>the</a:t>
            </a:r>
            <a:r>
              <a:rPr lang="tr-TR" dirty="0"/>
              <a:t> </a:t>
            </a:r>
            <a:r>
              <a:rPr lang="tr-TR" dirty="0" err="1"/>
              <a:t>order</a:t>
            </a:r>
            <a:r>
              <a:rPr lang="tr-TR" dirty="0"/>
              <a:t> of </a:t>
            </a:r>
            <a:r>
              <a:rPr lang="tr-TR" dirty="0" err="1"/>
              <a:t>proximity</a:t>
            </a:r>
            <a:r>
              <a:rPr lang="tr-TR" dirty="0"/>
              <a:t> </a:t>
            </a:r>
            <a:r>
              <a:rPr lang="tr-TR" dirty="0" err="1"/>
              <a:t>relations</a:t>
            </a:r>
            <a:r>
              <a:rPr lang="tr-TR" dirty="0"/>
              <a:t>.</a:t>
            </a:r>
          </a:p>
        </p:txBody>
      </p:sp>
      <p:sp>
        <p:nvSpPr>
          <p:cNvPr id="5" name="Unvan 1"/>
          <p:cNvSpPr txBox="1">
            <a:spLocks/>
          </p:cNvSpPr>
          <p:nvPr/>
        </p:nvSpPr>
        <p:spPr>
          <a:xfrm>
            <a:off x="642257" y="0"/>
            <a:ext cx="10515600" cy="15675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800" b="1" u="sng"/>
              <a:t>Finding Layout Vector</a:t>
            </a:r>
            <a:endParaRPr lang="tr-TR" sz="4800" b="1" u="sng" dirty="0"/>
          </a:p>
        </p:txBody>
      </p:sp>
    </p:spTree>
    <p:extLst>
      <p:ext uri="{BB962C8B-B14F-4D97-AF65-F5344CB8AC3E}">
        <p14:creationId xmlns:p14="http://schemas.microsoft.com/office/powerpoint/2010/main" val="96960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Ürün Üretim Ağacı 5(İNGİLİZC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6263" y="0"/>
            <a:ext cx="5878285" cy="6858000"/>
          </a:xfrm>
          <a:prstGeom prst="rect">
            <a:avLst/>
          </a:prstGeom>
          <a:noFill/>
          <a:ln>
            <a:noFill/>
          </a:ln>
        </p:spPr>
      </p:pic>
      <p:sp>
        <p:nvSpPr>
          <p:cNvPr id="5" name="Dikdörtgen 4"/>
          <p:cNvSpPr/>
          <p:nvPr/>
        </p:nvSpPr>
        <p:spPr>
          <a:xfrm>
            <a:off x="1031965" y="3317966"/>
            <a:ext cx="1724298"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Figure-1</a:t>
            </a:r>
            <a:endParaRPr lang="tr-TR" dirty="0"/>
          </a:p>
        </p:txBody>
      </p:sp>
    </p:spTree>
    <p:extLst>
      <p:ext uri="{BB962C8B-B14F-4D97-AF65-F5344CB8AC3E}">
        <p14:creationId xmlns:p14="http://schemas.microsoft.com/office/powerpoint/2010/main" val="3541661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822963"/>
            <a:ext cx="10515600" cy="1309461"/>
          </a:xfrm>
        </p:spPr>
        <p:txBody>
          <a:bodyPr/>
          <a:lstStyle/>
          <a:p>
            <a:pPr algn="just"/>
            <a:r>
              <a:rPr lang="tr-TR" dirty="0"/>
              <a:t>Here </a:t>
            </a:r>
            <a:r>
              <a:rPr lang="tr-TR" dirty="0" err="1"/>
              <a:t>our</a:t>
            </a:r>
            <a:r>
              <a:rPr lang="tr-TR" dirty="0"/>
              <a:t> </a:t>
            </a:r>
            <a:r>
              <a:rPr lang="tr-TR" dirty="0" err="1"/>
              <a:t>first</a:t>
            </a:r>
            <a:r>
              <a:rPr lang="tr-TR" dirty="0"/>
              <a:t> </a:t>
            </a:r>
            <a:r>
              <a:rPr lang="tr-TR" dirty="0" err="1"/>
              <a:t>station</a:t>
            </a:r>
            <a:r>
              <a:rPr lang="tr-TR" dirty="0"/>
              <a:t> </a:t>
            </a:r>
            <a:r>
              <a:rPr lang="tr-TR" dirty="0" err="1"/>
              <a:t>for</a:t>
            </a:r>
            <a:r>
              <a:rPr lang="tr-TR" dirty="0"/>
              <a:t> </a:t>
            </a:r>
            <a:r>
              <a:rPr lang="tr-TR" dirty="0" err="1"/>
              <a:t>sequence</a:t>
            </a:r>
            <a:r>
              <a:rPr lang="tr-TR" dirty="0"/>
              <a:t> of </a:t>
            </a:r>
            <a:r>
              <a:rPr lang="tr-TR" dirty="0" err="1"/>
              <a:t>proximity</a:t>
            </a:r>
            <a:r>
              <a:rPr lang="tr-TR" dirty="0"/>
              <a:t> </a:t>
            </a:r>
            <a:r>
              <a:rPr lang="tr-TR" dirty="0" err="1"/>
              <a:t>relationships</a:t>
            </a:r>
            <a:r>
              <a:rPr lang="tr-TR" dirty="0"/>
              <a:t> is 4 - </a:t>
            </a:r>
            <a:r>
              <a:rPr lang="tr-TR" dirty="0" err="1"/>
              <a:t>Press</a:t>
            </a:r>
            <a:r>
              <a:rPr lang="tr-TR" dirty="0"/>
              <a:t>. </a:t>
            </a:r>
            <a:r>
              <a:rPr lang="tr-TR" dirty="0" err="1"/>
              <a:t>Because</a:t>
            </a:r>
            <a:r>
              <a:rPr lang="tr-TR" dirty="0"/>
              <a:t> it has </a:t>
            </a:r>
            <a:r>
              <a:rPr lang="tr-TR" dirty="0" err="1"/>
              <a:t>biggest</a:t>
            </a:r>
            <a:r>
              <a:rPr lang="tr-TR" dirty="0"/>
              <a:t> A </a:t>
            </a:r>
            <a:r>
              <a:rPr lang="tr-TR" dirty="0" err="1"/>
              <a:t>relationship</a:t>
            </a:r>
            <a:r>
              <a:rPr lang="tr-TR" dirty="0"/>
              <a:t> </a:t>
            </a:r>
            <a:r>
              <a:rPr lang="tr-TR" dirty="0" err="1"/>
              <a:t>value</a:t>
            </a:r>
            <a:r>
              <a:rPr lang="tr-TR" dirty="0"/>
              <a:t>. </a:t>
            </a:r>
            <a:r>
              <a:rPr lang="tr-TR" dirty="0" err="1"/>
              <a:t>You</a:t>
            </a:r>
            <a:r>
              <a:rPr lang="tr-TR" dirty="0"/>
              <a:t> can </a:t>
            </a:r>
            <a:r>
              <a:rPr lang="tr-TR" dirty="0" err="1"/>
              <a:t>see</a:t>
            </a:r>
            <a:r>
              <a:rPr lang="tr-TR" dirty="0"/>
              <a:t> it in Figure-12.</a:t>
            </a:r>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4602841" y="2111780"/>
            <a:ext cx="2395583" cy="1101683"/>
          </a:xfrm>
          <a:prstGeom prst="rect">
            <a:avLst/>
          </a:prstGeom>
          <a:noFill/>
          <a:ln>
            <a:noFill/>
          </a:ln>
        </p:spPr>
      </p:pic>
      <p:sp>
        <p:nvSpPr>
          <p:cNvPr id="6" name="Dikdörtgen 5"/>
          <p:cNvSpPr/>
          <p:nvPr/>
        </p:nvSpPr>
        <p:spPr>
          <a:xfrm>
            <a:off x="4855751" y="3225298"/>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12</a:t>
            </a:r>
            <a:endParaRPr lang="tr-TR" dirty="0"/>
          </a:p>
        </p:txBody>
      </p:sp>
      <p:sp>
        <p:nvSpPr>
          <p:cNvPr id="8" name="İçerik Yer Tutucusu 2"/>
          <p:cNvSpPr txBox="1">
            <a:spLocks/>
          </p:cNvSpPr>
          <p:nvPr/>
        </p:nvSpPr>
        <p:spPr>
          <a:xfrm>
            <a:off x="838200" y="3804464"/>
            <a:ext cx="10515600" cy="1309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tr-TR" dirty="0" err="1"/>
              <a:t>Our</a:t>
            </a:r>
            <a:r>
              <a:rPr lang="tr-TR" dirty="0"/>
              <a:t> </a:t>
            </a:r>
            <a:r>
              <a:rPr lang="tr-TR" dirty="0" err="1"/>
              <a:t>second</a:t>
            </a:r>
            <a:r>
              <a:rPr lang="tr-TR" dirty="0"/>
              <a:t> </a:t>
            </a:r>
            <a:r>
              <a:rPr lang="tr-TR" dirty="0" err="1"/>
              <a:t>station</a:t>
            </a:r>
            <a:r>
              <a:rPr lang="tr-TR" dirty="0"/>
              <a:t> is 3 - </a:t>
            </a:r>
            <a:r>
              <a:rPr lang="tr-TR" dirty="0" err="1"/>
              <a:t>Drilling</a:t>
            </a:r>
            <a:r>
              <a:rPr lang="tr-TR" dirty="0"/>
              <a:t>. </a:t>
            </a:r>
            <a:r>
              <a:rPr lang="tr-TR" dirty="0" err="1"/>
              <a:t>And</a:t>
            </a:r>
            <a:r>
              <a:rPr lang="tr-TR" dirty="0"/>
              <a:t>, </a:t>
            </a:r>
            <a:r>
              <a:rPr lang="tr-TR" dirty="0" err="1"/>
              <a:t>our</a:t>
            </a:r>
            <a:r>
              <a:rPr lang="tr-TR" dirty="0"/>
              <a:t> </a:t>
            </a:r>
            <a:r>
              <a:rPr lang="tr-TR" dirty="0" err="1"/>
              <a:t>third</a:t>
            </a:r>
            <a:r>
              <a:rPr lang="tr-TR" dirty="0"/>
              <a:t> </a:t>
            </a:r>
            <a:r>
              <a:rPr lang="tr-TR" dirty="0" err="1"/>
              <a:t>station</a:t>
            </a:r>
            <a:r>
              <a:rPr lang="tr-TR" dirty="0"/>
              <a:t> is '5 - </a:t>
            </a:r>
            <a:r>
              <a:rPr lang="tr-TR" dirty="0" err="1"/>
              <a:t>Painting</a:t>
            </a:r>
            <a:r>
              <a:rPr lang="tr-TR" dirty="0"/>
              <a:t>'. </a:t>
            </a:r>
            <a:r>
              <a:rPr lang="tr-TR" dirty="0" err="1"/>
              <a:t>For</a:t>
            </a:r>
            <a:r>
              <a:rPr lang="tr-TR" dirty="0"/>
              <a:t> </a:t>
            </a:r>
            <a:r>
              <a:rPr lang="tr-TR" dirty="0" err="1"/>
              <a:t>now</a:t>
            </a:r>
            <a:r>
              <a:rPr lang="tr-TR" dirty="0"/>
              <a:t>, </a:t>
            </a:r>
            <a:r>
              <a:rPr lang="tr-TR" dirty="0" err="1"/>
              <a:t>our</a:t>
            </a:r>
            <a:r>
              <a:rPr lang="tr-TR" dirty="0"/>
              <a:t> </a:t>
            </a:r>
            <a:r>
              <a:rPr lang="tr-TR" dirty="0" err="1"/>
              <a:t>sequence</a:t>
            </a:r>
            <a:r>
              <a:rPr lang="tr-TR" dirty="0"/>
              <a:t> of </a:t>
            </a:r>
            <a:r>
              <a:rPr lang="tr-TR" dirty="0" err="1"/>
              <a:t>proximity</a:t>
            </a:r>
            <a:r>
              <a:rPr lang="tr-TR" dirty="0"/>
              <a:t> </a:t>
            </a:r>
            <a:r>
              <a:rPr lang="tr-TR" dirty="0" err="1"/>
              <a:t>relationships</a:t>
            </a:r>
            <a:r>
              <a:rPr lang="tr-TR" dirty="0"/>
              <a:t>;  ‘4 - 3 - 5 –‘. </a:t>
            </a:r>
            <a:r>
              <a:rPr lang="tr-TR" dirty="0" err="1"/>
              <a:t>You</a:t>
            </a:r>
            <a:r>
              <a:rPr lang="tr-TR" dirty="0"/>
              <a:t> can </a:t>
            </a:r>
            <a:r>
              <a:rPr lang="tr-TR" dirty="0" err="1"/>
              <a:t>see</a:t>
            </a:r>
            <a:r>
              <a:rPr lang="tr-TR" dirty="0"/>
              <a:t> it in Figure-13.</a:t>
            </a:r>
          </a:p>
        </p:txBody>
      </p:sp>
      <p:pic>
        <p:nvPicPr>
          <p:cNvPr id="9" name="Resim 8"/>
          <p:cNvPicPr/>
          <p:nvPr/>
        </p:nvPicPr>
        <p:blipFill>
          <a:blip r:embed="rId3">
            <a:extLst>
              <a:ext uri="{28A0092B-C50C-407E-A947-70E740481C1C}">
                <a14:useLocalDpi xmlns:a14="http://schemas.microsoft.com/office/drawing/2010/main" val="0"/>
              </a:ext>
            </a:extLst>
          </a:blip>
          <a:srcRect/>
          <a:stretch>
            <a:fillRect/>
          </a:stretch>
        </p:blipFill>
        <p:spPr bwMode="auto">
          <a:xfrm>
            <a:off x="3454622" y="5059611"/>
            <a:ext cx="4692017" cy="845003"/>
          </a:xfrm>
          <a:prstGeom prst="rect">
            <a:avLst/>
          </a:prstGeom>
          <a:noFill/>
          <a:ln>
            <a:noFill/>
          </a:ln>
        </p:spPr>
      </p:pic>
      <p:sp>
        <p:nvSpPr>
          <p:cNvPr id="10" name="Dikdörtgen 9"/>
          <p:cNvSpPr/>
          <p:nvPr/>
        </p:nvSpPr>
        <p:spPr>
          <a:xfrm>
            <a:off x="4855751" y="6071075"/>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13</a:t>
            </a:r>
            <a:endParaRPr lang="tr-TR" dirty="0"/>
          </a:p>
        </p:txBody>
      </p:sp>
      <p:sp>
        <p:nvSpPr>
          <p:cNvPr id="12" name="Unvan 1"/>
          <p:cNvSpPr txBox="1">
            <a:spLocks/>
          </p:cNvSpPr>
          <p:nvPr/>
        </p:nvSpPr>
        <p:spPr>
          <a:xfrm>
            <a:off x="642257" y="0"/>
            <a:ext cx="10515600" cy="83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800" b="1" u="sng"/>
              <a:t>Finding Layout Vector</a:t>
            </a:r>
            <a:endParaRPr lang="tr-TR" sz="4800" b="1" u="sng" dirty="0"/>
          </a:p>
        </p:txBody>
      </p:sp>
    </p:spTree>
    <p:extLst>
      <p:ext uri="{BB962C8B-B14F-4D97-AF65-F5344CB8AC3E}">
        <p14:creationId xmlns:p14="http://schemas.microsoft.com/office/powerpoint/2010/main" val="3118337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Unvan 1"/>
          <p:cNvSpPr>
            <a:spLocks noGrp="1"/>
          </p:cNvSpPr>
          <p:nvPr>
            <p:ph type="title"/>
          </p:nvPr>
        </p:nvSpPr>
        <p:spPr>
          <a:xfrm>
            <a:off x="642257" y="0"/>
            <a:ext cx="10515600" cy="836023"/>
          </a:xfrm>
        </p:spPr>
        <p:txBody>
          <a:bodyPr>
            <a:normAutofit/>
          </a:bodyPr>
          <a:lstStyle/>
          <a:p>
            <a:pPr algn="ctr"/>
            <a:r>
              <a:rPr lang="tr-TR" sz="4800" b="1" u="sng" dirty="0" err="1"/>
              <a:t>Finding</a:t>
            </a:r>
            <a:r>
              <a:rPr lang="tr-TR" sz="4800" b="1" u="sng" dirty="0"/>
              <a:t> </a:t>
            </a:r>
            <a:r>
              <a:rPr lang="tr-TR" sz="4800" b="1" u="sng" dirty="0" err="1"/>
              <a:t>Layout</a:t>
            </a:r>
            <a:r>
              <a:rPr lang="tr-TR" sz="4800" b="1" u="sng" dirty="0"/>
              <a:t> </a:t>
            </a:r>
            <a:r>
              <a:rPr lang="tr-TR" sz="4800" b="1" u="sng" dirty="0" err="1"/>
              <a:t>Vector</a:t>
            </a:r>
            <a:endParaRPr lang="tr-TR" sz="4800" b="1" u="sng" dirty="0"/>
          </a:p>
        </p:txBody>
      </p:sp>
      <p:sp>
        <p:nvSpPr>
          <p:cNvPr id="3" name="İçerik Yer Tutucusu 2"/>
          <p:cNvSpPr>
            <a:spLocks noGrp="1"/>
          </p:cNvSpPr>
          <p:nvPr>
            <p:ph idx="1"/>
          </p:nvPr>
        </p:nvSpPr>
        <p:spPr>
          <a:xfrm>
            <a:off x="838200" y="836023"/>
            <a:ext cx="10515600" cy="995952"/>
          </a:xfrm>
        </p:spPr>
        <p:txBody>
          <a:bodyPr/>
          <a:lstStyle/>
          <a:p>
            <a:pPr algn="just"/>
            <a:r>
              <a:rPr lang="tr-TR" dirty="0" err="1"/>
              <a:t>Our</a:t>
            </a:r>
            <a:r>
              <a:rPr lang="tr-TR" dirty="0"/>
              <a:t> </a:t>
            </a:r>
            <a:r>
              <a:rPr lang="tr-TR" dirty="0" err="1"/>
              <a:t>fourth</a:t>
            </a:r>
            <a:r>
              <a:rPr lang="tr-TR" dirty="0"/>
              <a:t> </a:t>
            </a:r>
            <a:r>
              <a:rPr lang="tr-TR" dirty="0" err="1"/>
              <a:t>station</a:t>
            </a:r>
            <a:r>
              <a:rPr lang="tr-TR" dirty="0"/>
              <a:t> is '6 - Assembly'. </a:t>
            </a:r>
            <a:r>
              <a:rPr lang="tr-TR" dirty="0" err="1"/>
              <a:t>For</a:t>
            </a:r>
            <a:r>
              <a:rPr lang="tr-TR" dirty="0"/>
              <a:t> </a:t>
            </a:r>
            <a:r>
              <a:rPr lang="tr-TR" dirty="0" err="1"/>
              <a:t>now</a:t>
            </a:r>
            <a:r>
              <a:rPr lang="tr-TR" dirty="0"/>
              <a:t>, </a:t>
            </a:r>
            <a:r>
              <a:rPr lang="tr-TR" dirty="0" err="1"/>
              <a:t>our</a:t>
            </a:r>
            <a:r>
              <a:rPr lang="tr-TR" dirty="0"/>
              <a:t> </a:t>
            </a:r>
            <a:r>
              <a:rPr lang="tr-TR" dirty="0" err="1"/>
              <a:t>sequence</a:t>
            </a:r>
            <a:r>
              <a:rPr lang="tr-TR" dirty="0"/>
              <a:t> of </a:t>
            </a:r>
            <a:r>
              <a:rPr lang="tr-TR" dirty="0" err="1"/>
              <a:t>proximity</a:t>
            </a:r>
            <a:r>
              <a:rPr lang="tr-TR" dirty="0"/>
              <a:t> </a:t>
            </a:r>
            <a:r>
              <a:rPr lang="tr-TR" dirty="0" err="1"/>
              <a:t>relationships</a:t>
            </a:r>
            <a:r>
              <a:rPr lang="tr-TR" dirty="0"/>
              <a:t>;  4 - 3 - 5 - 6 -. </a:t>
            </a:r>
            <a:r>
              <a:rPr lang="tr-TR" dirty="0" err="1"/>
              <a:t>You</a:t>
            </a:r>
            <a:r>
              <a:rPr lang="tr-TR" dirty="0"/>
              <a:t> can </a:t>
            </a:r>
            <a:r>
              <a:rPr lang="tr-TR" dirty="0" err="1"/>
              <a:t>see</a:t>
            </a:r>
            <a:r>
              <a:rPr lang="tr-TR" dirty="0"/>
              <a:t> it in Figure-14.</a:t>
            </a:r>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4227671" y="1831975"/>
            <a:ext cx="3344772" cy="1266916"/>
          </a:xfrm>
          <a:prstGeom prst="rect">
            <a:avLst/>
          </a:prstGeom>
          <a:noFill/>
          <a:ln>
            <a:noFill/>
          </a:ln>
        </p:spPr>
      </p:pic>
      <p:sp>
        <p:nvSpPr>
          <p:cNvPr id="6" name="Dikdörtgen 5"/>
          <p:cNvSpPr/>
          <p:nvPr/>
        </p:nvSpPr>
        <p:spPr>
          <a:xfrm>
            <a:off x="4955177" y="3098891"/>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14</a:t>
            </a:r>
            <a:endParaRPr lang="tr-TR" dirty="0"/>
          </a:p>
        </p:txBody>
      </p:sp>
      <p:sp>
        <p:nvSpPr>
          <p:cNvPr id="7" name="İçerik Yer Tutucusu 2"/>
          <p:cNvSpPr txBox="1">
            <a:spLocks/>
          </p:cNvSpPr>
          <p:nvPr/>
        </p:nvSpPr>
        <p:spPr>
          <a:xfrm>
            <a:off x="838200" y="3867831"/>
            <a:ext cx="10515600" cy="9959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Our fifth station is '1 - Milling'. And, only '2 - Turning' station remains. It is the sixth station. Our  sequence of proximity relationships;  '4 - 3 - 5 - 6 - 1 - 2'. You can see it in Figure-15.</a:t>
            </a:r>
            <a:endParaRPr lang="tr-TR" dirty="0"/>
          </a:p>
        </p:txBody>
      </p:sp>
      <p:pic>
        <p:nvPicPr>
          <p:cNvPr id="8" name="Resim 7"/>
          <p:cNvPicPr/>
          <p:nvPr/>
        </p:nvPicPr>
        <p:blipFill>
          <a:blip r:embed="rId3">
            <a:extLst>
              <a:ext uri="{28A0092B-C50C-407E-A947-70E740481C1C}">
                <a14:useLocalDpi xmlns:a14="http://schemas.microsoft.com/office/drawing/2010/main" val="0"/>
              </a:ext>
            </a:extLst>
          </a:blip>
          <a:srcRect/>
          <a:stretch>
            <a:fillRect/>
          </a:stretch>
        </p:blipFill>
        <p:spPr bwMode="auto">
          <a:xfrm>
            <a:off x="3037727" y="4950582"/>
            <a:ext cx="5724660" cy="974844"/>
          </a:xfrm>
          <a:prstGeom prst="rect">
            <a:avLst/>
          </a:prstGeom>
          <a:noFill/>
          <a:ln>
            <a:noFill/>
          </a:ln>
        </p:spPr>
      </p:pic>
      <p:sp>
        <p:nvSpPr>
          <p:cNvPr id="9" name="Dikdörtgen 8"/>
          <p:cNvSpPr/>
          <p:nvPr/>
        </p:nvSpPr>
        <p:spPr>
          <a:xfrm>
            <a:off x="4955177" y="5925426"/>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15</a:t>
            </a:r>
            <a:endParaRPr lang="tr-TR" dirty="0"/>
          </a:p>
        </p:txBody>
      </p:sp>
    </p:spTree>
    <p:extLst>
      <p:ext uri="{BB962C8B-B14F-4D97-AF65-F5344CB8AC3E}">
        <p14:creationId xmlns:p14="http://schemas.microsoft.com/office/powerpoint/2010/main" val="100410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5137" y="143691"/>
            <a:ext cx="10515600" cy="548640"/>
          </a:xfrm>
        </p:spPr>
        <p:txBody>
          <a:bodyPr/>
          <a:lstStyle/>
          <a:p>
            <a:pPr algn="just"/>
            <a:r>
              <a:rPr lang="tr-TR" dirty="0" err="1"/>
              <a:t>We</a:t>
            </a:r>
            <a:r>
              <a:rPr lang="tr-TR" dirty="0"/>
              <a:t> </a:t>
            </a:r>
            <a:r>
              <a:rPr lang="tr-TR" dirty="0" err="1"/>
              <a:t>get</a:t>
            </a:r>
            <a:r>
              <a:rPr lang="tr-TR" dirty="0"/>
              <a:t> </a:t>
            </a:r>
            <a:r>
              <a:rPr lang="tr-TR" dirty="0" err="1"/>
              <a:t>Sequence</a:t>
            </a:r>
            <a:r>
              <a:rPr lang="tr-TR" dirty="0"/>
              <a:t> of </a:t>
            </a:r>
            <a:r>
              <a:rPr lang="tr-TR" dirty="0" err="1"/>
              <a:t>Proximity</a:t>
            </a:r>
            <a:r>
              <a:rPr lang="tr-TR" dirty="0"/>
              <a:t> </a:t>
            </a:r>
            <a:r>
              <a:rPr lang="tr-TR" dirty="0" err="1"/>
              <a:t>Relationships</a:t>
            </a:r>
            <a:r>
              <a:rPr lang="tr-TR" dirty="0"/>
              <a:t> </a:t>
            </a:r>
            <a:r>
              <a:rPr lang="tr-TR" dirty="0" err="1"/>
              <a:t>after</a:t>
            </a:r>
            <a:r>
              <a:rPr lang="tr-TR" dirty="0"/>
              <a:t> </a:t>
            </a:r>
            <a:r>
              <a:rPr lang="tr-TR" dirty="0" err="1"/>
              <a:t>all</a:t>
            </a:r>
            <a:r>
              <a:rPr lang="tr-TR" dirty="0"/>
              <a:t> </a:t>
            </a:r>
            <a:r>
              <a:rPr lang="tr-TR" dirty="0" err="1"/>
              <a:t>these</a:t>
            </a:r>
            <a:r>
              <a:rPr lang="tr-TR" dirty="0"/>
              <a:t> </a:t>
            </a:r>
            <a:r>
              <a:rPr lang="tr-TR" dirty="0" err="1"/>
              <a:t>processes</a:t>
            </a:r>
            <a:r>
              <a:rPr lang="tr-TR" dirty="0"/>
              <a:t>.</a:t>
            </a:r>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2107474" y="692331"/>
            <a:ext cx="7950925" cy="900568"/>
          </a:xfrm>
          <a:prstGeom prst="rect">
            <a:avLst/>
          </a:prstGeom>
          <a:noFill/>
          <a:ln>
            <a:noFill/>
          </a:ln>
        </p:spPr>
      </p:pic>
      <p:sp>
        <p:nvSpPr>
          <p:cNvPr id="6" name="İçerik Yer Tutucusu 2"/>
          <p:cNvSpPr txBox="1">
            <a:spLocks/>
          </p:cNvSpPr>
          <p:nvPr/>
        </p:nvSpPr>
        <p:spPr>
          <a:xfrm>
            <a:off x="624840" y="1719942"/>
            <a:ext cx="10515600" cy="1454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Now, the relationship between station '4 - Press' and other stations will be examined and a new layout vector will be found. You can see it in Figure-1</a:t>
            </a:r>
            <a:r>
              <a:rPr lang="tr-TR" dirty="0"/>
              <a:t>6</a:t>
            </a:r>
            <a:r>
              <a:rPr lang="en-US" dirty="0"/>
              <a:t>.</a:t>
            </a:r>
            <a:endParaRPr lang="tr-TR" dirty="0"/>
          </a:p>
        </p:txBody>
      </p:sp>
      <p:pic>
        <p:nvPicPr>
          <p:cNvPr id="7" name="Resim 6"/>
          <p:cNvPicPr/>
          <p:nvPr/>
        </p:nvPicPr>
        <p:blipFill>
          <a:blip r:embed="rId3">
            <a:extLst>
              <a:ext uri="{28A0092B-C50C-407E-A947-70E740481C1C}">
                <a14:useLocalDpi xmlns:a14="http://schemas.microsoft.com/office/drawing/2010/main" val="0"/>
              </a:ext>
            </a:extLst>
          </a:blip>
          <a:srcRect/>
          <a:stretch>
            <a:fillRect/>
          </a:stretch>
        </p:blipFill>
        <p:spPr bwMode="auto">
          <a:xfrm>
            <a:off x="2657861" y="3301317"/>
            <a:ext cx="6449558" cy="2364377"/>
          </a:xfrm>
          <a:prstGeom prst="rect">
            <a:avLst/>
          </a:prstGeom>
          <a:noFill/>
          <a:ln>
            <a:noFill/>
          </a:ln>
        </p:spPr>
      </p:pic>
      <p:sp>
        <p:nvSpPr>
          <p:cNvPr id="8" name="Dikdörtgen 7"/>
          <p:cNvSpPr/>
          <p:nvPr/>
        </p:nvSpPr>
        <p:spPr>
          <a:xfrm>
            <a:off x="4955177" y="5925426"/>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16</a:t>
            </a:r>
            <a:endParaRPr lang="tr-TR" dirty="0"/>
          </a:p>
        </p:txBody>
      </p:sp>
    </p:spTree>
    <p:extLst>
      <p:ext uri="{BB962C8B-B14F-4D97-AF65-F5344CB8AC3E}">
        <p14:creationId xmlns:p14="http://schemas.microsoft.com/office/powerpoint/2010/main" val="346466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976539"/>
            <a:ext cx="10515600" cy="3138261"/>
          </a:xfrm>
        </p:spPr>
        <p:txBody>
          <a:bodyPr>
            <a:normAutofit/>
          </a:bodyPr>
          <a:lstStyle/>
          <a:p>
            <a:pPr algn="just"/>
            <a:r>
              <a:rPr lang="en-US" dirty="0"/>
              <a:t>There is equality here. Proximity relations A of stations 3 and 5 are equal. In order for this equality to deteriorate, we have to look at their order in the relationship of intimacy. Station 3 was ranked earlier than station 5 in order of proximity relationship. As a result, we choose station number 3. Our second station is '3 - Drilling'. And we take away station number 3 from the table. This process will continue in the same way for other stations. For now, our layout vector is; '4 - 3 -'. You can see it in Figure-17.</a:t>
            </a:r>
            <a:endParaRPr lang="tr-TR"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2871221" y="4114800"/>
            <a:ext cx="6449558" cy="2364377"/>
          </a:xfrm>
          <a:prstGeom prst="rect">
            <a:avLst/>
          </a:prstGeom>
          <a:noFill/>
          <a:ln>
            <a:noFill/>
          </a:ln>
        </p:spPr>
      </p:pic>
      <p:sp>
        <p:nvSpPr>
          <p:cNvPr id="5" name="Dikdörtgen 4"/>
          <p:cNvSpPr/>
          <p:nvPr/>
        </p:nvSpPr>
        <p:spPr>
          <a:xfrm>
            <a:off x="735874" y="5004601"/>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17</a:t>
            </a:r>
            <a:endParaRPr lang="tr-TR" dirty="0"/>
          </a:p>
        </p:txBody>
      </p:sp>
      <p:sp>
        <p:nvSpPr>
          <p:cNvPr id="8" name="Unvan 1"/>
          <p:cNvSpPr txBox="1">
            <a:spLocks/>
          </p:cNvSpPr>
          <p:nvPr/>
        </p:nvSpPr>
        <p:spPr>
          <a:xfrm>
            <a:off x="642257" y="0"/>
            <a:ext cx="10515600" cy="83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800" b="1" u="sng"/>
              <a:t>Finding Layout Vector</a:t>
            </a:r>
            <a:endParaRPr lang="tr-TR" sz="4800" b="1" u="sng" dirty="0"/>
          </a:p>
        </p:txBody>
      </p:sp>
    </p:spTree>
    <p:extLst>
      <p:ext uri="{BB962C8B-B14F-4D97-AF65-F5344CB8AC3E}">
        <p14:creationId xmlns:p14="http://schemas.microsoft.com/office/powerpoint/2010/main" val="3269140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1"/>
          <p:cNvSpPr>
            <a:spLocks noGrp="1"/>
          </p:cNvSpPr>
          <p:nvPr>
            <p:ph type="title"/>
          </p:nvPr>
        </p:nvSpPr>
        <p:spPr>
          <a:xfrm>
            <a:off x="642257" y="0"/>
            <a:ext cx="10515600" cy="836023"/>
          </a:xfrm>
        </p:spPr>
        <p:txBody>
          <a:bodyPr>
            <a:normAutofit/>
          </a:bodyPr>
          <a:lstStyle/>
          <a:p>
            <a:pPr algn="ctr"/>
            <a:r>
              <a:rPr lang="tr-TR" sz="4800" b="1" u="sng" dirty="0" err="1"/>
              <a:t>Finding</a:t>
            </a:r>
            <a:r>
              <a:rPr lang="tr-TR" sz="4800" b="1" u="sng" dirty="0"/>
              <a:t> </a:t>
            </a:r>
            <a:r>
              <a:rPr lang="tr-TR" sz="4800" b="1" u="sng" dirty="0" err="1"/>
              <a:t>Layout</a:t>
            </a:r>
            <a:r>
              <a:rPr lang="tr-TR" sz="4800" b="1" u="sng" dirty="0"/>
              <a:t> </a:t>
            </a:r>
            <a:r>
              <a:rPr lang="tr-TR" sz="4800" b="1" u="sng" dirty="0" err="1"/>
              <a:t>Vector</a:t>
            </a:r>
            <a:endParaRPr lang="tr-TR" sz="4800" b="1" u="sng" dirty="0"/>
          </a:p>
        </p:txBody>
      </p:sp>
      <p:sp>
        <p:nvSpPr>
          <p:cNvPr id="3" name="İçerik Yer Tutucusu 2"/>
          <p:cNvSpPr>
            <a:spLocks noGrp="1"/>
          </p:cNvSpPr>
          <p:nvPr>
            <p:ph idx="1"/>
          </p:nvPr>
        </p:nvSpPr>
        <p:spPr>
          <a:xfrm>
            <a:off x="642257" y="836023"/>
            <a:ext cx="10515600" cy="1296398"/>
          </a:xfrm>
        </p:spPr>
        <p:txBody>
          <a:bodyPr/>
          <a:lstStyle/>
          <a:p>
            <a:pPr algn="just"/>
            <a:r>
              <a:rPr lang="en-US" dirty="0"/>
              <a:t>Now we will look at the proximity relations between station 3 and other stations. We will do the same for every station added to the layout vector. You can see it in Figure-18.</a:t>
            </a:r>
            <a:endParaRPr lang="tr-TR" dirty="0"/>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3109028" y="2132421"/>
            <a:ext cx="5582058" cy="2103891"/>
          </a:xfrm>
          <a:prstGeom prst="rect">
            <a:avLst/>
          </a:prstGeom>
          <a:noFill/>
          <a:ln>
            <a:noFill/>
          </a:ln>
        </p:spPr>
      </p:pic>
      <p:sp>
        <p:nvSpPr>
          <p:cNvPr id="6" name="İçerik Yer Tutucusu 2"/>
          <p:cNvSpPr txBox="1">
            <a:spLocks/>
          </p:cNvSpPr>
          <p:nvPr/>
        </p:nvSpPr>
        <p:spPr>
          <a:xfrm>
            <a:off x="642257" y="4397829"/>
            <a:ext cx="10515600" cy="1650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Again there is a equality here. So we have to look their sequence of proximity relationships. We found before. Station 5 is before station 2 and station 1. So, our third station is '5 - Painting'.  For now, our layout vector is; '4 - 3 - 5 -'. You can see it in Figure-18.</a:t>
            </a:r>
            <a:endParaRPr lang="tr-TR" dirty="0"/>
          </a:p>
        </p:txBody>
      </p:sp>
      <p:sp>
        <p:nvSpPr>
          <p:cNvPr id="7" name="Dikdörtgen 6"/>
          <p:cNvSpPr/>
          <p:nvPr/>
        </p:nvSpPr>
        <p:spPr>
          <a:xfrm>
            <a:off x="1101634" y="3101431"/>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18</a:t>
            </a:r>
            <a:endParaRPr lang="tr-TR" dirty="0"/>
          </a:p>
        </p:txBody>
      </p:sp>
    </p:spTree>
    <p:extLst>
      <p:ext uri="{BB962C8B-B14F-4D97-AF65-F5344CB8AC3E}">
        <p14:creationId xmlns:p14="http://schemas.microsoft.com/office/powerpoint/2010/main" val="35128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94657" y="4794068"/>
            <a:ext cx="10515600" cy="1387838"/>
          </a:xfrm>
        </p:spPr>
        <p:txBody>
          <a:bodyPr>
            <a:normAutofit fontScale="92500"/>
          </a:bodyPr>
          <a:lstStyle/>
          <a:p>
            <a:pPr algn="just"/>
            <a:r>
              <a:rPr lang="en-US" dirty="0"/>
              <a:t>There is a equality here. So we have to look their sequence of proximity relationships. Station 6 is before station 2 and station 1. So, our fourth station is '6 - Assembly'.  For now, our layout vector is; '4 - 3 - 5 - 6 - '. You can see it in Figure-19.</a:t>
            </a:r>
            <a:endParaRPr lang="tr-TR" dirty="0"/>
          </a:p>
        </p:txBody>
      </p:sp>
      <p:sp>
        <p:nvSpPr>
          <p:cNvPr id="5" name="İçerik Yer Tutucusu 2"/>
          <p:cNvSpPr txBox="1">
            <a:spLocks/>
          </p:cNvSpPr>
          <p:nvPr/>
        </p:nvSpPr>
        <p:spPr>
          <a:xfrm>
            <a:off x="794657" y="988423"/>
            <a:ext cx="10515600" cy="13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Now we will look at the proximity relations between station 5 and other stations. We will do the same for every station added to the layout vector. You can see it in Figure-19.</a:t>
            </a:r>
            <a:endParaRPr lang="tr-TR" dirty="0"/>
          </a:p>
        </p:txBody>
      </p:sp>
      <p:pic>
        <p:nvPicPr>
          <p:cNvPr id="6" name="Resim 5"/>
          <p:cNvPicPr/>
          <p:nvPr/>
        </p:nvPicPr>
        <p:blipFill>
          <a:blip r:embed="rId2">
            <a:extLst>
              <a:ext uri="{28A0092B-C50C-407E-A947-70E740481C1C}">
                <a14:useLocalDpi xmlns:a14="http://schemas.microsoft.com/office/drawing/2010/main" val="0"/>
              </a:ext>
            </a:extLst>
          </a:blip>
          <a:srcRect/>
          <a:stretch>
            <a:fillRect/>
          </a:stretch>
        </p:blipFill>
        <p:spPr bwMode="auto">
          <a:xfrm>
            <a:off x="3515768" y="2376261"/>
            <a:ext cx="5073378" cy="2258695"/>
          </a:xfrm>
          <a:prstGeom prst="rect">
            <a:avLst/>
          </a:prstGeom>
          <a:noFill/>
          <a:ln>
            <a:noFill/>
          </a:ln>
        </p:spPr>
      </p:pic>
      <p:sp>
        <p:nvSpPr>
          <p:cNvPr id="7" name="Dikdörtgen 6"/>
          <p:cNvSpPr/>
          <p:nvPr/>
        </p:nvSpPr>
        <p:spPr>
          <a:xfrm>
            <a:off x="1493520" y="3292777"/>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19</a:t>
            </a:r>
            <a:endParaRPr lang="tr-TR" dirty="0"/>
          </a:p>
        </p:txBody>
      </p:sp>
      <p:sp>
        <p:nvSpPr>
          <p:cNvPr id="10" name="Unvan 1"/>
          <p:cNvSpPr txBox="1">
            <a:spLocks/>
          </p:cNvSpPr>
          <p:nvPr/>
        </p:nvSpPr>
        <p:spPr>
          <a:xfrm>
            <a:off x="642257" y="0"/>
            <a:ext cx="10515600" cy="83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800" b="1" u="sng"/>
              <a:t>Finding Layout Vector</a:t>
            </a:r>
            <a:endParaRPr lang="tr-TR" sz="4800" b="1" u="sng" dirty="0"/>
          </a:p>
        </p:txBody>
      </p:sp>
    </p:spTree>
    <p:extLst>
      <p:ext uri="{BB962C8B-B14F-4D97-AF65-F5344CB8AC3E}">
        <p14:creationId xmlns:p14="http://schemas.microsoft.com/office/powerpoint/2010/main" val="2010764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642257" y="0"/>
            <a:ext cx="10515600" cy="836023"/>
          </a:xfrm>
        </p:spPr>
        <p:txBody>
          <a:bodyPr>
            <a:normAutofit/>
          </a:bodyPr>
          <a:lstStyle/>
          <a:p>
            <a:pPr algn="ctr"/>
            <a:r>
              <a:rPr lang="tr-TR" sz="4800" b="1" u="sng" dirty="0" err="1"/>
              <a:t>Finding</a:t>
            </a:r>
            <a:r>
              <a:rPr lang="tr-TR" sz="4800" b="1" u="sng" dirty="0"/>
              <a:t> </a:t>
            </a:r>
            <a:r>
              <a:rPr lang="tr-TR" sz="4800" b="1" u="sng" dirty="0" err="1"/>
              <a:t>Layout</a:t>
            </a:r>
            <a:r>
              <a:rPr lang="tr-TR" sz="4800" b="1" u="sng" dirty="0"/>
              <a:t> </a:t>
            </a:r>
            <a:r>
              <a:rPr lang="tr-TR" sz="4800" b="1" u="sng" dirty="0" err="1"/>
              <a:t>Vector</a:t>
            </a:r>
            <a:endParaRPr lang="tr-TR" sz="4800" b="1" u="sng" dirty="0"/>
          </a:p>
        </p:txBody>
      </p:sp>
      <p:sp>
        <p:nvSpPr>
          <p:cNvPr id="3" name="İçerik Yer Tutucusu 2"/>
          <p:cNvSpPr>
            <a:spLocks noGrp="1"/>
          </p:cNvSpPr>
          <p:nvPr>
            <p:ph idx="1"/>
          </p:nvPr>
        </p:nvSpPr>
        <p:spPr>
          <a:xfrm>
            <a:off x="642257" y="836023"/>
            <a:ext cx="10515600" cy="1361712"/>
          </a:xfrm>
        </p:spPr>
        <p:txBody>
          <a:bodyPr/>
          <a:lstStyle/>
          <a:p>
            <a:pPr algn="just"/>
            <a:r>
              <a:rPr lang="en-US" dirty="0"/>
              <a:t>Now we will look at the proximity relations between station 6 and other stations. We will do the same for every station added to the layout vector. You can see it in Figure-20.</a:t>
            </a:r>
            <a:endParaRPr lang="tr-TR" dirty="0"/>
          </a:p>
        </p:txBody>
      </p:sp>
      <p:sp>
        <p:nvSpPr>
          <p:cNvPr id="5" name="İçerik Yer Tutucusu 2"/>
          <p:cNvSpPr txBox="1">
            <a:spLocks/>
          </p:cNvSpPr>
          <p:nvPr/>
        </p:nvSpPr>
        <p:spPr>
          <a:xfrm>
            <a:off x="642257" y="4306389"/>
            <a:ext cx="10515600" cy="1702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Again there is a equality here. So we have to look their sequence of proximity relationships. Station 1 is before station 2. So, our fifth station is '1 - Milling' and our sixth station is '2 - Turning'. Our layout vector is; '4 - 3 - 5 - 6 - 1 - 2'. You can see it in Figure-20.</a:t>
            </a:r>
            <a:endParaRPr lang="tr-TR" dirty="0"/>
          </a:p>
        </p:txBody>
      </p:sp>
      <p:pic>
        <p:nvPicPr>
          <p:cNvPr id="6" name="Resim 5"/>
          <p:cNvPicPr/>
          <p:nvPr/>
        </p:nvPicPr>
        <p:blipFill>
          <a:blip r:embed="rId2">
            <a:extLst>
              <a:ext uri="{28A0092B-C50C-407E-A947-70E740481C1C}">
                <a14:useLocalDpi xmlns:a14="http://schemas.microsoft.com/office/drawing/2010/main" val="0"/>
              </a:ext>
            </a:extLst>
          </a:blip>
          <a:srcRect/>
          <a:stretch>
            <a:fillRect/>
          </a:stretch>
        </p:blipFill>
        <p:spPr bwMode="auto">
          <a:xfrm>
            <a:off x="3852681" y="2197735"/>
            <a:ext cx="4094752" cy="1890939"/>
          </a:xfrm>
          <a:prstGeom prst="rect">
            <a:avLst/>
          </a:prstGeom>
          <a:noFill/>
          <a:ln>
            <a:noFill/>
          </a:ln>
        </p:spPr>
      </p:pic>
      <p:sp>
        <p:nvSpPr>
          <p:cNvPr id="7" name="Dikdörtgen 6"/>
          <p:cNvSpPr/>
          <p:nvPr/>
        </p:nvSpPr>
        <p:spPr>
          <a:xfrm>
            <a:off x="1741715" y="2850816"/>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20</a:t>
            </a:r>
            <a:endParaRPr lang="tr-TR" dirty="0"/>
          </a:p>
        </p:txBody>
      </p:sp>
    </p:spTree>
    <p:extLst>
      <p:ext uri="{BB962C8B-B14F-4D97-AF65-F5344CB8AC3E}">
        <p14:creationId xmlns:p14="http://schemas.microsoft.com/office/powerpoint/2010/main" val="728097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6600" b="1" u="sng" dirty="0" err="1"/>
              <a:t>Layout</a:t>
            </a:r>
            <a:r>
              <a:rPr lang="tr-TR" sz="6600" b="1" u="sng" dirty="0"/>
              <a:t> </a:t>
            </a:r>
            <a:r>
              <a:rPr lang="tr-TR" sz="6600" b="1" u="sng" dirty="0" err="1"/>
              <a:t>Vector</a:t>
            </a:r>
            <a:endParaRPr lang="tr-TR" sz="6600" b="1" u="sng" dirty="0"/>
          </a:p>
        </p:txBody>
      </p:sp>
      <p:sp>
        <p:nvSpPr>
          <p:cNvPr id="3" name="İçerik Yer Tutucusu 2"/>
          <p:cNvSpPr>
            <a:spLocks noGrp="1"/>
          </p:cNvSpPr>
          <p:nvPr>
            <p:ph idx="1"/>
          </p:nvPr>
        </p:nvSpPr>
        <p:spPr>
          <a:xfrm>
            <a:off x="838200" y="1825625"/>
            <a:ext cx="10515600" cy="564878"/>
          </a:xfrm>
        </p:spPr>
        <p:txBody>
          <a:bodyPr/>
          <a:lstStyle/>
          <a:p>
            <a:r>
              <a:rPr lang="en-US" dirty="0"/>
              <a:t>Finally, we get the Layout Vector. You can see it in Figure-21.</a:t>
            </a:r>
            <a:endParaRPr lang="tr-TR"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3043646" y="2525440"/>
            <a:ext cx="6117091" cy="809897"/>
          </a:xfrm>
          <a:prstGeom prst="rect">
            <a:avLst/>
          </a:prstGeom>
          <a:noFill/>
          <a:ln>
            <a:noFill/>
          </a:ln>
        </p:spPr>
      </p:pic>
      <p:sp>
        <p:nvSpPr>
          <p:cNvPr id="5" name="Dikdörtgen 4"/>
          <p:cNvSpPr/>
          <p:nvPr/>
        </p:nvSpPr>
        <p:spPr>
          <a:xfrm>
            <a:off x="5151120" y="3569273"/>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21</a:t>
            </a:r>
            <a:endParaRPr lang="tr-TR" dirty="0"/>
          </a:p>
        </p:txBody>
      </p:sp>
    </p:spTree>
    <p:extLst>
      <p:ext uri="{BB962C8B-B14F-4D97-AF65-F5344CB8AC3E}">
        <p14:creationId xmlns:p14="http://schemas.microsoft.com/office/powerpoint/2010/main" val="3088971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a:spLocks noGrp="1"/>
          </p:cNvSpPr>
          <p:nvPr>
            <p:ph type="title"/>
          </p:nvPr>
        </p:nvSpPr>
        <p:spPr>
          <a:xfrm>
            <a:off x="642257" y="0"/>
            <a:ext cx="10515600" cy="836023"/>
          </a:xfrm>
        </p:spPr>
        <p:txBody>
          <a:bodyPr>
            <a:normAutofit/>
          </a:bodyPr>
          <a:lstStyle/>
          <a:p>
            <a:pPr algn="ctr"/>
            <a:r>
              <a:rPr lang="tr-TR" sz="4800" b="1" u="sng" dirty="0"/>
              <a:t>ALDEP Solution </a:t>
            </a:r>
            <a:r>
              <a:rPr lang="tr-TR" sz="4800" b="1" u="sng" dirty="0" err="1"/>
              <a:t>Steps</a:t>
            </a:r>
            <a:endParaRPr lang="tr-TR" sz="4800" b="1" u="sng" dirty="0"/>
          </a:p>
        </p:txBody>
      </p:sp>
      <p:sp>
        <p:nvSpPr>
          <p:cNvPr id="3" name="İçerik Yer Tutucusu 2"/>
          <p:cNvSpPr>
            <a:spLocks noGrp="1"/>
          </p:cNvSpPr>
          <p:nvPr>
            <p:ph idx="1"/>
          </p:nvPr>
        </p:nvSpPr>
        <p:spPr>
          <a:xfrm>
            <a:off x="877388" y="836023"/>
            <a:ext cx="10515600" cy="2524306"/>
          </a:xfrm>
        </p:spPr>
        <p:txBody>
          <a:bodyPr/>
          <a:lstStyle/>
          <a:p>
            <a:pPr algn="just"/>
            <a:r>
              <a:rPr lang="en-US" dirty="0"/>
              <a:t>Use ALDEP procedure to determine the layout vector, construct and evaluate the layout for the facility based on the relationship chart and the station dimensions given below. You can see them Figure-22, Figure-23. The dimensions of the facility are 9x9. Use the sweep width of 3. One sweep width equals 1 M². The closeness values: A=64, E=16, I=4, O=1, U=0, X=-1024.</a:t>
            </a:r>
            <a:endParaRPr lang="tr-TR"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1678440" y="3389630"/>
            <a:ext cx="3154816" cy="2511878"/>
          </a:xfrm>
          <a:prstGeom prst="rect">
            <a:avLst/>
          </a:prstGeom>
          <a:noFill/>
          <a:ln>
            <a:noFill/>
          </a:ln>
        </p:spPr>
      </p:pic>
      <p:pic>
        <p:nvPicPr>
          <p:cNvPr id="6" name="Resim 5"/>
          <p:cNvPicPr/>
          <p:nvPr/>
        </p:nvPicPr>
        <p:blipFill>
          <a:blip r:embed="rId3">
            <a:extLst>
              <a:ext uri="{28A0092B-C50C-407E-A947-70E740481C1C}">
                <a14:useLocalDpi xmlns:a14="http://schemas.microsoft.com/office/drawing/2010/main" val="0"/>
              </a:ext>
            </a:extLst>
          </a:blip>
          <a:srcRect/>
          <a:stretch>
            <a:fillRect/>
          </a:stretch>
        </p:blipFill>
        <p:spPr bwMode="auto">
          <a:xfrm>
            <a:off x="6668453" y="4467769"/>
            <a:ext cx="3964714" cy="1433739"/>
          </a:xfrm>
          <a:prstGeom prst="rect">
            <a:avLst/>
          </a:prstGeom>
          <a:noFill/>
          <a:ln>
            <a:noFill/>
          </a:ln>
        </p:spPr>
      </p:pic>
      <p:sp>
        <p:nvSpPr>
          <p:cNvPr id="7" name="Dikdörtgen 6"/>
          <p:cNvSpPr/>
          <p:nvPr/>
        </p:nvSpPr>
        <p:spPr>
          <a:xfrm>
            <a:off x="2310968" y="5901508"/>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22</a:t>
            </a:r>
            <a:endParaRPr lang="tr-TR" dirty="0"/>
          </a:p>
        </p:txBody>
      </p:sp>
      <p:sp>
        <p:nvSpPr>
          <p:cNvPr id="8" name="Dikdörtgen 7"/>
          <p:cNvSpPr/>
          <p:nvPr/>
        </p:nvSpPr>
        <p:spPr>
          <a:xfrm>
            <a:off x="7705930" y="5943946"/>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23</a:t>
            </a:r>
            <a:endParaRPr lang="tr-TR" dirty="0"/>
          </a:p>
        </p:txBody>
      </p:sp>
    </p:spTree>
    <p:extLst>
      <p:ext uri="{BB962C8B-B14F-4D97-AF65-F5344CB8AC3E}">
        <p14:creationId xmlns:p14="http://schemas.microsoft.com/office/powerpoint/2010/main" val="187835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642257" y="0"/>
            <a:ext cx="10515600" cy="836023"/>
          </a:xfrm>
        </p:spPr>
        <p:txBody>
          <a:bodyPr>
            <a:normAutofit/>
          </a:bodyPr>
          <a:lstStyle/>
          <a:p>
            <a:pPr algn="ctr"/>
            <a:r>
              <a:rPr lang="tr-TR" sz="4800" b="1" u="sng" dirty="0"/>
              <a:t>ALDEP Solution </a:t>
            </a:r>
            <a:r>
              <a:rPr lang="tr-TR" sz="4800" b="1" u="sng" dirty="0" err="1"/>
              <a:t>Steps</a:t>
            </a:r>
            <a:endParaRPr lang="tr-TR" sz="4800" b="1" u="sng" dirty="0"/>
          </a:p>
        </p:txBody>
      </p:sp>
      <p:sp>
        <p:nvSpPr>
          <p:cNvPr id="3" name="İçerik Yer Tutucusu 2"/>
          <p:cNvSpPr>
            <a:spLocks noGrp="1"/>
          </p:cNvSpPr>
          <p:nvPr>
            <p:ph idx="1"/>
          </p:nvPr>
        </p:nvSpPr>
        <p:spPr>
          <a:xfrm>
            <a:off x="642257" y="836023"/>
            <a:ext cx="10515600" cy="917575"/>
          </a:xfrm>
        </p:spPr>
        <p:txBody>
          <a:bodyPr/>
          <a:lstStyle/>
          <a:p>
            <a:pPr algn="just"/>
            <a:r>
              <a:rPr lang="en-US" dirty="0"/>
              <a:t>Adjacency score relations of the stations are determined from left to right. You can see it in Figure-24.</a:t>
            </a:r>
            <a:endParaRPr lang="tr-TR" dirty="0"/>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3868261" y="1753598"/>
            <a:ext cx="4063592" cy="3470003"/>
          </a:xfrm>
          <a:prstGeom prst="rect">
            <a:avLst/>
          </a:prstGeom>
          <a:noFill/>
          <a:ln>
            <a:noFill/>
          </a:ln>
        </p:spPr>
      </p:pic>
      <p:sp>
        <p:nvSpPr>
          <p:cNvPr id="6" name="Dikdörtgen 5"/>
          <p:cNvSpPr/>
          <p:nvPr/>
        </p:nvSpPr>
        <p:spPr>
          <a:xfrm>
            <a:off x="4955177" y="5365931"/>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24</a:t>
            </a:r>
            <a:endParaRPr lang="tr-TR" dirty="0"/>
          </a:p>
        </p:txBody>
      </p:sp>
    </p:spTree>
    <p:extLst>
      <p:ext uri="{BB962C8B-B14F-4D97-AF65-F5344CB8AC3E}">
        <p14:creationId xmlns:p14="http://schemas.microsoft.com/office/powerpoint/2010/main" val="310138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37755" y="0"/>
            <a:ext cx="10515600" cy="927463"/>
          </a:xfrm>
        </p:spPr>
        <p:txBody>
          <a:bodyPr/>
          <a:lstStyle/>
          <a:p>
            <a:pPr algn="ctr"/>
            <a:r>
              <a:rPr lang="tr-TR" b="1" u="sng" dirty="0" err="1"/>
              <a:t>Work</a:t>
            </a:r>
            <a:r>
              <a:rPr lang="tr-TR" b="1" u="sng" dirty="0"/>
              <a:t> Time </a:t>
            </a:r>
            <a:r>
              <a:rPr lang="tr-TR" b="1" u="sng" dirty="0" err="1"/>
              <a:t>Study</a:t>
            </a:r>
            <a:endParaRPr lang="tr-TR" b="1" u="sng" dirty="0"/>
          </a:p>
        </p:txBody>
      </p:sp>
      <p:sp>
        <p:nvSpPr>
          <p:cNvPr id="3" name="İçerik Yer Tutucusu 2"/>
          <p:cNvSpPr>
            <a:spLocks noGrp="1"/>
          </p:cNvSpPr>
          <p:nvPr>
            <p:ph idx="1"/>
          </p:nvPr>
        </p:nvSpPr>
        <p:spPr>
          <a:xfrm>
            <a:off x="772885" y="927463"/>
            <a:ext cx="10515600" cy="1910352"/>
          </a:xfrm>
        </p:spPr>
        <p:txBody>
          <a:bodyPr>
            <a:normAutofit fontScale="92500"/>
          </a:bodyPr>
          <a:lstStyle/>
          <a:p>
            <a:pPr algn="just"/>
            <a:r>
              <a:rPr lang="en-US" dirty="0"/>
              <a:t>We made time measurements by doing a work-time study at the stages we set in the product tree.</a:t>
            </a:r>
            <a:endParaRPr lang="tr-TR" dirty="0"/>
          </a:p>
          <a:p>
            <a:pPr algn="just"/>
            <a:r>
              <a:rPr lang="en-US" dirty="0"/>
              <a:t> As a result of the time measurements we made on the production line of the factory; We obtained the data in Figure-2 and Figure-3 regarding the production line.</a:t>
            </a:r>
            <a:r>
              <a:rPr lang="tr-TR" dirty="0"/>
              <a:t> </a:t>
            </a:r>
          </a:p>
          <a:p>
            <a:pPr marL="0" indent="0">
              <a:buNone/>
            </a:pPr>
            <a:endParaRPr lang="tr-TR" dirty="0"/>
          </a:p>
        </p:txBody>
      </p:sp>
      <p:pic>
        <p:nvPicPr>
          <p:cNvPr id="8" name="Resim 7"/>
          <p:cNvPicPr/>
          <p:nvPr/>
        </p:nvPicPr>
        <p:blipFill>
          <a:blip r:embed="rId2">
            <a:extLst>
              <a:ext uri="{28A0092B-C50C-407E-A947-70E740481C1C}">
                <a14:useLocalDpi xmlns:a14="http://schemas.microsoft.com/office/drawing/2010/main" val="0"/>
              </a:ext>
            </a:extLst>
          </a:blip>
          <a:srcRect/>
          <a:stretch>
            <a:fillRect/>
          </a:stretch>
        </p:blipFill>
        <p:spPr bwMode="auto">
          <a:xfrm>
            <a:off x="2155371" y="2837814"/>
            <a:ext cx="9133114" cy="4020185"/>
          </a:xfrm>
          <a:prstGeom prst="rect">
            <a:avLst/>
          </a:prstGeom>
          <a:noFill/>
          <a:ln>
            <a:noFill/>
          </a:ln>
        </p:spPr>
      </p:pic>
      <p:sp>
        <p:nvSpPr>
          <p:cNvPr id="9" name="Dikdörtgen 8"/>
          <p:cNvSpPr/>
          <p:nvPr/>
        </p:nvSpPr>
        <p:spPr>
          <a:xfrm>
            <a:off x="339633" y="4555518"/>
            <a:ext cx="1724298"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2</a:t>
            </a:r>
            <a:endParaRPr lang="tr-TR" dirty="0"/>
          </a:p>
        </p:txBody>
      </p:sp>
    </p:spTree>
    <p:extLst>
      <p:ext uri="{BB962C8B-B14F-4D97-AF65-F5344CB8AC3E}">
        <p14:creationId xmlns:p14="http://schemas.microsoft.com/office/powerpoint/2010/main" val="2971995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642257" y="0"/>
            <a:ext cx="10515600" cy="836023"/>
          </a:xfrm>
        </p:spPr>
        <p:txBody>
          <a:bodyPr>
            <a:normAutofit/>
          </a:bodyPr>
          <a:lstStyle/>
          <a:p>
            <a:pPr algn="ctr"/>
            <a:r>
              <a:rPr lang="tr-TR" sz="4800" b="1" u="sng" dirty="0"/>
              <a:t>ALDEP Solution </a:t>
            </a:r>
            <a:r>
              <a:rPr lang="tr-TR" sz="4800" b="1" u="sng" dirty="0" err="1"/>
              <a:t>Steps</a:t>
            </a:r>
            <a:endParaRPr lang="tr-TR" sz="4800" b="1" u="sng" dirty="0"/>
          </a:p>
        </p:txBody>
      </p:sp>
      <p:sp>
        <p:nvSpPr>
          <p:cNvPr id="3" name="İçerik Yer Tutucusu 2"/>
          <p:cNvSpPr>
            <a:spLocks noGrp="1"/>
          </p:cNvSpPr>
          <p:nvPr>
            <p:ph idx="1"/>
          </p:nvPr>
        </p:nvSpPr>
        <p:spPr>
          <a:xfrm>
            <a:off x="877389" y="836023"/>
            <a:ext cx="10515600" cy="1818912"/>
          </a:xfrm>
        </p:spPr>
        <p:txBody>
          <a:bodyPr/>
          <a:lstStyle/>
          <a:p>
            <a:pPr algn="just"/>
            <a:r>
              <a:rPr lang="en-US" dirty="0"/>
              <a:t>Layout construction. It is vertical sweep pattern. On the other hand, the production should be adjusted so as not to disturb the order. Because placement is made according to the product in this form of production. You can see it in Figure-25.</a:t>
            </a:r>
            <a:endParaRPr lang="tr-TR" dirty="0"/>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4380230" y="2519680"/>
            <a:ext cx="3039654" cy="4338320"/>
          </a:xfrm>
          <a:prstGeom prst="rect">
            <a:avLst/>
          </a:prstGeom>
          <a:noFill/>
          <a:ln>
            <a:noFill/>
          </a:ln>
        </p:spPr>
      </p:pic>
      <p:sp>
        <p:nvSpPr>
          <p:cNvPr id="6" name="Dikdörtgen 5"/>
          <p:cNvSpPr/>
          <p:nvPr/>
        </p:nvSpPr>
        <p:spPr>
          <a:xfrm>
            <a:off x="2490470" y="4582159"/>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25</a:t>
            </a:r>
            <a:endParaRPr lang="tr-TR" dirty="0"/>
          </a:p>
        </p:txBody>
      </p:sp>
    </p:spTree>
    <p:extLst>
      <p:ext uri="{BB962C8B-B14F-4D97-AF65-F5344CB8AC3E}">
        <p14:creationId xmlns:p14="http://schemas.microsoft.com/office/powerpoint/2010/main" val="2469411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a:spLocks noGrp="1"/>
          </p:cNvSpPr>
          <p:nvPr>
            <p:ph type="title"/>
          </p:nvPr>
        </p:nvSpPr>
        <p:spPr>
          <a:xfrm>
            <a:off x="642257" y="0"/>
            <a:ext cx="10515600" cy="836023"/>
          </a:xfrm>
        </p:spPr>
        <p:txBody>
          <a:bodyPr>
            <a:normAutofit/>
          </a:bodyPr>
          <a:lstStyle/>
          <a:p>
            <a:pPr algn="ctr"/>
            <a:r>
              <a:rPr lang="tr-TR" sz="4800" b="1" u="sng" dirty="0"/>
              <a:t>ALDEP Solution </a:t>
            </a:r>
            <a:r>
              <a:rPr lang="tr-TR" sz="4800" b="1" u="sng" dirty="0" err="1"/>
              <a:t>Steps</a:t>
            </a:r>
            <a:endParaRPr lang="tr-TR" sz="4800" b="1" u="sng" dirty="0"/>
          </a:p>
        </p:txBody>
      </p:sp>
      <p:sp>
        <p:nvSpPr>
          <p:cNvPr id="3" name="İçerik Yer Tutucusu 2"/>
          <p:cNvSpPr>
            <a:spLocks noGrp="1"/>
          </p:cNvSpPr>
          <p:nvPr>
            <p:ph idx="1"/>
          </p:nvPr>
        </p:nvSpPr>
        <p:spPr>
          <a:xfrm>
            <a:off x="838200" y="1520801"/>
            <a:ext cx="10515600" cy="904512"/>
          </a:xfrm>
        </p:spPr>
        <p:txBody>
          <a:bodyPr/>
          <a:lstStyle/>
          <a:p>
            <a:pPr algn="just"/>
            <a:r>
              <a:rPr lang="en-US" dirty="0"/>
              <a:t>You can see total area for this layout, sequence and adjacency score in Figure-26.</a:t>
            </a:r>
            <a:endParaRPr lang="tr-TR" dirty="0"/>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4182291" y="2597600"/>
            <a:ext cx="3435531" cy="2131153"/>
          </a:xfrm>
          <a:prstGeom prst="rect">
            <a:avLst/>
          </a:prstGeom>
          <a:noFill/>
          <a:ln>
            <a:noFill/>
          </a:ln>
        </p:spPr>
      </p:pic>
      <p:sp>
        <p:nvSpPr>
          <p:cNvPr id="8" name="Dikdörtgen 7"/>
          <p:cNvSpPr/>
          <p:nvPr/>
        </p:nvSpPr>
        <p:spPr>
          <a:xfrm>
            <a:off x="4955176" y="4901040"/>
            <a:ext cx="1889760"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26</a:t>
            </a:r>
            <a:endParaRPr lang="tr-TR" dirty="0"/>
          </a:p>
        </p:txBody>
      </p:sp>
    </p:spTree>
    <p:extLst>
      <p:ext uri="{BB962C8B-B14F-4D97-AF65-F5344CB8AC3E}">
        <p14:creationId xmlns:p14="http://schemas.microsoft.com/office/powerpoint/2010/main" val="124895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9245" y="0"/>
            <a:ext cx="9355183" cy="5167312"/>
          </a:xfrm>
          <a:prstGeom prst="rect">
            <a:avLst/>
          </a:prstGeom>
          <a:noFill/>
          <a:ln>
            <a:noFill/>
          </a:ln>
        </p:spPr>
      </p:pic>
      <p:sp>
        <p:nvSpPr>
          <p:cNvPr id="5" name="Dikdörtgen 4"/>
          <p:cNvSpPr/>
          <p:nvPr/>
        </p:nvSpPr>
        <p:spPr>
          <a:xfrm>
            <a:off x="1493519" y="5404899"/>
            <a:ext cx="9283338" cy="1261884"/>
          </a:xfrm>
          <a:prstGeom prst="rect">
            <a:avLst/>
          </a:prstGeom>
        </p:spPr>
        <p:txBody>
          <a:bodyPr wrap="square">
            <a:spAutoFit/>
          </a:bodyPr>
          <a:lstStyle/>
          <a:p>
            <a:pPr marL="342900" indent="-342900" algn="just">
              <a:buFont typeface="Arial" panose="020B0604020202020204" pitchFamily="34" charset="0"/>
              <a:buChar char="•"/>
            </a:pPr>
            <a:r>
              <a:rPr lang="en-US" sz="2400" dirty="0"/>
              <a:t>Using these data with the help of our methodologies, we reached the results in Figüre-4. Here we have benefited from Microsoft Office applications Microsoft Excel</a:t>
            </a:r>
            <a:r>
              <a:rPr lang="tr-TR" sz="2800" dirty="0">
                <a:ea typeface="Calibri" panose="020F0502020204030204" pitchFamily="34" charset="0"/>
              </a:rPr>
              <a:t>.</a:t>
            </a:r>
            <a:endParaRPr lang="tr-TR" sz="2800" dirty="0"/>
          </a:p>
        </p:txBody>
      </p:sp>
      <p:sp>
        <p:nvSpPr>
          <p:cNvPr id="6" name="Dikdörtgen 5"/>
          <p:cNvSpPr/>
          <p:nvPr/>
        </p:nvSpPr>
        <p:spPr>
          <a:xfrm>
            <a:off x="248194" y="1998881"/>
            <a:ext cx="1724298"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3</a:t>
            </a:r>
            <a:endParaRPr lang="tr-TR" dirty="0"/>
          </a:p>
        </p:txBody>
      </p:sp>
    </p:spTree>
    <p:extLst>
      <p:ext uri="{BB962C8B-B14F-4D97-AF65-F5344CB8AC3E}">
        <p14:creationId xmlns:p14="http://schemas.microsoft.com/office/powerpoint/2010/main" val="305132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15189"/>
          </a:xfrm>
        </p:spPr>
        <p:txBody>
          <a:bodyPr>
            <a:normAutofit fontScale="90000"/>
          </a:bodyPr>
          <a:lstStyle/>
          <a:p>
            <a:pPr algn="ctr"/>
            <a:r>
              <a:rPr lang="tr-TR" sz="7200" b="1" u="sng" dirty="0" err="1"/>
              <a:t>Processing</a:t>
            </a:r>
            <a:r>
              <a:rPr lang="tr-TR" sz="7200" b="1" u="sng" dirty="0"/>
              <a:t> of </a:t>
            </a:r>
            <a:r>
              <a:rPr lang="tr-TR" sz="7200" b="1" u="sng" dirty="0" err="1"/>
              <a:t>Datas</a:t>
            </a:r>
            <a:endParaRPr lang="tr-TR" sz="7200" b="1" u="sng"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0703" y="1987112"/>
            <a:ext cx="6510594" cy="3603790"/>
          </a:xfrm>
          <a:prstGeom prst="rect">
            <a:avLst/>
          </a:prstGeom>
          <a:noFill/>
          <a:ln>
            <a:noFill/>
          </a:ln>
        </p:spPr>
      </p:pic>
      <p:sp>
        <p:nvSpPr>
          <p:cNvPr id="5" name="Dikdörtgen 4"/>
          <p:cNvSpPr/>
          <p:nvPr/>
        </p:nvSpPr>
        <p:spPr>
          <a:xfrm>
            <a:off x="5233851" y="5887326"/>
            <a:ext cx="1724298"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4</a:t>
            </a:r>
            <a:endParaRPr lang="tr-TR" dirty="0"/>
          </a:p>
        </p:txBody>
      </p:sp>
      <p:sp>
        <p:nvSpPr>
          <p:cNvPr id="7" name="İçerik Yer Tutucusu 2"/>
          <p:cNvSpPr txBox="1">
            <a:spLocks/>
          </p:cNvSpPr>
          <p:nvPr/>
        </p:nvSpPr>
        <p:spPr>
          <a:xfrm>
            <a:off x="838200" y="1325563"/>
            <a:ext cx="10515600" cy="516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tr-TR" dirty="0"/>
              <a:t>H</a:t>
            </a:r>
            <a:r>
              <a:rPr lang="en-US" dirty="0"/>
              <a:t>ere we analyzed the data using </a:t>
            </a:r>
            <a:r>
              <a:rPr lang="en-US" dirty="0" err="1"/>
              <a:t>microsoft</a:t>
            </a:r>
            <a:r>
              <a:rPr lang="en-US" dirty="0"/>
              <a:t> excel program.</a:t>
            </a:r>
            <a:endParaRPr lang="tr-TR" dirty="0"/>
          </a:p>
        </p:txBody>
      </p:sp>
    </p:spTree>
    <p:extLst>
      <p:ext uri="{BB962C8B-B14F-4D97-AF65-F5344CB8AC3E}">
        <p14:creationId xmlns:p14="http://schemas.microsoft.com/office/powerpoint/2010/main" val="170853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325563"/>
          </a:xfrm>
        </p:spPr>
        <p:txBody>
          <a:bodyPr>
            <a:normAutofit/>
          </a:bodyPr>
          <a:lstStyle/>
          <a:p>
            <a:pPr algn="ctr"/>
            <a:r>
              <a:rPr lang="tr-TR" sz="6600" b="1" u="sng" dirty="0" err="1"/>
              <a:t>Pareto</a:t>
            </a:r>
            <a:r>
              <a:rPr lang="tr-TR" sz="6600" b="1" u="sng" dirty="0"/>
              <a:t> Analysis</a:t>
            </a:r>
          </a:p>
        </p:txBody>
      </p:sp>
      <p:sp>
        <p:nvSpPr>
          <p:cNvPr id="3" name="İçerik Yer Tutucusu 2"/>
          <p:cNvSpPr>
            <a:spLocks noGrp="1"/>
          </p:cNvSpPr>
          <p:nvPr>
            <p:ph idx="1"/>
          </p:nvPr>
        </p:nvSpPr>
        <p:spPr>
          <a:xfrm>
            <a:off x="838200" y="1325563"/>
            <a:ext cx="10515600" cy="1270272"/>
          </a:xfrm>
        </p:spPr>
        <p:txBody>
          <a:bodyPr/>
          <a:lstStyle/>
          <a:p>
            <a:pPr algn="just"/>
            <a:r>
              <a:rPr lang="tr-TR" dirty="0" err="1"/>
              <a:t>Applying</a:t>
            </a:r>
            <a:r>
              <a:rPr lang="tr-TR" dirty="0"/>
              <a:t> </a:t>
            </a:r>
            <a:r>
              <a:rPr lang="tr-TR" dirty="0" err="1"/>
              <a:t>Pareto</a:t>
            </a:r>
            <a:r>
              <a:rPr lang="tr-TR" dirty="0"/>
              <a:t> Analysis</a:t>
            </a:r>
            <a:r>
              <a:rPr lang="en-US" dirty="0"/>
              <a:t> in our project, we identified the stations and bottlenecks where there were major problems. You can see the Figure-5 below. </a:t>
            </a:r>
            <a:endParaRPr lang="tr-TR"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2913016" y="2595835"/>
            <a:ext cx="7415893" cy="3984805"/>
          </a:xfrm>
          <a:prstGeom prst="rect">
            <a:avLst/>
          </a:prstGeom>
          <a:noFill/>
          <a:ln>
            <a:noFill/>
          </a:ln>
        </p:spPr>
      </p:pic>
      <p:sp>
        <p:nvSpPr>
          <p:cNvPr id="5" name="Dikdörtgen 4"/>
          <p:cNvSpPr/>
          <p:nvPr/>
        </p:nvSpPr>
        <p:spPr>
          <a:xfrm>
            <a:off x="1025976" y="4295849"/>
            <a:ext cx="1724298"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5</a:t>
            </a:r>
            <a:endParaRPr lang="tr-TR" dirty="0"/>
          </a:p>
        </p:txBody>
      </p:sp>
    </p:spTree>
    <p:extLst>
      <p:ext uri="{BB962C8B-B14F-4D97-AF65-F5344CB8AC3E}">
        <p14:creationId xmlns:p14="http://schemas.microsoft.com/office/powerpoint/2010/main" val="33708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325563"/>
          </a:xfrm>
        </p:spPr>
        <p:txBody>
          <a:bodyPr>
            <a:normAutofit/>
          </a:bodyPr>
          <a:lstStyle/>
          <a:p>
            <a:pPr algn="ctr"/>
            <a:r>
              <a:rPr lang="tr-TR" sz="6600" b="1" u="sng" dirty="0" err="1"/>
              <a:t>Fishbone</a:t>
            </a:r>
            <a:r>
              <a:rPr lang="tr-TR" sz="6600" b="1" u="sng" dirty="0"/>
              <a:t> </a:t>
            </a:r>
            <a:r>
              <a:rPr lang="tr-TR" sz="6600" b="1" u="sng" dirty="0" err="1"/>
              <a:t>Diagram</a:t>
            </a:r>
            <a:endParaRPr lang="tr-TR" sz="6600" b="1" u="sng" dirty="0"/>
          </a:p>
        </p:txBody>
      </p:sp>
      <p:sp>
        <p:nvSpPr>
          <p:cNvPr id="3" name="İçerik Yer Tutucusu 2"/>
          <p:cNvSpPr>
            <a:spLocks noGrp="1"/>
          </p:cNvSpPr>
          <p:nvPr>
            <p:ph idx="1"/>
          </p:nvPr>
        </p:nvSpPr>
        <p:spPr>
          <a:xfrm>
            <a:off x="838200" y="1325563"/>
            <a:ext cx="10515600" cy="1818912"/>
          </a:xfrm>
        </p:spPr>
        <p:txBody>
          <a:bodyPr/>
          <a:lstStyle/>
          <a:p>
            <a:pPr algn="just"/>
            <a:r>
              <a:rPr lang="en-US" dirty="0"/>
              <a:t>Also, the fishbone diagram or Ishikawa diagram is a cause-and-effect diagram that helps managers to track down the reasons for imperfections, variations, defects, or failures. We made a fishbone diagram for our project. You can see the Figure-6 below.</a:t>
            </a:r>
            <a:endParaRPr lang="tr-TR" dirty="0"/>
          </a:p>
        </p:txBody>
      </p:sp>
      <p:pic>
        <p:nvPicPr>
          <p:cNvPr id="4" name="Resim 3" descr="Fishbone diagram (1)"/>
          <p:cNvPicPr/>
          <p:nvPr/>
        </p:nvPicPr>
        <p:blipFill>
          <a:blip r:embed="rId2">
            <a:extLst>
              <a:ext uri="{28A0092B-C50C-407E-A947-70E740481C1C}">
                <a14:useLocalDpi xmlns:a14="http://schemas.microsoft.com/office/drawing/2010/main" val="0"/>
              </a:ext>
            </a:extLst>
          </a:blip>
          <a:srcRect/>
          <a:stretch>
            <a:fillRect/>
          </a:stretch>
        </p:blipFill>
        <p:spPr bwMode="auto">
          <a:xfrm>
            <a:off x="1792877" y="3144475"/>
            <a:ext cx="8606245" cy="2511742"/>
          </a:xfrm>
          <a:prstGeom prst="rect">
            <a:avLst/>
          </a:prstGeom>
          <a:noFill/>
          <a:ln>
            <a:noFill/>
          </a:ln>
        </p:spPr>
      </p:pic>
      <p:sp>
        <p:nvSpPr>
          <p:cNvPr id="5" name="Dikdörtgen 4"/>
          <p:cNvSpPr/>
          <p:nvPr/>
        </p:nvSpPr>
        <p:spPr>
          <a:xfrm>
            <a:off x="5233850" y="5930537"/>
            <a:ext cx="1724298"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6</a:t>
            </a:r>
            <a:endParaRPr lang="tr-TR" dirty="0"/>
          </a:p>
        </p:txBody>
      </p:sp>
    </p:spTree>
    <p:extLst>
      <p:ext uri="{BB962C8B-B14F-4D97-AF65-F5344CB8AC3E}">
        <p14:creationId xmlns:p14="http://schemas.microsoft.com/office/powerpoint/2010/main" val="385320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2952"/>
            <a:ext cx="10515600" cy="967286"/>
          </a:xfrm>
        </p:spPr>
        <p:txBody>
          <a:bodyPr>
            <a:normAutofit fontScale="90000"/>
          </a:bodyPr>
          <a:lstStyle/>
          <a:p>
            <a:pPr algn="ctr"/>
            <a:r>
              <a:rPr lang="tr-TR" sz="7200" b="1" u="sng" dirty="0" err="1"/>
              <a:t>Bottlenecks</a:t>
            </a:r>
            <a:endParaRPr lang="tr-TR" sz="7200" b="1" u="sng" dirty="0"/>
          </a:p>
        </p:txBody>
      </p:sp>
      <p:sp>
        <p:nvSpPr>
          <p:cNvPr id="3" name="İçerik Yer Tutucusu 2"/>
          <p:cNvSpPr>
            <a:spLocks noGrp="1"/>
          </p:cNvSpPr>
          <p:nvPr>
            <p:ph idx="1"/>
          </p:nvPr>
        </p:nvSpPr>
        <p:spPr>
          <a:xfrm>
            <a:off x="838199" y="1275518"/>
            <a:ext cx="10515600" cy="1309461"/>
          </a:xfrm>
        </p:spPr>
        <p:txBody>
          <a:bodyPr/>
          <a:lstStyle/>
          <a:p>
            <a:pPr algn="just"/>
            <a:r>
              <a:rPr lang="en-US" dirty="0"/>
              <a:t>As a result of work-time study and </a:t>
            </a:r>
            <a:r>
              <a:rPr lang="en-US" dirty="0" err="1"/>
              <a:t>pareto</a:t>
            </a:r>
            <a:r>
              <a:rPr lang="en-US" dirty="0"/>
              <a:t> analysis, problematic stations were identified. The time measurements at those stations are shown in the Figure-7 below.</a:t>
            </a:r>
            <a:endParaRPr lang="tr-TR" dirty="0"/>
          </a:p>
        </p:txBody>
      </p:sp>
      <p:pic>
        <p:nvPicPr>
          <p:cNvPr id="4" name="Resim 3" descr="Basic Show Production Times drawi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7988" y="2584980"/>
            <a:ext cx="9485811" cy="4142392"/>
          </a:xfrm>
          <a:prstGeom prst="rect">
            <a:avLst/>
          </a:prstGeom>
          <a:noFill/>
          <a:ln>
            <a:noFill/>
          </a:ln>
        </p:spPr>
      </p:pic>
      <p:sp>
        <p:nvSpPr>
          <p:cNvPr id="5" name="Dikdörtgen 4"/>
          <p:cNvSpPr/>
          <p:nvPr/>
        </p:nvSpPr>
        <p:spPr>
          <a:xfrm>
            <a:off x="143689" y="4937759"/>
            <a:ext cx="1724298"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7</a:t>
            </a:r>
            <a:endParaRPr lang="tr-TR" dirty="0"/>
          </a:p>
        </p:txBody>
      </p:sp>
    </p:spTree>
    <p:extLst>
      <p:ext uri="{BB962C8B-B14F-4D97-AF65-F5344CB8AC3E}">
        <p14:creationId xmlns:p14="http://schemas.microsoft.com/office/powerpoint/2010/main" val="408963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325563"/>
          </a:xfrm>
        </p:spPr>
        <p:txBody>
          <a:bodyPr>
            <a:noAutofit/>
          </a:bodyPr>
          <a:lstStyle/>
          <a:p>
            <a:pPr algn="ctr"/>
            <a:r>
              <a:rPr lang="tr-TR" sz="4800" b="1" u="sng" dirty="0" err="1"/>
              <a:t>Transportation</a:t>
            </a:r>
            <a:r>
              <a:rPr lang="tr-TR" sz="4800" b="1" u="sng" dirty="0"/>
              <a:t> of </a:t>
            </a:r>
            <a:r>
              <a:rPr lang="tr-TR" sz="4800" b="1" u="sng" dirty="0" err="1"/>
              <a:t>Goods</a:t>
            </a:r>
            <a:r>
              <a:rPr lang="tr-TR" sz="4800" b="1" u="sng" dirty="0"/>
              <a:t> </a:t>
            </a:r>
            <a:r>
              <a:rPr lang="tr-TR" sz="4800" b="1" u="sng" dirty="0" err="1"/>
              <a:t>Between</a:t>
            </a:r>
            <a:r>
              <a:rPr lang="tr-TR" sz="4800" b="1" u="sng" dirty="0"/>
              <a:t> </a:t>
            </a:r>
            <a:r>
              <a:rPr lang="tr-TR" sz="4800" b="1" u="sng" dirty="0" err="1"/>
              <a:t>Stations</a:t>
            </a:r>
            <a:endParaRPr lang="tr-TR" sz="4800" b="1" u="sng" dirty="0"/>
          </a:p>
        </p:txBody>
      </p:sp>
      <p:sp>
        <p:nvSpPr>
          <p:cNvPr id="3" name="İçerik Yer Tutucusu 2"/>
          <p:cNvSpPr>
            <a:spLocks noGrp="1"/>
          </p:cNvSpPr>
          <p:nvPr>
            <p:ph idx="1"/>
          </p:nvPr>
        </p:nvSpPr>
        <p:spPr>
          <a:xfrm>
            <a:off x="838200" y="1325564"/>
            <a:ext cx="10515600" cy="1091066"/>
          </a:xfrm>
        </p:spPr>
        <p:txBody>
          <a:bodyPr>
            <a:normAutofit lnSpcReduction="10000"/>
          </a:bodyPr>
          <a:lstStyle/>
          <a:p>
            <a:pPr algn="just"/>
            <a:r>
              <a:rPr lang="en-US" sz="2400" dirty="0"/>
              <a:t>As shown in these measurements, the transportation time of the product in the factory is very large and it causes bottlenecks and losses in the system. The movements of the product in the factory are shown in Figure-8 below.</a:t>
            </a:r>
            <a:endParaRPr lang="tr-TR" sz="2400"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3175499" y="2416630"/>
            <a:ext cx="7157221" cy="4470489"/>
          </a:xfrm>
          <a:prstGeom prst="rect">
            <a:avLst/>
          </a:prstGeom>
          <a:noFill/>
          <a:ln>
            <a:noFill/>
          </a:ln>
        </p:spPr>
      </p:pic>
      <p:sp>
        <p:nvSpPr>
          <p:cNvPr id="6" name="Dikdörtgen 5"/>
          <p:cNvSpPr/>
          <p:nvPr/>
        </p:nvSpPr>
        <p:spPr>
          <a:xfrm>
            <a:off x="1144701" y="4359486"/>
            <a:ext cx="1724298" cy="584775"/>
          </a:xfrm>
          <a:prstGeom prst="rect">
            <a:avLst/>
          </a:prstGeom>
        </p:spPr>
        <p:txBody>
          <a:bodyPr wrap="square">
            <a:spAutoFit/>
          </a:bodyPr>
          <a:lstStyle/>
          <a:p>
            <a:r>
              <a:rPr lang="en-US" sz="3200" b="1" i="1" dirty="0">
                <a:solidFill>
                  <a:srgbClr val="3B3838"/>
                </a:solidFill>
                <a:latin typeface="Times New Roman" panose="02020603050405020304" pitchFamily="18" charset="0"/>
                <a:ea typeface="Calibri" panose="020F0502020204030204" pitchFamily="34" charset="0"/>
              </a:rPr>
              <a:t>Figure-</a:t>
            </a:r>
            <a:r>
              <a:rPr lang="tr-TR" sz="3200" b="1" i="1" dirty="0">
                <a:solidFill>
                  <a:srgbClr val="3B3838"/>
                </a:solidFill>
                <a:latin typeface="Times New Roman" panose="02020603050405020304" pitchFamily="18" charset="0"/>
                <a:ea typeface="Calibri" panose="020F0502020204030204" pitchFamily="34" charset="0"/>
              </a:rPr>
              <a:t>8</a:t>
            </a:r>
            <a:endParaRPr lang="tr-TR" dirty="0"/>
          </a:p>
        </p:txBody>
      </p:sp>
    </p:spTree>
    <p:extLst>
      <p:ext uri="{BB962C8B-B14F-4D97-AF65-F5344CB8AC3E}">
        <p14:creationId xmlns:p14="http://schemas.microsoft.com/office/powerpoint/2010/main" val="3477515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ks">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Paralaks</Template>
  <TotalTime>66</TotalTime>
  <Words>2234</Words>
  <Application>Microsoft Office PowerPoint</Application>
  <PresentationFormat>Geniş ekran</PresentationFormat>
  <Paragraphs>122</Paragraphs>
  <Slides>31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31</vt:i4>
      </vt:variant>
    </vt:vector>
  </HeadingPairs>
  <TitlesOfParts>
    <vt:vector size="36" baseType="lpstr">
      <vt:lpstr>Arial</vt:lpstr>
      <vt:lpstr>Calibri</vt:lpstr>
      <vt:lpstr>Corbel</vt:lpstr>
      <vt:lpstr>Times New Roman</vt:lpstr>
      <vt:lpstr>Paralaks</vt:lpstr>
      <vt:lpstr>Product Production Tree</vt:lpstr>
      <vt:lpstr>PowerPoint Sunusu</vt:lpstr>
      <vt:lpstr>Work Time Study</vt:lpstr>
      <vt:lpstr>PowerPoint Sunusu</vt:lpstr>
      <vt:lpstr>Processing of Datas</vt:lpstr>
      <vt:lpstr>Pareto Analysis</vt:lpstr>
      <vt:lpstr>Fishbone Diagram</vt:lpstr>
      <vt:lpstr>Bottlenecks</vt:lpstr>
      <vt:lpstr>Transportation of Goods Between Stations</vt:lpstr>
      <vt:lpstr>Transportation of Goods Between Stations</vt:lpstr>
      <vt:lpstr>Solution Approach</vt:lpstr>
      <vt:lpstr>ALDEP</vt:lpstr>
      <vt:lpstr>ALDEP</vt:lpstr>
      <vt:lpstr>ALDEP</vt:lpstr>
      <vt:lpstr>ALDEP</vt:lpstr>
      <vt:lpstr>ALDEP</vt:lpstr>
      <vt:lpstr>Relationship Chart</vt:lpstr>
      <vt:lpstr>Activity Relationship Worksheet</vt:lpstr>
      <vt:lpstr>PowerPoint Sunusu</vt:lpstr>
      <vt:lpstr>PowerPoint Sunusu</vt:lpstr>
      <vt:lpstr>Finding Layout Vector</vt:lpstr>
      <vt:lpstr>PowerPoint Sunusu</vt:lpstr>
      <vt:lpstr>PowerPoint Sunusu</vt:lpstr>
      <vt:lpstr>Finding Layout Vector</vt:lpstr>
      <vt:lpstr>PowerPoint Sunusu</vt:lpstr>
      <vt:lpstr>Finding Layout Vector</vt:lpstr>
      <vt:lpstr>Layout Vector</vt:lpstr>
      <vt:lpstr>ALDEP Solution Steps</vt:lpstr>
      <vt:lpstr>ALDEP Solution Steps</vt:lpstr>
      <vt:lpstr>ALDEP Solution Steps</vt:lpstr>
      <vt:lpstr>ALDEP Solution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Production Tree</dc:title>
  <dc:creator>Ömer Ayberk LODİ</dc:creator>
  <cp:lastModifiedBy>OĞUZHAN MAZLUMOĞLU</cp:lastModifiedBy>
  <cp:revision>9</cp:revision>
  <dcterms:created xsi:type="dcterms:W3CDTF">2020-04-10T09:13:27Z</dcterms:created>
  <dcterms:modified xsi:type="dcterms:W3CDTF">2020-10-12T09:49:20Z</dcterms:modified>
</cp:coreProperties>
</file>